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37"/>
  </p:notesMasterIdLst>
  <p:handoutMasterIdLst>
    <p:handoutMasterId r:id="rId38"/>
  </p:handoutMasterIdLst>
  <p:sldIdLst>
    <p:sldId id="256" r:id="rId5"/>
    <p:sldId id="277" r:id="rId6"/>
    <p:sldId id="274" r:id="rId7"/>
    <p:sldId id="286" r:id="rId8"/>
    <p:sldId id="257" r:id="rId9"/>
    <p:sldId id="293" r:id="rId10"/>
    <p:sldId id="258" r:id="rId11"/>
    <p:sldId id="287" r:id="rId12"/>
    <p:sldId id="288" r:id="rId13"/>
    <p:sldId id="289" r:id="rId14"/>
    <p:sldId id="290" r:id="rId15"/>
    <p:sldId id="296" r:id="rId16"/>
    <p:sldId id="297" r:id="rId17"/>
    <p:sldId id="298" r:id="rId18"/>
    <p:sldId id="292" r:id="rId19"/>
    <p:sldId id="294" r:id="rId20"/>
    <p:sldId id="295" r:id="rId21"/>
    <p:sldId id="271" r:id="rId22"/>
    <p:sldId id="299" r:id="rId23"/>
    <p:sldId id="300" r:id="rId24"/>
    <p:sldId id="291" r:id="rId25"/>
    <p:sldId id="301" r:id="rId26"/>
    <p:sldId id="302" r:id="rId27"/>
    <p:sldId id="275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06329C-6FB7-4786-832C-74E5DE5A2D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9D377-B46D-452F-A0E1-57E4ECAEC8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6C97F-74BA-450E-8254-CA6AE6DC10C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97007-B8EF-49EA-8703-AAC61D77BE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BC71A-9CF5-4DB8-AD38-7EA1CF147A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0206A-05A9-45CB-824B-1B604A54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483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F840A-3302-4552-9F19-60CA46FB89D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DBF97-33B0-4F46-9D5B-8BEF3D378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02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61DF-64D4-4AEB-88F5-CD9E615E4941}" type="datetime1">
              <a:rPr lang="pt-BR" smtClean="0"/>
              <a:t>19/11/2021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3158-E26F-4D0A-85C2-F41A882E6A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02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37-7AB5-4C54-8E7E-47E0005969A0}" type="datetime1">
              <a:rPr lang="pt-BR" smtClean="0"/>
              <a:t>19/11/2021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3158-E26F-4D0A-85C2-F41A882E6A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29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C022-2731-4145-A569-35211186E0BE}" type="datetime1">
              <a:rPr lang="pt-BR" smtClean="0"/>
              <a:t>19/11/2021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3158-E26F-4D0A-85C2-F41A882E6AFF}" type="slidenum">
              <a:rPr lang="pt-BR" smtClean="0"/>
              <a:t>‹#›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7695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8D5F-2103-493D-BC74-BC8B4719817F}" type="datetime1">
              <a:rPr lang="pt-BR" smtClean="0"/>
              <a:t>19/11/2021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3158-E26F-4D0A-85C2-F41A882E6A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762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9CAE-6FB8-406E-A573-3D77E181CE27}" type="datetime1">
              <a:rPr lang="pt-BR" smtClean="0"/>
              <a:t>19/11/2021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3158-E26F-4D0A-85C2-F41A882E6AFF}" type="slidenum">
              <a:rPr lang="pt-BR" smtClean="0"/>
              <a:t>‹#›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2474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09C5-5DF1-4F63-A20E-4C63B6F0F39B}" type="datetime1">
              <a:rPr lang="pt-BR" smtClean="0"/>
              <a:t>19/11/2021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3158-E26F-4D0A-85C2-F41A882E6A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918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12D8-4F06-4EE0-9FD2-EDDA41965017}" type="datetime1">
              <a:rPr lang="pt-BR" smtClean="0"/>
              <a:t>19/11/2021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3158-E26F-4D0A-85C2-F41A882E6A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155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3964-CFE9-4582-8D30-238C8BAE559F}" type="datetime1">
              <a:rPr lang="pt-BR" smtClean="0"/>
              <a:t>19/11/2021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3158-E26F-4D0A-85C2-F41A882E6A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946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6697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70F-1EEC-46B2-BA17-C57C3F636234}" type="datetime1">
              <a:rPr lang="pt-BR" smtClean="0"/>
              <a:t>19/11/2021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3158-E26F-4D0A-85C2-F41A882E6A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17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3CF6-49F5-4CE1-818F-5D1C80955C21}" type="datetime1">
              <a:rPr lang="pt-BR" smtClean="0"/>
              <a:t>19/11/2021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3158-E26F-4D0A-85C2-F41A882E6A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25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B838-6CBC-49EB-929C-DBA35BA1E546}" type="datetime1">
              <a:rPr lang="pt-BR" smtClean="0"/>
              <a:t>19/11/2021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3158-E26F-4D0A-85C2-F41A882E6A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49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A3BF-0291-4BB7-8720-6468A4A204A7}" type="datetime1">
              <a:rPr lang="pt-BR" smtClean="0"/>
              <a:t>19/11/2021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3158-E26F-4D0A-85C2-F41A882E6A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50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8400-F0F8-4EF8-97E5-6EE2C767AB0C}" type="datetime1">
              <a:rPr lang="pt-BR" smtClean="0"/>
              <a:t>19/11/2021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3158-E26F-4D0A-85C2-F41A882E6A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29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3B33-7AE8-42A3-9BB7-2CBB90E6746A}" type="datetime1">
              <a:rPr lang="pt-BR" smtClean="0"/>
              <a:t>19/11/2021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3158-E26F-4D0A-85C2-F41A882E6A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938A-19AD-4E68-A546-7DE6502E1DD5}" type="datetime1">
              <a:rPr lang="pt-BR" smtClean="0"/>
              <a:t>19/11/2021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3158-E26F-4D0A-85C2-F41A882E6A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7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3158-E26F-4D0A-85C2-F41A882E6AFF}" type="slidenum">
              <a:rPr lang="pt-BR" smtClean="0"/>
              <a:t>‹#›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BEAB-5E22-4376-98D1-D9BD5870331C}" type="datetime1">
              <a:rPr lang="pt-BR" smtClean="0"/>
              <a:t>19/11/2021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3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3F095-55FF-40BD-A4B3-974321D91EB3}" type="datetime1">
              <a:rPr lang="pt-BR" smtClean="0"/>
              <a:t>19/11/2021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F43158-E26F-4D0A-85C2-F41A882E6A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30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9D586-F795-4CE1-A7C2-493E43461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647" y="915541"/>
            <a:ext cx="8753382" cy="2799085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Sistema Inteligente de Apoio a Decisão Baseado em Algoritmo Genético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AB6615-0A75-49CC-A3F7-4E9C054CF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647" y="3927690"/>
            <a:ext cx="7766936" cy="226004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DISCIPLINA: </a:t>
            </a:r>
            <a:r>
              <a:rPr lang="pt-BR" dirty="0">
                <a:solidFill>
                  <a:schemeClr val="tx1"/>
                </a:solidFill>
              </a:rPr>
              <a:t>TÓPICOS EM INTELIGÊNCIA ARTIFICIAL</a:t>
            </a:r>
          </a:p>
          <a:p>
            <a:pPr algn="l"/>
            <a:r>
              <a:rPr lang="pt-BR" b="1" dirty="0">
                <a:solidFill>
                  <a:schemeClr val="tx1"/>
                </a:solidFill>
              </a:rPr>
              <a:t>TURMA: </a:t>
            </a:r>
            <a:r>
              <a:rPr lang="pt-BR" dirty="0">
                <a:solidFill>
                  <a:schemeClr val="tx1"/>
                </a:solidFill>
              </a:rPr>
              <a:t>A01</a:t>
            </a:r>
          </a:p>
          <a:p>
            <a:pPr algn="l"/>
            <a:r>
              <a:rPr lang="pt-BR" b="1" dirty="0">
                <a:solidFill>
                  <a:schemeClr val="tx1"/>
                </a:solidFill>
              </a:rPr>
              <a:t>ACADÊMICOS: </a:t>
            </a:r>
            <a:r>
              <a:rPr lang="pt-BR" dirty="0">
                <a:solidFill>
                  <a:schemeClr val="tx1"/>
                </a:solidFill>
              </a:rPr>
              <a:t>ARTUR LINO – ENGENHARIA DE CONTROLE E AUTOMAÇÃO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                      GABRIEL SALLES – ENGENHARIA ELÉTRICA 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                      THAIS CUNHA – ENGENHARIA DE CONTROLE E AUTOMAÇÃO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                      WILLIAM MIRANDA – ENGENHARIA ELÉTRICA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3D351-6476-411D-9C52-6F3AD905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41670" y="6474504"/>
            <a:ext cx="683339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1</a:t>
            </a:fld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3657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AB6615-0A75-49CC-A3F7-4E9C054CF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121" y="1964646"/>
            <a:ext cx="9011758" cy="4498297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Função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772" y="463857"/>
            <a:ext cx="8753382" cy="876672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CÓDIGO DO MATLAB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241BA-6342-4FA4-B4EE-1DB405F8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652" y="6462943"/>
            <a:ext cx="857250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10</a:t>
            </a:fld>
            <a:r>
              <a:rPr lang="pt-BR" sz="1600" dirty="0"/>
              <a:t>/32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923AC-1049-4E98-8FBB-F272028DBD7C}"/>
              </a:ext>
            </a:extLst>
          </p:cNvPr>
          <p:cNvSpPr txBox="1"/>
          <p:nvPr/>
        </p:nvSpPr>
        <p:spPr>
          <a:xfrm>
            <a:off x="2256964" y="2576537"/>
            <a:ext cx="542221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US" sz="1800" b="0" i="0" dirty="0">
                <a:effectLst/>
                <a:latin typeface="Menlo"/>
              </a:rPr>
              <a:t>z = </a:t>
            </a:r>
            <a:r>
              <a:rPr lang="en-US" sz="1800" b="0" i="0" dirty="0" err="1">
                <a:effectLst/>
                <a:latin typeface="Menlo"/>
              </a:rPr>
              <a:t>FuncaoOtimizar</a:t>
            </a:r>
            <a:r>
              <a:rPr lang="en-US" sz="1800" b="0" i="0" dirty="0">
                <a:effectLst/>
                <a:latin typeface="Menlo"/>
              </a:rPr>
              <a:t>(x)</a:t>
            </a:r>
          </a:p>
          <a:p>
            <a:r>
              <a:rPr lang="en-US" sz="1800" b="0" i="0" dirty="0" err="1">
                <a:effectLst/>
                <a:latin typeface="Menlo"/>
              </a:rPr>
              <a:t>pA</a:t>
            </a:r>
            <a:r>
              <a:rPr lang="en-US" sz="1800" b="0" i="0" dirty="0">
                <a:effectLst/>
                <a:latin typeface="Menlo"/>
              </a:rPr>
              <a:t>=x(1); </a:t>
            </a:r>
            <a:r>
              <a:rPr lang="en-US" sz="1800" b="0" i="0" dirty="0">
                <a:solidFill>
                  <a:srgbClr val="028009"/>
                </a:solidFill>
                <a:effectLst/>
                <a:latin typeface="Menlo"/>
              </a:rPr>
              <a:t>%Hatch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pB</a:t>
            </a:r>
            <a:r>
              <a:rPr lang="en-US" sz="1800" b="0" i="0" dirty="0">
                <a:effectLst/>
                <a:latin typeface="Menlo"/>
              </a:rPr>
              <a:t>=x(2); </a:t>
            </a:r>
            <a:r>
              <a:rPr lang="en-US" sz="1800" b="0" i="0" dirty="0">
                <a:solidFill>
                  <a:srgbClr val="028009"/>
                </a:solidFill>
                <a:effectLst/>
                <a:latin typeface="Menlo"/>
              </a:rPr>
              <a:t>%Sedan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pC</a:t>
            </a:r>
            <a:r>
              <a:rPr lang="en-US" sz="1800" b="0" i="0" dirty="0">
                <a:effectLst/>
                <a:latin typeface="Menlo"/>
              </a:rPr>
              <a:t>=x(3); </a:t>
            </a:r>
            <a:r>
              <a:rPr lang="en-US" sz="1800" b="0" i="0" dirty="0">
                <a:solidFill>
                  <a:srgbClr val="028009"/>
                </a:solidFill>
                <a:effectLst/>
                <a:latin typeface="Menlo"/>
              </a:rPr>
              <a:t>%</a:t>
            </a:r>
            <a:r>
              <a:rPr lang="en-US" sz="1800" b="0" i="0" dirty="0" err="1">
                <a:solidFill>
                  <a:srgbClr val="028009"/>
                </a:solidFill>
                <a:effectLst/>
                <a:latin typeface="Menlo"/>
              </a:rPr>
              <a:t>Picape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pD</a:t>
            </a:r>
            <a:r>
              <a:rPr lang="en-US" sz="1800" b="0" i="0" dirty="0">
                <a:effectLst/>
                <a:latin typeface="Menlo"/>
              </a:rPr>
              <a:t>=x(4); </a:t>
            </a:r>
            <a:r>
              <a:rPr lang="en-US" sz="1800" b="0" i="0" dirty="0">
                <a:solidFill>
                  <a:srgbClr val="028009"/>
                </a:solidFill>
                <a:effectLst/>
                <a:latin typeface="Menlo"/>
              </a:rPr>
              <a:t>%SUV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Lucro</a:t>
            </a:r>
            <a:r>
              <a:rPr lang="en-US" sz="1800" b="0" i="0" dirty="0">
                <a:effectLst/>
                <a:latin typeface="Menlo"/>
              </a:rPr>
              <a:t>=</a:t>
            </a:r>
            <a:r>
              <a:rPr lang="en-US" sz="1800" b="0" i="0" dirty="0" err="1">
                <a:effectLst/>
                <a:latin typeface="Menlo"/>
              </a:rPr>
              <a:t>pA</a:t>
            </a:r>
            <a:r>
              <a:rPr lang="en-US" sz="1800" b="0" i="0" dirty="0">
                <a:effectLst/>
                <a:latin typeface="Menlo"/>
              </a:rPr>
              <a:t>*50000+pB*70000+pC*110000+pD*100000;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z= -</a:t>
            </a:r>
            <a:r>
              <a:rPr lang="en-US" sz="1800" b="0" i="0" dirty="0" err="1">
                <a:effectLst/>
                <a:latin typeface="Menlo"/>
              </a:rPr>
              <a:t>Lucro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28009"/>
                </a:solidFill>
                <a:effectLst/>
                <a:latin typeface="Menlo"/>
              </a:rPr>
              <a:t>%</a:t>
            </a:r>
            <a:r>
              <a:rPr lang="en-US" sz="1800" b="0" i="0" dirty="0" err="1">
                <a:solidFill>
                  <a:srgbClr val="028009"/>
                </a:solidFill>
                <a:effectLst/>
                <a:latin typeface="Menlo"/>
              </a:rPr>
              <a:t>Função</a:t>
            </a:r>
            <a:r>
              <a:rPr lang="en-US" sz="1800" b="0" i="0" dirty="0">
                <a:solidFill>
                  <a:srgbClr val="028009"/>
                </a:solidFill>
                <a:effectLst/>
                <a:latin typeface="Menlo"/>
              </a:rPr>
              <a:t> a ser </a:t>
            </a:r>
            <a:r>
              <a:rPr lang="en-US" sz="1800" b="0" i="0" dirty="0" err="1">
                <a:solidFill>
                  <a:srgbClr val="028009"/>
                </a:solidFill>
                <a:effectLst/>
                <a:latin typeface="Menlo"/>
              </a:rPr>
              <a:t>otimizada</a:t>
            </a:r>
            <a:endParaRPr lang="en-US" sz="1800" b="0" i="0" dirty="0">
              <a:effectLst/>
              <a:latin typeface="Menl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3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AB6615-0A75-49CC-A3F7-4E9C054CF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121" y="1964646"/>
            <a:ext cx="9011758" cy="4498297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Otimização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772" y="463857"/>
            <a:ext cx="8753382" cy="876672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CÓDIGO DO MATLAB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241BA-6342-4FA4-B4EE-1DB405F8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652" y="6462943"/>
            <a:ext cx="857250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11</a:t>
            </a:fld>
            <a:r>
              <a:rPr lang="pt-BR" sz="1600" dirty="0"/>
              <a:t>/32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2382D-FC1C-44A5-877C-BF9B116AB2E8}"/>
              </a:ext>
            </a:extLst>
          </p:cNvPr>
          <p:cNvSpPr txBox="1"/>
          <p:nvPr/>
        </p:nvSpPr>
        <p:spPr>
          <a:xfrm>
            <a:off x="2229313" y="2514393"/>
            <a:ext cx="6160085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%</a:t>
            </a:r>
            <a:r>
              <a:rPr lang="en-US" sz="1600" b="0" i="0" dirty="0" err="1">
                <a:solidFill>
                  <a:srgbClr val="028009"/>
                </a:solidFill>
                <a:effectLst/>
                <a:latin typeface="Menlo"/>
              </a:rPr>
              <a:t>Implementação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 do SIAD-AG (</a:t>
            </a:r>
            <a:r>
              <a:rPr lang="en-US" sz="1600" b="0" i="0" dirty="0" err="1">
                <a:solidFill>
                  <a:srgbClr val="028009"/>
                </a:solidFill>
                <a:effectLst/>
                <a:latin typeface="Menlo"/>
              </a:rPr>
              <a:t>Aplicação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 2) </a:t>
            </a:r>
            <a:endParaRPr lang="en-US" sz="1600" b="0" i="0" dirty="0">
              <a:effectLst/>
              <a:latin typeface="Menlo"/>
            </a:endParaRPr>
          </a:p>
          <a:p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%Código </a:t>
            </a:r>
            <a:r>
              <a:rPr lang="en-US" sz="1600" b="0" i="0" dirty="0" err="1">
                <a:solidFill>
                  <a:srgbClr val="028009"/>
                </a:solidFill>
                <a:effectLst/>
                <a:latin typeface="Menlo"/>
              </a:rPr>
              <a:t>MatLab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:</a:t>
            </a:r>
            <a:endParaRPr lang="en-US" sz="1600" b="0" i="0" dirty="0">
              <a:effectLst/>
              <a:latin typeface="Menlo"/>
            </a:endParaRPr>
          </a:p>
          <a:p>
            <a:endParaRPr lang="en-US" sz="1600" b="0" i="0" dirty="0">
              <a:effectLst/>
              <a:latin typeface="Menlo"/>
            </a:endParaRPr>
          </a:p>
          <a:p>
            <a:r>
              <a:rPr lang="en-US" sz="1600" b="0" i="0" dirty="0">
                <a:effectLst/>
                <a:latin typeface="Menlo"/>
              </a:rPr>
              <a:t>clear </a:t>
            </a:r>
            <a:r>
              <a:rPr lang="en-US" sz="1600" b="0" i="0" dirty="0">
                <a:solidFill>
                  <a:srgbClr val="AA04F9"/>
                </a:solidFill>
                <a:effectLst/>
                <a:latin typeface="Menlo"/>
              </a:rPr>
              <a:t>all</a:t>
            </a:r>
            <a:endParaRPr lang="en-US" sz="1600" b="0" i="0" dirty="0">
              <a:effectLst/>
              <a:latin typeface="Menlo"/>
            </a:endParaRPr>
          </a:p>
          <a:p>
            <a:r>
              <a:rPr lang="en-US" sz="1600" b="0" i="0" dirty="0">
                <a:effectLst/>
                <a:latin typeface="Menlo"/>
              </a:rPr>
              <a:t>close </a:t>
            </a:r>
            <a:r>
              <a:rPr lang="en-US" sz="1600" b="0" i="0" dirty="0">
                <a:solidFill>
                  <a:srgbClr val="AA04F9"/>
                </a:solidFill>
                <a:effectLst/>
                <a:latin typeface="Menlo"/>
              </a:rPr>
              <a:t>all</a:t>
            </a:r>
            <a:endParaRPr lang="en-US" sz="1600" b="0" i="0" dirty="0">
              <a:effectLst/>
              <a:latin typeface="Menlo"/>
            </a:endParaRPr>
          </a:p>
          <a:p>
            <a:r>
              <a:rPr lang="en-US" sz="1600" b="0" i="0" dirty="0" err="1">
                <a:effectLst/>
                <a:latin typeface="Menlo"/>
              </a:rPr>
              <a:t>clc</a:t>
            </a:r>
            <a:endParaRPr lang="en-US" sz="1600" b="0" i="0" dirty="0">
              <a:effectLst/>
              <a:latin typeface="Menlo"/>
            </a:endParaRPr>
          </a:p>
          <a:p>
            <a:endParaRPr lang="en-US" sz="1600" b="0" i="0" dirty="0">
              <a:effectLst/>
              <a:latin typeface="Menlo"/>
            </a:endParaRPr>
          </a:p>
          <a:p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%% </a:t>
            </a:r>
            <a:r>
              <a:rPr lang="en-US" sz="1600" b="0" i="0" dirty="0" err="1">
                <a:solidFill>
                  <a:srgbClr val="028009"/>
                </a:solidFill>
                <a:effectLst/>
                <a:latin typeface="Menlo"/>
              </a:rPr>
              <a:t>Definindo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 o range das </a:t>
            </a:r>
            <a:r>
              <a:rPr lang="en-US" sz="1600" b="0" i="0" dirty="0" err="1">
                <a:solidFill>
                  <a:srgbClr val="028009"/>
                </a:solidFill>
                <a:effectLst/>
                <a:latin typeface="Menlo"/>
              </a:rPr>
              <a:t>variáveis</a:t>
            </a:r>
            <a:endParaRPr lang="en-US" sz="1600" b="0" i="0" dirty="0">
              <a:effectLst/>
              <a:latin typeface="Menlo"/>
            </a:endParaRPr>
          </a:p>
          <a:p>
            <a:endParaRPr lang="en-US" sz="1600" b="0" i="0" dirty="0">
              <a:effectLst/>
              <a:latin typeface="Menlo"/>
            </a:endParaRPr>
          </a:p>
          <a:p>
            <a:r>
              <a:rPr lang="en-US" sz="1600" b="0" i="0" dirty="0" err="1">
                <a:effectLst/>
                <a:latin typeface="Menlo"/>
              </a:rPr>
              <a:t>pA</a:t>
            </a:r>
            <a:r>
              <a:rPr lang="en-US" sz="1600" b="0" i="0" dirty="0">
                <a:effectLst/>
                <a:latin typeface="Menlo"/>
              </a:rPr>
              <a:t> = [0 1000]; 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en-US" sz="1600" b="0" i="0" dirty="0" err="1">
                <a:solidFill>
                  <a:srgbClr val="028009"/>
                </a:solidFill>
                <a:effectLst/>
                <a:latin typeface="Menlo"/>
              </a:rPr>
              <a:t>Limites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 da </a:t>
            </a:r>
            <a:r>
              <a:rPr lang="en-US" sz="1600" b="0" i="0" dirty="0" err="1">
                <a:solidFill>
                  <a:srgbClr val="028009"/>
                </a:solidFill>
                <a:effectLst/>
                <a:latin typeface="Menlo"/>
              </a:rPr>
              <a:t>variável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 "</a:t>
            </a:r>
            <a:r>
              <a:rPr lang="en-US" sz="1600" b="0" i="0" dirty="0" err="1">
                <a:solidFill>
                  <a:srgbClr val="028009"/>
                </a:solidFill>
                <a:effectLst/>
                <a:latin typeface="Menlo"/>
              </a:rPr>
              <a:t>pA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"</a:t>
            </a:r>
            <a:endParaRPr lang="en-US" sz="1600" b="0" i="0" dirty="0">
              <a:effectLst/>
              <a:latin typeface="Menlo"/>
            </a:endParaRPr>
          </a:p>
          <a:p>
            <a:r>
              <a:rPr lang="en-US" sz="1600" b="0" i="0" dirty="0" err="1">
                <a:effectLst/>
                <a:latin typeface="Menlo"/>
              </a:rPr>
              <a:t>pB</a:t>
            </a:r>
            <a:r>
              <a:rPr lang="en-US" sz="1600" b="0" i="0" dirty="0">
                <a:effectLst/>
                <a:latin typeface="Menlo"/>
              </a:rPr>
              <a:t> = [0 1000]; 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en-US" sz="1600" b="0" i="0" dirty="0" err="1">
                <a:solidFill>
                  <a:srgbClr val="028009"/>
                </a:solidFill>
                <a:effectLst/>
                <a:latin typeface="Menlo"/>
              </a:rPr>
              <a:t>Limites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 da </a:t>
            </a:r>
            <a:r>
              <a:rPr lang="en-US" sz="1600" b="0" i="0" dirty="0" err="1">
                <a:solidFill>
                  <a:srgbClr val="028009"/>
                </a:solidFill>
                <a:effectLst/>
                <a:latin typeface="Menlo"/>
              </a:rPr>
              <a:t>variável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 "</a:t>
            </a:r>
            <a:r>
              <a:rPr lang="en-US" sz="1600" b="0" i="0" dirty="0" err="1">
                <a:solidFill>
                  <a:srgbClr val="028009"/>
                </a:solidFill>
                <a:effectLst/>
                <a:latin typeface="Menlo"/>
              </a:rPr>
              <a:t>pB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"</a:t>
            </a:r>
            <a:endParaRPr lang="en-US" sz="1600" b="0" i="0" dirty="0">
              <a:effectLst/>
              <a:latin typeface="Menlo"/>
            </a:endParaRPr>
          </a:p>
          <a:p>
            <a:r>
              <a:rPr lang="en-US" sz="1600" b="0" i="0" dirty="0" err="1">
                <a:effectLst/>
                <a:latin typeface="Menlo"/>
              </a:rPr>
              <a:t>pC</a:t>
            </a:r>
            <a:r>
              <a:rPr lang="en-US" sz="1600" b="0" i="0" dirty="0">
                <a:effectLst/>
                <a:latin typeface="Menlo"/>
              </a:rPr>
              <a:t> = [0 30]; 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en-US" sz="1600" b="0" i="0" dirty="0" err="1">
                <a:solidFill>
                  <a:srgbClr val="028009"/>
                </a:solidFill>
                <a:effectLst/>
                <a:latin typeface="Menlo"/>
              </a:rPr>
              <a:t>Limites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 da </a:t>
            </a:r>
            <a:r>
              <a:rPr lang="en-US" sz="1600" b="0" i="0" dirty="0" err="1">
                <a:solidFill>
                  <a:srgbClr val="028009"/>
                </a:solidFill>
                <a:effectLst/>
                <a:latin typeface="Menlo"/>
              </a:rPr>
              <a:t>variável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 "</a:t>
            </a:r>
            <a:r>
              <a:rPr lang="en-US" sz="1600" b="0" i="0" dirty="0" err="1">
                <a:solidFill>
                  <a:srgbClr val="028009"/>
                </a:solidFill>
                <a:effectLst/>
                <a:latin typeface="Menlo"/>
              </a:rPr>
              <a:t>pC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"</a:t>
            </a:r>
            <a:endParaRPr lang="en-US" sz="1600" b="0" i="0" dirty="0">
              <a:effectLst/>
              <a:latin typeface="Menlo"/>
            </a:endParaRPr>
          </a:p>
          <a:p>
            <a:r>
              <a:rPr lang="en-US" sz="1600" b="0" i="0" dirty="0" err="1">
                <a:effectLst/>
                <a:latin typeface="Menlo"/>
              </a:rPr>
              <a:t>pD</a:t>
            </a:r>
            <a:r>
              <a:rPr lang="en-US" sz="1600" b="0" i="0" dirty="0">
                <a:effectLst/>
                <a:latin typeface="Menlo"/>
              </a:rPr>
              <a:t> = [0 30]; 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en-US" sz="1600" b="0" i="0" dirty="0" err="1">
                <a:solidFill>
                  <a:srgbClr val="028009"/>
                </a:solidFill>
                <a:effectLst/>
                <a:latin typeface="Menlo"/>
              </a:rPr>
              <a:t>Limites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 da </a:t>
            </a:r>
            <a:r>
              <a:rPr lang="en-US" sz="1600" b="0" i="0" dirty="0" err="1">
                <a:solidFill>
                  <a:srgbClr val="028009"/>
                </a:solidFill>
                <a:effectLst/>
                <a:latin typeface="Menlo"/>
              </a:rPr>
              <a:t>variável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 "</a:t>
            </a:r>
            <a:r>
              <a:rPr lang="en-US" sz="1600" b="0" i="0" dirty="0" err="1">
                <a:solidFill>
                  <a:srgbClr val="028009"/>
                </a:solidFill>
                <a:effectLst/>
                <a:latin typeface="Menlo"/>
              </a:rPr>
              <a:t>pD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"</a:t>
            </a:r>
            <a:endParaRPr lang="en-US" sz="1600" b="0" i="0" dirty="0">
              <a:effectLst/>
              <a:latin typeface="Menlo"/>
            </a:endParaRPr>
          </a:p>
          <a:p>
            <a:endParaRPr lang="en-US" sz="1600" b="0" i="0" dirty="0">
              <a:effectLst/>
              <a:latin typeface="Menlo"/>
            </a:endParaRPr>
          </a:p>
          <a:p>
            <a:r>
              <a:rPr lang="en-US" sz="1600" b="0" i="0" dirty="0">
                <a:effectLst/>
                <a:latin typeface="Menlo"/>
              </a:rPr>
              <a:t>LB = [</a:t>
            </a:r>
            <a:r>
              <a:rPr lang="en-US" sz="1600" b="0" i="0" dirty="0" err="1">
                <a:effectLst/>
                <a:latin typeface="Menlo"/>
              </a:rPr>
              <a:t>pA</a:t>
            </a:r>
            <a:r>
              <a:rPr lang="en-US" sz="1600" b="0" i="0" dirty="0">
                <a:effectLst/>
                <a:latin typeface="Menlo"/>
              </a:rPr>
              <a:t>(1) </a:t>
            </a:r>
            <a:r>
              <a:rPr lang="en-US" sz="1600" b="0" i="0" dirty="0" err="1">
                <a:effectLst/>
                <a:latin typeface="Menlo"/>
              </a:rPr>
              <a:t>pB</a:t>
            </a:r>
            <a:r>
              <a:rPr lang="en-US" sz="1600" b="0" i="0" dirty="0">
                <a:effectLst/>
                <a:latin typeface="Menlo"/>
              </a:rPr>
              <a:t>(1) </a:t>
            </a:r>
            <a:r>
              <a:rPr lang="en-US" sz="1600" b="0" i="0" dirty="0" err="1">
                <a:effectLst/>
                <a:latin typeface="Menlo"/>
              </a:rPr>
              <a:t>pC</a:t>
            </a:r>
            <a:r>
              <a:rPr lang="en-US" sz="1600" b="0" i="0" dirty="0">
                <a:effectLst/>
                <a:latin typeface="Menlo"/>
              </a:rPr>
              <a:t>(1) </a:t>
            </a:r>
            <a:r>
              <a:rPr lang="en-US" sz="1600" b="0" i="0" dirty="0" err="1">
                <a:effectLst/>
                <a:latin typeface="Menlo"/>
              </a:rPr>
              <a:t>pD</a:t>
            </a:r>
            <a:r>
              <a:rPr lang="en-US" sz="1600" b="0" i="0" dirty="0">
                <a:effectLst/>
                <a:latin typeface="Menlo"/>
              </a:rPr>
              <a:t>(1)]; 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%</a:t>
            </a:r>
            <a:r>
              <a:rPr lang="en-US" sz="1600" b="0" i="0" dirty="0" err="1">
                <a:solidFill>
                  <a:srgbClr val="028009"/>
                </a:solidFill>
                <a:effectLst/>
                <a:latin typeface="Menlo"/>
              </a:rPr>
              <a:t>Limite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 inferior</a:t>
            </a:r>
            <a:endParaRPr lang="en-US" sz="1600" b="0" i="0" dirty="0">
              <a:effectLst/>
              <a:latin typeface="Menlo"/>
            </a:endParaRPr>
          </a:p>
          <a:p>
            <a:r>
              <a:rPr lang="en-US" sz="1600" b="0" i="0" dirty="0">
                <a:effectLst/>
                <a:latin typeface="Menlo"/>
              </a:rPr>
              <a:t>UB = [</a:t>
            </a:r>
            <a:r>
              <a:rPr lang="en-US" sz="1600" b="0" i="0" dirty="0" err="1">
                <a:effectLst/>
                <a:latin typeface="Menlo"/>
              </a:rPr>
              <a:t>pA</a:t>
            </a:r>
            <a:r>
              <a:rPr lang="en-US" sz="1600" b="0" i="0" dirty="0">
                <a:effectLst/>
                <a:latin typeface="Menlo"/>
              </a:rPr>
              <a:t>(2) </a:t>
            </a:r>
            <a:r>
              <a:rPr lang="en-US" sz="1600" b="0" i="0" dirty="0" err="1">
                <a:effectLst/>
                <a:latin typeface="Menlo"/>
              </a:rPr>
              <a:t>pB</a:t>
            </a:r>
            <a:r>
              <a:rPr lang="en-US" sz="1600" b="0" i="0" dirty="0">
                <a:effectLst/>
                <a:latin typeface="Menlo"/>
              </a:rPr>
              <a:t>(2) </a:t>
            </a:r>
            <a:r>
              <a:rPr lang="en-US" sz="1600" b="0" i="0" dirty="0" err="1">
                <a:effectLst/>
                <a:latin typeface="Menlo"/>
              </a:rPr>
              <a:t>pC</a:t>
            </a:r>
            <a:r>
              <a:rPr lang="en-US" sz="1600" b="0" i="0" dirty="0">
                <a:effectLst/>
                <a:latin typeface="Menlo"/>
              </a:rPr>
              <a:t>(2) </a:t>
            </a:r>
            <a:r>
              <a:rPr lang="en-US" sz="1600" b="0" i="0" dirty="0" err="1">
                <a:effectLst/>
                <a:latin typeface="Menlo"/>
              </a:rPr>
              <a:t>pD</a:t>
            </a:r>
            <a:r>
              <a:rPr lang="en-US" sz="1600" b="0" i="0" dirty="0">
                <a:effectLst/>
                <a:latin typeface="Menlo"/>
              </a:rPr>
              <a:t>(2)]; 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%</a:t>
            </a:r>
            <a:r>
              <a:rPr lang="en-US" sz="1600" b="0" i="0" dirty="0" err="1">
                <a:solidFill>
                  <a:srgbClr val="028009"/>
                </a:solidFill>
                <a:effectLst/>
                <a:latin typeface="Menlo"/>
              </a:rPr>
              <a:t>Limite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 Superior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240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AB6615-0A75-49CC-A3F7-4E9C054CF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121" y="1964646"/>
            <a:ext cx="9011758" cy="4498297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Otimização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772" y="463857"/>
            <a:ext cx="8753382" cy="876672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CÓDIGO DO MATLAB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241BA-6342-4FA4-B4EE-1DB405F8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652" y="6462943"/>
            <a:ext cx="857250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12</a:t>
            </a:fld>
            <a:r>
              <a:rPr lang="pt-BR" sz="1600" dirty="0"/>
              <a:t>/32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2382D-FC1C-44A5-877C-BF9B116AB2E8}"/>
              </a:ext>
            </a:extLst>
          </p:cNvPr>
          <p:cNvSpPr txBox="1"/>
          <p:nvPr/>
        </p:nvSpPr>
        <p:spPr>
          <a:xfrm>
            <a:off x="2229313" y="2514393"/>
            <a:ext cx="616008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pt-BR" sz="1600" b="0" i="0" dirty="0">
                <a:solidFill>
                  <a:srgbClr val="028009"/>
                </a:solidFill>
                <a:effectLst/>
                <a:latin typeface="Menlo"/>
              </a:rPr>
              <a:t>%% Configuração do Solver GA </a:t>
            </a:r>
            <a:endParaRPr lang="pt-BR" sz="1600" b="0" i="0" dirty="0">
              <a:effectLst/>
              <a:latin typeface="Menlo"/>
            </a:endParaRPr>
          </a:p>
          <a:p>
            <a:br>
              <a:rPr lang="pt-BR" sz="1600" b="0" i="0" dirty="0">
                <a:effectLst/>
                <a:latin typeface="Menlo"/>
              </a:rPr>
            </a:br>
            <a:r>
              <a:rPr lang="pt-BR" sz="1600" b="0" i="0" dirty="0" err="1">
                <a:effectLst/>
                <a:latin typeface="Menlo"/>
              </a:rPr>
              <a:t>Numero_Variaveis</a:t>
            </a:r>
            <a:r>
              <a:rPr lang="pt-BR" sz="1600" b="0" i="0" dirty="0">
                <a:effectLst/>
                <a:latin typeface="Menlo"/>
              </a:rPr>
              <a:t> = </a:t>
            </a:r>
            <a:r>
              <a:rPr lang="pt-BR" sz="1600" b="0" i="0" dirty="0" err="1">
                <a:effectLst/>
                <a:latin typeface="Menlo"/>
              </a:rPr>
              <a:t>size</a:t>
            </a:r>
            <a:r>
              <a:rPr lang="pt-BR" sz="1600" b="0" i="0" dirty="0">
                <a:effectLst/>
                <a:latin typeface="Menlo"/>
              </a:rPr>
              <a:t>(LB,2);</a:t>
            </a:r>
          </a:p>
          <a:p>
            <a:r>
              <a:rPr lang="pt-BR" sz="1600" b="0" i="0" dirty="0" err="1">
                <a:effectLst/>
                <a:latin typeface="Menlo"/>
              </a:rPr>
              <a:t>Tamanho_Populacao</a:t>
            </a:r>
            <a:r>
              <a:rPr lang="pt-BR" sz="1600" b="0" i="0" dirty="0">
                <a:effectLst/>
                <a:latin typeface="Menlo"/>
              </a:rPr>
              <a:t> = 50;</a:t>
            </a:r>
          </a:p>
          <a:p>
            <a:r>
              <a:rPr lang="pt-BR" sz="1600" b="0" i="0" dirty="0" err="1">
                <a:effectLst/>
                <a:latin typeface="Menlo"/>
              </a:rPr>
              <a:t>Numero_Geracoes</a:t>
            </a:r>
            <a:r>
              <a:rPr lang="pt-BR" sz="1600" b="0" i="0" dirty="0">
                <a:effectLst/>
                <a:latin typeface="Menlo"/>
              </a:rPr>
              <a:t> = 100;</a:t>
            </a:r>
          </a:p>
          <a:p>
            <a:r>
              <a:rPr lang="pt-BR" sz="1600" b="0" i="0" dirty="0" err="1">
                <a:effectLst/>
                <a:latin typeface="Menlo"/>
              </a:rPr>
              <a:t>Probabilidade_Crossover</a:t>
            </a:r>
            <a:r>
              <a:rPr lang="pt-BR" sz="1600" b="0" i="0" dirty="0">
                <a:effectLst/>
                <a:latin typeface="Menlo"/>
              </a:rPr>
              <a:t> = 0.8; </a:t>
            </a:r>
            <a:r>
              <a:rPr lang="pt-BR" sz="1600" b="0" i="0" dirty="0">
                <a:solidFill>
                  <a:srgbClr val="028009"/>
                </a:solidFill>
                <a:effectLst/>
                <a:latin typeface="Menlo"/>
              </a:rPr>
              <a:t>% padrão = 0.8</a:t>
            </a:r>
            <a:endParaRPr lang="pt-BR" sz="1600" b="0" i="0" dirty="0">
              <a:effectLst/>
              <a:latin typeface="Menlo"/>
            </a:endParaRPr>
          </a:p>
          <a:p>
            <a:r>
              <a:rPr lang="pt-BR" sz="1600" b="0" i="0" dirty="0" err="1">
                <a:effectLst/>
                <a:latin typeface="Menlo"/>
              </a:rPr>
              <a:t>Individuos_Elite</a:t>
            </a:r>
            <a:r>
              <a:rPr lang="pt-BR" sz="1600" b="0" i="0" dirty="0">
                <a:effectLst/>
                <a:latin typeface="Menlo"/>
              </a:rPr>
              <a:t> = round(0.05*</a:t>
            </a:r>
            <a:r>
              <a:rPr lang="pt-BR" sz="1600" b="0" i="0" dirty="0" err="1">
                <a:effectLst/>
                <a:latin typeface="Menlo"/>
              </a:rPr>
              <a:t>Tamanho_Populacao</a:t>
            </a:r>
            <a:r>
              <a:rPr lang="pt-BR" sz="1600" b="0" i="0" dirty="0">
                <a:effectLst/>
                <a:latin typeface="Menlo"/>
              </a:rPr>
              <a:t>); </a:t>
            </a:r>
            <a:r>
              <a:rPr lang="pt-BR" sz="1600" b="0" i="0" dirty="0">
                <a:solidFill>
                  <a:srgbClr val="028009"/>
                </a:solidFill>
                <a:effectLst/>
                <a:latin typeface="Menlo"/>
              </a:rPr>
              <a:t>%elitismo</a:t>
            </a:r>
            <a:endParaRPr lang="pt-BR" sz="16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43916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AB6615-0A75-49CC-A3F7-4E9C054CF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121" y="1964646"/>
            <a:ext cx="9011758" cy="4498297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Otimização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772" y="463857"/>
            <a:ext cx="8753382" cy="876672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CÓDIGO DO MATLAB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241BA-6342-4FA4-B4EE-1DB405F8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652" y="6462943"/>
            <a:ext cx="857250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13</a:t>
            </a:fld>
            <a:r>
              <a:rPr lang="pt-BR" sz="1600" dirty="0"/>
              <a:t>/32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2382D-FC1C-44A5-877C-BF9B116AB2E8}"/>
              </a:ext>
            </a:extLst>
          </p:cNvPr>
          <p:cNvSpPr txBox="1"/>
          <p:nvPr/>
        </p:nvSpPr>
        <p:spPr>
          <a:xfrm>
            <a:off x="838598" y="2878378"/>
            <a:ext cx="939155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400" b="0" i="0" dirty="0">
                <a:effectLst/>
                <a:latin typeface="Menlo"/>
              </a:rPr>
              <a:t>options = </a:t>
            </a:r>
            <a:r>
              <a:rPr lang="en-US" sz="1400" b="0" i="0" dirty="0" err="1">
                <a:effectLst/>
                <a:latin typeface="Menlo"/>
              </a:rPr>
              <a:t>optimoptions</a:t>
            </a:r>
            <a:r>
              <a:rPr lang="en-US" sz="1400" b="0" i="0" dirty="0">
                <a:effectLst/>
                <a:latin typeface="Menlo"/>
              </a:rPr>
              <a:t>(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'ga'</a:t>
            </a:r>
            <a:r>
              <a:rPr lang="en-US" sz="1400" b="0" i="0" dirty="0">
                <a:effectLst/>
                <a:latin typeface="Menlo"/>
              </a:rPr>
              <a:t>,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400" b="0" i="0" dirty="0" err="1">
                <a:solidFill>
                  <a:srgbClr val="AA04F9"/>
                </a:solidFill>
                <a:effectLst/>
                <a:latin typeface="Menlo"/>
              </a:rPr>
              <a:t>UseParallel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400" b="0" i="0" dirty="0">
                <a:effectLst/>
                <a:latin typeface="Menlo"/>
              </a:rPr>
              <a:t>,false);</a:t>
            </a:r>
          </a:p>
          <a:p>
            <a:r>
              <a:rPr lang="en-US" sz="1400" b="0" i="0" dirty="0">
                <a:effectLst/>
                <a:latin typeface="Menlo"/>
              </a:rPr>
              <a:t>options = </a:t>
            </a:r>
            <a:r>
              <a:rPr lang="en-US" sz="1400" b="0" i="0" dirty="0" err="1">
                <a:effectLst/>
                <a:latin typeface="Menlo"/>
              </a:rPr>
              <a:t>optimoptions</a:t>
            </a:r>
            <a:r>
              <a:rPr lang="en-US" sz="1400" b="0" i="0" dirty="0">
                <a:effectLst/>
                <a:latin typeface="Menlo"/>
              </a:rPr>
              <a:t>(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'ga'</a:t>
            </a:r>
            <a:r>
              <a:rPr lang="en-US" sz="1400" b="0" i="0" dirty="0">
                <a:effectLst/>
                <a:latin typeface="Menlo"/>
              </a:rPr>
              <a:t>, options,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400" b="0" i="0" dirty="0" err="1">
                <a:solidFill>
                  <a:srgbClr val="AA04F9"/>
                </a:solidFill>
                <a:effectLst/>
                <a:latin typeface="Menlo"/>
              </a:rPr>
              <a:t>PopulationSize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400" b="0" i="0" dirty="0">
                <a:effectLst/>
                <a:latin typeface="Menlo"/>
              </a:rPr>
              <a:t>,</a:t>
            </a:r>
            <a:r>
              <a:rPr lang="en-US" sz="1400" b="0" i="0" dirty="0" err="1">
                <a:effectLst/>
                <a:latin typeface="Menlo"/>
              </a:rPr>
              <a:t>Tamanho_Populacao</a:t>
            </a:r>
            <a:r>
              <a:rPr lang="en-US" sz="1400" b="0" i="0" dirty="0">
                <a:effectLst/>
                <a:latin typeface="Menlo"/>
              </a:rPr>
              <a:t>);</a:t>
            </a:r>
          </a:p>
          <a:p>
            <a:r>
              <a:rPr lang="en-US" sz="1400" b="0" i="0" dirty="0">
                <a:effectLst/>
                <a:latin typeface="Menlo"/>
              </a:rPr>
              <a:t>options = </a:t>
            </a:r>
            <a:r>
              <a:rPr lang="en-US" sz="1400" b="0" i="0" dirty="0" err="1">
                <a:effectLst/>
                <a:latin typeface="Menlo"/>
              </a:rPr>
              <a:t>optimoptions</a:t>
            </a:r>
            <a:r>
              <a:rPr lang="en-US" sz="1400" b="0" i="0" dirty="0">
                <a:effectLst/>
                <a:latin typeface="Menlo"/>
              </a:rPr>
              <a:t>(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'ga'</a:t>
            </a:r>
            <a:r>
              <a:rPr lang="en-US" sz="1400" b="0" i="0" dirty="0">
                <a:effectLst/>
                <a:latin typeface="Menlo"/>
              </a:rPr>
              <a:t>, options,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400" b="0" i="0" dirty="0" err="1">
                <a:solidFill>
                  <a:srgbClr val="AA04F9"/>
                </a:solidFill>
                <a:effectLst/>
                <a:latin typeface="Menlo"/>
              </a:rPr>
              <a:t>InitialPopulationRange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400" b="0" i="0" dirty="0">
                <a:effectLst/>
                <a:latin typeface="Menlo"/>
              </a:rPr>
              <a:t>, [LB;UB]); </a:t>
            </a:r>
            <a:r>
              <a:rPr lang="en-US" sz="1400" b="0" i="0" dirty="0">
                <a:solidFill>
                  <a:srgbClr val="028009"/>
                </a:solidFill>
                <a:effectLst/>
                <a:latin typeface="Menlo"/>
              </a:rPr>
              <a:t>%</a:t>
            </a:r>
            <a:r>
              <a:rPr lang="en-US" sz="1400" b="0" i="0" dirty="0" err="1">
                <a:solidFill>
                  <a:srgbClr val="028009"/>
                </a:solidFill>
                <a:effectLst/>
                <a:latin typeface="Menlo"/>
              </a:rPr>
              <a:t>PopInitRange</a:t>
            </a:r>
            <a:r>
              <a:rPr lang="en-US" sz="14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en-US" sz="1400" b="0" i="0" dirty="0" err="1">
                <a:solidFill>
                  <a:srgbClr val="028009"/>
                </a:solidFill>
                <a:effectLst/>
                <a:latin typeface="Menlo"/>
              </a:rPr>
              <a:t>mudou</a:t>
            </a:r>
            <a:r>
              <a:rPr lang="en-US" sz="1400" b="0" i="0" dirty="0">
                <a:solidFill>
                  <a:srgbClr val="028009"/>
                </a:solidFill>
                <a:effectLst/>
                <a:latin typeface="Menlo"/>
              </a:rPr>
              <a:t> para </a:t>
            </a:r>
            <a:r>
              <a:rPr lang="en-US" sz="1400" b="0" i="0" dirty="0" err="1">
                <a:solidFill>
                  <a:srgbClr val="028009"/>
                </a:solidFill>
                <a:effectLst/>
                <a:latin typeface="Menlo"/>
              </a:rPr>
              <a:t>InitialPopulationRange</a:t>
            </a:r>
            <a:endParaRPr lang="en-US" sz="1400" b="0" i="0" dirty="0">
              <a:effectLst/>
              <a:latin typeface="Menlo"/>
            </a:endParaRPr>
          </a:p>
          <a:p>
            <a:r>
              <a:rPr lang="en-US" sz="1400" b="0" i="0" dirty="0">
                <a:effectLst/>
                <a:latin typeface="Menlo"/>
              </a:rPr>
              <a:t>options = </a:t>
            </a:r>
            <a:r>
              <a:rPr lang="en-US" sz="1400" b="0" i="0" dirty="0" err="1">
                <a:effectLst/>
                <a:latin typeface="Menlo"/>
              </a:rPr>
              <a:t>optimoptions</a:t>
            </a:r>
            <a:r>
              <a:rPr lang="en-US" sz="1400" b="0" i="0" dirty="0">
                <a:effectLst/>
                <a:latin typeface="Menlo"/>
              </a:rPr>
              <a:t>(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'ga'</a:t>
            </a:r>
            <a:r>
              <a:rPr lang="en-US" sz="1400" b="0" i="0" dirty="0">
                <a:effectLst/>
                <a:latin typeface="Menlo"/>
              </a:rPr>
              <a:t>, options,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400" b="0" i="0" dirty="0" err="1">
                <a:solidFill>
                  <a:srgbClr val="AA04F9"/>
                </a:solidFill>
                <a:effectLst/>
                <a:latin typeface="Menlo"/>
              </a:rPr>
              <a:t>MaxGenerations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400" b="0" i="0" dirty="0">
                <a:effectLst/>
                <a:latin typeface="Menlo"/>
              </a:rPr>
              <a:t>,</a:t>
            </a:r>
            <a:r>
              <a:rPr lang="en-US" sz="1400" b="0" i="0" dirty="0" err="1">
                <a:effectLst/>
                <a:latin typeface="Menlo"/>
              </a:rPr>
              <a:t>Numero_Geracoes</a:t>
            </a:r>
            <a:r>
              <a:rPr lang="en-US" sz="1400" b="0" i="0" dirty="0">
                <a:effectLst/>
                <a:latin typeface="Menlo"/>
              </a:rPr>
              <a:t>); </a:t>
            </a:r>
            <a:r>
              <a:rPr lang="en-US" sz="1400" b="0" i="0" dirty="0">
                <a:solidFill>
                  <a:srgbClr val="028009"/>
                </a:solidFill>
                <a:effectLst/>
                <a:latin typeface="Menlo"/>
              </a:rPr>
              <a:t>%Generations </a:t>
            </a:r>
            <a:r>
              <a:rPr lang="en-US" sz="1400" b="0" i="0" dirty="0" err="1">
                <a:solidFill>
                  <a:srgbClr val="028009"/>
                </a:solidFill>
                <a:effectLst/>
                <a:latin typeface="Menlo"/>
              </a:rPr>
              <a:t>mudou</a:t>
            </a:r>
            <a:r>
              <a:rPr lang="en-US" sz="1400" b="0" i="0" dirty="0">
                <a:solidFill>
                  <a:srgbClr val="028009"/>
                </a:solidFill>
                <a:effectLst/>
                <a:latin typeface="Menlo"/>
              </a:rPr>
              <a:t> para </a:t>
            </a:r>
            <a:r>
              <a:rPr lang="en-US" sz="1400" b="0" i="0" dirty="0" err="1">
                <a:solidFill>
                  <a:srgbClr val="028009"/>
                </a:solidFill>
                <a:effectLst/>
                <a:latin typeface="Menlo"/>
              </a:rPr>
              <a:t>MaxGenerations</a:t>
            </a:r>
            <a:endParaRPr lang="en-US" sz="1400" b="0" i="0" dirty="0">
              <a:effectLst/>
              <a:latin typeface="Menlo"/>
            </a:endParaRPr>
          </a:p>
          <a:p>
            <a:r>
              <a:rPr lang="en-US" sz="1400" b="0" i="0" dirty="0">
                <a:effectLst/>
                <a:latin typeface="Menlo"/>
              </a:rPr>
              <a:t>options = </a:t>
            </a:r>
            <a:r>
              <a:rPr lang="en-US" sz="1400" b="0" i="0" dirty="0" err="1">
                <a:effectLst/>
                <a:latin typeface="Menlo"/>
              </a:rPr>
              <a:t>optimoptions</a:t>
            </a:r>
            <a:r>
              <a:rPr lang="en-US" sz="1400" b="0" i="0" dirty="0">
                <a:effectLst/>
                <a:latin typeface="Menlo"/>
              </a:rPr>
              <a:t>(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'ga'</a:t>
            </a:r>
            <a:r>
              <a:rPr lang="en-US" sz="1400" b="0" i="0" dirty="0">
                <a:effectLst/>
                <a:latin typeface="Menlo"/>
              </a:rPr>
              <a:t>, options,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400" b="0" i="0" dirty="0" err="1">
                <a:solidFill>
                  <a:srgbClr val="AA04F9"/>
                </a:solidFill>
                <a:effectLst/>
                <a:latin typeface="Menlo"/>
              </a:rPr>
              <a:t>PopulationType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400" b="0" i="0" dirty="0">
                <a:effectLst/>
                <a:latin typeface="Menlo"/>
              </a:rPr>
              <a:t>,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400" b="0" i="0" dirty="0" err="1">
                <a:solidFill>
                  <a:srgbClr val="AA04F9"/>
                </a:solidFill>
                <a:effectLst/>
                <a:latin typeface="Menlo"/>
              </a:rPr>
              <a:t>doubleVector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400" b="0" i="0" dirty="0">
                <a:effectLst/>
                <a:latin typeface="Menlo"/>
              </a:rPr>
              <a:t>); </a:t>
            </a:r>
            <a:r>
              <a:rPr lang="en-US" sz="1400" b="0" i="0" dirty="0">
                <a:solidFill>
                  <a:srgbClr val="028009"/>
                </a:solidFill>
                <a:effectLst/>
                <a:latin typeface="Menlo"/>
              </a:rPr>
              <a:t>%'bitstring' | 'custom' | {'</a:t>
            </a:r>
            <a:r>
              <a:rPr lang="en-US" sz="1400" b="0" i="0" dirty="0" err="1">
                <a:solidFill>
                  <a:srgbClr val="028009"/>
                </a:solidFill>
                <a:effectLst/>
                <a:latin typeface="Menlo"/>
              </a:rPr>
              <a:t>doubleVector</a:t>
            </a:r>
            <a:r>
              <a:rPr lang="en-US" sz="1400" b="0" i="0" dirty="0">
                <a:solidFill>
                  <a:srgbClr val="028009"/>
                </a:solidFill>
                <a:effectLst/>
                <a:latin typeface="Menlo"/>
              </a:rPr>
              <a:t>'} </a:t>
            </a:r>
            <a:endParaRPr lang="en-US" sz="1400" b="0" i="0" dirty="0">
              <a:effectLst/>
              <a:latin typeface="Menlo"/>
            </a:endParaRPr>
          </a:p>
          <a:p>
            <a:r>
              <a:rPr lang="en-US" sz="1400" b="0" i="0" dirty="0">
                <a:effectLst/>
                <a:latin typeface="Menlo"/>
              </a:rPr>
              <a:t>options = </a:t>
            </a:r>
            <a:r>
              <a:rPr lang="en-US" sz="1400" b="0" i="0" dirty="0" err="1">
                <a:effectLst/>
                <a:latin typeface="Menlo"/>
              </a:rPr>
              <a:t>optimoptions</a:t>
            </a:r>
            <a:r>
              <a:rPr lang="en-US" sz="1400" b="0" i="0" dirty="0">
                <a:effectLst/>
                <a:latin typeface="Menlo"/>
              </a:rPr>
              <a:t>(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'ga'</a:t>
            </a:r>
            <a:r>
              <a:rPr lang="en-US" sz="1400" b="0" i="0" dirty="0">
                <a:effectLst/>
                <a:latin typeface="Menlo"/>
              </a:rPr>
              <a:t>, options,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400" b="0" i="0" dirty="0" err="1">
                <a:solidFill>
                  <a:srgbClr val="AA04F9"/>
                </a:solidFill>
                <a:effectLst/>
                <a:latin typeface="Menlo"/>
              </a:rPr>
              <a:t>CrossoverFraction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400" b="0" i="0" dirty="0">
                <a:effectLst/>
                <a:latin typeface="Menlo"/>
              </a:rPr>
              <a:t>,</a:t>
            </a:r>
            <a:r>
              <a:rPr lang="en-US" sz="1400" b="0" i="0" dirty="0" err="1">
                <a:effectLst/>
                <a:latin typeface="Menlo"/>
              </a:rPr>
              <a:t>Probabilidade_Crossover</a:t>
            </a:r>
            <a:r>
              <a:rPr lang="en-US" sz="1400" b="0" i="0" dirty="0">
                <a:effectLst/>
                <a:latin typeface="Menlo"/>
              </a:rPr>
              <a:t>);</a:t>
            </a:r>
          </a:p>
          <a:p>
            <a:r>
              <a:rPr lang="en-US" sz="1400" b="0" i="0" dirty="0">
                <a:effectLst/>
                <a:latin typeface="Menlo"/>
              </a:rPr>
              <a:t>options = </a:t>
            </a:r>
            <a:r>
              <a:rPr lang="en-US" sz="1400" b="0" i="0" dirty="0" err="1">
                <a:effectLst/>
                <a:latin typeface="Menlo"/>
              </a:rPr>
              <a:t>optimoptions</a:t>
            </a:r>
            <a:r>
              <a:rPr lang="en-US" sz="1400" b="0" i="0" dirty="0">
                <a:effectLst/>
                <a:latin typeface="Menlo"/>
              </a:rPr>
              <a:t>(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'ga'</a:t>
            </a:r>
            <a:r>
              <a:rPr lang="en-US" sz="1400" b="0" i="0" dirty="0">
                <a:effectLst/>
                <a:latin typeface="Menlo"/>
              </a:rPr>
              <a:t>, options,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400" b="0" i="0" dirty="0" err="1">
                <a:solidFill>
                  <a:srgbClr val="AA04F9"/>
                </a:solidFill>
                <a:effectLst/>
                <a:latin typeface="Menlo"/>
              </a:rPr>
              <a:t>EliteCount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400" b="0" i="0" dirty="0">
                <a:effectLst/>
                <a:latin typeface="Menlo"/>
              </a:rPr>
              <a:t>, </a:t>
            </a:r>
            <a:r>
              <a:rPr lang="en-US" sz="1400" b="0" i="0" dirty="0" err="1">
                <a:effectLst/>
                <a:latin typeface="Menlo"/>
              </a:rPr>
              <a:t>Individuos_Elite</a:t>
            </a:r>
            <a:r>
              <a:rPr lang="en-US" sz="1400" b="0" i="0" dirty="0">
                <a:effectLst/>
                <a:latin typeface="Menlo"/>
              </a:rPr>
              <a:t>);</a:t>
            </a:r>
            <a:r>
              <a:rPr lang="en-US" sz="1400" b="0" i="0" dirty="0">
                <a:solidFill>
                  <a:srgbClr val="028009"/>
                </a:solidFill>
                <a:effectLst/>
                <a:latin typeface="Menlo"/>
              </a:rPr>
              <a:t>%0.05*</a:t>
            </a:r>
            <a:r>
              <a:rPr lang="en-US" sz="1400" b="0" i="0" dirty="0" err="1">
                <a:solidFill>
                  <a:srgbClr val="028009"/>
                </a:solidFill>
                <a:effectLst/>
                <a:latin typeface="Menlo"/>
              </a:rPr>
              <a:t>ParamsGA.population_size</a:t>
            </a:r>
            <a:endParaRPr lang="en-US" sz="1400" b="0" i="0" dirty="0">
              <a:effectLst/>
              <a:latin typeface="Menlo"/>
            </a:endParaRPr>
          </a:p>
          <a:p>
            <a:r>
              <a:rPr lang="en-US" sz="1400" b="0" i="0" dirty="0">
                <a:effectLst/>
                <a:latin typeface="Menlo"/>
              </a:rPr>
              <a:t>options = </a:t>
            </a:r>
            <a:r>
              <a:rPr lang="en-US" sz="1400" b="0" i="0" dirty="0" err="1">
                <a:effectLst/>
                <a:latin typeface="Menlo"/>
              </a:rPr>
              <a:t>optimoptions</a:t>
            </a:r>
            <a:r>
              <a:rPr lang="en-US" sz="1400" b="0" i="0" dirty="0">
                <a:effectLst/>
                <a:latin typeface="Menlo"/>
              </a:rPr>
              <a:t>(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'ga'</a:t>
            </a:r>
            <a:r>
              <a:rPr lang="en-US" sz="1400" b="0" i="0" dirty="0">
                <a:effectLst/>
                <a:latin typeface="Menlo"/>
              </a:rPr>
              <a:t>, options,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'MaxStallGenerations'</a:t>
            </a:r>
            <a:r>
              <a:rPr lang="en-US" sz="1400" b="0" i="0" dirty="0">
                <a:effectLst/>
                <a:latin typeface="Menlo"/>
              </a:rPr>
              <a:t>,100); </a:t>
            </a:r>
            <a:r>
              <a:rPr lang="en-US" sz="1400" b="0" i="0" dirty="0">
                <a:solidFill>
                  <a:srgbClr val="028009"/>
                </a:solidFill>
                <a:effectLst/>
                <a:latin typeface="Menlo"/>
              </a:rPr>
              <a:t>%</a:t>
            </a:r>
            <a:r>
              <a:rPr lang="en-US" sz="1400" b="0" i="0" dirty="0" err="1">
                <a:solidFill>
                  <a:srgbClr val="028009"/>
                </a:solidFill>
                <a:effectLst/>
                <a:latin typeface="Menlo"/>
              </a:rPr>
              <a:t>StallGenLimit</a:t>
            </a:r>
            <a:r>
              <a:rPr lang="en-US" sz="14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en-US" sz="1400" b="0" i="0" dirty="0" err="1">
                <a:solidFill>
                  <a:srgbClr val="028009"/>
                </a:solidFill>
                <a:effectLst/>
                <a:latin typeface="Menlo"/>
              </a:rPr>
              <a:t>mudou</a:t>
            </a:r>
            <a:r>
              <a:rPr lang="en-US" sz="1400" b="0" i="0" dirty="0">
                <a:solidFill>
                  <a:srgbClr val="028009"/>
                </a:solidFill>
                <a:effectLst/>
                <a:latin typeface="Menlo"/>
              </a:rPr>
              <a:t> para </a:t>
            </a:r>
            <a:r>
              <a:rPr lang="en-US" sz="1400" b="0" i="0" dirty="0" err="1">
                <a:solidFill>
                  <a:srgbClr val="028009"/>
                </a:solidFill>
                <a:effectLst/>
                <a:latin typeface="Menlo"/>
              </a:rPr>
              <a:t>MaxStallGenerations</a:t>
            </a:r>
            <a:endParaRPr lang="en-US" sz="1400" b="0" i="0" dirty="0">
              <a:effectLst/>
              <a:latin typeface="Menlo"/>
            </a:endParaRPr>
          </a:p>
          <a:p>
            <a:r>
              <a:rPr lang="en-US" sz="1400" b="0" i="0" dirty="0">
                <a:effectLst/>
                <a:latin typeface="Menlo"/>
              </a:rPr>
              <a:t>options = </a:t>
            </a:r>
            <a:r>
              <a:rPr lang="en-US" sz="1400" b="0" i="0" dirty="0" err="1">
                <a:effectLst/>
                <a:latin typeface="Menlo"/>
              </a:rPr>
              <a:t>optimoptions</a:t>
            </a:r>
            <a:r>
              <a:rPr lang="en-US" sz="1400" b="0" i="0" dirty="0">
                <a:effectLst/>
                <a:latin typeface="Menlo"/>
              </a:rPr>
              <a:t>(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'ga'</a:t>
            </a:r>
            <a:r>
              <a:rPr lang="en-US" sz="1400" b="0" i="0" dirty="0">
                <a:effectLst/>
                <a:latin typeface="Menlo"/>
              </a:rPr>
              <a:t>, </a:t>
            </a:r>
            <a:r>
              <a:rPr lang="en-US" sz="1400" b="0" i="0" dirty="0" err="1">
                <a:effectLst/>
                <a:latin typeface="Menlo"/>
              </a:rPr>
              <a:t>options,</a:t>
            </a:r>
            <a:r>
              <a:rPr lang="en-US" sz="1400" b="0" i="0" dirty="0" err="1">
                <a:solidFill>
                  <a:srgbClr val="AA04F9"/>
                </a:solidFill>
                <a:effectLst/>
                <a:latin typeface="Menlo"/>
              </a:rPr>
              <a:t>'Display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400" b="0" i="0" dirty="0">
                <a:effectLst/>
                <a:latin typeface="Menlo"/>
              </a:rPr>
              <a:t>, 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400" b="0" i="0" dirty="0" err="1">
                <a:solidFill>
                  <a:srgbClr val="AA04F9"/>
                </a:solidFill>
                <a:effectLst/>
                <a:latin typeface="Menlo"/>
              </a:rPr>
              <a:t>iter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400" b="0" i="0" dirty="0">
                <a:effectLst/>
                <a:latin typeface="Menlo"/>
              </a:rPr>
              <a:t>);</a:t>
            </a:r>
            <a:r>
              <a:rPr lang="en-US" sz="1400" b="0" i="0" dirty="0">
                <a:solidFill>
                  <a:srgbClr val="028009"/>
                </a:solidFill>
                <a:effectLst/>
                <a:latin typeface="Menlo"/>
              </a:rPr>
              <a:t>%'off','</a:t>
            </a:r>
            <a:r>
              <a:rPr lang="en-US" sz="1400" b="0" i="0" dirty="0" err="1">
                <a:solidFill>
                  <a:srgbClr val="028009"/>
                </a:solidFill>
                <a:effectLst/>
                <a:latin typeface="Menlo"/>
              </a:rPr>
              <a:t>iter</a:t>
            </a:r>
            <a:r>
              <a:rPr lang="en-US" sz="1400" b="0" i="0" dirty="0">
                <a:solidFill>
                  <a:srgbClr val="028009"/>
                </a:solidFill>
                <a:effectLst/>
                <a:latin typeface="Menlo"/>
              </a:rPr>
              <a:t>','diagnose','</a:t>
            </a:r>
            <a:r>
              <a:rPr lang="en-US" sz="1400" b="0" i="0" dirty="0" err="1">
                <a:solidFill>
                  <a:srgbClr val="028009"/>
                </a:solidFill>
                <a:effectLst/>
                <a:latin typeface="Menlo"/>
              </a:rPr>
              <a:t>fina</a:t>
            </a:r>
            <a:r>
              <a:rPr lang="en-US" sz="1400" b="0" i="0" dirty="0">
                <a:solidFill>
                  <a:srgbClr val="028009"/>
                </a:solidFill>
                <a:effectLst/>
                <a:latin typeface="Menlo"/>
              </a:rPr>
              <a:t>'</a:t>
            </a:r>
            <a:endParaRPr lang="en-US" sz="1400" b="0" i="0" dirty="0">
              <a:effectLst/>
              <a:latin typeface="Menlo"/>
            </a:endParaRPr>
          </a:p>
          <a:p>
            <a:r>
              <a:rPr lang="en-US" sz="1400" b="0" i="0" dirty="0">
                <a:effectLst/>
                <a:latin typeface="Menlo"/>
              </a:rPr>
              <a:t>options = </a:t>
            </a:r>
            <a:r>
              <a:rPr lang="en-US" sz="1400" b="0" i="0" dirty="0" err="1">
                <a:effectLst/>
                <a:latin typeface="Menlo"/>
              </a:rPr>
              <a:t>optimoptions</a:t>
            </a:r>
            <a:r>
              <a:rPr lang="en-US" sz="1400" b="0" i="0" dirty="0">
                <a:effectLst/>
                <a:latin typeface="Menlo"/>
              </a:rPr>
              <a:t>(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'ga'</a:t>
            </a:r>
            <a:r>
              <a:rPr lang="en-US" sz="1400" b="0" i="0" dirty="0">
                <a:effectLst/>
                <a:latin typeface="Menlo"/>
              </a:rPr>
              <a:t>, options,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400" b="0" i="0" dirty="0" err="1">
                <a:solidFill>
                  <a:srgbClr val="AA04F9"/>
                </a:solidFill>
                <a:effectLst/>
                <a:latin typeface="Menlo"/>
              </a:rPr>
              <a:t>PlotFcn</a:t>
            </a:r>
            <a:r>
              <a:rPr lang="en-US" sz="14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400" b="0" i="0" dirty="0">
                <a:effectLst/>
                <a:latin typeface="Menlo"/>
              </a:rPr>
              <a:t>,{@gaplotbestf,@gaplotstopping});</a:t>
            </a:r>
          </a:p>
        </p:txBody>
      </p:sp>
    </p:spTree>
    <p:extLst>
      <p:ext uri="{BB962C8B-B14F-4D97-AF65-F5344CB8AC3E}">
        <p14:creationId xmlns:p14="http://schemas.microsoft.com/office/powerpoint/2010/main" val="371439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AB6615-0A75-49CC-A3F7-4E9C054CF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121" y="1964646"/>
            <a:ext cx="9011758" cy="4498297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Otimização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772" y="463857"/>
            <a:ext cx="8753382" cy="876672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CÓDIGO DO MATLAB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241BA-6342-4FA4-B4EE-1DB405F8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652" y="6462943"/>
            <a:ext cx="857250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14</a:t>
            </a:fld>
            <a:r>
              <a:rPr lang="pt-BR" sz="1600" dirty="0"/>
              <a:t>/32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2382D-FC1C-44A5-877C-BF9B116AB2E8}"/>
              </a:ext>
            </a:extLst>
          </p:cNvPr>
          <p:cNvSpPr txBox="1"/>
          <p:nvPr/>
        </p:nvSpPr>
        <p:spPr>
          <a:xfrm>
            <a:off x="838598" y="2878378"/>
            <a:ext cx="10693495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600" b="0" i="0" dirty="0" err="1">
                <a:effectLst/>
                <a:latin typeface="Menlo"/>
              </a:rPr>
              <a:t>rng</a:t>
            </a:r>
            <a:r>
              <a:rPr lang="en-US" sz="1600" b="0" i="0" dirty="0">
                <a:effectLst/>
                <a:latin typeface="Menlo"/>
              </a:rPr>
              <a:t> </a:t>
            </a:r>
            <a:r>
              <a:rPr lang="en-US" sz="1600" b="0" i="0" dirty="0">
                <a:solidFill>
                  <a:srgbClr val="AA04F9"/>
                </a:solidFill>
                <a:effectLst/>
                <a:latin typeface="Menlo"/>
              </a:rPr>
              <a:t>default</a:t>
            </a:r>
            <a:endParaRPr lang="en-US" sz="1600" b="0" i="0" dirty="0">
              <a:effectLst/>
              <a:latin typeface="Menlo"/>
            </a:endParaRPr>
          </a:p>
          <a:p>
            <a:r>
              <a:rPr lang="en-US" sz="1600" b="0" i="0" dirty="0" err="1">
                <a:effectLst/>
                <a:latin typeface="Menlo"/>
              </a:rPr>
              <a:t>FuncaoFitness</a:t>
            </a:r>
            <a:r>
              <a:rPr lang="en-US" sz="1600" b="0" i="0" dirty="0">
                <a:effectLst/>
                <a:latin typeface="Menlo"/>
              </a:rPr>
              <a:t> =@FuncaoOtimizar;</a:t>
            </a:r>
          </a:p>
          <a:p>
            <a:r>
              <a:rPr lang="en-US" sz="1600" b="0" i="0" dirty="0" err="1">
                <a:effectLst/>
                <a:latin typeface="Menlo"/>
              </a:rPr>
              <a:t>Matriz_A</a:t>
            </a:r>
            <a:r>
              <a:rPr lang="en-US" sz="1600" b="0" i="0" dirty="0">
                <a:effectLst/>
                <a:latin typeface="Menlo"/>
              </a:rPr>
              <a:t> = [8 9 12 12; 6 7 8 8; 4 4.5 6 6; 4 6 9 8.5];</a:t>
            </a:r>
          </a:p>
          <a:p>
            <a:r>
              <a:rPr lang="en-US" sz="1600" b="0" i="0" dirty="0" err="1">
                <a:effectLst/>
                <a:latin typeface="Menlo"/>
              </a:rPr>
              <a:t>Vetor_b</a:t>
            </a:r>
            <a:r>
              <a:rPr lang="en-US" sz="1600" b="0" i="0" dirty="0">
                <a:effectLst/>
                <a:latin typeface="Menlo"/>
              </a:rPr>
              <a:t> = [1200 800 600 800];</a:t>
            </a:r>
          </a:p>
          <a:p>
            <a:endParaRPr lang="en-US" sz="1600" b="0" i="0" dirty="0">
              <a:effectLst/>
              <a:latin typeface="Menlo"/>
            </a:endParaRPr>
          </a:p>
          <a:p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%% solver</a:t>
            </a:r>
            <a:endParaRPr lang="en-US" sz="1600" b="0" i="0" dirty="0">
              <a:effectLst/>
              <a:latin typeface="Menlo"/>
            </a:endParaRPr>
          </a:p>
          <a:p>
            <a:endParaRPr lang="en-US" sz="1600" b="0" i="0" dirty="0">
              <a:effectLst/>
              <a:latin typeface="Menlo"/>
            </a:endParaRPr>
          </a:p>
          <a:p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%[</a:t>
            </a:r>
            <a:r>
              <a:rPr lang="en-US" sz="1600" b="0" i="0" dirty="0" err="1">
                <a:solidFill>
                  <a:srgbClr val="028009"/>
                </a:solidFill>
                <a:effectLst/>
                <a:latin typeface="Menlo"/>
              </a:rPr>
              <a:t>x,fval,exitflag,output,population,scores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]=ga(</a:t>
            </a:r>
            <a:r>
              <a:rPr lang="en-US" sz="1600" b="0" i="0" dirty="0" err="1">
                <a:solidFill>
                  <a:srgbClr val="028009"/>
                </a:solidFill>
                <a:effectLst/>
                <a:latin typeface="Menlo"/>
              </a:rPr>
              <a:t>fun,nvars,A,b,Aeq,beq,lb,ub,nonlcon,IntCon,options</a:t>
            </a:r>
            <a:r>
              <a:rPr lang="en-US" sz="1600" b="0" i="0" dirty="0">
                <a:solidFill>
                  <a:srgbClr val="028009"/>
                </a:solidFill>
                <a:effectLst/>
                <a:latin typeface="Menlo"/>
              </a:rPr>
              <a:t>)</a:t>
            </a:r>
            <a:endParaRPr lang="en-US" sz="1600" b="0" i="0" dirty="0">
              <a:effectLst/>
              <a:latin typeface="Menlo"/>
            </a:endParaRPr>
          </a:p>
          <a:p>
            <a:r>
              <a:rPr lang="en-US" sz="1600" b="0" i="0" dirty="0">
                <a:effectLst/>
                <a:latin typeface="Menlo"/>
              </a:rPr>
              <a:t>[</a:t>
            </a:r>
            <a:r>
              <a:rPr lang="en-US" sz="1600" b="0" i="0" dirty="0" err="1">
                <a:effectLst/>
                <a:latin typeface="Menlo"/>
              </a:rPr>
              <a:t>x,fval,exitflag,output,population,scores</a:t>
            </a:r>
            <a:r>
              <a:rPr lang="en-US" sz="1600" b="0" i="0" dirty="0">
                <a:effectLst/>
                <a:latin typeface="Menlo"/>
              </a:rPr>
              <a:t>]=ga(</a:t>
            </a:r>
            <a:r>
              <a:rPr lang="en-US" sz="1600" b="0" i="0" dirty="0" err="1">
                <a:effectLst/>
                <a:latin typeface="Menlo"/>
              </a:rPr>
              <a:t>FuncaoFitness,Numero_Variaveis,Matriz_A,Vetor_b</a:t>
            </a:r>
            <a:r>
              <a:rPr lang="en-US" sz="1600" b="0" i="0" dirty="0">
                <a:effectLst/>
                <a:latin typeface="Menlo"/>
              </a:rPr>
              <a:t>,[],[],LB,UB,[],[1,2],options);</a:t>
            </a:r>
          </a:p>
          <a:p>
            <a:r>
              <a:rPr lang="en-US" sz="1600" b="0" i="0" dirty="0">
                <a:effectLst/>
                <a:latin typeface="Menlo"/>
              </a:rPr>
              <a:t>toc;</a:t>
            </a:r>
          </a:p>
        </p:txBody>
      </p:sp>
    </p:spTree>
    <p:extLst>
      <p:ext uri="{BB962C8B-B14F-4D97-AF65-F5344CB8AC3E}">
        <p14:creationId xmlns:p14="http://schemas.microsoft.com/office/powerpoint/2010/main" val="424218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AB6615-0A75-49CC-A3F7-4E9C054CF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121" y="1589104"/>
            <a:ext cx="9011758" cy="487384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Compatibilidade de versão do </a:t>
            </a:r>
            <a:r>
              <a:rPr lang="pt-BR" sz="2800" dirty="0" err="1">
                <a:solidFill>
                  <a:schemeClr val="tx1"/>
                </a:solidFill>
              </a:rPr>
              <a:t>Matlab</a:t>
            </a:r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772" y="463857"/>
            <a:ext cx="8753382" cy="876672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CÓDIGO DO MATLAB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241BA-6342-4FA4-B4EE-1DB405F8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652" y="6462943"/>
            <a:ext cx="770295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15</a:t>
            </a:fld>
            <a:r>
              <a:rPr lang="pt-BR" sz="1600" dirty="0"/>
              <a:t>/32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956FF-1E45-4F7A-92DE-E30530272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" b="71362"/>
          <a:stretch/>
        </p:blipFill>
        <p:spPr>
          <a:xfrm>
            <a:off x="751644" y="2213221"/>
            <a:ext cx="11004234" cy="16979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B24692D-902B-46B7-9125-B9BDA8E6D7FE}"/>
              </a:ext>
            </a:extLst>
          </p:cNvPr>
          <p:cNvSpPr/>
          <p:nvPr/>
        </p:nvSpPr>
        <p:spPr>
          <a:xfrm>
            <a:off x="751643" y="2914601"/>
            <a:ext cx="5888854" cy="295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2ECFF5-B682-4699-BAD5-C69CFB1B69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58" r="2036" b="25302"/>
          <a:stretch/>
        </p:blipFill>
        <p:spPr>
          <a:xfrm>
            <a:off x="751644" y="4051064"/>
            <a:ext cx="11004234" cy="12178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C652DAD-BB28-4A90-B3D7-D8912C227289}"/>
              </a:ext>
            </a:extLst>
          </p:cNvPr>
          <p:cNvSpPr/>
          <p:nvPr/>
        </p:nvSpPr>
        <p:spPr>
          <a:xfrm>
            <a:off x="751643" y="4725842"/>
            <a:ext cx="5888854" cy="295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798DA9-F3C5-4EBC-958C-DB9D92458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3" y="5444503"/>
            <a:ext cx="11004234" cy="11583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3845349-B8CC-4832-B04F-73EA9CE98B34}"/>
              </a:ext>
            </a:extLst>
          </p:cNvPr>
          <p:cNvSpPr/>
          <p:nvPr/>
        </p:nvSpPr>
        <p:spPr>
          <a:xfrm>
            <a:off x="751643" y="5648490"/>
            <a:ext cx="5888854" cy="295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4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AB6615-0A75-49CC-A3F7-4E9C054CF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470" y="1493670"/>
            <a:ext cx="9410330" cy="4900473"/>
          </a:xfrm>
        </p:spPr>
        <p:txBody>
          <a:bodyPr>
            <a:normAutofit/>
          </a:bodyPr>
          <a:lstStyle/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97" y="383496"/>
            <a:ext cx="8753382" cy="717613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RESULTADOS E DISCUSSÕES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0DB5D-BE9C-4FD3-830C-2B16AF36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85553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16</a:t>
            </a:fld>
            <a:r>
              <a:rPr lang="pt-BR" sz="1600" dirty="0"/>
              <a:t>/32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589B6-6E64-4B2D-8996-2C6FCB675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83" y="1174071"/>
            <a:ext cx="6348010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8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97" y="383496"/>
            <a:ext cx="8753382" cy="717613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RESULTADOS E DISCUSSÕES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0DB5D-BE9C-4FD3-830C-2B16AF36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85553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17</a:t>
            </a:fld>
            <a:r>
              <a:rPr lang="pt-BR" sz="1600" dirty="0"/>
              <a:t>/32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287E0-4D57-495C-ACB6-1CCD7209D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18" y="3943906"/>
            <a:ext cx="3673158" cy="2324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ubtítulo 2">
                <a:extLst>
                  <a:ext uri="{FF2B5EF4-FFF2-40B4-BE49-F238E27FC236}">
                    <a16:creationId xmlns:a16="http://schemas.microsoft.com/office/drawing/2014/main" id="{8BE44335-E66D-434C-A4E4-4ED33CF14A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2470" y="1493670"/>
                <a:ext cx="9410330" cy="490047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8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71500" indent="-571500" algn="l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t-BR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𝑀𝑜𝑑𝑒𝑙𝑜</m:t>
                    </m:r>
                    <m:r>
                      <a:rPr lang="pt-BR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𝐻𝑎𝑡𝑐h</m:t>
                    </m:r>
                  </m:oMath>
                </a14:m>
                <a:r>
                  <a:rPr lang="pt-BR" sz="2800" dirty="0">
                    <a:solidFill>
                      <a:schemeClr val="tx1"/>
                    </a:solidFill>
                  </a:rPr>
                  <a:t> = 6</a:t>
                </a:r>
              </a:p>
              <a:p>
                <a:pPr marL="571500" indent="-571500" algn="l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t-BR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𝑀𝑜𝑑𝑒𝑙𝑜</m:t>
                    </m:r>
                    <m:r>
                      <a:rPr lang="pt-BR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𝑆𝑒𝑑𝑎𝑛</m:t>
                    </m:r>
                  </m:oMath>
                </a14:m>
                <a:r>
                  <a:rPr lang="pt-BR" sz="2800" dirty="0">
                    <a:solidFill>
                      <a:schemeClr val="tx1"/>
                    </a:solidFill>
                  </a:rPr>
                  <a:t> = 41</a:t>
                </a:r>
              </a:p>
              <a:p>
                <a:pPr marL="571500" indent="-571500" algn="l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t-BR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𝑀𝑜𝑑𝑒𝑙𝑜</m:t>
                    </m:r>
                    <m:r>
                      <a:rPr lang="pt-BR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𝑃𝑖𝑐𝑎𝑝𝑒</m:t>
                    </m:r>
                  </m:oMath>
                </a14:m>
                <a:r>
                  <a:rPr lang="pt-BR" sz="2800" dirty="0">
                    <a:solidFill>
                      <a:schemeClr val="tx1"/>
                    </a:solidFill>
                  </a:rPr>
                  <a:t> = 29.8603 = 30</a:t>
                </a:r>
              </a:p>
              <a:p>
                <a:pPr marL="571500" indent="-571500" algn="l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t-BR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𝑀𝑜𝑑𝑒𝑙𝑜</m:t>
                    </m:r>
                    <m:r>
                      <a:rPr lang="pt-BR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𝑆𝑈𝑉</m:t>
                    </m:r>
                  </m:oMath>
                </a14:m>
                <a:r>
                  <a:rPr lang="pt-BR" sz="2800" dirty="0">
                    <a:solidFill>
                      <a:schemeClr val="tx1"/>
                    </a:solidFill>
                  </a:rPr>
                  <a:t> = 29.7559 = 30</a:t>
                </a:r>
              </a:p>
              <a:p>
                <a:pPr marL="571500" indent="-571500" algn="l">
                  <a:buFont typeface="Wingdings" panose="05000000000000000000" pitchFamily="2" charset="2"/>
                  <a:buChar char="Ø"/>
                </a:pPr>
                <a:endParaRPr lang="pt-BR" sz="2800" dirty="0">
                  <a:solidFill>
                    <a:schemeClr val="tx1"/>
                  </a:solidFill>
                </a:endParaRPr>
              </a:p>
              <a:p>
                <a:pPr marL="571500" indent="-571500" algn="l">
                  <a:buFont typeface="Wingdings" panose="05000000000000000000" pitchFamily="2" charset="2"/>
                  <a:buChar char="Ø"/>
                </a:pPr>
                <a:r>
                  <a:rPr lang="pt-BR" sz="2800" dirty="0">
                    <a:solidFill>
                      <a:schemeClr val="tx1"/>
                    </a:solidFill>
                  </a:rPr>
                  <a:t>Lucro = 9.430.200</a:t>
                </a:r>
              </a:p>
              <a:p>
                <a:pPr algn="l"/>
                <a:endParaRPr lang="pt-BR" sz="2800" dirty="0">
                  <a:solidFill>
                    <a:schemeClr val="tx1"/>
                  </a:solidFill>
                </a:endParaRPr>
              </a:p>
              <a:p>
                <a:pPr algn="l"/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Subtítulo 2">
                <a:extLst>
                  <a:ext uri="{FF2B5EF4-FFF2-40B4-BE49-F238E27FC236}">
                    <a16:creationId xmlns:a16="http://schemas.microsoft.com/office/drawing/2014/main" id="{8BE44335-E66D-434C-A4E4-4ED33CF14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470" y="1493670"/>
                <a:ext cx="9410330" cy="4900473"/>
              </a:xfrm>
              <a:prstGeom prst="rect">
                <a:avLst/>
              </a:prstGeom>
              <a:blipFill>
                <a:blip r:embed="rId4"/>
                <a:stretch>
                  <a:fillRect l="-712" t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963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AB6615-0A75-49CC-A3F7-4E9C054CF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470" y="1493670"/>
            <a:ext cx="9410330" cy="4900473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Tabela de variações</a:t>
            </a: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97" y="383496"/>
            <a:ext cx="8753382" cy="717613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RESULTADOS E DISCUSSÕES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0DB5D-BE9C-4FD3-830C-2B16AF36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85553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18</a:t>
            </a:fld>
            <a:r>
              <a:rPr lang="pt-BR" sz="1600" dirty="0"/>
              <a:t>/32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09931D1E-4ADE-4D39-8518-B484727AC692}"/>
              </a:ext>
            </a:extLst>
          </p:cNvPr>
          <p:cNvSpPr txBox="1">
            <a:spLocks/>
          </p:cNvSpPr>
          <p:nvPr/>
        </p:nvSpPr>
        <p:spPr>
          <a:xfrm>
            <a:off x="1608802" y="1964646"/>
            <a:ext cx="8416031" cy="5216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</a:rPr>
              <a:t>Como solicitado na atividade, foram feitas várias simulações do cenário com ajustes diferentes nos parâmetros do Algoritmo Genético.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</a:rPr>
              <a:t>Os parâmetros do Algoritmo Genético alterados foram o tamanho da população e o número de gerações. A tabela abaixo indica o valor de cada um dos parâmetros em cada caso: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8" name="Tabela 3">
            <a:extLst>
              <a:ext uri="{FF2B5EF4-FFF2-40B4-BE49-F238E27FC236}">
                <a16:creationId xmlns:a16="http://schemas.microsoft.com/office/drawing/2014/main" id="{B8D0DA2C-9666-474F-A2AF-1E03F5B3F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450579"/>
              </p:ext>
            </p:extLst>
          </p:nvPr>
        </p:nvGraphicFramePr>
        <p:xfrm>
          <a:off x="1608802" y="4077071"/>
          <a:ext cx="8513777" cy="2115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8488">
                  <a:extLst>
                    <a:ext uri="{9D8B030D-6E8A-4147-A177-3AD203B41FA5}">
                      <a16:colId xmlns:a16="http://schemas.microsoft.com/office/drawing/2014/main" val="222460794"/>
                    </a:ext>
                  </a:extLst>
                </a:gridCol>
                <a:gridCol w="1715853">
                  <a:extLst>
                    <a:ext uri="{9D8B030D-6E8A-4147-A177-3AD203B41FA5}">
                      <a16:colId xmlns:a16="http://schemas.microsoft.com/office/drawing/2014/main" val="1351963639"/>
                    </a:ext>
                  </a:extLst>
                </a:gridCol>
                <a:gridCol w="1964718">
                  <a:extLst>
                    <a:ext uri="{9D8B030D-6E8A-4147-A177-3AD203B41FA5}">
                      <a16:colId xmlns:a16="http://schemas.microsoft.com/office/drawing/2014/main" val="3039237572"/>
                    </a:ext>
                  </a:extLst>
                </a:gridCol>
                <a:gridCol w="1964718">
                  <a:extLst>
                    <a:ext uri="{9D8B030D-6E8A-4147-A177-3AD203B41FA5}">
                      <a16:colId xmlns:a16="http://schemas.microsoft.com/office/drawing/2014/main" val="590452758"/>
                    </a:ext>
                  </a:extLst>
                </a:gridCol>
              </a:tblGrid>
              <a:tr h="43393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ALTERAÇÃO DOS PARÂMETROS DO ALGORITMO GENÉTICO DO SIAD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511372"/>
                  </a:ext>
                </a:extLst>
              </a:tr>
              <a:tr h="8136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ITEM/CASO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CENÁRIO ORIGINAL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CENÁRIO HIPÓTETICO 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CENÁRIO HIPÓTETICO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3893112"/>
                  </a:ext>
                </a:extLst>
              </a:tr>
              <a:tr h="4339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TAMANHO DA POPULAÇÃO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50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910977"/>
                  </a:ext>
                </a:extLst>
              </a:tr>
              <a:tr h="4339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NÚMERO DE GERAÇÕES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7785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77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AB6615-0A75-49CC-A3F7-4E9C054CF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470" y="1493670"/>
            <a:ext cx="9410330" cy="4900473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Cenário hipotético 1</a:t>
            </a: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97" y="383496"/>
            <a:ext cx="8753382" cy="717613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RESULTADOS E DISCUSSÕES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0DB5D-BE9C-4FD3-830C-2B16AF36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85553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19</a:t>
            </a:fld>
            <a:r>
              <a:rPr lang="pt-BR" sz="1600" dirty="0"/>
              <a:t>/32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CA099-FD65-4CAF-9C2C-1097197C6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47754"/>
            <a:ext cx="5912047" cy="4627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F6C80F-991C-496B-8B15-111D76E4C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517" y="3184203"/>
            <a:ext cx="3718882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8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303" y="2689934"/>
            <a:ext cx="9011757" cy="1239545"/>
          </a:xfrm>
        </p:spPr>
        <p:txBody>
          <a:bodyPr/>
          <a:lstStyle/>
          <a:p>
            <a:pPr algn="ctr"/>
            <a:r>
              <a:rPr lang="pt-BR" sz="8000" dirty="0">
                <a:solidFill>
                  <a:schemeClr val="tx1"/>
                </a:solidFill>
              </a:rPr>
              <a:t>APLICAÇÃO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76442-3691-4510-AF2B-3804F970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8" y="6492875"/>
            <a:ext cx="741165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2</a:t>
            </a:fld>
            <a:r>
              <a:rPr lang="pt-BR" sz="1600" dirty="0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2887232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AB6615-0A75-49CC-A3F7-4E9C054CF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470" y="1493670"/>
            <a:ext cx="9410330" cy="4900473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Cenário hipotético 2</a:t>
            </a: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97" y="383496"/>
            <a:ext cx="8753382" cy="717613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RESULTADOS E DISCUSSÕES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0DB5D-BE9C-4FD3-830C-2B16AF36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85553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20</a:t>
            </a:fld>
            <a:r>
              <a:rPr lang="pt-BR" sz="1600" dirty="0"/>
              <a:t>/32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B9FFF1-41F1-4854-BE51-904E96A58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2355262"/>
            <a:ext cx="7682144" cy="3746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C2F0EE-A444-42C6-8819-1938DE7D7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93" y="2908509"/>
            <a:ext cx="3704339" cy="269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29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AB6615-0A75-49CC-A3F7-4E9C054CF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470" y="1493670"/>
            <a:ext cx="9410330" cy="4900473"/>
          </a:xfrm>
        </p:spPr>
        <p:txBody>
          <a:bodyPr>
            <a:normAutofit fontScale="550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endParaRPr lang="pt-BR" sz="28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Nesse trabalho abordamos uma técnica de otimização utilizando conceitos e aplicações de Algoritmos Genéticos. O nosso exemplo simula um sistema que utiliza técnicas específicas que podem ser aplicadas sobre problemas do mundo real (práticos) e de grande contribuição para o setor industrial. Pode ser considerada uma técnica altamente versátil e assim aplicada á sistemas e controle de produção.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Com isso, podemos observar que os AGs são muito bem apropriados para problemas de otimização complexos, nos quais envolvem n variáveis e um espaço de soluções de alta dimensão. Sendo assim, envolvem um enorme leque de aplicações, por essas razões possuem um custo computacional considerado elevado. Foram cumpridos os objetivos propostos com a abordagem genética apresentada sendo resumida á realidade de uma montadora automobilística 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Dessa maneira, pôde-se observar que o algoritmo genético é uma metaheurística inspirada no processo de seleção natural que pertence à classe maior de algoritmos evolutivos. Ou seja, que um algoritmo genético é uma técnica de busca usada computacionalmente para encontrar soluções exatas ou aproximadas para problemas de otimização e busca, tal funcionamento pois foi inspirado na teoria de Darwin de que é "sobrevivência do mais apto/fitness", também conhecida como princípio da seleção natural darwiniana, com três operadores básicos : Seleção, Crossover e Mutação.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Esse trabalho também serviu de grande importância para o nosso aprofundamento nesse tema, nos permitindo compreender melhor por ter tido a possibilidade de desenvolver tal sistema.</a:t>
            </a: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97" y="383496"/>
            <a:ext cx="8753382" cy="717613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CONCLUSÃO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0DB5D-BE9C-4FD3-830C-2B16AF36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85553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21</a:t>
            </a:fld>
            <a:r>
              <a:rPr lang="pt-BR" sz="1600" dirty="0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3458924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60000" y="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000" b="0" strike="noStrike" spc="-1">
                <a:solidFill>
                  <a:srgbClr val="000000"/>
                </a:solidFill>
                <a:latin typeface="Trebuchet MS"/>
              </a:rPr>
              <a:t>Aplicações externas</a:t>
            </a: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720000" y="196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latin typeface="Trebuchet MS"/>
              </a:rPr>
              <a:t>Uso em hiperparametrização de redes neurais e outros algoritmos de inteligência artificial.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latin typeface="Trebuchet MS"/>
              </a:rPr>
              <a:t>Exemplo: Paraneural. Escrita em Python, usando Keras+Tensorflow2. Controlada pelo MatLab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latin typeface="Trebuchet MS"/>
              </a:rPr>
              <a:t>Restrições leves tornam algoritmos genéticos muito flexiveis.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latin typeface="Trebuchet MS"/>
              </a:rPr>
              <a:t>Outro exemplo: Aprendizagem por reforço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1F6CB-9971-4607-BB7D-71143536CDD2}"/>
              </a:ext>
            </a:extLst>
          </p:cNvPr>
          <p:cNvSpPr txBox="1"/>
          <p:nvPr/>
        </p:nvSpPr>
        <p:spPr>
          <a:xfrm>
            <a:off x="107262" y="6488668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22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/32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900000" y="0"/>
            <a:ext cx="684000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Trebuchet MS"/>
              </a:rPr>
              <a:t>Printscreen</a:t>
            </a:r>
          </a:p>
        </p:txBody>
      </p:sp>
      <p:pic>
        <p:nvPicPr>
          <p:cNvPr id="222" name="Picture 221"/>
          <p:cNvPicPr/>
          <p:nvPr/>
        </p:nvPicPr>
        <p:blipFill>
          <a:blip r:embed="rId2"/>
          <a:srcRect t="2912" b="3822"/>
          <a:stretch/>
        </p:blipFill>
        <p:spPr>
          <a:xfrm>
            <a:off x="1620000" y="1192320"/>
            <a:ext cx="9393120" cy="4927680"/>
          </a:xfrm>
          <a:prstGeom prst="rect">
            <a:avLst/>
          </a:prstGeom>
          <a:ln w="0">
            <a:noFill/>
          </a:ln>
        </p:spPr>
      </p:pic>
      <p:sp>
        <p:nvSpPr>
          <p:cNvPr id="223" name="TextBox 222"/>
          <p:cNvSpPr txBox="1"/>
          <p:nvPr/>
        </p:nvSpPr>
        <p:spPr>
          <a:xfrm>
            <a:off x="5760000" y="6300000"/>
            <a:ext cx="52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800" b="0" strike="noStrike" spc="-1">
                <a:latin typeface="Arial"/>
              </a:rPr>
              <a:t>Repo: https://github.com/artpeixoto/trabalho-ia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F56C3-66D7-40D2-A5BB-415A98BB522F}"/>
              </a:ext>
            </a:extLst>
          </p:cNvPr>
          <p:cNvSpPr txBox="1"/>
          <p:nvPr/>
        </p:nvSpPr>
        <p:spPr>
          <a:xfrm>
            <a:off x="102094" y="6456988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23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/32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575B-81A4-440D-B825-CD49815F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33FD-283B-48AD-8581-512A09C8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22268"/>
            <a:ext cx="9194635" cy="4403323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MathWorks, "Help Center," 2021. [Online]. Available: https://www.mathworks.com/help. [Accessed 17 November 2021].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98ABA-64FC-4C1A-A5DF-CF3463E8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0475" y="6492875"/>
            <a:ext cx="857808" cy="365125"/>
          </a:xfrm>
        </p:spPr>
        <p:txBody>
          <a:bodyPr/>
          <a:lstStyle/>
          <a:p>
            <a:fld id="{53F43158-E26F-4D0A-85C2-F41A882E6AFF}" type="slidenum">
              <a:rPr lang="pt-BR" sz="1600" smtClean="0">
                <a:solidFill>
                  <a:schemeClr val="accent1">
                    <a:lumMod val="50000"/>
                  </a:schemeClr>
                </a:solidFill>
              </a:rPr>
              <a:t>24</a:t>
            </a:fld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2820370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303" y="2689934"/>
            <a:ext cx="9011757" cy="1239545"/>
          </a:xfrm>
        </p:spPr>
        <p:txBody>
          <a:bodyPr/>
          <a:lstStyle/>
          <a:p>
            <a:pPr algn="ctr"/>
            <a:r>
              <a:rPr lang="pt-BR" sz="8000" dirty="0">
                <a:solidFill>
                  <a:schemeClr val="tx1"/>
                </a:solidFill>
              </a:rPr>
              <a:t>APLICAÇÃO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76442-3691-4510-AF2B-3804F970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8" y="6492875"/>
            <a:ext cx="741165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25</a:t>
            </a:fld>
            <a:r>
              <a:rPr lang="pt-BR" sz="1600" dirty="0"/>
              <a:t>/32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152676E-6B1A-4A8D-9280-C564E9F34A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936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AB6615-0A75-49CC-A3F7-4E9C054CF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2898" y="1624614"/>
            <a:ext cx="9526202" cy="4900473"/>
          </a:xfrm>
        </p:spPr>
        <p:txBody>
          <a:bodyPr>
            <a:normAutofit/>
          </a:bodyPr>
          <a:lstStyle/>
          <a:p>
            <a:pPr algn="l"/>
            <a:endParaRPr lang="pt-BR" sz="1050" dirty="0">
              <a:solidFill>
                <a:schemeClr val="tx1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tx1"/>
                </a:solidFill>
              </a:rPr>
              <a:t>O problema de aplicação do Sistema Inteligente de Apoio a Decisão Baseado em Algoritmos Genéticos (SIAD-AG) já foi proposto pelo professor da disciplina e segue descrito no próximo slide.</a:t>
            </a:r>
          </a:p>
          <a:p>
            <a:pPr algn="l"/>
            <a:endParaRPr lang="pt-BR" sz="4000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4000" dirty="0">
              <a:solidFill>
                <a:schemeClr val="tx1"/>
              </a:solidFill>
            </a:endParaRPr>
          </a:p>
          <a:p>
            <a:pPr algn="l"/>
            <a:endParaRPr lang="pt-BR" sz="4000" dirty="0">
              <a:solidFill>
                <a:schemeClr val="tx1"/>
              </a:solidFill>
            </a:endParaRPr>
          </a:p>
          <a:p>
            <a:pPr algn="l"/>
            <a:endParaRPr lang="pt-BR" sz="40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6588" y="463857"/>
            <a:ext cx="7598823" cy="710214"/>
          </a:xfrm>
        </p:spPr>
        <p:txBody>
          <a:bodyPr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IMPLEMENTAÇÃO DO SIAD-AG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241BA-6342-4FA4-B4EE-1DB405F8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652" y="6462943"/>
            <a:ext cx="737743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26</a:t>
            </a:fld>
            <a:r>
              <a:rPr lang="pt-BR" sz="1600" dirty="0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2696529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6588" y="463857"/>
            <a:ext cx="7598823" cy="710214"/>
          </a:xfrm>
        </p:spPr>
        <p:txBody>
          <a:bodyPr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IMPLEMENTAÇÃO DO SIAD-AG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241BA-6342-4FA4-B4EE-1DB405F8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652" y="6462943"/>
            <a:ext cx="737743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27</a:t>
            </a:fld>
            <a:r>
              <a:rPr lang="pt-BR" sz="1600" dirty="0"/>
              <a:t>/32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225103-C3B8-400F-9103-568A6E2F7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635" y="1590838"/>
            <a:ext cx="9011297" cy="24326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26D71A-6A4B-4A50-8E83-B72FDE995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473" y="4121267"/>
            <a:ext cx="8655620" cy="2341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9628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460" y="463857"/>
            <a:ext cx="7598823" cy="710214"/>
          </a:xfrm>
        </p:spPr>
        <p:txBody>
          <a:bodyPr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RESOLUÇÃO DO SIAD-AG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241BA-6342-4FA4-B4EE-1DB405F8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652" y="6462943"/>
            <a:ext cx="737743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28</a:t>
            </a:fld>
            <a:r>
              <a:rPr lang="pt-BR" sz="1600" dirty="0"/>
              <a:t>/32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ítulo 4">
                <a:extLst>
                  <a:ext uri="{FF2B5EF4-FFF2-40B4-BE49-F238E27FC236}">
                    <a16:creationId xmlns:a16="http://schemas.microsoft.com/office/drawing/2014/main" id="{D0976DE8-5E8E-42BD-B500-4FE6E63E523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6959" y="1429305"/>
                <a:ext cx="8114191" cy="5216200"/>
              </a:xfrm>
            </p:spPr>
            <p:txBody>
              <a:bodyPr/>
              <a:lstStyle/>
              <a:p>
                <a:pPr marL="285750" indent="-285750" algn="l">
                  <a:buFont typeface="Wingdings" panose="05000000000000000000" pitchFamily="2" charset="2"/>
                  <a:buChar char="Ø"/>
                </a:pPr>
                <a:r>
                  <a:rPr lang="pt-BR" dirty="0">
                    <a:solidFill>
                      <a:schemeClr val="tx1"/>
                    </a:solidFill>
                  </a:rPr>
                  <a:t>A primeira etapa na resolução do problema se deu na definição das variáveis de decisão a serem utilizadas:</a:t>
                </a:r>
              </a:p>
              <a:p>
                <a:pPr marL="285750" indent="-4680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𝑝𝐴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pt-B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pt-B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𝑃𝑙𝑎𝑐𝑎</m:t>
                    </m:r>
                    <m:r>
                      <a:rPr lang="pt-B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285750" indent="-4680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𝑝𝐵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pt-B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pt-B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𝑃𝑙𝑎𝑐𝑎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285750" indent="-4680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𝑝𝐶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pt-B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pt-B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𝑃𝑙𝑎𝑐𝑎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algn="l"/>
                <a:endParaRPr lang="pt-BR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Ø"/>
                </a:pPr>
                <a:r>
                  <a:rPr lang="pt-BR" dirty="0">
                    <a:solidFill>
                      <a:schemeClr val="tx1"/>
                    </a:solidFill>
                  </a:rPr>
                  <a:t>Em seguida, foi modelada a função objetivo “Lucro” da empresa a ser maximizada: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𝐿𝑢𝑐𝑟𝑜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=40∗</m:t>
                      </m:r>
                      <m:r>
                        <a:rPr lang="pl-PL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𝑝𝐴</m:t>
                      </m:r>
                      <m:r>
                        <a:rPr lang="pl-PL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+30∗</m:t>
                      </m:r>
                      <m:r>
                        <a:rPr lang="pl-PL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𝑝𝐵</m:t>
                      </m:r>
                      <m:r>
                        <a:rPr lang="pl-PL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∗+20∗</m:t>
                      </m:r>
                      <m:r>
                        <a:rPr lang="pl-PL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𝑝𝐶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algn="l"/>
                <a:endParaRPr lang="pt-BR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Ø"/>
                </a:pPr>
                <a:r>
                  <a:rPr lang="pt-BR" dirty="0">
                    <a:solidFill>
                      <a:schemeClr val="tx1"/>
                    </a:solidFill>
                  </a:rPr>
                  <a:t>Tendo sido modelada a função objetivo, foram modeladas as restrições: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5∗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+10∗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900</m:t>
                      </m:r>
                    </m:oMath>
                  </m:oMathPara>
                </a14:m>
                <a:endParaRPr lang="pt-BR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algn="l"/>
                <a:endParaRPr lang="pt-BR" b="0" dirty="0">
                  <a:solidFill>
                    <a:schemeClr val="tx1"/>
                  </a:solidFill>
                </a:endParaRPr>
              </a:p>
              <a:p>
                <a:pPr algn="l"/>
                <a:endParaRPr lang="pt-BR" b="0" dirty="0">
                  <a:solidFill>
                    <a:schemeClr val="tx1"/>
                  </a:solidFill>
                </a:endParaRPr>
              </a:p>
              <a:p>
                <a:pPr algn="l"/>
                <a:endParaRPr lang="pt-BR" dirty="0">
                  <a:solidFill>
                    <a:schemeClr val="tx1"/>
                  </a:solidFill>
                </a:endParaRPr>
              </a:p>
              <a:p>
                <a:pPr algn="l"/>
                <a:endParaRPr lang="pt-BR" dirty="0">
                  <a:solidFill>
                    <a:schemeClr val="tx1"/>
                  </a:solidFill>
                </a:endParaRPr>
              </a:p>
              <a:p>
                <a:pPr algn="l"/>
                <a:endParaRPr lang="pt-BR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Ø"/>
                </a:pPr>
                <a:endParaRPr lang="pt-BR" dirty="0">
                  <a:solidFill>
                    <a:schemeClr val="tx1"/>
                  </a:solidFill>
                </a:endParaRPr>
              </a:p>
              <a:p>
                <a:pPr algn="l"/>
                <a:endParaRPr lang="pt-BR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Subtítulo 4">
                <a:extLst>
                  <a:ext uri="{FF2B5EF4-FFF2-40B4-BE49-F238E27FC236}">
                    <a16:creationId xmlns:a16="http://schemas.microsoft.com/office/drawing/2014/main" id="{D0976DE8-5E8E-42BD-B500-4FE6E63E5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6959" y="1429305"/>
                <a:ext cx="8114191" cy="5216200"/>
              </a:xfrm>
              <a:blipFill>
                <a:blip r:embed="rId3"/>
                <a:stretch>
                  <a:fillRect l="-150" t="-7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118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460" y="463857"/>
            <a:ext cx="7598823" cy="710214"/>
          </a:xfrm>
        </p:spPr>
        <p:txBody>
          <a:bodyPr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RESULTADOS DO SIAD-AG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241BA-6342-4FA4-B4EE-1DB405F8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652" y="6462943"/>
            <a:ext cx="737743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29</a:t>
            </a:fld>
            <a:r>
              <a:rPr lang="pt-BR" sz="1600" dirty="0"/>
              <a:t>/32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0976DE8-5E8E-42BD-B500-4FE6E63E5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959" y="1429305"/>
            <a:ext cx="8416031" cy="5216200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b="0" dirty="0">
                <a:solidFill>
                  <a:schemeClr val="tx1"/>
                </a:solidFill>
              </a:rPr>
              <a:t>Com o desenvolvimento e aplicação dos códigos no </a:t>
            </a:r>
            <a:r>
              <a:rPr lang="pt-BR" b="0" dirty="0" err="1">
                <a:solidFill>
                  <a:schemeClr val="tx1"/>
                </a:solidFill>
              </a:rPr>
              <a:t>MatLab</a:t>
            </a:r>
            <a:r>
              <a:rPr lang="pt-BR" b="0" dirty="0">
                <a:solidFill>
                  <a:schemeClr val="tx1"/>
                </a:solidFill>
              </a:rPr>
              <a:t>, foram obtidos os seguintes resultados: 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6F6F7AA-0398-493A-A8D9-C3AED193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50" y="2361683"/>
            <a:ext cx="4587837" cy="41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F5CEB9B-4845-4CB5-8CBF-A755AB11E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703" y="3278680"/>
            <a:ext cx="3458058" cy="22672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440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71A3-5D1D-4B6D-B6B6-4F91D3B0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SERÁ APRESENTADO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0B2EF-1A9C-4CC5-8DD4-88BD74A19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Objetivo</a:t>
            </a:r>
          </a:p>
          <a:p>
            <a:r>
              <a:rPr lang="pt-BR" dirty="0"/>
              <a:t>Cenário avaliado - problema</a:t>
            </a:r>
          </a:p>
          <a:p>
            <a:r>
              <a:rPr lang="pt-BR" dirty="0"/>
              <a:t>Descrição dos elementos que compõem o Algoritmo Genético</a:t>
            </a:r>
          </a:p>
          <a:p>
            <a:pPr lvl="1"/>
            <a:r>
              <a:rPr lang="pt-BR" dirty="0"/>
              <a:t>Variáveis do AG</a:t>
            </a:r>
          </a:p>
          <a:p>
            <a:pPr lvl="1"/>
            <a:r>
              <a:rPr lang="pt-BR" dirty="0"/>
              <a:t>Função Fitness</a:t>
            </a:r>
          </a:p>
          <a:p>
            <a:pPr lvl="1"/>
            <a:r>
              <a:rPr lang="pt-BR" dirty="0"/>
              <a:t>Parâmetros do AG</a:t>
            </a:r>
          </a:p>
          <a:p>
            <a:r>
              <a:rPr lang="pt-BR" dirty="0"/>
              <a:t>Código no </a:t>
            </a:r>
            <a:r>
              <a:rPr lang="pt-BR" dirty="0" err="1"/>
              <a:t>Matlab</a:t>
            </a:r>
            <a:endParaRPr lang="pt-BR" dirty="0"/>
          </a:p>
          <a:p>
            <a:r>
              <a:rPr lang="pt-BR" dirty="0"/>
              <a:t>Resultado com a variação das combinações de ajustes nos parâmetros do AG</a:t>
            </a:r>
          </a:p>
          <a:p>
            <a:r>
              <a:rPr lang="pt-BR" dirty="0"/>
              <a:t>Conclusões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F769E-63EA-432F-9214-67B1810C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6005" y="6492875"/>
            <a:ext cx="683339" cy="365125"/>
          </a:xfrm>
        </p:spPr>
        <p:txBody>
          <a:bodyPr/>
          <a:lstStyle/>
          <a:p>
            <a:fld id="{53F43158-E26F-4D0A-85C2-F41A882E6AFF}" type="slidenum">
              <a:rPr lang="pt-BR" sz="1600" smtClean="0">
                <a:solidFill>
                  <a:schemeClr val="accent1">
                    <a:lumMod val="50000"/>
                  </a:schemeClr>
                </a:solidFill>
              </a:rPr>
              <a:t>3</a:t>
            </a:fld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3472159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5562" y="176415"/>
            <a:ext cx="7598823" cy="1174071"/>
          </a:xfrm>
        </p:spPr>
        <p:txBody>
          <a:bodyPr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SIMULAÇÕES DE CENÁRIOS HIPÓTETICOS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241BA-6342-4FA4-B4EE-1DB405F8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652" y="6462943"/>
            <a:ext cx="737743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30</a:t>
            </a:fld>
            <a:r>
              <a:rPr lang="pt-BR" sz="1600" dirty="0"/>
              <a:t>/32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0976DE8-5E8E-42BD-B500-4FE6E63E5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959" y="1429305"/>
            <a:ext cx="8416031" cy="5216200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b="0" dirty="0">
                <a:solidFill>
                  <a:schemeClr val="tx1"/>
                </a:solidFill>
              </a:rPr>
              <a:t>Como solicitado na atividade, foram feitas várias simulações do cenário com ajustes diferentes nos parâmetros do Algoritmo Genético.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</a:rPr>
              <a:t>Os parâmetros do Algoritmo Genético alterados foram o tamanho da população, o número de gerações e a probabilidade de crossover. A tabela abaixo indica o valor de cada um dos parâmetros em cada caso: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9A28913-E739-426B-AB34-C082377AA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628663"/>
              </p:ext>
            </p:extLst>
          </p:nvPr>
        </p:nvGraphicFramePr>
        <p:xfrm>
          <a:off x="1660495" y="3709366"/>
          <a:ext cx="8513777" cy="2549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8488">
                  <a:extLst>
                    <a:ext uri="{9D8B030D-6E8A-4147-A177-3AD203B41FA5}">
                      <a16:colId xmlns:a16="http://schemas.microsoft.com/office/drawing/2014/main" val="222460794"/>
                    </a:ext>
                  </a:extLst>
                </a:gridCol>
                <a:gridCol w="1715853">
                  <a:extLst>
                    <a:ext uri="{9D8B030D-6E8A-4147-A177-3AD203B41FA5}">
                      <a16:colId xmlns:a16="http://schemas.microsoft.com/office/drawing/2014/main" val="1351963639"/>
                    </a:ext>
                  </a:extLst>
                </a:gridCol>
                <a:gridCol w="1964718">
                  <a:extLst>
                    <a:ext uri="{9D8B030D-6E8A-4147-A177-3AD203B41FA5}">
                      <a16:colId xmlns:a16="http://schemas.microsoft.com/office/drawing/2014/main" val="3039237572"/>
                    </a:ext>
                  </a:extLst>
                </a:gridCol>
                <a:gridCol w="1964718">
                  <a:extLst>
                    <a:ext uri="{9D8B030D-6E8A-4147-A177-3AD203B41FA5}">
                      <a16:colId xmlns:a16="http://schemas.microsoft.com/office/drawing/2014/main" val="590452758"/>
                    </a:ext>
                  </a:extLst>
                </a:gridCol>
              </a:tblGrid>
              <a:tr h="43393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ALTERAÇÃO DOS PARÂMETROS DO ALGORITMO GENÉTICO DO SIAD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511372"/>
                  </a:ext>
                </a:extLst>
              </a:tr>
              <a:tr h="8136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ITEM/CASO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CENÁRIO ORIGINAL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CENÁRIO HIPÓTETICO 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CENÁRIO HIPÓTETICO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3893112"/>
                  </a:ext>
                </a:extLst>
              </a:tr>
              <a:tr h="4339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TAMANHO DA POPULAÇÃO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50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910977"/>
                  </a:ext>
                </a:extLst>
              </a:tr>
              <a:tr h="4339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NÚMERO DE GERAÇÕES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7785298"/>
                  </a:ext>
                </a:extLst>
              </a:tr>
              <a:tr h="4339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PROBABILIDADE DO CROSSOVER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50%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30%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5506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581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583" y="301841"/>
            <a:ext cx="7598823" cy="1298358"/>
          </a:xfrm>
        </p:spPr>
        <p:txBody>
          <a:bodyPr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RESULTADOS DAS SIMULAÇÕES DE CENÁRIOS HIPÓTETICOS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241BA-6342-4FA4-B4EE-1DB405F8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652" y="6462943"/>
            <a:ext cx="737743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31</a:t>
            </a:fld>
            <a:r>
              <a:rPr lang="pt-BR" sz="1600" dirty="0"/>
              <a:t>/32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0976DE8-5E8E-42BD-B500-4FE6E63E5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592" y="1819923"/>
            <a:ext cx="8416031" cy="5216200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</a:rPr>
              <a:t>Cenário Hipotético 1: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951D3F-9F10-4AF4-87EF-39A7FE9BB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35" y="2358023"/>
            <a:ext cx="5711610" cy="41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8F2A347-8557-4F7D-A6F7-E3A0755A7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202" y="3207646"/>
            <a:ext cx="3551228" cy="2644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6096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583" y="301841"/>
            <a:ext cx="7598823" cy="1298358"/>
          </a:xfrm>
        </p:spPr>
        <p:txBody>
          <a:bodyPr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RESULTADOS DAS SIMULAÇÕES DE CENÁRIOS HIPÓTETICOS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241BA-6342-4FA4-B4EE-1DB405F8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652" y="6462943"/>
            <a:ext cx="737743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32</a:t>
            </a:fld>
            <a:r>
              <a:rPr lang="pt-BR" sz="1600" dirty="0"/>
              <a:t>/32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0976DE8-5E8E-42BD-B500-4FE6E63E5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592" y="1819923"/>
            <a:ext cx="8416031" cy="5216200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</a:rPr>
              <a:t>Cenário Hipotético 2: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9E027F-D485-4A83-A551-DA998A749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93" y="2358023"/>
            <a:ext cx="4915429" cy="41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078A3E2-1377-4A2A-B888-DB61D97C2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719" y="3105838"/>
            <a:ext cx="3551228" cy="2644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86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AB6615-0A75-49CC-A3F7-4E9C054CF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745" y="2903621"/>
            <a:ext cx="9011758" cy="3719121"/>
          </a:xfrm>
        </p:spPr>
        <p:txBody>
          <a:bodyPr>
            <a:normAutofit/>
          </a:bodyPr>
          <a:lstStyle/>
          <a:p>
            <a:pPr algn="just"/>
            <a:r>
              <a:rPr lang="pt-BR" sz="4000" dirty="0">
                <a:solidFill>
                  <a:schemeClr val="tx1"/>
                </a:solidFill>
              </a:rPr>
              <a:t>→ </a:t>
            </a:r>
            <a:r>
              <a:rPr lang="pt-BR" sz="2800" dirty="0">
                <a:solidFill>
                  <a:schemeClr val="tx1"/>
                </a:solidFill>
              </a:rPr>
              <a:t>Propor um problema de engenharia para ser resolvido utilizando um SIAD-AG.</a:t>
            </a:r>
          </a:p>
          <a:p>
            <a:pPr algn="l"/>
            <a:endParaRPr lang="pt-BR" sz="40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121" y="168676"/>
            <a:ext cx="8753382" cy="1322773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OBJETIVO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E66EF5E-3420-439B-A794-A92B419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74504"/>
            <a:ext cx="683339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4</a:t>
            </a:fld>
            <a:r>
              <a:rPr lang="pt-BR" sz="1600" dirty="0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1176419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AB6615-0A75-49CC-A3F7-4E9C054CF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846" y="1581982"/>
            <a:ext cx="9011758" cy="4767309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</a:rPr>
              <a:t>Uma montadora automobilística de carros de luxo localizada no Polo Industrial de Manaus produz quatro tipos de veículos em sua linha de produção, sendo um modelo </a:t>
            </a:r>
            <a:r>
              <a:rPr lang="pt-BR" dirty="0" err="1">
                <a:solidFill>
                  <a:schemeClr val="tx1"/>
                </a:solidFill>
              </a:rPr>
              <a:t>Hatch</a:t>
            </a:r>
            <a:r>
              <a:rPr lang="pt-BR" dirty="0">
                <a:solidFill>
                  <a:schemeClr val="tx1"/>
                </a:solidFill>
              </a:rPr>
              <a:t>, um modelo Sedan, um modelo Picape e um outro SUV, visando assim atender toda a demanda de mercado. As etapas de produção de cada veículo estão descritas na tabela abaixo, assim como a produção em horas por unidade em cada uma das operações de produção, o tempo máximo disponível em cada operação e o lucro unitário que cada veículo proporcional.</a:t>
            </a: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222" y="366203"/>
            <a:ext cx="8753382" cy="807868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CENÁRIO AVALIADO - PROBLEMA</a:t>
            </a:r>
          </a:p>
        </p:txBody>
      </p:sp>
      <p:pic>
        <p:nvPicPr>
          <p:cNvPr id="2" name="Picture 2" descr="Onde há dúvida, não existe a Fé | Alimento Diário">
            <a:extLst>
              <a:ext uri="{FF2B5EF4-FFF2-40B4-BE49-F238E27FC236}">
                <a16:creationId xmlns:a16="http://schemas.microsoft.com/office/drawing/2014/main" id="{0B4926BA-A1D5-4F1A-8F95-7286C014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781" y="383496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E66EF5E-3420-439B-A794-A92B419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74504"/>
            <a:ext cx="683339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5</a:t>
            </a:fld>
            <a:r>
              <a:rPr lang="pt-BR" sz="1600" dirty="0"/>
              <a:t>/32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4D3E036-3C77-4261-9B06-A56889368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746156"/>
              </p:ext>
            </p:extLst>
          </p:nvPr>
        </p:nvGraphicFramePr>
        <p:xfrm>
          <a:off x="1593222" y="3713085"/>
          <a:ext cx="8642730" cy="2778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1518">
                  <a:extLst>
                    <a:ext uri="{9D8B030D-6E8A-4147-A177-3AD203B41FA5}">
                      <a16:colId xmlns:a16="http://schemas.microsoft.com/office/drawing/2014/main" val="2175836249"/>
                    </a:ext>
                  </a:extLst>
                </a:gridCol>
                <a:gridCol w="1845298">
                  <a:extLst>
                    <a:ext uri="{9D8B030D-6E8A-4147-A177-3AD203B41FA5}">
                      <a16:colId xmlns:a16="http://schemas.microsoft.com/office/drawing/2014/main" val="1126464597"/>
                    </a:ext>
                  </a:extLst>
                </a:gridCol>
                <a:gridCol w="587674">
                  <a:extLst>
                    <a:ext uri="{9D8B030D-6E8A-4147-A177-3AD203B41FA5}">
                      <a16:colId xmlns:a16="http://schemas.microsoft.com/office/drawing/2014/main" val="2084870453"/>
                    </a:ext>
                  </a:extLst>
                </a:gridCol>
                <a:gridCol w="1128335">
                  <a:extLst>
                    <a:ext uri="{9D8B030D-6E8A-4147-A177-3AD203B41FA5}">
                      <a16:colId xmlns:a16="http://schemas.microsoft.com/office/drawing/2014/main" val="739594030"/>
                    </a:ext>
                  </a:extLst>
                </a:gridCol>
                <a:gridCol w="1046060">
                  <a:extLst>
                    <a:ext uri="{9D8B030D-6E8A-4147-A177-3AD203B41FA5}">
                      <a16:colId xmlns:a16="http://schemas.microsoft.com/office/drawing/2014/main" val="824705889"/>
                    </a:ext>
                  </a:extLst>
                </a:gridCol>
                <a:gridCol w="1723845">
                  <a:extLst>
                    <a:ext uri="{9D8B030D-6E8A-4147-A177-3AD203B41FA5}">
                      <a16:colId xmlns:a16="http://schemas.microsoft.com/office/drawing/2014/main" val="2636787390"/>
                    </a:ext>
                  </a:extLst>
                </a:gridCol>
              </a:tblGrid>
              <a:tr h="2789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Aglomerado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Operações em horas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Lucro por unidade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6089187"/>
                  </a:ext>
                </a:extLst>
              </a:tr>
              <a:tr h="5727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Estamparia, Estruturação e Funilária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Pintura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Portas e motor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Montagem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08003"/>
                  </a:ext>
                </a:extLst>
              </a:tr>
              <a:tr h="38034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Hatch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 R$          50.000,00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1820797"/>
                  </a:ext>
                </a:extLst>
              </a:tr>
              <a:tr h="38034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Sedan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4,5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 R$          70.000,00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0128315"/>
                  </a:ext>
                </a:extLst>
              </a:tr>
              <a:tr h="38034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Picape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 R$       110.000,00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5768123"/>
                  </a:ext>
                </a:extLst>
              </a:tr>
              <a:tr h="38034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SUV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8,5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 R$       100.000,00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45299957"/>
                  </a:ext>
                </a:extLst>
              </a:tr>
              <a:tr h="40569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Tempo máximo disponível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1200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600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3732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108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AB6615-0A75-49CC-A3F7-4E9C054CF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745" y="1889757"/>
            <a:ext cx="9011758" cy="4767309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Ressalta-se que, em decorrência dos valores elevados dos veículos, a demanda de mercado estimada para as picapes e para os SUV’S são de apenas 30 unidades no mês.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Diante dos dados apresentados, a equipe de engenharia da marca busca maximizar os lucros da companhia implementado um SIAD-AG.</a:t>
            </a:r>
          </a:p>
          <a:p>
            <a:pPr algn="l"/>
            <a:endParaRPr lang="pt-BR" sz="2800" dirty="0">
              <a:solidFill>
                <a:schemeClr val="tx1"/>
              </a:solidFill>
            </a:endParaRPr>
          </a:p>
          <a:p>
            <a:pPr algn="l"/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121" y="383496"/>
            <a:ext cx="8753382" cy="878890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CENÁRIO AVALIADO - PROBLEMA</a:t>
            </a:r>
          </a:p>
        </p:txBody>
      </p:sp>
      <p:pic>
        <p:nvPicPr>
          <p:cNvPr id="2" name="Picture 2" descr="Onde há dúvida, não existe a Fé | Alimento Diário">
            <a:extLst>
              <a:ext uri="{FF2B5EF4-FFF2-40B4-BE49-F238E27FC236}">
                <a16:creationId xmlns:a16="http://schemas.microsoft.com/office/drawing/2014/main" id="{0B4926BA-A1D5-4F1A-8F95-7286C014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781" y="383496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E66EF5E-3420-439B-A794-A92B419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74504"/>
            <a:ext cx="683339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6</a:t>
            </a:fld>
            <a:r>
              <a:rPr lang="pt-BR" sz="1600" dirty="0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3997921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8EAB6615-0A75-49CC-A3F7-4E9C054CFDD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9396" y="1964646"/>
                <a:ext cx="9011758" cy="4498297"/>
              </a:xfrm>
            </p:spPr>
            <p:txBody>
              <a:bodyPr>
                <a:normAutofit fontScale="25000" lnSpcReduction="20000"/>
              </a:bodyPr>
              <a:lstStyle/>
              <a:p>
                <a:pPr marL="571500" indent="-571500" algn="just">
                  <a:buFont typeface="Wingdings" panose="05000000000000000000" pitchFamily="2" charset="2"/>
                  <a:buChar char="Ø"/>
                </a:pPr>
                <a:r>
                  <a:rPr lang="pt-BR" sz="9600" dirty="0">
                    <a:solidFill>
                      <a:schemeClr val="tx1"/>
                    </a:solidFill>
                  </a:rPr>
                  <a:t>Variáveis - A primeira etapa na resolução do problema se deu na definição das variáveis de decisão a serem utilizadas, que seguem descritas abaixo:</a:t>
                </a:r>
              </a:p>
              <a:p>
                <a:pPr marL="285750" indent="-6480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9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𝑝𝐴</m:t>
                    </m:r>
                    <m:r>
                      <a:rPr lang="pt-BR" sz="9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sz="9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pt-BR" sz="9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9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sz="9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pt-BR" sz="9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𝑀𝑜𝑑𝑒𝑙𝑜</m:t>
                    </m:r>
                    <m:r>
                      <a:rPr lang="pt-BR" sz="9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9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𝐻𝑎𝑡𝑐h</m:t>
                    </m:r>
                  </m:oMath>
                </a14:m>
                <a:endParaRPr lang="pt-BR" sz="9600" dirty="0">
                  <a:solidFill>
                    <a:schemeClr val="tx1"/>
                  </a:solidFill>
                </a:endParaRPr>
              </a:p>
              <a:p>
                <a:pPr marL="285750" indent="-6480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9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𝑝𝐵</m:t>
                    </m:r>
                    <m:r>
                      <a:rPr lang="pt-BR" sz="9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sz="9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pt-BR" sz="9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9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pt-BR" sz="9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pt-BR" sz="9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𝑀𝑜𝑑𝑒𝑙𝑜</m:t>
                    </m:r>
                    <m:r>
                      <a:rPr lang="pt-BR" sz="9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9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𝑆𝑒𝑑𝑎𝑛</m:t>
                    </m:r>
                  </m:oMath>
                </a14:m>
                <a:endParaRPr lang="pt-BR" sz="9600" dirty="0">
                  <a:solidFill>
                    <a:schemeClr val="tx1"/>
                  </a:solidFill>
                </a:endParaRPr>
              </a:p>
              <a:p>
                <a:pPr marL="285750" indent="-6480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9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𝑝𝐶</m:t>
                    </m:r>
                    <m:r>
                      <a:rPr lang="pt-BR" sz="9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sz="9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pt-BR" sz="9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9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pt-BR" sz="9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pt-BR" sz="9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𝑀𝑜𝑑𝑒𝑙𝑜</m:t>
                    </m:r>
                    <m:r>
                      <a:rPr lang="pt-BR" sz="9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9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𝑃𝑖𝑐𝑎𝑝𝑒</m:t>
                    </m:r>
                  </m:oMath>
                </a14:m>
                <a:endParaRPr lang="pt-BR" sz="9600" dirty="0">
                  <a:solidFill>
                    <a:schemeClr val="tx1"/>
                  </a:solidFill>
                </a:endParaRPr>
              </a:p>
              <a:p>
                <a:pPr marL="285750" indent="-6480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9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9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9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sz="9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pt-BR" sz="9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9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pt-BR" sz="9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pt-BR" sz="9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𝑀𝑜𝑑𝑒𝑙𝑜</m:t>
                    </m:r>
                    <m:r>
                      <a:rPr lang="pt-BR" sz="9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9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𝑆𝑈𝑉</m:t>
                    </m:r>
                  </m:oMath>
                </a14:m>
                <a:endParaRPr lang="pt-BR" sz="9600" dirty="0">
                  <a:solidFill>
                    <a:schemeClr val="tx1"/>
                  </a:solidFill>
                </a:endParaRPr>
              </a:p>
              <a:p>
                <a:pPr marL="285750" indent="-648000" algn="just">
                  <a:buFont typeface="Arial" panose="020B0604020202020204" pitchFamily="34" charset="0"/>
                  <a:buChar char="•"/>
                </a:pPr>
                <a:endParaRPr lang="pt-BR" sz="6000" dirty="0">
                  <a:solidFill>
                    <a:schemeClr val="tx1"/>
                  </a:solidFill>
                </a:endParaRPr>
              </a:p>
              <a:p>
                <a:pPr marL="285750" indent="-468000" algn="just">
                  <a:buFont typeface="Wingdings" panose="05000000000000000000" pitchFamily="2" charset="2"/>
                  <a:buChar char="Ø"/>
                </a:pPr>
                <a:r>
                  <a:rPr lang="pt-BR" sz="9600" dirty="0">
                    <a:solidFill>
                      <a:schemeClr val="tx1"/>
                    </a:solidFill>
                  </a:rPr>
                  <a:t>Essas variáveis serão utilizadas para determinar a função objetivo e para desenvolvimento do código computacional no </a:t>
                </a:r>
                <a:r>
                  <a:rPr lang="pt-BR" sz="9600" dirty="0" err="1">
                    <a:solidFill>
                      <a:schemeClr val="tx1"/>
                    </a:solidFill>
                  </a:rPr>
                  <a:t>MatLab</a:t>
                </a:r>
                <a:r>
                  <a:rPr lang="pt-BR" sz="96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71500" indent="-571500" algn="l">
                  <a:buFont typeface="Wingdings" panose="05000000000000000000" pitchFamily="2" charset="2"/>
                  <a:buChar char="Ø"/>
                </a:pPr>
                <a:endParaRPr lang="pt-BR" sz="2800" dirty="0">
                  <a:solidFill>
                    <a:schemeClr val="tx1"/>
                  </a:solidFill>
                </a:endParaRPr>
              </a:p>
              <a:p>
                <a:pPr marL="571500" indent="-571500" algn="l">
                  <a:buFont typeface="Wingdings" panose="05000000000000000000" pitchFamily="2" charset="2"/>
                  <a:buChar char="Ø"/>
                </a:pPr>
                <a:endParaRPr lang="pt-BR" sz="28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sz="2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:endParaRPr lang="pt-BR" sz="2800" dirty="0">
                  <a:solidFill>
                    <a:schemeClr val="tx1"/>
                  </a:solidFill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:endParaRPr lang="pt-BR" sz="2800" dirty="0">
                  <a:solidFill>
                    <a:schemeClr val="tx1"/>
                  </a:solidFill>
                </a:endParaRPr>
              </a:p>
              <a:p>
                <a:pPr algn="l"/>
                <a:endParaRPr lang="pt-BR" sz="2800" dirty="0">
                  <a:solidFill>
                    <a:schemeClr val="tx1"/>
                  </a:solidFill>
                </a:endParaRPr>
              </a:p>
              <a:p>
                <a:pPr algn="l"/>
                <a:endParaRPr lang="pt-BR" sz="2800" dirty="0">
                  <a:solidFill>
                    <a:schemeClr val="tx1"/>
                  </a:solidFill>
                </a:endParaRPr>
              </a:p>
              <a:p>
                <a:pPr algn="l"/>
                <a:endParaRPr lang="pt-BR" sz="2800" dirty="0">
                  <a:solidFill>
                    <a:schemeClr val="tx1"/>
                  </a:solidFill>
                </a:endParaRPr>
              </a:p>
              <a:p>
                <a:pPr algn="l"/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8EAB6615-0A75-49CC-A3F7-4E9C054CF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9396" y="1964646"/>
                <a:ext cx="9011758" cy="4498297"/>
              </a:xfrm>
              <a:blipFill>
                <a:blip r:embed="rId2"/>
                <a:stretch>
                  <a:fillRect l="-541" t="-2710" r="-10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772" y="463856"/>
            <a:ext cx="8753382" cy="1160757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DESCRIÇÃO DOS ELEMENTOS QUE COMPÕEM O ALGORITMO GENÉTICO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241BA-6342-4FA4-B4EE-1DB405F8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652" y="6462943"/>
            <a:ext cx="683339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7</a:t>
            </a:fld>
            <a:r>
              <a:rPr lang="pt-BR" sz="1600" dirty="0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121791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8EAB6615-0A75-49CC-A3F7-4E9C054CFDD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20879" y="1977345"/>
                <a:ext cx="9347168" cy="4498297"/>
              </a:xfrm>
            </p:spPr>
            <p:txBody>
              <a:bodyPr>
                <a:normAutofit/>
              </a:bodyPr>
              <a:lstStyle/>
              <a:p>
                <a:pPr marL="571500" indent="-571500" algn="just">
                  <a:buFont typeface="Wingdings" panose="05000000000000000000" pitchFamily="2" charset="2"/>
                  <a:buChar char="Ø"/>
                </a:pPr>
                <a:r>
                  <a:rPr lang="pt-BR" sz="2400" dirty="0">
                    <a:solidFill>
                      <a:schemeClr val="tx1"/>
                    </a:solidFill>
                  </a:rPr>
                  <a:t>Função Fitness - tendo sido definidas as variáveis do problema, é definida a função objetivo que representa o lucro da empresa, e portanto, deve ser maximizada. </a:t>
                </a:r>
              </a:p>
              <a:p>
                <a:pPr algn="just"/>
                <a:endParaRPr lang="pt-BR" sz="24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𝐿𝑢𝑐𝑟𝑜</m:t>
                      </m:r>
                      <m:r>
                        <a:rPr lang="pt-BR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=50.000∗</m:t>
                      </m:r>
                      <m:r>
                        <a:rPr lang="pl-PL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𝑝𝐴</m:t>
                      </m:r>
                      <m:r>
                        <a:rPr lang="pl-PL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+70.000∗</m:t>
                      </m:r>
                      <m:r>
                        <a:rPr lang="pl-PL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𝑝𝐵</m:t>
                      </m:r>
                      <m:r>
                        <a:rPr lang="pl-PL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∗+110.000∗</m:t>
                      </m:r>
                      <m:r>
                        <a:rPr lang="pl-PL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𝑝𝐶</m:t>
                      </m:r>
                      <m:r>
                        <m:rPr>
                          <m:nor/>
                        </m:rPr>
                        <a:rPr lang="pt-B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+100.000∗</m:t>
                      </m:r>
                      <m:r>
                        <m:rPr>
                          <m:nor/>
                        </m:rPr>
                        <a:rPr lang="pt-B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pD</m:t>
                      </m:r>
                    </m:oMath>
                  </m:oMathPara>
                </a14:m>
                <a:endParaRPr lang="pt-BR" sz="2400" i="1" dirty="0">
                  <a:solidFill>
                    <a:schemeClr val="tx1"/>
                  </a:solidFill>
                </a:endParaRPr>
              </a:p>
              <a:p>
                <a:pPr algn="just"/>
                <a:endParaRPr lang="pt-BR" sz="2400" i="1" dirty="0">
                  <a:solidFill>
                    <a:schemeClr val="tx1"/>
                  </a:solidFill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pt-BR" sz="2400" dirty="0">
                    <a:solidFill>
                      <a:schemeClr val="tx1"/>
                    </a:solidFill>
                  </a:rPr>
                  <a:t>Essa função será implementada no </a:t>
                </a:r>
                <a:r>
                  <a:rPr lang="pt-BR" sz="2400" dirty="0" err="1">
                    <a:solidFill>
                      <a:schemeClr val="tx1"/>
                    </a:solidFill>
                  </a:rPr>
                  <a:t>Matlab</a:t>
                </a:r>
                <a:r>
                  <a:rPr lang="pt-BR" sz="2400" dirty="0">
                    <a:solidFill>
                      <a:schemeClr val="tx1"/>
                    </a:solidFill>
                  </a:rPr>
                  <a:t>, uma vez que se faz necessária para a utilização da toolbox de Algoritmos Genéticos da ferramenta.</a:t>
                </a:r>
                <a:endParaRPr lang="pt-BR" sz="2800" dirty="0">
                  <a:solidFill>
                    <a:schemeClr val="tx1"/>
                  </a:solidFill>
                </a:endParaRP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endParaRPr lang="pt-BR" sz="2800" dirty="0">
                  <a:solidFill>
                    <a:schemeClr val="tx1"/>
                  </a:solidFill>
                </a:endParaRP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endParaRPr lang="pt-BR" sz="2800" dirty="0">
                  <a:solidFill>
                    <a:schemeClr val="tx1"/>
                  </a:solidFill>
                </a:endParaRPr>
              </a:p>
              <a:p>
                <a:pPr algn="just"/>
                <a:endParaRPr lang="pt-BR" sz="2800" dirty="0">
                  <a:solidFill>
                    <a:schemeClr val="tx1"/>
                  </a:solidFill>
                </a:endParaRPr>
              </a:p>
              <a:p>
                <a:pPr algn="just"/>
                <a:endParaRPr lang="pt-BR" sz="2800" dirty="0">
                  <a:solidFill>
                    <a:schemeClr val="tx1"/>
                  </a:solidFill>
                </a:endParaRPr>
              </a:p>
              <a:p>
                <a:pPr algn="just"/>
                <a:endParaRPr lang="pt-BR" sz="2800" dirty="0">
                  <a:solidFill>
                    <a:schemeClr val="tx1"/>
                  </a:solidFill>
                </a:endParaRPr>
              </a:p>
              <a:p>
                <a:pPr algn="just"/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8EAB6615-0A75-49CC-A3F7-4E9C054CF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20879" y="1977345"/>
                <a:ext cx="9347168" cy="4498297"/>
              </a:xfrm>
              <a:blipFill>
                <a:blip r:embed="rId2"/>
                <a:stretch>
                  <a:fillRect l="-522" t="-1084" r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772" y="463856"/>
            <a:ext cx="8753382" cy="1160757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DESCRIÇÃO DOS ELEMENTOS QUE COMPÕEM O ALGORITMO GENÉTICO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241BA-6342-4FA4-B4EE-1DB405F8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652" y="6462943"/>
            <a:ext cx="683339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8</a:t>
            </a:fld>
            <a:r>
              <a:rPr lang="pt-BR" sz="1600" dirty="0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382167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AB6615-0A75-49CC-A3F7-4E9C054CF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121" y="1964646"/>
            <a:ext cx="9011758" cy="4498297"/>
          </a:xfrm>
        </p:spPr>
        <p:txBody>
          <a:bodyPr>
            <a:normAutofit fontScale="92500" lnSpcReduction="10000"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Parâmetros do Algoritmo Genético:</a:t>
            </a:r>
          </a:p>
          <a:p>
            <a:pPr marL="1053900" lvl="1" indent="-4320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tx1"/>
                </a:solidFill>
              </a:rPr>
              <a:t>Nenhuma produção é negativa e, portanto, os limites inferiores das variáveis é zero.</a:t>
            </a:r>
          </a:p>
          <a:p>
            <a:pPr marL="1053900" lvl="1" indent="-4320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tx1"/>
                </a:solidFill>
              </a:rPr>
              <a:t>As picapes e </a:t>
            </a:r>
            <a:r>
              <a:rPr lang="pt-BR" sz="2600" dirty="0" err="1">
                <a:solidFill>
                  <a:schemeClr val="tx1"/>
                </a:solidFill>
              </a:rPr>
              <a:t>SUV’s</a:t>
            </a:r>
            <a:r>
              <a:rPr lang="pt-BR" sz="2600" dirty="0">
                <a:solidFill>
                  <a:schemeClr val="tx1"/>
                </a:solidFill>
              </a:rPr>
              <a:t> terão seu limite superior definidas pela demanda de mercado. </a:t>
            </a:r>
          </a:p>
          <a:p>
            <a:pPr marL="1053900" lvl="1" indent="-4320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tx1"/>
                </a:solidFill>
              </a:rPr>
              <a:t>Foi considerada a probabilidade de Crossover padrão de 80%.</a:t>
            </a:r>
          </a:p>
          <a:p>
            <a:pPr marL="1053900" lvl="1" indent="-4320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tx1"/>
                </a:solidFill>
              </a:rPr>
              <a:t>O tamanho da população considerada é de 50 e o número de gerações considerou-se 100.</a:t>
            </a:r>
          </a:p>
          <a:p>
            <a:pPr marL="1053900" lvl="1" indent="-4320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tx1"/>
                </a:solidFill>
              </a:rPr>
              <a:t>O número de variáveis é definido pelo problema como sendo 4.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8487-9716-4835-9C44-AB1EC29B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8" y="383496"/>
            <a:ext cx="857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025C551-3E09-4298-86F7-B64E5EF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772" y="463856"/>
            <a:ext cx="8753382" cy="1160757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DESCRIÇÃO DOS ELEMENTOS QUE COMPÕEM O ALGORITMO GENÉTICO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241BA-6342-4FA4-B4EE-1DB405F8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652" y="6462943"/>
            <a:ext cx="683339" cy="365125"/>
          </a:xfrm>
        </p:spPr>
        <p:txBody>
          <a:bodyPr/>
          <a:lstStyle/>
          <a:p>
            <a:fld id="{53F43158-E26F-4D0A-85C2-F41A882E6AFF}" type="slidenum">
              <a:rPr lang="pt-BR" sz="1600" smtClean="0"/>
              <a:t>9</a:t>
            </a:fld>
            <a:r>
              <a:rPr lang="pt-BR" sz="1600" dirty="0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245530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9971040DAE572479B0B5BA99D3B9718" ma:contentTypeVersion="2" ma:contentTypeDescription="Crie um novo documento." ma:contentTypeScope="" ma:versionID="5428d4fdb7d5a7f66dbb0691d7bb45f2">
  <xsd:schema xmlns:xsd="http://www.w3.org/2001/XMLSchema" xmlns:xs="http://www.w3.org/2001/XMLSchema" xmlns:p="http://schemas.microsoft.com/office/2006/metadata/properties" xmlns:ns2="ad65e07d-82a3-4f2f-86d5-1a615c373aa5" targetNamespace="http://schemas.microsoft.com/office/2006/metadata/properties" ma:root="true" ma:fieldsID="46a6bdf8eea5acdd1129c7a4cdd3aef1" ns2:_="">
    <xsd:import namespace="ad65e07d-82a3-4f2f-86d5-1a615c373a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65e07d-82a3-4f2f-86d5-1a615c373a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BD0B47-792D-453C-883B-E61772D147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65e07d-82a3-4f2f-86d5-1a615c373a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E1FAB0-220F-4FF3-A372-DD195EE3BE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4FDAE2-A81D-4296-9651-703C2FED360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2971</TotalTime>
  <Words>1952</Words>
  <Application>Microsoft Office PowerPoint</Application>
  <PresentationFormat>Widescreen</PresentationFormat>
  <Paragraphs>347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Menlo</vt:lpstr>
      <vt:lpstr>Arial</vt:lpstr>
      <vt:lpstr>Calibri</vt:lpstr>
      <vt:lpstr>Cambria Math</vt:lpstr>
      <vt:lpstr>Trebuchet MS</vt:lpstr>
      <vt:lpstr>Wingdings</vt:lpstr>
      <vt:lpstr>Wingdings 3</vt:lpstr>
      <vt:lpstr>Facetado</vt:lpstr>
      <vt:lpstr>Sistema Inteligente de Apoio a Decisão Baseado em Algoritmo Genético</vt:lpstr>
      <vt:lpstr>APLICAÇÃO 2</vt:lpstr>
      <vt:lpstr>O QUE SERÁ APRESENTADO</vt:lpstr>
      <vt:lpstr>OBJETIVO</vt:lpstr>
      <vt:lpstr>CENÁRIO AVALIADO - PROBLEMA</vt:lpstr>
      <vt:lpstr>CENÁRIO AVALIADO - PROBLEMA</vt:lpstr>
      <vt:lpstr>DESCRIÇÃO DOS ELEMENTOS QUE COMPÕEM O ALGORITMO GENÉTICO</vt:lpstr>
      <vt:lpstr>DESCRIÇÃO DOS ELEMENTOS QUE COMPÕEM O ALGORITMO GENÉTICO</vt:lpstr>
      <vt:lpstr>DESCRIÇÃO DOS ELEMENTOS QUE COMPÕEM O ALGORITMO GENÉTICO</vt:lpstr>
      <vt:lpstr>CÓDIGO DO MATLAB</vt:lpstr>
      <vt:lpstr>CÓDIGO DO MATLAB</vt:lpstr>
      <vt:lpstr>CÓDIGO DO MATLAB</vt:lpstr>
      <vt:lpstr>CÓDIGO DO MATLAB</vt:lpstr>
      <vt:lpstr>CÓDIGO DO MATLAB</vt:lpstr>
      <vt:lpstr>CÓDIGO DO MATLAB</vt:lpstr>
      <vt:lpstr>RESULTADOS E DISCUSSÕES</vt:lpstr>
      <vt:lpstr>RESULTADOS E DISCUSSÕES</vt:lpstr>
      <vt:lpstr>RESULTADOS E DISCUSSÕES</vt:lpstr>
      <vt:lpstr>RESULTADOS E DISCUSSÕES</vt:lpstr>
      <vt:lpstr>RESULTADOS E DISCUSSÕES</vt:lpstr>
      <vt:lpstr>CONCLUSÃO</vt:lpstr>
      <vt:lpstr>Aplicações externas</vt:lpstr>
      <vt:lpstr>Printscreen</vt:lpstr>
      <vt:lpstr>REFERÊNCIAS</vt:lpstr>
      <vt:lpstr>APLICAÇÃO 1</vt:lpstr>
      <vt:lpstr>IMPLEMENTAÇÃO DO SIAD-AG</vt:lpstr>
      <vt:lpstr>IMPLEMENTAÇÃO DO SIAD-AG</vt:lpstr>
      <vt:lpstr>RESOLUÇÃO DO SIAD-AG</vt:lpstr>
      <vt:lpstr>RESULTADOS DO SIAD-AG</vt:lpstr>
      <vt:lpstr>SIMULAÇÕES DE CENÁRIOS HIPÓTETICOS</vt:lpstr>
      <vt:lpstr>RESULTADOS DAS SIMULAÇÕES DE CENÁRIOS HIPÓTETICOS</vt:lpstr>
      <vt:lpstr>RESULTADOS DAS SIMULAÇÕES DE CENÁRIOS HIPÓTETICOS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FUZZY DESTINADA À PULVERIZAÇÃO AGRÍCOLA COM DRONE</dc:title>
  <dc:creator>William Isaac</dc:creator>
  <cp:lastModifiedBy>Thais Lima Rodrigues da Cunha</cp:lastModifiedBy>
  <cp:revision>22</cp:revision>
  <dcterms:created xsi:type="dcterms:W3CDTF">2021-10-05T22:48:22Z</dcterms:created>
  <dcterms:modified xsi:type="dcterms:W3CDTF">2021-11-19T11:45:01Z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0x01010079971040DAE572479B0B5BA99D3B9718</vt:lpwstr>
  </property>
</Properties>
</file>