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1" r:id="rId4"/>
    <p:sldId id="262" r:id="rId5"/>
    <p:sldId id="257" r:id="rId6"/>
    <p:sldId id="269" r:id="rId7"/>
    <p:sldId id="263" r:id="rId8"/>
    <p:sldId id="264" r:id="rId9"/>
    <p:sldId id="259" r:id="rId10"/>
    <p:sldId id="266" r:id="rId11"/>
    <p:sldId id="258" r:id="rId12"/>
    <p:sldId id="26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99AD42-FE2F-4FEB-8636-0D15E18A25E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540A1C96-69C6-4D61-BA35-190859D73297}">
      <dgm:prSet phldrT="[Text]"/>
      <dgm:spPr/>
      <dgm:t>
        <a:bodyPr/>
        <a:lstStyle/>
        <a:p>
          <a:r>
            <a:rPr lang="en-GB" dirty="0" smtClean="0"/>
            <a:t>Dualism</a:t>
          </a:r>
          <a:endParaRPr lang="en-GB" dirty="0"/>
        </a:p>
      </dgm:t>
    </dgm:pt>
    <dgm:pt modelId="{28F79B0A-0EDA-4052-A63F-9DCE6813CFE2}" type="parTrans" cxnId="{691328F5-F76D-4983-BB06-8B0295BA632F}">
      <dgm:prSet/>
      <dgm:spPr/>
      <dgm:t>
        <a:bodyPr/>
        <a:lstStyle/>
        <a:p>
          <a:endParaRPr lang="en-GB"/>
        </a:p>
      </dgm:t>
    </dgm:pt>
    <dgm:pt modelId="{CEE61C66-8AFB-4281-BA57-70870D414F1A}" type="sibTrans" cxnId="{691328F5-F76D-4983-BB06-8B0295BA632F}">
      <dgm:prSet/>
      <dgm:spPr/>
      <dgm:t>
        <a:bodyPr/>
        <a:lstStyle/>
        <a:p>
          <a:endParaRPr lang="en-GB"/>
        </a:p>
      </dgm:t>
    </dgm:pt>
    <dgm:pt modelId="{6F2E0363-F275-4818-8D86-E6206519C8D2}">
      <dgm:prSet phldrT="[Text]"/>
      <dgm:spPr/>
      <dgm:t>
        <a:bodyPr/>
        <a:lstStyle/>
        <a:p>
          <a:r>
            <a:rPr lang="en-GB" dirty="0" smtClean="0"/>
            <a:t>Monism</a:t>
          </a:r>
          <a:endParaRPr lang="en-GB" dirty="0"/>
        </a:p>
      </dgm:t>
    </dgm:pt>
    <dgm:pt modelId="{919E774F-B2E0-4A5B-87D6-84504EA12AFA}" type="parTrans" cxnId="{A6A4CC49-5F36-41C8-9911-13A17CC163E7}">
      <dgm:prSet/>
      <dgm:spPr/>
      <dgm:t>
        <a:bodyPr/>
        <a:lstStyle/>
        <a:p>
          <a:endParaRPr lang="en-GB"/>
        </a:p>
      </dgm:t>
    </dgm:pt>
    <dgm:pt modelId="{2AEB613C-2FBD-4FE3-86F6-0695C99A9546}" type="sibTrans" cxnId="{A6A4CC49-5F36-41C8-9911-13A17CC163E7}">
      <dgm:prSet/>
      <dgm:spPr/>
      <dgm:t>
        <a:bodyPr/>
        <a:lstStyle/>
        <a:p>
          <a:endParaRPr lang="en-GB"/>
        </a:p>
      </dgm:t>
    </dgm:pt>
    <dgm:pt modelId="{E32A639A-73E4-4BC1-892C-98C350176A25}">
      <dgm:prSet phldrT="[Text]"/>
      <dgm:spPr>
        <a:solidFill>
          <a:srgbClr val="FF0000">
            <a:alpha val="90000"/>
          </a:srgbClr>
        </a:solidFill>
      </dgm:spPr>
      <dgm:t>
        <a:bodyPr/>
        <a:lstStyle/>
        <a:p>
          <a:r>
            <a:rPr lang="en-GB" dirty="0" smtClean="0">
              <a:solidFill>
                <a:schemeClr val="bg1"/>
              </a:solidFill>
            </a:rPr>
            <a:t>Materialism</a:t>
          </a:r>
          <a:endParaRPr lang="en-GB" dirty="0">
            <a:solidFill>
              <a:schemeClr val="bg1"/>
            </a:solidFill>
          </a:endParaRPr>
        </a:p>
      </dgm:t>
    </dgm:pt>
    <dgm:pt modelId="{F9A532E3-8B7E-4716-8F89-6BA0DA4B34CB}" type="parTrans" cxnId="{716542F3-BAEA-44FE-94A1-71127FC6FD5B}">
      <dgm:prSet/>
      <dgm:spPr/>
      <dgm:t>
        <a:bodyPr/>
        <a:lstStyle/>
        <a:p>
          <a:endParaRPr lang="en-GB"/>
        </a:p>
      </dgm:t>
    </dgm:pt>
    <dgm:pt modelId="{7E19C204-6C94-4535-AACB-8C767D3387BB}" type="sibTrans" cxnId="{716542F3-BAEA-44FE-94A1-71127FC6FD5B}">
      <dgm:prSet/>
      <dgm:spPr/>
      <dgm:t>
        <a:bodyPr/>
        <a:lstStyle/>
        <a:p>
          <a:endParaRPr lang="en-GB"/>
        </a:p>
      </dgm:t>
    </dgm:pt>
    <dgm:pt modelId="{4340FE9D-B776-4BA7-A69E-708E4B6C6500}">
      <dgm:prSet phldrT="[Text]"/>
      <dgm:spPr/>
      <dgm:t>
        <a:bodyPr/>
        <a:lstStyle/>
        <a:p>
          <a:r>
            <a:rPr lang="en-GB" dirty="0" smtClean="0"/>
            <a:t>Idealism</a:t>
          </a:r>
          <a:endParaRPr lang="en-GB" dirty="0"/>
        </a:p>
      </dgm:t>
    </dgm:pt>
    <dgm:pt modelId="{AC9BE4FF-7EE0-44A1-81C1-F3A983DC08AD}" type="parTrans" cxnId="{E3827A10-07D6-48A2-B6F2-A1E642C31BAA}">
      <dgm:prSet/>
      <dgm:spPr/>
      <dgm:t>
        <a:bodyPr/>
        <a:lstStyle/>
        <a:p>
          <a:endParaRPr lang="en-GB"/>
        </a:p>
      </dgm:t>
    </dgm:pt>
    <dgm:pt modelId="{0C77533C-650F-49CE-B372-649784947CFB}" type="sibTrans" cxnId="{E3827A10-07D6-48A2-B6F2-A1E642C31BAA}">
      <dgm:prSet/>
      <dgm:spPr/>
      <dgm:t>
        <a:bodyPr/>
        <a:lstStyle/>
        <a:p>
          <a:endParaRPr lang="en-GB"/>
        </a:p>
      </dgm:t>
    </dgm:pt>
    <dgm:pt modelId="{4F64507E-5AA2-497D-A027-83122064B088}">
      <dgm:prSet phldrT="[Text]"/>
      <dgm:spPr>
        <a:solidFill>
          <a:srgbClr val="FF0000">
            <a:alpha val="90000"/>
          </a:srgbClr>
        </a:solidFill>
      </dgm:spPr>
      <dgm:t>
        <a:bodyPr/>
        <a:lstStyle/>
        <a:p>
          <a:r>
            <a:rPr lang="en-GB" dirty="0" smtClean="0">
              <a:solidFill>
                <a:schemeClr val="bg1"/>
              </a:solidFill>
            </a:rPr>
            <a:t>Substance</a:t>
          </a:r>
          <a:endParaRPr lang="en-GB" dirty="0">
            <a:solidFill>
              <a:schemeClr val="bg1"/>
            </a:solidFill>
          </a:endParaRPr>
        </a:p>
      </dgm:t>
    </dgm:pt>
    <dgm:pt modelId="{94AF6DF6-3F70-4FD1-9B44-9D1917650DFF}" type="parTrans" cxnId="{A510F313-3D03-4F0D-81EE-4CBBADCB7208}">
      <dgm:prSet/>
      <dgm:spPr/>
      <dgm:t>
        <a:bodyPr/>
        <a:lstStyle/>
        <a:p>
          <a:endParaRPr lang="en-US"/>
        </a:p>
      </dgm:t>
    </dgm:pt>
    <dgm:pt modelId="{84256CAE-7269-41B8-AA43-2AD807BEB298}" type="sibTrans" cxnId="{A510F313-3D03-4F0D-81EE-4CBBADCB7208}">
      <dgm:prSet/>
      <dgm:spPr/>
      <dgm:t>
        <a:bodyPr/>
        <a:lstStyle/>
        <a:p>
          <a:endParaRPr lang="en-US"/>
        </a:p>
      </dgm:t>
    </dgm:pt>
    <dgm:pt modelId="{FC8F14A6-AD70-4CF2-9731-FB0CA2B976C3}">
      <dgm:prSet phldrT="[Text]"/>
      <dgm:spPr>
        <a:solidFill>
          <a:srgbClr val="FF0000">
            <a:alpha val="90000"/>
          </a:srgbClr>
        </a:solidFill>
      </dgm:spPr>
      <dgm:t>
        <a:bodyPr/>
        <a:lstStyle/>
        <a:p>
          <a:r>
            <a:rPr lang="en-GB" dirty="0" smtClean="0">
              <a:solidFill>
                <a:schemeClr val="bg1"/>
              </a:solidFill>
            </a:rPr>
            <a:t>Property</a:t>
          </a:r>
          <a:endParaRPr lang="en-GB" dirty="0">
            <a:solidFill>
              <a:schemeClr val="bg1"/>
            </a:solidFill>
          </a:endParaRPr>
        </a:p>
      </dgm:t>
    </dgm:pt>
    <dgm:pt modelId="{3CE99CBE-C74F-4092-A2ED-63B41E1E10C4}" type="parTrans" cxnId="{C6AE34E9-7C43-440D-94C8-81FFDD196925}">
      <dgm:prSet/>
      <dgm:spPr/>
      <dgm:t>
        <a:bodyPr/>
        <a:lstStyle/>
        <a:p>
          <a:endParaRPr lang="en-US"/>
        </a:p>
      </dgm:t>
    </dgm:pt>
    <dgm:pt modelId="{6765BA2B-E8FA-40DA-A761-A6BB84562D57}" type="sibTrans" cxnId="{C6AE34E9-7C43-440D-94C8-81FFDD196925}">
      <dgm:prSet/>
      <dgm:spPr/>
      <dgm:t>
        <a:bodyPr/>
        <a:lstStyle/>
        <a:p>
          <a:endParaRPr lang="en-US"/>
        </a:p>
      </dgm:t>
    </dgm:pt>
    <dgm:pt modelId="{A78904FF-177B-45E3-B4C0-AD58C9CA803A}" type="pres">
      <dgm:prSet presAssocID="{A799AD42-FE2F-4FEB-8636-0D15E18A25EE}" presName="diagram" presStyleCnt="0">
        <dgm:presLayoutVars>
          <dgm:chPref val="1"/>
          <dgm:dir/>
          <dgm:animOne val="branch"/>
          <dgm:animLvl val="lvl"/>
          <dgm:resizeHandles/>
        </dgm:presLayoutVars>
      </dgm:prSet>
      <dgm:spPr/>
      <dgm:t>
        <a:bodyPr/>
        <a:lstStyle/>
        <a:p>
          <a:endParaRPr lang="en-GB"/>
        </a:p>
      </dgm:t>
    </dgm:pt>
    <dgm:pt modelId="{92B31190-E247-4AD9-B51B-574312BBCA0D}" type="pres">
      <dgm:prSet presAssocID="{540A1C96-69C6-4D61-BA35-190859D73297}" presName="root" presStyleCnt="0"/>
      <dgm:spPr/>
    </dgm:pt>
    <dgm:pt modelId="{845C1041-ADCA-4316-8DC6-056288F4492C}" type="pres">
      <dgm:prSet presAssocID="{540A1C96-69C6-4D61-BA35-190859D73297}" presName="rootComposite" presStyleCnt="0"/>
      <dgm:spPr/>
    </dgm:pt>
    <dgm:pt modelId="{CEABE8FD-CC41-41AD-B416-8283AEFA86E3}" type="pres">
      <dgm:prSet presAssocID="{540A1C96-69C6-4D61-BA35-190859D73297}" presName="rootText" presStyleLbl="node1" presStyleIdx="0" presStyleCnt="2"/>
      <dgm:spPr/>
      <dgm:t>
        <a:bodyPr/>
        <a:lstStyle/>
        <a:p>
          <a:endParaRPr lang="en-GB"/>
        </a:p>
      </dgm:t>
    </dgm:pt>
    <dgm:pt modelId="{5A4B5F21-A6BA-4419-A1AB-B0D8C21945AD}" type="pres">
      <dgm:prSet presAssocID="{540A1C96-69C6-4D61-BA35-190859D73297}" presName="rootConnector" presStyleLbl="node1" presStyleIdx="0" presStyleCnt="2"/>
      <dgm:spPr/>
      <dgm:t>
        <a:bodyPr/>
        <a:lstStyle/>
        <a:p>
          <a:endParaRPr lang="en-GB"/>
        </a:p>
      </dgm:t>
    </dgm:pt>
    <dgm:pt modelId="{AA8022E8-977D-4097-A09D-9DECBE2F6C62}" type="pres">
      <dgm:prSet presAssocID="{540A1C96-69C6-4D61-BA35-190859D73297}" presName="childShape" presStyleCnt="0"/>
      <dgm:spPr/>
    </dgm:pt>
    <dgm:pt modelId="{D6A12590-F608-4966-84B8-4B7ED2D5B75D}" type="pres">
      <dgm:prSet presAssocID="{94AF6DF6-3F70-4FD1-9B44-9D1917650DFF}" presName="Name13" presStyleLbl="parChTrans1D2" presStyleIdx="0" presStyleCnt="4"/>
      <dgm:spPr/>
      <dgm:t>
        <a:bodyPr/>
        <a:lstStyle/>
        <a:p>
          <a:endParaRPr lang="en-US"/>
        </a:p>
      </dgm:t>
    </dgm:pt>
    <dgm:pt modelId="{66F20414-8F8E-4FBC-AF97-AC37E9828F7B}" type="pres">
      <dgm:prSet presAssocID="{4F64507E-5AA2-497D-A027-83122064B088}" presName="childText" presStyleLbl="bgAcc1" presStyleIdx="0" presStyleCnt="4">
        <dgm:presLayoutVars>
          <dgm:bulletEnabled val="1"/>
        </dgm:presLayoutVars>
      </dgm:prSet>
      <dgm:spPr/>
      <dgm:t>
        <a:bodyPr/>
        <a:lstStyle/>
        <a:p>
          <a:endParaRPr lang="en-GB"/>
        </a:p>
      </dgm:t>
    </dgm:pt>
    <dgm:pt modelId="{FE55B636-A3A1-4228-8E23-7D2A3B5543FB}" type="pres">
      <dgm:prSet presAssocID="{3CE99CBE-C74F-4092-A2ED-63B41E1E10C4}" presName="Name13" presStyleLbl="parChTrans1D2" presStyleIdx="1" presStyleCnt="4"/>
      <dgm:spPr/>
      <dgm:t>
        <a:bodyPr/>
        <a:lstStyle/>
        <a:p>
          <a:endParaRPr lang="en-US"/>
        </a:p>
      </dgm:t>
    </dgm:pt>
    <dgm:pt modelId="{BA4DD1B7-2A78-4404-824D-9CCD8FFFDC3A}" type="pres">
      <dgm:prSet presAssocID="{FC8F14A6-AD70-4CF2-9731-FB0CA2B976C3}" presName="childText" presStyleLbl="bgAcc1" presStyleIdx="1" presStyleCnt="4">
        <dgm:presLayoutVars>
          <dgm:bulletEnabled val="1"/>
        </dgm:presLayoutVars>
      </dgm:prSet>
      <dgm:spPr/>
      <dgm:t>
        <a:bodyPr/>
        <a:lstStyle/>
        <a:p>
          <a:endParaRPr lang="en-GB"/>
        </a:p>
      </dgm:t>
    </dgm:pt>
    <dgm:pt modelId="{622508DB-B16A-4E2C-A2CB-4AFC826A978C}" type="pres">
      <dgm:prSet presAssocID="{6F2E0363-F275-4818-8D86-E6206519C8D2}" presName="root" presStyleCnt="0"/>
      <dgm:spPr/>
    </dgm:pt>
    <dgm:pt modelId="{0D17192B-C6CD-4CD2-A29E-B5C219208F8E}" type="pres">
      <dgm:prSet presAssocID="{6F2E0363-F275-4818-8D86-E6206519C8D2}" presName="rootComposite" presStyleCnt="0"/>
      <dgm:spPr/>
    </dgm:pt>
    <dgm:pt modelId="{31D47E1F-838C-4531-9B6F-2A032A9F3570}" type="pres">
      <dgm:prSet presAssocID="{6F2E0363-F275-4818-8D86-E6206519C8D2}" presName="rootText" presStyleLbl="node1" presStyleIdx="1" presStyleCnt="2"/>
      <dgm:spPr/>
      <dgm:t>
        <a:bodyPr/>
        <a:lstStyle/>
        <a:p>
          <a:endParaRPr lang="en-GB"/>
        </a:p>
      </dgm:t>
    </dgm:pt>
    <dgm:pt modelId="{63C700C2-4201-4F76-BF46-61870D776179}" type="pres">
      <dgm:prSet presAssocID="{6F2E0363-F275-4818-8D86-E6206519C8D2}" presName="rootConnector" presStyleLbl="node1" presStyleIdx="1" presStyleCnt="2"/>
      <dgm:spPr/>
      <dgm:t>
        <a:bodyPr/>
        <a:lstStyle/>
        <a:p>
          <a:endParaRPr lang="en-GB"/>
        </a:p>
      </dgm:t>
    </dgm:pt>
    <dgm:pt modelId="{B5308DE5-5813-4058-B736-C54B742ACCB4}" type="pres">
      <dgm:prSet presAssocID="{6F2E0363-F275-4818-8D86-E6206519C8D2}" presName="childShape" presStyleCnt="0"/>
      <dgm:spPr/>
    </dgm:pt>
    <dgm:pt modelId="{1426D9C6-1AB0-46B4-B0F2-34A18FEEA15B}" type="pres">
      <dgm:prSet presAssocID="{F9A532E3-8B7E-4716-8F89-6BA0DA4B34CB}" presName="Name13" presStyleLbl="parChTrans1D2" presStyleIdx="2" presStyleCnt="4"/>
      <dgm:spPr/>
      <dgm:t>
        <a:bodyPr/>
        <a:lstStyle/>
        <a:p>
          <a:endParaRPr lang="en-GB"/>
        </a:p>
      </dgm:t>
    </dgm:pt>
    <dgm:pt modelId="{A79176DC-57B5-4C21-95B7-84B204EEA2E7}" type="pres">
      <dgm:prSet presAssocID="{E32A639A-73E4-4BC1-892C-98C350176A25}" presName="childText" presStyleLbl="bgAcc1" presStyleIdx="2" presStyleCnt="4">
        <dgm:presLayoutVars>
          <dgm:bulletEnabled val="1"/>
        </dgm:presLayoutVars>
      </dgm:prSet>
      <dgm:spPr/>
      <dgm:t>
        <a:bodyPr/>
        <a:lstStyle/>
        <a:p>
          <a:endParaRPr lang="en-GB"/>
        </a:p>
      </dgm:t>
    </dgm:pt>
    <dgm:pt modelId="{EFA3A5AE-02AF-4D45-9D73-98990D77B48E}" type="pres">
      <dgm:prSet presAssocID="{AC9BE4FF-7EE0-44A1-81C1-F3A983DC08AD}" presName="Name13" presStyleLbl="parChTrans1D2" presStyleIdx="3" presStyleCnt="4"/>
      <dgm:spPr/>
      <dgm:t>
        <a:bodyPr/>
        <a:lstStyle/>
        <a:p>
          <a:endParaRPr lang="en-GB"/>
        </a:p>
      </dgm:t>
    </dgm:pt>
    <dgm:pt modelId="{514B09B6-0923-459F-BCD8-D7589BE3C8A9}" type="pres">
      <dgm:prSet presAssocID="{4340FE9D-B776-4BA7-A69E-708E4B6C6500}" presName="childText" presStyleLbl="bgAcc1" presStyleIdx="3" presStyleCnt="4">
        <dgm:presLayoutVars>
          <dgm:bulletEnabled val="1"/>
        </dgm:presLayoutVars>
      </dgm:prSet>
      <dgm:spPr/>
      <dgm:t>
        <a:bodyPr/>
        <a:lstStyle/>
        <a:p>
          <a:endParaRPr lang="en-GB"/>
        </a:p>
      </dgm:t>
    </dgm:pt>
  </dgm:ptLst>
  <dgm:cxnLst>
    <dgm:cxn modelId="{691328F5-F76D-4983-BB06-8B0295BA632F}" srcId="{A799AD42-FE2F-4FEB-8636-0D15E18A25EE}" destId="{540A1C96-69C6-4D61-BA35-190859D73297}" srcOrd="0" destOrd="0" parTransId="{28F79B0A-0EDA-4052-A63F-9DCE6813CFE2}" sibTransId="{CEE61C66-8AFB-4281-BA57-70870D414F1A}"/>
    <dgm:cxn modelId="{5F610123-1E8A-404C-8951-3B8E40D7F71C}" type="presOf" srcId="{6F2E0363-F275-4818-8D86-E6206519C8D2}" destId="{31D47E1F-838C-4531-9B6F-2A032A9F3570}" srcOrd="0" destOrd="0" presId="urn:microsoft.com/office/officeart/2005/8/layout/hierarchy3"/>
    <dgm:cxn modelId="{643017BB-7D45-4CC0-B7BC-0F5E8E1FFEE6}" type="presOf" srcId="{4F64507E-5AA2-497D-A027-83122064B088}" destId="{66F20414-8F8E-4FBC-AF97-AC37E9828F7B}" srcOrd="0" destOrd="0" presId="urn:microsoft.com/office/officeart/2005/8/layout/hierarchy3"/>
    <dgm:cxn modelId="{C7D1C80A-61E5-4065-BC83-B1E04EF4AC1F}" type="presOf" srcId="{AC9BE4FF-7EE0-44A1-81C1-F3A983DC08AD}" destId="{EFA3A5AE-02AF-4D45-9D73-98990D77B48E}" srcOrd="0" destOrd="0" presId="urn:microsoft.com/office/officeart/2005/8/layout/hierarchy3"/>
    <dgm:cxn modelId="{C6AE34E9-7C43-440D-94C8-81FFDD196925}" srcId="{540A1C96-69C6-4D61-BA35-190859D73297}" destId="{FC8F14A6-AD70-4CF2-9731-FB0CA2B976C3}" srcOrd="1" destOrd="0" parTransId="{3CE99CBE-C74F-4092-A2ED-63B41E1E10C4}" sibTransId="{6765BA2B-E8FA-40DA-A761-A6BB84562D57}"/>
    <dgm:cxn modelId="{2C3D1E37-DDB4-4E94-B5C5-60074C9C8FE5}" type="presOf" srcId="{FC8F14A6-AD70-4CF2-9731-FB0CA2B976C3}" destId="{BA4DD1B7-2A78-4404-824D-9CCD8FFFDC3A}" srcOrd="0" destOrd="0" presId="urn:microsoft.com/office/officeart/2005/8/layout/hierarchy3"/>
    <dgm:cxn modelId="{6DED80C6-D6D7-4B97-8D61-BC85629B8C37}" type="presOf" srcId="{A799AD42-FE2F-4FEB-8636-0D15E18A25EE}" destId="{A78904FF-177B-45E3-B4C0-AD58C9CA803A}" srcOrd="0" destOrd="0" presId="urn:microsoft.com/office/officeart/2005/8/layout/hierarchy3"/>
    <dgm:cxn modelId="{8565C0FA-1639-4FE6-8227-C3A277E1A702}" type="presOf" srcId="{6F2E0363-F275-4818-8D86-E6206519C8D2}" destId="{63C700C2-4201-4F76-BF46-61870D776179}" srcOrd="1" destOrd="0" presId="urn:microsoft.com/office/officeart/2005/8/layout/hierarchy3"/>
    <dgm:cxn modelId="{E3827A10-07D6-48A2-B6F2-A1E642C31BAA}" srcId="{6F2E0363-F275-4818-8D86-E6206519C8D2}" destId="{4340FE9D-B776-4BA7-A69E-708E4B6C6500}" srcOrd="1" destOrd="0" parTransId="{AC9BE4FF-7EE0-44A1-81C1-F3A983DC08AD}" sibTransId="{0C77533C-650F-49CE-B372-649784947CFB}"/>
    <dgm:cxn modelId="{A6A4CC49-5F36-41C8-9911-13A17CC163E7}" srcId="{A799AD42-FE2F-4FEB-8636-0D15E18A25EE}" destId="{6F2E0363-F275-4818-8D86-E6206519C8D2}" srcOrd="1" destOrd="0" parTransId="{919E774F-B2E0-4A5B-87D6-84504EA12AFA}" sibTransId="{2AEB613C-2FBD-4FE3-86F6-0695C99A9546}"/>
    <dgm:cxn modelId="{00FE738F-C0E4-491F-8AC4-F61A028703A3}" type="presOf" srcId="{94AF6DF6-3F70-4FD1-9B44-9D1917650DFF}" destId="{D6A12590-F608-4966-84B8-4B7ED2D5B75D}" srcOrd="0" destOrd="0" presId="urn:microsoft.com/office/officeart/2005/8/layout/hierarchy3"/>
    <dgm:cxn modelId="{822C61B6-F9B6-4F05-8F99-09E0D3C9A24B}" type="presOf" srcId="{540A1C96-69C6-4D61-BA35-190859D73297}" destId="{5A4B5F21-A6BA-4419-A1AB-B0D8C21945AD}" srcOrd="1" destOrd="0" presId="urn:microsoft.com/office/officeart/2005/8/layout/hierarchy3"/>
    <dgm:cxn modelId="{116B33E1-67CB-4231-91BA-C3D4854F162B}" type="presOf" srcId="{F9A532E3-8B7E-4716-8F89-6BA0DA4B34CB}" destId="{1426D9C6-1AB0-46B4-B0F2-34A18FEEA15B}" srcOrd="0" destOrd="0" presId="urn:microsoft.com/office/officeart/2005/8/layout/hierarchy3"/>
    <dgm:cxn modelId="{1B32C60C-C0F0-4DF1-9802-3F5437E19EA1}" type="presOf" srcId="{E32A639A-73E4-4BC1-892C-98C350176A25}" destId="{A79176DC-57B5-4C21-95B7-84B204EEA2E7}" srcOrd="0" destOrd="0" presId="urn:microsoft.com/office/officeart/2005/8/layout/hierarchy3"/>
    <dgm:cxn modelId="{6E00ADB9-CEE8-457B-BFEA-435288E8304D}" type="presOf" srcId="{3CE99CBE-C74F-4092-A2ED-63B41E1E10C4}" destId="{FE55B636-A3A1-4228-8E23-7D2A3B5543FB}" srcOrd="0" destOrd="0" presId="urn:microsoft.com/office/officeart/2005/8/layout/hierarchy3"/>
    <dgm:cxn modelId="{A1D57A71-2B5F-49EE-B9B7-FA978907BE1F}" type="presOf" srcId="{4340FE9D-B776-4BA7-A69E-708E4B6C6500}" destId="{514B09B6-0923-459F-BCD8-D7589BE3C8A9}" srcOrd="0" destOrd="0" presId="urn:microsoft.com/office/officeart/2005/8/layout/hierarchy3"/>
    <dgm:cxn modelId="{A510F313-3D03-4F0D-81EE-4CBBADCB7208}" srcId="{540A1C96-69C6-4D61-BA35-190859D73297}" destId="{4F64507E-5AA2-497D-A027-83122064B088}" srcOrd="0" destOrd="0" parTransId="{94AF6DF6-3F70-4FD1-9B44-9D1917650DFF}" sibTransId="{84256CAE-7269-41B8-AA43-2AD807BEB298}"/>
    <dgm:cxn modelId="{5BF03F3F-3B37-4F42-9CE8-8E0E19896A02}" type="presOf" srcId="{540A1C96-69C6-4D61-BA35-190859D73297}" destId="{CEABE8FD-CC41-41AD-B416-8283AEFA86E3}" srcOrd="0" destOrd="0" presId="urn:microsoft.com/office/officeart/2005/8/layout/hierarchy3"/>
    <dgm:cxn modelId="{716542F3-BAEA-44FE-94A1-71127FC6FD5B}" srcId="{6F2E0363-F275-4818-8D86-E6206519C8D2}" destId="{E32A639A-73E4-4BC1-892C-98C350176A25}" srcOrd="0" destOrd="0" parTransId="{F9A532E3-8B7E-4716-8F89-6BA0DA4B34CB}" sibTransId="{7E19C204-6C94-4535-AACB-8C767D3387BB}"/>
    <dgm:cxn modelId="{1858ADC1-E8C8-4F1D-9842-C12460C0D560}" type="presParOf" srcId="{A78904FF-177B-45E3-B4C0-AD58C9CA803A}" destId="{92B31190-E247-4AD9-B51B-574312BBCA0D}" srcOrd="0" destOrd="0" presId="urn:microsoft.com/office/officeart/2005/8/layout/hierarchy3"/>
    <dgm:cxn modelId="{BA510A29-1AC9-40F4-AF1F-854299AF03E3}" type="presParOf" srcId="{92B31190-E247-4AD9-B51B-574312BBCA0D}" destId="{845C1041-ADCA-4316-8DC6-056288F4492C}" srcOrd="0" destOrd="0" presId="urn:microsoft.com/office/officeart/2005/8/layout/hierarchy3"/>
    <dgm:cxn modelId="{DF3B4C93-20C8-4526-B615-3D1621BAD053}" type="presParOf" srcId="{845C1041-ADCA-4316-8DC6-056288F4492C}" destId="{CEABE8FD-CC41-41AD-B416-8283AEFA86E3}" srcOrd="0" destOrd="0" presId="urn:microsoft.com/office/officeart/2005/8/layout/hierarchy3"/>
    <dgm:cxn modelId="{0EEC71D1-6EFF-4F34-B877-C7F148622842}" type="presParOf" srcId="{845C1041-ADCA-4316-8DC6-056288F4492C}" destId="{5A4B5F21-A6BA-4419-A1AB-B0D8C21945AD}" srcOrd="1" destOrd="0" presId="urn:microsoft.com/office/officeart/2005/8/layout/hierarchy3"/>
    <dgm:cxn modelId="{13BF6E5E-FC46-42D9-8F65-4D174ECDE440}" type="presParOf" srcId="{92B31190-E247-4AD9-B51B-574312BBCA0D}" destId="{AA8022E8-977D-4097-A09D-9DECBE2F6C62}" srcOrd="1" destOrd="0" presId="urn:microsoft.com/office/officeart/2005/8/layout/hierarchy3"/>
    <dgm:cxn modelId="{C110B944-BFED-4292-A30E-5F6368760C23}" type="presParOf" srcId="{AA8022E8-977D-4097-A09D-9DECBE2F6C62}" destId="{D6A12590-F608-4966-84B8-4B7ED2D5B75D}" srcOrd="0" destOrd="0" presId="urn:microsoft.com/office/officeart/2005/8/layout/hierarchy3"/>
    <dgm:cxn modelId="{18CC3D1C-EBCE-4AFA-8785-04F32FA51D75}" type="presParOf" srcId="{AA8022E8-977D-4097-A09D-9DECBE2F6C62}" destId="{66F20414-8F8E-4FBC-AF97-AC37E9828F7B}" srcOrd="1" destOrd="0" presId="urn:microsoft.com/office/officeart/2005/8/layout/hierarchy3"/>
    <dgm:cxn modelId="{C1E69968-54DA-4954-8703-74ACF73E80C9}" type="presParOf" srcId="{AA8022E8-977D-4097-A09D-9DECBE2F6C62}" destId="{FE55B636-A3A1-4228-8E23-7D2A3B5543FB}" srcOrd="2" destOrd="0" presId="urn:microsoft.com/office/officeart/2005/8/layout/hierarchy3"/>
    <dgm:cxn modelId="{10C3FC72-B45B-433B-88D1-AB348E13F04C}" type="presParOf" srcId="{AA8022E8-977D-4097-A09D-9DECBE2F6C62}" destId="{BA4DD1B7-2A78-4404-824D-9CCD8FFFDC3A}" srcOrd="3" destOrd="0" presId="urn:microsoft.com/office/officeart/2005/8/layout/hierarchy3"/>
    <dgm:cxn modelId="{E1EF2E67-A4D1-4A01-B4ED-8080E345C415}" type="presParOf" srcId="{A78904FF-177B-45E3-B4C0-AD58C9CA803A}" destId="{622508DB-B16A-4E2C-A2CB-4AFC826A978C}" srcOrd="1" destOrd="0" presId="urn:microsoft.com/office/officeart/2005/8/layout/hierarchy3"/>
    <dgm:cxn modelId="{DD5F2B54-EB94-43A8-AC96-7D18378AFC28}" type="presParOf" srcId="{622508DB-B16A-4E2C-A2CB-4AFC826A978C}" destId="{0D17192B-C6CD-4CD2-A29E-B5C219208F8E}" srcOrd="0" destOrd="0" presId="urn:microsoft.com/office/officeart/2005/8/layout/hierarchy3"/>
    <dgm:cxn modelId="{7A5A0014-422B-4F9B-A07B-7771BA3E2293}" type="presParOf" srcId="{0D17192B-C6CD-4CD2-A29E-B5C219208F8E}" destId="{31D47E1F-838C-4531-9B6F-2A032A9F3570}" srcOrd="0" destOrd="0" presId="urn:microsoft.com/office/officeart/2005/8/layout/hierarchy3"/>
    <dgm:cxn modelId="{325070EC-7355-4129-A89B-A39B16885A94}" type="presParOf" srcId="{0D17192B-C6CD-4CD2-A29E-B5C219208F8E}" destId="{63C700C2-4201-4F76-BF46-61870D776179}" srcOrd="1" destOrd="0" presId="urn:microsoft.com/office/officeart/2005/8/layout/hierarchy3"/>
    <dgm:cxn modelId="{E2BD3811-5273-48C2-AD8D-45EE1E73BE06}" type="presParOf" srcId="{622508DB-B16A-4E2C-A2CB-4AFC826A978C}" destId="{B5308DE5-5813-4058-B736-C54B742ACCB4}" srcOrd="1" destOrd="0" presId="urn:microsoft.com/office/officeart/2005/8/layout/hierarchy3"/>
    <dgm:cxn modelId="{26F059B3-D01E-43C5-B6D0-CF91FA0123C3}" type="presParOf" srcId="{B5308DE5-5813-4058-B736-C54B742ACCB4}" destId="{1426D9C6-1AB0-46B4-B0F2-34A18FEEA15B}" srcOrd="0" destOrd="0" presId="urn:microsoft.com/office/officeart/2005/8/layout/hierarchy3"/>
    <dgm:cxn modelId="{0899614C-0103-459A-847C-C77ACA65CA22}" type="presParOf" srcId="{B5308DE5-5813-4058-B736-C54B742ACCB4}" destId="{A79176DC-57B5-4C21-95B7-84B204EEA2E7}" srcOrd="1" destOrd="0" presId="urn:microsoft.com/office/officeart/2005/8/layout/hierarchy3"/>
    <dgm:cxn modelId="{312DD916-7D40-4C8F-A287-EC8581312EE2}" type="presParOf" srcId="{B5308DE5-5813-4058-B736-C54B742ACCB4}" destId="{EFA3A5AE-02AF-4D45-9D73-98990D77B48E}" srcOrd="2" destOrd="0" presId="urn:microsoft.com/office/officeart/2005/8/layout/hierarchy3"/>
    <dgm:cxn modelId="{29DC716F-6AF9-41FF-B7D0-836BEFF6770A}" type="presParOf" srcId="{B5308DE5-5813-4058-B736-C54B742ACCB4}" destId="{514B09B6-0923-459F-BCD8-D7589BE3C8A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BE8FD-CC41-41AD-B416-8283AEFA86E3}">
      <dsp:nvSpPr>
        <dsp:cNvPr id="0" name=""/>
        <dsp:cNvSpPr/>
      </dsp:nvSpPr>
      <dsp:spPr>
        <a:xfrm>
          <a:off x="2462026" y="1178"/>
          <a:ext cx="2485132" cy="12425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GB" sz="5200" kern="1200" dirty="0" smtClean="0"/>
            <a:t>Dualism</a:t>
          </a:r>
          <a:endParaRPr lang="en-GB" sz="5200" kern="1200" dirty="0"/>
        </a:p>
      </dsp:txBody>
      <dsp:txXfrm>
        <a:off x="2498420" y="37572"/>
        <a:ext cx="2412344" cy="1169778"/>
      </dsp:txXfrm>
    </dsp:sp>
    <dsp:sp modelId="{D6A12590-F608-4966-84B8-4B7ED2D5B75D}">
      <dsp:nvSpPr>
        <dsp:cNvPr id="0" name=""/>
        <dsp:cNvSpPr/>
      </dsp:nvSpPr>
      <dsp:spPr>
        <a:xfrm>
          <a:off x="2710539"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F20414-8F8E-4FBC-AF97-AC37E9828F7B}">
      <dsp:nvSpPr>
        <dsp:cNvPr id="0" name=""/>
        <dsp:cNvSpPr/>
      </dsp:nvSpPr>
      <dsp:spPr>
        <a:xfrm>
          <a:off x="2959052" y="1554385"/>
          <a:ext cx="1988105" cy="1242566"/>
        </a:xfrm>
        <a:prstGeom prst="roundRect">
          <a:avLst>
            <a:gd name="adj" fmla="val 10000"/>
          </a:avLst>
        </a:prstGeom>
        <a:solidFill>
          <a:srgbClr val="FF0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GB" sz="2900" kern="1200" dirty="0" smtClean="0">
              <a:solidFill>
                <a:schemeClr val="bg1"/>
              </a:solidFill>
            </a:rPr>
            <a:t>Substance</a:t>
          </a:r>
          <a:endParaRPr lang="en-GB" sz="2900" kern="1200" dirty="0">
            <a:solidFill>
              <a:schemeClr val="bg1"/>
            </a:solidFill>
          </a:endParaRPr>
        </a:p>
      </dsp:txBody>
      <dsp:txXfrm>
        <a:off x="2995446" y="1590779"/>
        <a:ext cx="1915317" cy="1169778"/>
      </dsp:txXfrm>
    </dsp:sp>
    <dsp:sp modelId="{FE55B636-A3A1-4228-8E23-7D2A3B5543FB}">
      <dsp:nvSpPr>
        <dsp:cNvPr id="0" name=""/>
        <dsp:cNvSpPr/>
      </dsp:nvSpPr>
      <dsp:spPr>
        <a:xfrm>
          <a:off x="2710539"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DD1B7-2A78-4404-824D-9CCD8FFFDC3A}">
      <dsp:nvSpPr>
        <dsp:cNvPr id="0" name=""/>
        <dsp:cNvSpPr/>
      </dsp:nvSpPr>
      <dsp:spPr>
        <a:xfrm>
          <a:off x="2959052" y="3107593"/>
          <a:ext cx="1988105" cy="1242566"/>
        </a:xfrm>
        <a:prstGeom prst="roundRect">
          <a:avLst>
            <a:gd name="adj" fmla="val 10000"/>
          </a:avLst>
        </a:prstGeom>
        <a:solidFill>
          <a:srgbClr val="FF0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GB" sz="2900" kern="1200" dirty="0" smtClean="0">
              <a:solidFill>
                <a:schemeClr val="bg1"/>
              </a:solidFill>
            </a:rPr>
            <a:t>Property</a:t>
          </a:r>
          <a:endParaRPr lang="en-GB" sz="2900" kern="1200" dirty="0">
            <a:solidFill>
              <a:schemeClr val="bg1"/>
            </a:solidFill>
          </a:endParaRPr>
        </a:p>
      </dsp:txBody>
      <dsp:txXfrm>
        <a:off x="2995446" y="3143987"/>
        <a:ext cx="1915317" cy="1169778"/>
      </dsp:txXfrm>
    </dsp:sp>
    <dsp:sp modelId="{31D47E1F-838C-4531-9B6F-2A032A9F3570}">
      <dsp:nvSpPr>
        <dsp:cNvPr id="0" name=""/>
        <dsp:cNvSpPr/>
      </dsp:nvSpPr>
      <dsp:spPr>
        <a:xfrm>
          <a:off x="5568441" y="1178"/>
          <a:ext cx="2485132" cy="12425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a:lnSpc>
              <a:spcPct val="90000"/>
            </a:lnSpc>
            <a:spcBef>
              <a:spcPct val="0"/>
            </a:spcBef>
            <a:spcAft>
              <a:spcPct val="35000"/>
            </a:spcAft>
          </a:pPr>
          <a:r>
            <a:rPr lang="en-GB" sz="5200" kern="1200" dirty="0" smtClean="0"/>
            <a:t>Monism</a:t>
          </a:r>
          <a:endParaRPr lang="en-GB" sz="5200" kern="1200" dirty="0"/>
        </a:p>
      </dsp:txBody>
      <dsp:txXfrm>
        <a:off x="5604835" y="37572"/>
        <a:ext cx="2412344" cy="1169778"/>
      </dsp:txXfrm>
    </dsp:sp>
    <dsp:sp modelId="{1426D9C6-1AB0-46B4-B0F2-34A18FEEA15B}">
      <dsp:nvSpPr>
        <dsp:cNvPr id="0" name=""/>
        <dsp:cNvSpPr/>
      </dsp:nvSpPr>
      <dsp:spPr>
        <a:xfrm>
          <a:off x="5816954" y="1243744"/>
          <a:ext cx="248513" cy="931924"/>
        </a:xfrm>
        <a:custGeom>
          <a:avLst/>
          <a:gdLst/>
          <a:ahLst/>
          <a:cxnLst/>
          <a:rect l="0" t="0" r="0" b="0"/>
          <a:pathLst>
            <a:path>
              <a:moveTo>
                <a:pt x="0" y="0"/>
              </a:moveTo>
              <a:lnTo>
                <a:pt x="0" y="931924"/>
              </a:lnTo>
              <a:lnTo>
                <a:pt x="248513" y="931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176DC-57B5-4C21-95B7-84B204EEA2E7}">
      <dsp:nvSpPr>
        <dsp:cNvPr id="0" name=""/>
        <dsp:cNvSpPr/>
      </dsp:nvSpPr>
      <dsp:spPr>
        <a:xfrm>
          <a:off x="6065467" y="1554385"/>
          <a:ext cx="1988105" cy="1242566"/>
        </a:xfrm>
        <a:prstGeom prst="roundRect">
          <a:avLst>
            <a:gd name="adj" fmla="val 10000"/>
          </a:avLst>
        </a:prstGeom>
        <a:solidFill>
          <a:srgbClr val="FF0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GB" sz="2900" kern="1200" dirty="0" smtClean="0">
              <a:solidFill>
                <a:schemeClr val="bg1"/>
              </a:solidFill>
            </a:rPr>
            <a:t>Materialism</a:t>
          </a:r>
          <a:endParaRPr lang="en-GB" sz="2900" kern="1200" dirty="0">
            <a:solidFill>
              <a:schemeClr val="bg1"/>
            </a:solidFill>
          </a:endParaRPr>
        </a:p>
      </dsp:txBody>
      <dsp:txXfrm>
        <a:off x="6101861" y="1590779"/>
        <a:ext cx="1915317" cy="1169778"/>
      </dsp:txXfrm>
    </dsp:sp>
    <dsp:sp modelId="{EFA3A5AE-02AF-4D45-9D73-98990D77B48E}">
      <dsp:nvSpPr>
        <dsp:cNvPr id="0" name=""/>
        <dsp:cNvSpPr/>
      </dsp:nvSpPr>
      <dsp:spPr>
        <a:xfrm>
          <a:off x="5816954" y="1243744"/>
          <a:ext cx="248513" cy="2485132"/>
        </a:xfrm>
        <a:custGeom>
          <a:avLst/>
          <a:gdLst/>
          <a:ahLst/>
          <a:cxnLst/>
          <a:rect l="0" t="0" r="0" b="0"/>
          <a:pathLst>
            <a:path>
              <a:moveTo>
                <a:pt x="0" y="0"/>
              </a:moveTo>
              <a:lnTo>
                <a:pt x="0" y="2485132"/>
              </a:lnTo>
              <a:lnTo>
                <a:pt x="248513" y="24851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B09B6-0923-459F-BCD8-D7589BE3C8A9}">
      <dsp:nvSpPr>
        <dsp:cNvPr id="0" name=""/>
        <dsp:cNvSpPr/>
      </dsp:nvSpPr>
      <dsp:spPr>
        <a:xfrm>
          <a:off x="6065467" y="3107593"/>
          <a:ext cx="1988105" cy="12425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GB" sz="2900" kern="1200" dirty="0" smtClean="0"/>
            <a:t>Idealism</a:t>
          </a:r>
          <a:endParaRPr lang="en-GB" sz="2900" kern="1200" dirty="0"/>
        </a:p>
      </dsp:txBody>
      <dsp:txXfrm>
        <a:off x="6101861" y="3143987"/>
        <a:ext cx="1915317" cy="11697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5FB2228-9C36-4658-AC6D-ADD75EAF5981}" type="datetimeFigureOut">
              <a:rPr lang="en-GB" smtClean="0"/>
              <a:t>07/05/2020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19972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FB2228-9C36-4658-AC6D-ADD75EAF5981}" type="datetimeFigureOut">
              <a:rPr lang="en-GB" smtClean="0"/>
              <a:t>07/05/2020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16490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FB2228-9C36-4658-AC6D-ADD75EAF5981}" type="datetimeFigureOut">
              <a:rPr lang="en-GB" smtClean="0"/>
              <a:t>07/05/2020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212048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FB2228-9C36-4658-AC6D-ADD75EAF5981}" type="datetimeFigureOut">
              <a:rPr lang="en-GB" smtClean="0"/>
              <a:t>07/05/2020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35640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B2228-9C36-4658-AC6D-ADD75EAF5981}" type="datetimeFigureOut">
              <a:rPr lang="en-GB" smtClean="0"/>
              <a:t>07/05/2020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30530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5FB2228-9C36-4658-AC6D-ADD75EAF5981}" type="datetimeFigureOut">
              <a:rPr lang="en-GB" smtClean="0"/>
              <a:t>07/05/2020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5944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5FB2228-9C36-4658-AC6D-ADD75EAF5981}" type="datetimeFigureOut">
              <a:rPr lang="en-GB" smtClean="0"/>
              <a:t>07/05/2020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392313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5FB2228-9C36-4658-AC6D-ADD75EAF5981}" type="datetimeFigureOut">
              <a:rPr lang="en-GB" smtClean="0"/>
              <a:t>07/05/2020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42418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B2228-9C36-4658-AC6D-ADD75EAF5981}" type="datetimeFigureOut">
              <a:rPr lang="en-GB" smtClean="0"/>
              <a:t>07/05/2020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29007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B2228-9C36-4658-AC6D-ADD75EAF5981}" type="datetimeFigureOut">
              <a:rPr lang="en-GB" smtClean="0"/>
              <a:t>07/05/2020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214512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B2228-9C36-4658-AC6D-ADD75EAF5981}" type="datetimeFigureOut">
              <a:rPr lang="en-GB" smtClean="0"/>
              <a:t>07/05/2020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FAFCB3-5A57-4961-9453-A57B44C0BBC1}" type="slidenum">
              <a:rPr lang="en-GB" smtClean="0"/>
              <a:t>‹#›</a:t>
            </a:fld>
            <a:endParaRPr lang="en-GB"/>
          </a:p>
        </p:txBody>
      </p:sp>
    </p:spTree>
    <p:extLst>
      <p:ext uri="{BB962C8B-B14F-4D97-AF65-F5344CB8AC3E}">
        <p14:creationId xmlns:p14="http://schemas.microsoft.com/office/powerpoint/2010/main" val="66478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B2228-9C36-4658-AC6D-ADD75EAF5981}" type="datetimeFigureOut">
              <a:rPr lang="en-GB" smtClean="0"/>
              <a:t>07/05/2020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FCB3-5A57-4961-9453-A57B44C0BBC1}" type="slidenum">
              <a:rPr lang="en-GB" smtClean="0"/>
              <a:t>‹#›</a:t>
            </a:fld>
            <a:endParaRPr lang="en-GB"/>
          </a:p>
        </p:txBody>
      </p:sp>
    </p:spTree>
    <p:extLst>
      <p:ext uri="{BB962C8B-B14F-4D97-AF65-F5344CB8AC3E}">
        <p14:creationId xmlns:p14="http://schemas.microsoft.com/office/powerpoint/2010/main" val="368776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coursera.org/lecture/science-of-meditation/what-mental-modules-are-GUn1P"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0A6UKoMcE10"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u="sng" dirty="0" smtClean="0"/>
              <a:t>c/w				Dualism			</a:t>
            </a:r>
            <a:fld id="{A4D1B4DF-DE29-4609-A86E-FEB03CC44988}" type="datetime1">
              <a:rPr lang="en-GB" u="sng" smtClean="0"/>
              <a:t>07/05/2020</a:t>
            </a:fld>
            <a:endParaRPr lang="en-GB" u="sng" dirty="0"/>
          </a:p>
        </p:txBody>
      </p:sp>
      <p:sp>
        <p:nvSpPr>
          <p:cNvPr id="5" name="Content Placeholder 4"/>
          <p:cNvSpPr>
            <a:spLocks noGrp="1"/>
          </p:cNvSpPr>
          <p:nvPr>
            <p:ph idx="1"/>
          </p:nvPr>
        </p:nvSpPr>
        <p:spPr/>
        <p:txBody>
          <a:bodyPr/>
          <a:lstStyle/>
          <a:p>
            <a:pPr marL="0" indent="0">
              <a:buNone/>
            </a:pPr>
            <a:endParaRPr lang="en-GB" dirty="0"/>
          </a:p>
          <a:p>
            <a:pPr marL="0" indent="0">
              <a:buNone/>
            </a:pPr>
            <a:endParaRPr lang="en-GB" dirty="0" smtClean="0"/>
          </a:p>
        </p:txBody>
      </p:sp>
      <p:sp>
        <p:nvSpPr>
          <p:cNvPr id="6" name="Title 1"/>
          <p:cNvSpPr txBox="1">
            <a:spLocks/>
          </p:cNvSpPr>
          <p:nvPr/>
        </p:nvSpPr>
        <p:spPr>
          <a:xfrm>
            <a:off x="761010" y="2291938"/>
            <a:ext cx="10515600" cy="859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smtClean="0"/>
              <a:t>List three mental activities and three physical activities</a:t>
            </a:r>
            <a:endParaRPr lang="en-GB" sz="2400" dirty="0"/>
          </a:p>
        </p:txBody>
      </p:sp>
      <p:graphicFrame>
        <p:nvGraphicFramePr>
          <p:cNvPr id="7" name="Content Placeholder 3"/>
          <p:cNvGraphicFramePr>
            <a:graphicFrameLocks/>
          </p:cNvGraphicFramePr>
          <p:nvPr>
            <p:extLst>
              <p:ext uri="{D42A27DB-BD31-4B8C-83A1-F6EECF244321}">
                <p14:modId xmlns:p14="http://schemas.microsoft.com/office/powerpoint/2010/main" val="1543993120"/>
              </p:ext>
            </p:extLst>
          </p:nvPr>
        </p:nvGraphicFramePr>
        <p:xfrm>
          <a:off x="915390" y="3151188"/>
          <a:ext cx="10515600" cy="741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GB" dirty="0" smtClean="0"/>
                        <a:t>Mental activities</a:t>
                      </a:r>
                      <a:endParaRPr lang="en-GB" dirty="0"/>
                    </a:p>
                  </a:txBody>
                  <a:tcPr/>
                </a:tc>
                <a:tc>
                  <a:txBody>
                    <a:bodyPr/>
                    <a:lstStyle/>
                    <a:p>
                      <a:r>
                        <a:rPr lang="en-GB" dirty="0" smtClean="0"/>
                        <a:t>Physical Activities</a:t>
                      </a:r>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509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modular theory of the mind</a:t>
            </a:r>
            <a:endParaRPr lang="en-GB" dirty="0"/>
          </a:p>
        </p:txBody>
      </p:sp>
      <p:sp>
        <p:nvSpPr>
          <p:cNvPr id="3" name="Content Placeholder 2"/>
          <p:cNvSpPr>
            <a:spLocks noGrp="1"/>
          </p:cNvSpPr>
          <p:nvPr>
            <p:ph sz="half" idx="1"/>
          </p:nvPr>
        </p:nvSpPr>
        <p:spPr/>
        <p:txBody>
          <a:bodyPr>
            <a:normAutofit/>
          </a:bodyPr>
          <a:lstStyle/>
          <a:p>
            <a:pPr marL="0" indent="0">
              <a:buNone/>
            </a:pPr>
            <a:r>
              <a:rPr lang="en-GB" dirty="0">
                <a:hlinkClick r:id="rId2"/>
              </a:rPr>
              <a:t>https://</a:t>
            </a:r>
            <a:r>
              <a:rPr lang="en-GB" dirty="0" smtClean="0">
                <a:hlinkClick r:id="rId2"/>
              </a:rPr>
              <a:t>www.coursera.org/lecture/science-of-meditation/what-mental-modules-are-GUn1P</a:t>
            </a:r>
            <a:endParaRPr lang="en-GB" dirty="0" smtClean="0"/>
          </a:p>
          <a:p>
            <a:endParaRPr lang="en-GB" dirty="0"/>
          </a:p>
          <a:p>
            <a:r>
              <a:rPr lang="en-GB" dirty="0" smtClean="0"/>
              <a:t>Mind </a:t>
            </a:r>
            <a:r>
              <a:rPr lang="en-GB" dirty="0"/>
              <a:t>is divisible </a:t>
            </a:r>
            <a:r>
              <a:rPr lang="en-GB" dirty="0" smtClean="0"/>
              <a:t>– theory that there are seven </a:t>
            </a:r>
            <a:r>
              <a:rPr lang="en-GB" dirty="0"/>
              <a:t>higher </a:t>
            </a:r>
            <a:r>
              <a:rPr lang="en-GB" dirty="0" smtClean="0"/>
              <a:t>modules</a:t>
            </a:r>
          </a:p>
          <a:p>
            <a:r>
              <a:rPr lang="en-GB" dirty="0" err="1" smtClean="0"/>
              <a:t>Kenrick</a:t>
            </a:r>
            <a:r>
              <a:rPr lang="en-GB" dirty="0" smtClean="0"/>
              <a:t>/</a:t>
            </a:r>
            <a:r>
              <a:rPr lang="en-GB" dirty="0" err="1" smtClean="0"/>
              <a:t>Griskevicius</a:t>
            </a:r>
            <a:r>
              <a:rPr lang="en-GB" dirty="0" smtClean="0"/>
              <a:t> - </a:t>
            </a:r>
            <a:r>
              <a:rPr lang="en-GB" dirty="0"/>
              <a:t>no president, just cabinet secretaries 'higher modules' </a:t>
            </a:r>
            <a:endParaRPr lang="en-GB" dirty="0" smtClean="0"/>
          </a:p>
        </p:txBody>
      </p:sp>
      <p:pic>
        <p:nvPicPr>
          <p:cNvPr id="2050" name="Picture 2" descr="Robert Wright (journalist) - Wikipedi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31610" y="1825625"/>
            <a:ext cx="3891808" cy="403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31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Property Dualism</a:t>
            </a:r>
            <a:endParaRPr lang="en-GB" dirty="0"/>
          </a:p>
        </p:txBody>
      </p:sp>
      <p:sp>
        <p:nvSpPr>
          <p:cNvPr id="3" name="Content Placeholder 2"/>
          <p:cNvSpPr>
            <a:spLocks noGrp="1"/>
          </p:cNvSpPr>
          <p:nvPr>
            <p:ph sz="half" idx="1"/>
          </p:nvPr>
        </p:nvSpPr>
        <p:spPr/>
        <p:txBody>
          <a:bodyPr>
            <a:normAutofit fontScale="85000" lnSpcReduction="10000"/>
          </a:bodyPr>
          <a:lstStyle/>
          <a:p>
            <a:r>
              <a:rPr lang="en-GB" dirty="0" smtClean="0"/>
              <a:t>Brain processes cause mental states</a:t>
            </a:r>
          </a:p>
          <a:p>
            <a:r>
              <a:rPr lang="en-GB" dirty="0" smtClean="0"/>
              <a:t>Mental state is an emerging property</a:t>
            </a:r>
          </a:p>
          <a:p>
            <a:r>
              <a:rPr lang="en-GB" dirty="0" smtClean="0"/>
              <a:t>Mental states are nonphysical but form a novel class of features of the brain with properties (such as meaning and awareness) that are different from that of matter</a:t>
            </a:r>
          </a:p>
          <a:p>
            <a:r>
              <a:rPr lang="en-GB" dirty="0" smtClean="0"/>
              <a:t>Relation between brain and mental states are causal</a:t>
            </a:r>
          </a:p>
          <a:p>
            <a:r>
              <a:rPr lang="en-GB" dirty="0" smtClean="0"/>
              <a:t>Mind is material but has properties which cannot be reduced to physical properties</a:t>
            </a:r>
            <a:endParaRPr lang="en-GB" dirty="0"/>
          </a:p>
        </p:txBody>
      </p:sp>
      <p:pic>
        <p:nvPicPr>
          <p:cNvPr id="5" name="Picture 2" descr="Image result for substance dualis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0" y="2001044"/>
            <a:ext cx="3810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949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 of Substance Dualism</a:t>
            </a:r>
            <a:endParaRPr lang="en-GB" dirty="0"/>
          </a:p>
        </p:txBody>
      </p:sp>
      <p:sp>
        <p:nvSpPr>
          <p:cNvPr id="3" name="Content Placeholder 2"/>
          <p:cNvSpPr>
            <a:spLocks noGrp="1"/>
          </p:cNvSpPr>
          <p:nvPr>
            <p:ph idx="1"/>
          </p:nvPr>
        </p:nvSpPr>
        <p:spPr/>
        <p:txBody>
          <a:bodyPr>
            <a:normAutofit/>
          </a:bodyPr>
          <a:lstStyle/>
          <a:p>
            <a:r>
              <a:rPr lang="en-GB" sz="2400" b="1" dirty="0" smtClean="0"/>
              <a:t>Problem of Interaction: </a:t>
            </a:r>
            <a:r>
              <a:rPr lang="en-GB" sz="2400" dirty="0" smtClean="0"/>
              <a:t>Substance dualists cannot explain how mental thoughts can cause physical responses e.g. how when I feel embarrassed (mental state) I blush (physical state)</a:t>
            </a:r>
          </a:p>
          <a:p>
            <a:r>
              <a:rPr lang="en-GB" sz="2400" b="1" dirty="0" smtClean="0"/>
              <a:t>Problem of other minds</a:t>
            </a:r>
            <a:r>
              <a:rPr lang="en-GB" sz="2400" dirty="0" smtClean="0"/>
              <a:t>: if mind is separate from other bodies, then we can only know that other people have bodies but we have no way of knowing whether they have mind.</a:t>
            </a:r>
          </a:p>
          <a:p>
            <a:r>
              <a:rPr lang="en-GB" sz="2400" b="1" dirty="0" smtClean="0"/>
              <a:t>Category Error </a:t>
            </a:r>
            <a:r>
              <a:rPr lang="en-GB" sz="2400" b="1" smtClean="0"/>
              <a:t>(Ghost in the Machine)</a:t>
            </a:r>
            <a:endParaRPr lang="en-GB" sz="2400" b="1" dirty="0" smtClean="0"/>
          </a:p>
        </p:txBody>
      </p:sp>
    </p:spTree>
    <p:extLst>
      <p:ext uri="{BB962C8B-B14F-4D97-AF65-F5344CB8AC3E}">
        <p14:creationId xmlns:p14="http://schemas.microsoft.com/office/powerpoint/2010/main" val="2661528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Zombie Argument</a:t>
            </a:r>
            <a:endParaRPr lang="en-GB" dirty="0"/>
          </a:p>
        </p:txBody>
      </p:sp>
      <p:sp>
        <p:nvSpPr>
          <p:cNvPr id="3" name="Content Placeholder 2"/>
          <p:cNvSpPr>
            <a:spLocks noGrp="1"/>
          </p:cNvSpPr>
          <p:nvPr>
            <p:ph idx="1"/>
          </p:nvPr>
        </p:nvSpPr>
        <p:spPr/>
        <p:txBody>
          <a:bodyPr/>
          <a:lstStyle/>
          <a:p>
            <a:pPr marL="0" indent="0">
              <a:buNone/>
            </a:pPr>
            <a:r>
              <a:rPr lang="en-GB" dirty="0" smtClean="0"/>
              <a:t>Read the Routledge </a:t>
            </a:r>
            <a:r>
              <a:rPr lang="en-GB" dirty="0"/>
              <a:t>Handout on Property </a:t>
            </a:r>
            <a:r>
              <a:rPr lang="en-GB" dirty="0" smtClean="0"/>
              <a:t>Dualism</a:t>
            </a:r>
          </a:p>
          <a:p>
            <a:pPr marL="0" indent="0">
              <a:buNone/>
            </a:pPr>
            <a:r>
              <a:rPr lang="en-GB" dirty="0"/>
              <a:t/>
            </a:r>
            <a:br>
              <a:rPr lang="en-GB" dirty="0"/>
            </a:br>
            <a:r>
              <a:rPr lang="en-GB" dirty="0"/>
              <a:t>1. What are the easy and hard problems of consciousness according to Chalmers?</a:t>
            </a:r>
            <a:br>
              <a:rPr lang="en-GB" dirty="0"/>
            </a:br>
            <a:r>
              <a:rPr lang="en-GB" dirty="0"/>
              <a:t>2. What is property dualism?</a:t>
            </a:r>
            <a:br>
              <a:rPr lang="en-GB" dirty="0"/>
            </a:br>
            <a:r>
              <a:rPr lang="en-GB" dirty="0"/>
              <a:t>3. Examine the Zombie Argument against materialism. How convincing is it</a:t>
            </a:r>
            <a:r>
              <a:rPr lang="en-GB" dirty="0" smtClean="0"/>
              <a:t>?</a:t>
            </a:r>
            <a:endParaRPr lang="en-GB" dirty="0"/>
          </a:p>
        </p:txBody>
      </p:sp>
    </p:spTree>
    <p:extLst>
      <p:ext uri="{BB962C8B-B14F-4D97-AF65-F5344CB8AC3E}">
        <p14:creationId xmlns:p14="http://schemas.microsoft.com/office/powerpoint/2010/main" val="148776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Objectives</a:t>
            </a:r>
            <a:endParaRPr lang="en-GB" dirty="0"/>
          </a:p>
        </p:txBody>
      </p:sp>
      <p:sp>
        <p:nvSpPr>
          <p:cNvPr id="3" name="Content Placeholder 2"/>
          <p:cNvSpPr>
            <a:spLocks noGrp="1"/>
          </p:cNvSpPr>
          <p:nvPr>
            <p:ph idx="1"/>
          </p:nvPr>
        </p:nvSpPr>
        <p:spPr/>
        <p:txBody>
          <a:bodyPr/>
          <a:lstStyle/>
          <a:p>
            <a:pPr marL="0" indent="0">
              <a:buNone/>
            </a:pPr>
            <a:r>
              <a:rPr lang="en-GB" dirty="0" smtClean="0">
                <a:solidFill>
                  <a:srgbClr val="FF0000"/>
                </a:solidFill>
              </a:rPr>
              <a:t>To describe the Mind-Body Problem.</a:t>
            </a:r>
          </a:p>
          <a:p>
            <a:pPr marL="0" indent="0">
              <a:buNone/>
            </a:pPr>
            <a:r>
              <a:rPr lang="en-GB" dirty="0" smtClean="0">
                <a:solidFill>
                  <a:schemeClr val="accent2"/>
                </a:solidFill>
              </a:rPr>
              <a:t>To explain Descartes’ arguments in favour of dualism.</a:t>
            </a:r>
          </a:p>
          <a:p>
            <a:pPr marL="0" indent="0">
              <a:buNone/>
            </a:pPr>
            <a:r>
              <a:rPr lang="en-GB" dirty="0" smtClean="0">
                <a:solidFill>
                  <a:srgbClr val="00B050"/>
                </a:solidFill>
              </a:rPr>
              <a:t>To assess the effectiveness of dualism </a:t>
            </a:r>
            <a:r>
              <a:rPr lang="en-GB" dirty="0" smtClean="0">
                <a:solidFill>
                  <a:srgbClr val="00B050"/>
                </a:solidFill>
              </a:rPr>
              <a:t>as a response </a:t>
            </a:r>
            <a:r>
              <a:rPr lang="en-GB" dirty="0" smtClean="0">
                <a:solidFill>
                  <a:srgbClr val="00B050"/>
                </a:solidFill>
              </a:rPr>
              <a:t>to </a:t>
            </a:r>
            <a:r>
              <a:rPr lang="en-GB" dirty="0" smtClean="0">
                <a:solidFill>
                  <a:srgbClr val="00B050"/>
                </a:solidFill>
              </a:rPr>
              <a:t>the </a:t>
            </a:r>
            <a:r>
              <a:rPr lang="en-GB" dirty="0" smtClean="0">
                <a:solidFill>
                  <a:srgbClr val="00B050"/>
                </a:solidFill>
              </a:rPr>
              <a:t>Mind-Body Problem.</a:t>
            </a:r>
            <a:endParaRPr lang="en-GB" dirty="0">
              <a:solidFill>
                <a:srgbClr val="00B050"/>
              </a:solidFill>
            </a:endParaRPr>
          </a:p>
        </p:txBody>
      </p:sp>
    </p:spTree>
    <p:extLst>
      <p:ext uri="{BB962C8B-B14F-4D97-AF65-F5344CB8AC3E}">
        <p14:creationId xmlns:p14="http://schemas.microsoft.com/office/powerpoint/2010/main" val="301371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Mind-Body Problem</a:t>
            </a:r>
            <a:endParaRPr lang="en-GB" dirty="0"/>
          </a:p>
        </p:txBody>
      </p:sp>
      <p:sp>
        <p:nvSpPr>
          <p:cNvPr id="3" name="Content Placeholder 2"/>
          <p:cNvSpPr>
            <a:spLocks noGrp="1"/>
          </p:cNvSpPr>
          <p:nvPr>
            <p:ph idx="1"/>
          </p:nvPr>
        </p:nvSpPr>
        <p:spPr/>
        <p:txBody>
          <a:bodyPr/>
          <a:lstStyle/>
          <a:p>
            <a:r>
              <a:rPr lang="en-GB" dirty="0" smtClean="0"/>
              <a:t>What is the relationship between the mind and body</a:t>
            </a:r>
          </a:p>
          <a:p>
            <a:r>
              <a:rPr lang="en-GB" dirty="0" smtClean="0"/>
              <a:t>Are minds physical things?</a:t>
            </a:r>
          </a:p>
          <a:p>
            <a:r>
              <a:rPr lang="en-GB" dirty="0" smtClean="0"/>
              <a:t>If so, how are they differentiated from other physical  things?</a:t>
            </a:r>
          </a:p>
          <a:p>
            <a:r>
              <a:rPr lang="en-GB" dirty="0" smtClean="0"/>
              <a:t>If not, how are they related to physical things?</a:t>
            </a:r>
          </a:p>
        </p:txBody>
      </p:sp>
    </p:spTree>
    <p:extLst>
      <p:ext uri="{BB962C8B-B14F-4D97-AF65-F5344CB8AC3E}">
        <p14:creationId xmlns:p14="http://schemas.microsoft.com/office/powerpoint/2010/main" val="1532038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Possible solutions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0762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215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Substance Dualism</a:t>
            </a:r>
            <a:endParaRPr lang="en-GB" dirty="0"/>
          </a:p>
        </p:txBody>
      </p:sp>
      <p:sp>
        <p:nvSpPr>
          <p:cNvPr id="4" name="Content Placeholder 3"/>
          <p:cNvSpPr>
            <a:spLocks noGrp="1"/>
          </p:cNvSpPr>
          <p:nvPr>
            <p:ph sz="half" idx="1"/>
          </p:nvPr>
        </p:nvSpPr>
        <p:spPr/>
        <p:txBody>
          <a:bodyPr>
            <a:noAutofit/>
          </a:bodyPr>
          <a:lstStyle/>
          <a:p>
            <a:r>
              <a:rPr lang="en-GB" sz="2000" dirty="0" smtClean="0"/>
              <a:t>Mind and body are separate substances</a:t>
            </a:r>
          </a:p>
          <a:p>
            <a:r>
              <a:rPr lang="en-GB" sz="2000" dirty="0" smtClean="0"/>
              <a:t>Substance is a subject which has various properties e.g. mug is breakable, patterned etc.</a:t>
            </a:r>
          </a:p>
          <a:p>
            <a:r>
              <a:rPr lang="en-GB" sz="2000" dirty="0" smtClean="0"/>
              <a:t>Properties cannot exist on their own without a substance which has those properties.</a:t>
            </a:r>
          </a:p>
          <a:p>
            <a:r>
              <a:rPr lang="en-GB" sz="2000" dirty="0" smtClean="0"/>
              <a:t>Mind = substance with properties of thoughts, intentions, feelings, indivisible</a:t>
            </a:r>
          </a:p>
          <a:p>
            <a:r>
              <a:rPr lang="en-GB" sz="2000" dirty="0" smtClean="0"/>
              <a:t>Body = substance with its own properties e.g. extended in space, divisible, not conscious</a:t>
            </a:r>
            <a:endParaRPr lang="en-GB" sz="2000" dirty="0"/>
          </a:p>
        </p:txBody>
      </p:sp>
      <p:pic>
        <p:nvPicPr>
          <p:cNvPr id="1026" name="Picture 2" descr="René Descartes - Wikipedi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55229" y="784503"/>
            <a:ext cx="3961964" cy="484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183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0A6UKoMcE10"/>
          <p:cNvPicPr>
            <a:picLocks noGrp="1" noRot="1" noChangeAspect="1"/>
          </p:cNvPicPr>
          <p:nvPr>
            <p:ph idx="1"/>
            <a:videoFile r:link="rId1"/>
          </p:nvPr>
        </p:nvPicPr>
        <p:blipFill>
          <a:blip r:embed="rId3"/>
          <a:stretch>
            <a:fillRect/>
          </a:stretch>
        </p:blipFill>
        <p:spPr>
          <a:xfrm>
            <a:off x="508660" y="1289586"/>
            <a:ext cx="7270997" cy="4089936"/>
          </a:xfrm>
          <a:prstGeom prst="rect">
            <a:avLst/>
          </a:prstGeom>
        </p:spPr>
      </p:pic>
      <p:pic>
        <p:nvPicPr>
          <p:cNvPr id="1026" name="Picture 2" descr="Cornell Note Taking — The Best Way To Take Notes Expla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587" y="1012000"/>
            <a:ext cx="3567671" cy="464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82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Descartes’ Evil Demon Hypothesis</a:t>
            </a:r>
            <a:endParaRPr lang="en-GB" dirty="0">
              <a:solidFill>
                <a:schemeClr val="bg1"/>
              </a:solidFill>
            </a:endParaRPr>
          </a:p>
        </p:txBody>
      </p:sp>
      <p:sp>
        <p:nvSpPr>
          <p:cNvPr id="6" name="Content Placeholder 5"/>
          <p:cNvSpPr>
            <a:spLocks noGrp="1"/>
          </p:cNvSpPr>
          <p:nvPr>
            <p:ph idx="1"/>
          </p:nvPr>
        </p:nvSpPr>
        <p:spPr/>
        <p:txBody>
          <a:bodyPr>
            <a:normAutofit lnSpcReduction="10000"/>
          </a:bodyPr>
          <a:lstStyle/>
          <a:p>
            <a:pPr marL="0" indent="0">
              <a:buNone/>
            </a:pPr>
            <a:r>
              <a:rPr lang="en-GB" i="1" dirty="0">
                <a:solidFill>
                  <a:schemeClr val="bg1"/>
                </a:solidFill>
              </a:rPr>
              <a:t>Nevertheless, the belief that there is a God who is all powerful, and who created me, such as I am, has, for a long time, obtained steady possession of my mind. How, then, do I know that he has not arranged that there should be neither earth, nor sky, nor any extended thing, nor figure, nor magnitude, nor place, providing at the same time, however, for </a:t>
            </a:r>
            <a:r>
              <a:rPr lang="en-GB" i="1" baseline="30000" dirty="0" err="1">
                <a:solidFill>
                  <a:schemeClr val="bg1"/>
                </a:solidFill>
              </a:rPr>
              <a:t>t</a:t>
            </a:r>
            <a:r>
              <a:rPr lang="en-GB" i="1" dirty="0" err="1">
                <a:solidFill>
                  <a:schemeClr val="bg1"/>
                </a:solidFill>
              </a:rPr>
              <a:t>e</a:t>
            </a:r>
            <a:r>
              <a:rPr lang="en-GB" i="1" dirty="0">
                <a:solidFill>
                  <a:schemeClr val="bg1"/>
                </a:solidFill>
              </a:rPr>
              <a:t> rise in me of the perceptions of all these objects, and] the persuasion that these do not exist otherwise than as I perceive them? And further, as I sometimes think that others are in error respecting matters of which they believe themselves to possess a perfect knowledge, how do I know that I am not also deceived each time I add together two and three, or number the sides of a square, or form some judgment still more simple, if more simple indeed can be imagined?</a:t>
            </a:r>
            <a:r>
              <a:rPr lang="en-GB" i="1" baseline="30000" dirty="0">
                <a:solidFill>
                  <a:schemeClr val="bg1"/>
                </a:solidFill>
              </a:rPr>
              <a:t>1</a:t>
            </a:r>
            <a:endParaRPr lang="en-GB" dirty="0">
              <a:solidFill>
                <a:schemeClr val="bg1"/>
              </a:solidFill>
            </a:endParaRPr>
          </a:p>
        </p:txBody>
      </p:sp>
    </p:spTree>
    <p:extLst>
      <p:ext uri="{BB962C8B-B14F-4D97-AF65-F5344CB8AC3E}">
        <p14:creationId xmlns:p14="http://schemas.microsoft.com/office/powerpoint/2010/main" val="197057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Cogito ergo sum = I think, therefore I am</a:t>
            </a:r>
            <a:endParaRPr lang="en-GB" dirty="0">
              <a:solidFill>
                <a:schemeClr val="bg1"/>
              </a:solidFill>
            </a:endParaRPr>
          </a:p>
        </p:txBody>
      </p:sp>
      <p:sp>
        <p:nvSpPr>
          <p:cNvPr id="6" name="Content Placeholder 5"/>
          <p:cNvSpPr>
            <a:spLocks noGrp="1"/>
          </p:cNvSpPr>
          <p:nvPr>
            <p:ph idx="1"/>
          </p:nvPr>
        </p:nvSpPr>
        <p:spPr/>
        <p:txBody>
          <a:bodyPr>
            <a:normAutofit/>
          </a:bodyPr>
          <a:lstStyle/>
          <a:p>
            <a:pPr marL="0" indent="0">
              <a:buNone/>
            </a:pPr>
            <a:r>
              <a:rPr lang="en-GB" dirty="0">
                <a:solidFill>
                  <a:schemeClr val="bg1"/>
                </a:solidFill>
              </a:rPr>
              <a:t>Far from it; I assuredly existed, since I was persuaded. But there is I know not what being, who is possessed at once of the highest power and the deepest cunning, who is constantly employing all his ingenuity in deceiving me. Doubtless, then, I exist, since I am deceived; and, let him deceive me as he may, he can never bring it about that I am nothing, so long as I shall be conscious that I am something. So that it most, in fine, be maintained, all things being maturely and carefully considered, that this proposition (</a:t>
            </a:r>
            <a:r>
              <a:rPr lang="en-GB" dirty="0" err="1">
                <a:solidFill>
                  <a:schemeClr val="bg1"/>
                </a:solidFill>
              </a:rPr>
              <a:t>pronunciatum</a:t>
            </a:r>
            <a:r>
              <a:rPr lang="en-GB" dirty="0">
                <a:solidFill>
                  <a:schemeClr val="bg1"/>
                </a:solidFill>
              </a:rPr>
              <a:t>) I am, I exist, is necessarily true each time it is expressed by me, or conceived in my mind.</a:t>
            </a:r>
          </a:p>
        </p:txBody>
      </p:sp>
    </p:spTree>
    <p:extLst>
      <p:ext uri="{BB962C8B-B14F-4D97-AF65-F5344CB8AC3E}">
        <p14:creationId xmlns:p14="http://schemas.microsoft.com/office/powerpoint/2010/main" val="12497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arguments from Descartes</a:t>
            </a:r>
            <a:endParaRPr lang="en-GB" dirty="0"/>
          </a:p>
        </p:txBody>
      </p:sp>
      <p:sp>
        <p:nvSpPr>
          <p:cNvPr id="4" name="Content Placeholder 3"/>
          <p:cNvSpPr>
            <a:spLocks noGrp="1"/>
          </p:cNvSpPr>
          <p:nvPr>
            <p:ph sz="half" idx="1"/>
          </p:nvPr>
        </p:nvSpPr>
        <p:spPr>
          <a:solidFill>
            <a:srgbClr val="FFC000"/>
          </a:solidFill>
        </p:spPr>
        <p:txBody>
          <a:bodyPr>
            <a:normAutofit fontScale="92500" lnSpcReduction="10000"/>
          </a:bodyPr>
          <a:lstStyle/>
          <a:p>
            <a:pPr marL="0" indent="0">
              <a:buNone/>
            </a:pPr>
            <a:r>
              <a:rPr lang="en-GB" dirty="0" smtClean="0"/>
              <a:t>Argument from doubt</a:t>
            </a:r>
          </a:p>
          <a:p>
            <a:pPr marL="0" indent="0">
              <a:buNone/>
            </a:pPr>
            <a:endParaRPr lang="en-GB" dirty="0"/>
          </a:p>
          <a:p>
            <a:pPr marL="514350" indent="-514350">
              <a:buAutoNum type="arabicPeriod"/>
            </a:pPr>
            <a:r>
              <a:rPr lang="en-GB" dirty="0" smtClean="0"/>
              <a:t>I cannot doubt that I exist (Cogito)</a:t>
            </a:r>
          </a:p>
          <a:p>
            <a:pPr marL="514350" indent="-514350">
              <a:buAutoNum type="arabicPeriod"/>
            </a:pPr>
            <a:r>
              <a:rPr lang="en-GB" dirty="0" smtClean="0"/>
              <a:t>I can doubt the existence of any physical thing (Evil Demon)</a:t>
            </a:r>
          </a:p>
          <a:p>
            <a:pPr marL="514350" indent="-514350">
              <a:buAutoNum type="arabicPeriod"/>
            </a:pPr>
            <a:r>
              <a:rPr lang="en-GB" dirty="0" smtClean="0"/>
              <a:t>Therefore, I am not identical to any physical thing.</a:t>
            </a:r>
          </a:p>
          <a:p>
            <a:pPr marL="514350" indent="-514350">
              <a:buAutoNum type="arabicPeriod"/>
            </a:pPr>
            <a:r>
              <a:rPr lang="en-GB" dirty="0" smtClean="0"/>
              <a:t>Therefore, I am a thinking thing that is not identical to any physical thing.</a:t>
            </a:r>
            <a:endParaRPr lang="en-GB" dirty="0"/>
          </a:p>
        </p:txBody>
      </p:sp>
      <p:sp>
        <p:nvSpPr>
          <p:cNvPr id="5" name="Content Placeholder 4"/>
          <p:cNvSpPr>
            <a:spLocks noGrp="1"/>
          </p:cNvSpPr>
          <p:nvPr>
            <p:ph sz="half" idx="2"/>
          </p:nvPr>
        </p:nvSpPr>
        <p:spPr>
          <a:solidFill>
            <a:schemeClr val="accent6"/>
          </a:solidFill>
        </p:spPr>
        <p:txBody>
          <a:bodyPr>
            <a:normAutofit fontScale="92500" lnSpcReduction="10000"/>
          </a:bodyPr>
          <a:lstStyle/>
          <a:p>
            <a:pPr marL="0" indent="0">
              <a:buNone/>
            </a:pPr>
            <a:r>
              <a:rPr lang="en-GB" dirty="0" smtClean="0"/>
              <a:t>The Divisibility Argument</a:t>
            </a:r>
          </a:p>
          <a:p>
            <a:pPr marL="0" indent="0">
              <a:buNone/>
            </a:pPr>
            <a:endParaRPr lang="en-GB" dirty="0"/>
          </a:p>
          <a:p>
            <a:pPr marL="514350" indent="-514350">
              <a:buAutoNum type="arabicPeriod"/>
            </a:pPr>
            <a:r>
              <a:rPr lang="en-GB" dirty="0" smtClean="0"/>
              <a:t>My body is divisible</a:t>
            </a:r>
          </a:p>
          <a:p>
            <a:pPr marL="514350" indent="-514350">
              <a:buAutoNum type="arabicPeriod"/>
            </a:pPr>
            <a:r>
              <a:rPr lang="en-GB" dirty="0" smtClean="0"/>
              <a:t>My mind is not divisible</a:t>
            </a:r>
          </a:p>
          <a:p>
            <a:pPr marL="514350" indent="-514350">
              <a:buAutoNum type="arabicPeriod"/>
            </a:pPr>
            <a:r>
              <a:rPr lang="en-GB" dirty="0" smtClean="0"/>
              <a:t>Therefore, my mind is not identical to my body.</a:t>
            </a:r>
            <a:endParaRPr lang="en-GB" dirty="0"/>
          </a:p>
        </p:txBody>
      </p:sp>
      <p:sp>
        <p:nvSpPr>
          <p:cNvPr id="6" name="TextBox 5"/>
          <p:cNvSpPr txBox="1"/>
          <p:nvPr/>
        </p:nvSpPr>
        <p:spPr>
          <a:xfrm>
            <a:off x="838201" y="6176963"/>
            <a:ext cx="5181600" cy="646331"/>
          </a:xfrm>
          <a:prstGeom prst="rect">
            <a:avLst/>
          </a:prstGeom>
          <a:solidFill>
            <a:schemeClr val="accent4">
              <a:lumMod val="40000"/>
              <a:lumOff val="60000"/>
            </a:schemeClr>
          </a:solidFill>
        </p:spPr>
        <p:txBody>
          <a:bodyPr wrap="square" rtlCol="0">
            <a:spAutoFit/>
          </a:bodyPr>
          <a:lstStyle/>
          <a:p>
            <a:r>
              <a:rPr lang="en-GB" dirty="0" smtClean="0"/>
              <a:t>Problem: What we believe or not believe or doubt does not tell us much about how things actually are. </a:t>
            </a:r>
            <a:endParaRPr lang="en-GB" dirty="0"/>
          </a:p>
        </p:txBody>
      </p:sp>
      <p:sp>
        <p:nvSpPr>
          <p:cNvPr id="7" name="TextBox 6"/>
          <p:cNvSpPr txBox="1"/>
          <p:nvPr/>
        </p:nvSpPr>
        <p:spPr>
          <a:xfrm>
            <a:off x="6172200" y="5345966"/>
            <a:ext cx="5181600" cy="1477328"/>
          </a:xfrm>
          <a:prstGeom prst="rect">
            <a:avLst/>
          </a:prstGeom>
          <a:solidFill>
            <a:schemeClr val="accent6">
              <a:lumMod val="60000"/>
              <a:lumOff val="40000"/>
            </a:schemeClr>
          </a:solidFill>
        </p:spPr>
        <p:txBody>
          <a:bodyPr wrap="square" rtlCol="0">
            <a:spAutoFit/>
          </a:bodyPr>
          <a:lstStyle/>
          <a:p>
            <a:r>
              <a:rPr lang="en-GB" dirty="0" smtClean="0"/>
              <a:t>Problem: My mind is one sense is divisible: I have individual beliefs and memories which could be removed and replaced. I also have different cognitive faculties like reasoning and perception. I can lose these in the same way I could lose an arm or a leg</a:t>
            </a:r>
            <a:endParaRPr lang="en-GB" dirty="0"/>
          </a:p>
        </p:txBody>
      </p:sp>
    </p:spTree>
    <p:extLst>
      <p:ext uri="{BB962C8B-B14F-4D97-AF65-F5344CB8AC3E}">
        <p14:creationId xmlns:p14="http://schemas.microsoft.com/office/powerpoint/2010/main" val="219670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732</Words>
  <Application>Microsoft Office PowerPoint</Application>
  <PresentationFormat>Widescreen</PresentationFormat>
  <Paragraphs>62</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c/w    Dualism   07/05/2020</vt:lpstr>
      <vt:lpstr>Learning Objectives</vt:lpstr>
      <vt:lpstr>Mind-Body Problem</vt:lpstr>
      <vt:lpstr>Possible solutions</vt:lpstr>
      <vt:lpstr>Substance Dualism</vt:lpstr>
      <vt:lpstr>PowerPoint Presentation</vt:lpstr>
      <vt:lpstr>Descartes’ Evil Demon Hypothesis</vt:lpstr>
      <vt:lpstr>Cogito ergo sum = I think, therefore I am</vt:lpstr>
      <vt:lpstr>Two arguments from Descartes</vt:lpstr>
      <vt:lpstr>A modular theory of the mind</vt:lpstr>
      <vt:lpstr>Property Dualism</vt:lpstr>
      <vt:lpstr>Problems of Substance Dualism</vt:lpstr>
      <vt:lpstr>Zombie Argument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c/w    Dualism   13.5.17</dc:title>
  <dc:creator>Simone Ruggiero</dc:creator>
  <cp:lastModifiedBy>Simon Ruggiero</cp:lastModifiedBy>
  <cp:revision>26</cp:revision>
  <dcterms:created xsi:type="dcterms:W3CDTF">2017-05-13T10:23:30Z</dcterms:created>
  <dcterms:modified xsi:type="dcterms:W3CDTF">2020-05-07T06:22:15Z</dcterms:modified>
</cp:coreProperties>
</file>