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3" r:id="rId9"/>
    <p:sldId id="264" r:id="rId10"/>
    <p:sldId id="265" r:id="rId11"/>
    <p:sldId id="266" r:id="rId12"/>
    <p:sldId id="267" r:id="rId13"/>
    <p:sldId id="268" r:id="rId14"/>
    <p:sldId id="269"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8600"/>
            <a:ext cx="7772400" cy="1470025"/>
          </a:xfrm>
        </p:spPr>
        <p:txBody>
          <a:bodyPr/>
          <a:lstStyle/>
          <a:p>
            <a:r>
              <a:rPr lang="en-US" b="1" dirty="0" smtClean="0">
                <a:solidFill>
                  <a:schemeClr val="tx2"/>
                </a:solidFill>
              </a:rPr>
              <a:t>SMART IRRIGATION</a:t>
            </a:r>
            <a:endParaRPr lang="en-US" b="1" dirty="0">
              <a:solidFill>
                <a:schemeClr val="tx2"/>
              </a:solidFill>
            </a:endParaRPr>
          </a:p>
        </p:txBody>
      </p:sp>
      <p:sp>
        <p:nvSpPr>
          <p:cNvPr id="3" name="Subtitle 2"/>
          <p:cNvSpPr>
            <a:spLocks noGrp="1"/>
          </p:cNvSpPr>
          <p:nvPr>
            <p:ph type="subTitle" idx="1"/>
          </p:nvPr>
        </p:nvSpPr>
        <p:spPr/>
        <p:txBody>
          <a:bodyPr/>
          <a:lstStyle/>
          <a:p>
            <a:endParaRPr lang="en-US" dirty="0"/>
          </a:p>
        </p:txBody>
      </p:sp>
      <p:pic>
        <p:nvPicPr>
          <p:cNvPr id="4" name="Content Placeholder 3" descr="images.jpg"/>
          <p:cNvPicPr>
            <a:picLocks noChangeAspect="1"/>
          </p:cNvPicPr>
          <p:nvPr/>
        </p:nvPicPr>
        <p:blipFill>
          <a:blip r:embed="rId1"/>
          <a:stretch>
            <a:fillRect/>
          </a:stretch>
        </p:blipFill>
        <p:spPr>
          <a:xfrm>
            <a:off x="228600" y="1981200"/>
            <a:ext cx="8764514" cy="4191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results</a:t>
            </a:r>
            <a:endParaRPr lang="en-US" dirty="0"/>
          </a:p>
        </p:txBody>
      </p:sp>
      <p:pic>
        <p:nvPicPr>
          <p:cNvPr id="4" name="Content Placeholder 3" descr="C:\Users\Sudheer\Desktop\Ravi\modelling result2.PNG"/>
          <p:cNvPicPr>
            <a:picLocks noGrp="1" noChangeAspect="1" noChangeArrowheads="1"/>
          </p:cNvPicPr>
          <p:nvPr>
            <p:ph idx="1"/>
          </p:nvPr>
        </p:nvPicPr>
        <p:blipFill>
          <a:blip r:embed="rId1"/>
          <a:srcRect/>
          <a:stretch>
            <a:fillRect/>
          </a:stretch>
        </p:blipFill>
        <p:spPr bwMode="auto">
          <a:xfrm>
            <a:off x="381000" y="1447800"/>
            <a:ext cx="3080065" cy="4525963"/>
          </a:xfrm>
          <a:prstGeom prst="rect">
            <a:avLst/>
          </a:prstGeom>
          <a:noFill/>
        </p:spPr>
      </p:pic>
      <p:pic>
        <p:nvPicPr>
          <p:cNvPr id="5" name="Picture 4" descr="C:\Users\Sudheer\Desktop\Ravi\modelling result3.PNG"/>
          <p:cNvPicPr>
            <a:picLocks noChangeAspect="1" noChangeArrowheads="1"/>
          </p:cNvPicPr>
          <p:nvPr/>
        </p:nvPicPr>
        <p:blipFill>
          <a:blip r:embed="rId2"/>
          <a:srcRect/>
          <a:stretch>
            <a:fillRect/>
          </a:stretch>
        </p:blipFill>
        <p:spPr bwMode="auto">
          <a:xfrm>
            <a:off x="4114800" y="1600200"/>
            <a:ext cx="2762503" cy="4525963"/>
          </a:xfrm>
          <a:prstGeom prst="rect">
            <a:avLst/>
          </a:prstGeom>
          <a:noFill/>
        </p:spPr>
      </p:pic>
      <p:sp>
        <p:nvSpPr>
          <p:cNvPr id="6" name="TextBox 5"/>
          <p:cNvSpPr txBox="1"/>
          <p:nvPr/>
        </p:nvSpPr>
        <p:spPr>
          <a:xfrm>
            <a:off x="2057400" y="6248400"/>
            <a:ext cx="4724400" cy="369332"/>
          </a:xfrm>
          <a:prstGeom prst="rect">
            <a:avLst/>
          </a:prstGeom>
          <a:noFill/>
        </p:spPr>
        <p:txBody>
          <a:bodyPr wrap="square" rtlCol="0">
            <a:spAutoFit/>
          </a:bodyPr>
          <a:lstStyle/>
          <a:p>
            <a:r>
              <a:rPr lang="en-US" dirty="0" smtClean="0"/>
              <a:t>Fire base </a:t>
            </a:r>
            <a:r>
              <a:rPr lang="en-US" dirty="0" err="1" smtClean="0"/>
              <a:t>pics</a:t>
            </a:r>
            <a:r>
              <a:rPr lang="en-US" dirty="0" smtClean="0"/>
              <a:t> and mobile app </a:t>
            </a:r>
            <a:r>
              <a:rPr lang="en-US" dirty="0" err="1" smtClean="0"/>
              <a:t>pics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845"/>
            <a:ext cx="8229600" cy="653955"/>
          </a:xfrm>
        </p:spPr>
        <p:txBody>
          <a:bodyPr>
            <a:normAutofit fontScale="90000"/>
          </a:bodyPr>
          <a:lstStyle/>
          <a:p>
            <a:r>
              <a:rPr lang="en-US" dirty="0" smtClean="0"/>
              <a:t>Cost analysis</a:t>
            </a:r>
            <a:endParaRPr lang="en-US" dirty="0"/>
          </a:p>
        </p:txBody>
      </p:sp>
      <p:graphicFrame>
        <p:nvGraphicFramePr>
          <p:cNvPr id="4" name="Table 3"/>
          <p:cNvGraphicFramePr>
            <a:graphicFrameLocks noGrp="1"/>
          </p:cNvGraphicFramePr>
          <p:nvPr/>
        </p:nvGraphicFramePr>
        <p:xfrm>
          <a:off x="1219200" y="762000"/>
          <a:ext cx="6858000" cy="5706016"/>
        </p:xfrm>
        <a:graphic>
          <a:graphicData uri="http://schemas.openxmlformats.org/drawingml/2006/table">
            <a:tbl>
              <a:tblPr firstRow="1" bandRow="1">
                <a:tableStyleId>{5C22544A-7EE6-4342-B048-85BDC9FD1C3A}</a:tableStyleId>
              </a:tblPr>
              <a:tblGrid>
                <a:gridCol w="606979"/>
                <a:gridCol w="2127746"/>
                <a:gridCol w="1380075"/>
                <a:gridCol w="862022"/>
                <a:gridCol w="1119178"/>
                <a:gridCol w="762000"/>
              </a:tblGrid>
              <a:tr h="616554">
                <a:tc>
                  <a:txBody>
                    <a:bodyPr/>
                    <a:lstStyle/>
                    <a:p>
                      <a:pPr>
                        <a:buNone/>
                      </a:pPr>
                      <a:r>
                        <a:rPr lang="en-IN" altLang="en-US" dirty="0"/>
                        <a:t>S.No</a:t>
                      </a:r>
                      <a:endParaRPr lang="en-IN" altLang="en-US" dirty="0"/>
                    </a:p>
                  </a:txBody>
                  <a:tcPr marL="68580" marR="68580"/>
                </a:tc>
                <a:tc>
                  <a:txBody>
                    <a:bodyPr/>
                    <a:lstStyle/>
                    <a:p>
                      <a:pPr>
                        <a:buNone/>
                      </a:pPr>
                      <a:r>
                        <a:rPr lang="en-IN" altLang="en-US"/>
                        <a:t>Name of Component</a:t>
                      </a:r>
                      <a:endParaRPr lang="en-IN" altLang="en-US"/>
                    </a:p>
                  </a:txBody>
                  <a:tcPr marL="68580" marR="68580"/>
                </a:tc>
                <a:tc>
                  <a:txBody>
                    <a:bodyPr/>
                    <a:lstStyle/>
                    <a:p>
                      <a:pPr>
                        <a:buNone/>
                      </a:pPr>
                      <a:r>
                        <a:rPr lang="en-IN" altLang="en-US"/>
                        <a:t>Specification</a:t>
                      </a:r>
                      <a:endParaRPr lang="en-IN" altLang="en-US"/>
                    </a:p>
                  </a:txBody>
                  <a:tcPr marL="68580" marR="68580"/>
                </a:tc>
                <a:tc>
                  <a:txBody>
                    <a:bodyPr/>
                    <a:lstStyle/>
                    <a:p>
                      <a:pPr>
                        <a:buNone/>
                      </a:pPr>
                      <a:r>
                        <a:rPr lang="en-IN" altLang="en-US"/>
                        <a:t>Unit Cost</a:t>
                      </a:r>
                      <a:endParaRPr lang="en-IN" altLang="en-US"/>
                    </a:p>
                  </a:txBody>
                  <a:tcPr marL="68580" marR="68580"/>
                </a:tc>
                <a:tc>
                  <a:txBody>
                    <a:bodyPr/>
                    <a:lstStyle/>
                    <a:p>
                      <a:pPr>
                        <a:buNone/>
                      </a:pPr>
                      <a:r>
                        <a:rPr lang="en-IN" altLang="en-US"/>
                        <a:t>Quantity</a:t>
                      </a:r>
                      <a:endParaRPr lang="en-IN" altLang="en-US"/>
                    </a:p>
                  </a:txBody>
                  <a:tcPr marL="68580" marR="68580"/>
                </a:tc>
                <a:tc>
                  <a:txBody>
                    <a:bodyPr/>
                    <a:lstStyle/>
                    <a:p>
                      <a:pPr>
                        <a:buNone/>
                      </a:pPr>
                      <a:r>
                        <a:rPr lang="en-IN" altLang="en-US"/>
                        <a:t>Total</a:t>
                      </a:r>
                      <a:endParaRPr lang="en-IN" altLang="en-US"/>
                    </a:p>
                    <a:p>
                      <a:pPr>
                        <a:buNone/>
                      </a:pPr>
                      <a:r>
                        <a:rPr lang="en-IN" altLang="en-US"/>
                        <a:t>Cost</a:t>
                      </a:r>
                      <a:endParaRPr lang="en-IN" altLang="en-US"/>
                    </a:p>
                  </a:txBody>
                  <a:tcPr marL="68580" marR="68580"/>
                </a:tc>
              </a:tr>
              <a:tr h="366996">
                <a:tc>
                  <a:txBody>
                    <a:bodyPr/>
                    <a:lstStyle/>
                    <a:p>
                      <a:pPr>
                        <a:buNone/>
                      </a:pPr>
                      <a:r>
                        <a:rPr lang="en-IN" altLang="en-US"/>
                        <a:t>1</a:t>
                      </a:r>
                      <a:endParaRPr lang="en-IN" altLang="en-US"/>
                    </a:p>
                  </a:txBody>
                  <a:tcPr marL="68580" marR="68580"/>
                </a:tc>
                <a:tc>
                  <a:txBody>
                    <a:bodyPr/>
                    <a:lstStyle/>
                    <a:p>
                      <a:pPr>
                        <a:buNone/>
                      </a:pPr>
                      <a:r>
                        <a:rPr lang="en-US" sz="1800">
                          <a:latin typeface="Calibri" panose="020F0502020204030204" charset="0"/>
                          <a:cs typeface="Calibri" panose="020F0502020204030204" charset="0"/>
                        </a:rPr>
                        <a:t>Moisture sensor</a:t>
                      </a:r>
                      <a:endParaRPr lang="en-US" sz="1800">
                        <a:latin typeface="Calibri" panose="020F0502020204030204" charset="0"/>
                        <a:ea typeface="Calibri" panose="020F0502020204030204" charset="0"/>
                        <a:cs typeface="Calibri" panose="020F0502020204030204" charset="0"/>
                      </a:endParaRPr>
                    </a:p>
                  </a:txBody>
                  <a:tcPr marL="51435" marR="51435" marT="0" marB="0"/>
                </a:tc>
                <a:tc>
                  <a:txBody>
                    <a:bodyPr/>
                    <a:lstStyle/>
                    <a:p>
                      <a:pPr>
                        <a:buNone/>
                      </a:pPr>
                      <a:endParaRPr lang="en-US" sz="1800">
                        <a:latin typeface="Calibri" panose="020F0502020204030204" charset="0"/>
                        <a:ea typeface="Calibri" panose="020F0502020204030204" charset="0"/>
                        <a:cs typeface="Calibri" panose="020F0502020204030204" charset="0"/>
                      </a:endParaRPr>
                    </a:p>
                  </a:txBody>
                  <a:tcPr marL="51435" marR="51435" marT="0" marB="0"/>
                </a:tc>
                <a:tc>
                  <a:txBody>
                    <a:bodyPr/>
                    <a:lstStyle/>
                    <a:p>
                      <a:pPr algn="ctr">
                        <a:buNone/>
                      </a:pPr>
                      <a:r>
                        <a:rPr lang="en-US" sz="1800">
                          <a:latin typeface="Calibri" panose="020F0502020204030204" charset="0"/>
                          <a:cs typeface="Calibri" panose="020F0502020204030204" charset="0"/>
                        </a:rPr>
                        <a:t>90</a:t>
                      </a:r>
                      <a:endParaRPr lang="en-US" sz="1800">
                        <a:latin typeface="Calibri" panose="020F0502020204030204" charset="0"/>
                        <a:ea typeface="Calibri" panose="020F0502020204030204" charset="0"/>
                        <a:cs typeface="Calibri" panose="020F0502020204030204" charset="0"/>
                      </a:endParaRPr>
                    </a:p>
                  </a:txBody>
                  <a:tcPr marL="51435" marR="51435" marT="0" marB="0"/>
                </a:tc>
                <a:tc>
                  <a:txBody>
                    <a:bodyPr/>
                    <a:lstStyle/>
                    <a:p>
                      <a:pPr algn="ctr">
                        <a:buNone/>
                      </a:pPr>
                      <a:r>
                        <a:rPr lang="en-US" sz="1800">
                          <a:latin typeface="Calibri" panose="020F0502020204030204" charset="0"/>
                          <a:cs typeface="Calibri" panose="020F0502020204030204" charset="0"/>
                        </a:rPr>
                        <a:t>1</a:t>
                      </a:r>
                      <a:endParaRPr lang="en-US" sz="1800">
                        <a:latin typeface="Calibri" panose="020F0502020204030204" charset="0"/>
                        <a:ea typeface="Calibri" panose="020F0502020204030204" charset="0"/>
                        <a:cs typeface="Calibri" panose="020F0502020204030204" charset="0"/>
                      </a:endParaRPr>
                    </a:p>
                  </a:txBody>
                  <a:tcPr marL="51435" marR="51435" marT="0" marB="0"/>
                </a:tc>
                <a:tc>
                  <a:txBody>
                    <a:bodyPr/>
                    <a:lstStyle/>
                    <a:p>
                      <a:pPr algn="ctr">
                        <a:buNone/>
                      </a:pPr>
                      <a:r>
                        <a:rPr lang="en-US" sz="1800">
                          <a:latin typeface="Calibri" panose="020F0502020204030204" charset="0"/>
                          <a:cs typeface="Calibri" panose="020F0502020204030204" charset="0"/>
                        </a:rPr>
                        <a:t>90</a:t>
                      </a:r>
                      <a:endParaRPr lang="en-US" sz="1800">
                        <a:latin typeface="Calibri" panose="020F0502020204030204" charset="0"/>
                        <a:ea typeface="Calibri" panose="020F0502020204030204" charset="0"/>
                        <a:cs typeface="Calibri" panose="020F0502020204030204" charset="0"/>
                      </a:endParaRPr>
                    </a:p>
                  </a:txBody>
                  <a:tcPr marL="51435" marR="51435" marT="0" marB="0"/>
                </a:tc>
              </a:tr>
              <a:tr h="366996">
                <a:tc>
                  <a:txBody>
                    <a:bodyPr/>
                    <a:lstStyle/>
                    <a:p>
                      <a:pPr>
                        <a:buNone/>
                      </a:pPr>
                      <a:r>
                        <a:rPr lang="en-IN" altLang="en-US"/>
                        <a:t>2</a:t>
                      </a:r>
                      <a:endParaRPr lang="en-IN" altLang="en-US"/>
                    </a:p>
                  </a:txBody>
                  <a:tcPr marL="68580" marR="68580"/>
                </a:tc>
                <a:tc>
                  <a:txBody>
                    <a:bodyPr/>
                    <a:lstStyle/>
                    <a:p>
                      <a:pPr>
                        <a:buNone/>
                      </a:pPr>
                      <a:r>
                        <a:rPr lang="en-US" sz="1800">
                          <a:latin typeface="Calibri" panose="020F0502020204030204" charset="0"/>
                          <a:cs typeface="Calibri" panose="020F0502020204030204" charset="0"/>
                        </a:rPr>
                        <a:t>Level sensor</a:t>
                      </a:r>
                      <a:endParaRPr lang="en-US" sz="1800">
                        <a:latin typeface="Calibri" panose="020F0502020204030204" charset="0"/>
                        <a:ea typeface="Calibri" panose="020F0502020204030204" charset="0"/>
                        <a:cs typeface="Calibri" panose="020F0502020204030204" charset="0"/>
                      </a:endParaRPr>
                    </a:p>
                  </a:txBody>
                  <a:tcPr marL="51435" marR="51435" marT="0" marB="0"/>
                </a:tc>
                <a:tc>
                  <a:txBody>
                    <a:bodyPr/>
                    <a:lstStyle/>
                    <a:p>
                      <a:pPr>
                        <a:buNone/>
                      </a:pPr>
                      <a:r>
                        <a:rPr lang="en-US" sz="1800">
                          <a:latin typeface="Calibri" panose="020F0502020204030204" charset="0"/>
                          <a:cs typeface="Calibri" panose="020F0502020204030204" charset="0"/>
                        </a:rPr>
                        <a:t> </a:t>
                      </a:r>
                      <a:endParaRPr lang="en-US" sz="1800">
                        <a:latin typeface="Calibri" panose="020F0502020204030204" charset="0"/>
                        <a:ea typeface="Calibri" panose="020F0502020204030204" charset="0"/>
                        <a:cs typeface="Calibri" panose="020F0502020204030204" charset="0"/>
                      </a:endParaRPr>
                    </a:p>
                  </a:txBody>
                  <a:tcPr marL="51435" marR="51435" marT="0" marB="0"/>
                </a:tc>
                <a:tc>
                  <a:txBody>
                    <a:bodyPr/>
                    <a:lstStyle/>
                    <a:p>
                      <a:pPr algn="ctr">
                        <a:buNone/>
                      </a:pPr>
                      <a:r>
                        <a:rPr lang="en-US" sz="1800">
                          <a:latin typeface="Calibri" panose="020F0502020204030204" charset="0"/>
                          <a:cs typeface="Calibri" panose="020F0502020204030204" charset="0"/>
                        </a:rPr>
                        <a:t> 80</a:t>
                      </a:r>
                      <a:endParaRPr lang="en-US" sz="1800">
                        <a:latin typeface="Calibri" panose="020F0502020204030204" charset="0"/>
                        <a:ea typeface="Calibri" panose="020F0502020204030204" charset="0"/>
                        <a:cs typeface="Calibri" panose="020F0502020204030204" charset="0"/>
                      </a:endParaRPr>
                    </a:p>
                  </a:txBody>
                  <a:tcPr marL="51435" marR="51435" marT="0" marB="0"/>
                </a:tc>
                <a:tc>
                  <a:txBody>
                    <a:bodyPr/>
                    <a:lstStyle/>
                    <a:p>
                      <a:pPr algn="ctr">
                        <a:buNone/>
                      </a:pPr>
                      <a:r>
                        <a:rPr lang="en-US" sz="1800">
                          <a:latin typeface="Calibri" panose="020F0502020204030204" charset="0"/>
                          <a:cs typeface="Calibri" panose="020F0502020204030204" charset="0"/>
                        </a:rPr>
                        <a:t>2</a:t>
                      </a:r>
                      <a:endParaRPr lang="en-US" sz="1800">
                        <a:latin typeface="Calibri" panose="020F0502020204030204" charset="0"/>
                        <a:ea typeface="Calibri" panose="020F0502020204030204" charset="0"/>
                        <a:cs typeface="Calibri" panose="020F0502020204030204" charset="0"/>
                      </a:endParaRPr>
                    </a:p>
                  </a:txBody>
                  <a:tcPr marL="51435" marR="51435" marT="0" marB="0"/>
                </a:tc>
                <a:tc>
                  <a:txBody>
                    <a:bodyPr/>
                    <a:lstStyle/>
                    <a:p>
                      <a:pPr algn="ctr">
                        <a:buNone/>
                      </a:pPr>
                      <a:r>
                        <a:rPr lang="en-US" sz="1800">
                          <a:latin typeface="Calibri" panose="020F0502020204030204" charset="0"/>
                          <a:cs typeface="Calibri" panose="020F0502020204030204" charset="0"/>
                        </a:rPr>
                        <a:t>160</a:t>
                      </a:r>
                      <a:endParaRPr lang="en-US" sz="1800">
                        <a:latin typeface="Calibri" panose="020F0502020204030204" charset="0"/>
                        <a:ea typeface="Calibri" panose="020F0502020204030204" charset="0"/>
                        <a:cs typeface="Calibri" panose="020F0502020204030204" charset="0"/>
                      </a:endParaRPr>
                    </a:p>
                  </a:txBody>
                  <a:tcPr marL="51435" marR="51435" marT="0" marB="0"/>
                </a:tc>
              </a:tr>
              <a:tr h="528475">
                <a:tc>
                  <a:txBody>
                    <a:bodyPr/>
                    <a:lstStyle/>
                    <a:p>
                      <a:pPr>
                        <a:buNone/>
                      </a:pPr>
                      <a:r>
                        <a:rPr lang="en-IN" altLang="en-US"/>
                        <a:t>3</a:t>
                      </a:r>
                      <a:endParaRPr lang="en-IN" altLang="en-US"/>
                    </a:p>
                  </a:txBody>
                  <a:tcPr marL="68580" marR="68580"/>
                </a:tc>
                <a:tc>
                  <a:txBody>
                    <a:bodyPr/>
                    <a:lstStyle/>
                    <a:p>
                      <a:pPr>
                        <a:buNone/>
                      </a:pPr>
                      <a:r>
                        <a:rPr lang="en-US" sz="1800">
                          <a:latin typeface="Calibri" panose="020F0502020204030204" charset="0"/>
                          <a:cs typeface="Calibri" panose="020F0502020204030204" charset="0"/>
                        </a:rPr>
                        <a:t>Motor</a:t>
                      </a:r>
                      <a:endParaRPr lang="en-US" sz="1800">
                        <a:latin typeface="Calibri" panose="020F0502020204030204" charset="0"/>
                        <a:ea typeface="Calibri" panose="020F0502020204030204" charset="0"/>
                        <a:cs typeface="Calibri" panose="020F0502020204030204" charset="0"/>
                      </a:endParaRPr>
                    </a:p>
                  </a:txBody>
                  <a:tcPr marL="51435" marR="51435" marT="0" marB="0"/>
                </a:tc>
                <a:tc>
                  <a:txBody>
                    <a:bodyPr/>
                    <a:lstStyle/>
                    <a:p>
                      <a:pPr>
                        <a:buNone/>
                      </a:pPr>
                      <a:r>
                        <a:rPr lang="en-US" sz="1800" dirty="0">
                          <a:latin typeface="Calibri" panose="020F0502020204030204" charset="0"/>
                          <a:cs typeface="Calibri" panose="020F0502020204030204" charset="0"/>
                        </a:rPr>
                        <a:t>DC 3V-6V, 80L/H</a:t>
                      </a:r>
                      <a:endParaRPr lang="en-US" sz="1800" dirty="0">
                        <a:latin typeface="Calibri" panose="020F0502020204030204" charset="0"/>
                        <a:ea typeface="Calibri" panose="020F0502020204030204" charset="0"/>
                        <a:cs typeface="Calibri" panose="020F0502020204030204" charset="0"/>
                      </a:endParaRPr>
                    </a:p>
                  </a:txBody>
                  <a:tcPr marL="51435" marR="51435" marT="0" marB="0"/>
                </a:tc>
                <a:tc>
                  <a:txBody>
                    <a:bodyPr/>
                    <a:lstStyle/>
                    <a:p>
                      <a:pPr algn="ctr">
                        <a:buNone/>
                      </a:pPr>
                      <a:r>
                        <a:rPr lang="en-US" sz="1800" dirty="0">
                          <a:latin typeface="Calibri" panose="020F0502020204030204" charset="0"/>
                          <a:cs typeface="Calibri" panose="020F0502020204030204" charset="0"/>
                        </a:rPr>
                        <a:t>90</a:t>
                      </a:r>
                      <a:endParaRPr lang="en-US" sz="1800" dirty="0">
                        <a:latin typeface="Calibri" panose="020F0502020204030204" charset="0"/>
                        <a:ea typeface="Calibri" panose="020F0502020204030204" charset="0"/>
                        <a:cs typeface="Calibri" panose="020F0502020204030204" charset="0"/>
                      </a:endParaRPr>
                    </a:p>
                  </a:txBody>
                  <a:tcPr marL="51435" marR="51435" marT="0" marB="0"/>
                </a:tc>
                <a:tc>
                  <a:txBody>
                    <a:bodyPr/>
                    <a:lstStyle/>
                    <a:p>
                      <a:pPr algn="ctr">
                        <a:buNone/>
                      </a:pPr>
                      <a:r>
                        <a:rPr lang="en-US" sz="1800">
                          <a:latin typeface="Calibri" panose="020F0502020204030204" charset="0"/>
                          <a:cs typeface="Calibri" panose="020F0502020204030204" charset="0"/>
                        </a:rPr>
                        <a:t>1</a:t>
                      </a:r>
                      <a:endParaRPr lang="en-US" sz="1800">
                        <a:latin typeface="Calibri" panose="020F0502020204030204" charset="0"/>
                        <a:ea typeface="Calibri" panose="020F0502020204030204" charset="0"/>
                        <a:cs typeface="Calibri" panose="020F0502020204030204" charset="0"/>
                      </a:endParaRPr>
                    </a:p>
                  </a:txBody>
                  <a:tcPr marL="51435" marR="51435" marT="0" marB="0"/>
                </a:tc>
                <a:tc>
                  <a:txBody>
                    <a:bodyPr/>
                    <a:lstStyle/>
                    <a:p>
                      <a:pPr algn="ctr">
                        <a:buNone/>
                      </a:pPr>
                      <a:r>
                        <a:rPr lang="en-US" sz="1800">
                          <a:latin typeface="Calibri" panose="020F0502020204030204" charset="0"/>
                          <a:cs typeface="Calibri" panose="020F0502020204030204" charset="0"/>
                        </a:rPr>
                        <a:t>90</a:t>
                      </a:r>
                      <a:endParaRPr lang="en-US" sz="1800">
                        <a:latin typeface="Calibri" panose="020F0502020204030204" charset="0"/>
                        <a:ea typeface="Calibri" panose="020F0502020204030204" charset="0"/>
                        <a:cs typeface="Calibri" panose="020F0502020204030204" charset="0"/>
                      </a:endParaRPr>
                    </a:p>
                  </a:txBody>
                  <a:tcPr marL="51435" marR="51435" marT="0" marB="0"/>
                </a:tc>
              </a:tr>
              <a:tr h="1214332">
                <a:tc>
                  <a:txBody>
                    <a:bodyPr/>
                    <a:lstStyle/>
                    <a:p>
                      <a:pPr>
                        <a:buNone/>
                      </a:pPr>
                      <a:r>
                        <a:rPr lang="en-IN" altLang="en-US"/>
                        <a:t>4</a:t>
                      </a:r>
                      <a:endParaRPr lang="en-IN" altLang="en-US"/>
                    </a:p>
                  </a:txBody>
                  <a:tcPr marL="68580" marR="68580"/>
                </a:tc>
                <a:tc>
                  <a:txBody>
                    <a:bodyPr/>
                    <a:lstStyle/>
                    <a:p>
                      <a:pPr>
                        <a:buNone/>
                      </a:pPr>
                      <a:r>
                        <a:rPr lang="en-US" sz="1800" dirty="0">
                          <a:latin typeface="Calibri" panose="020F0502020204030204" charset="0"/>
                          <a:cs typeface="Calibri" panose="020F0502020204030204" charset="0"/>
                        </a:rPr>
                        <a:t>Node </a:t>
                      </a:r>
                      <a:r>
                        <a:rPr lang="en-US" sz="1800" dirty="0" smtClean="0">
                          <a:latin typeface="Calibri" panose="020F0502020204030204" charset="0"/>
                          <a:cs typeface="Calibri" panose="020F0502020204030204" charset="0"/>
                        </a:rPr>
                        <a:t>MCU</a:t>
                      </a:r>
                      <a:endParaRPr lang="en-US" sz="1800" dirty="0">
                        <a:latin typeface="Calibri" panose="020F0502020204030204" charset="0"/>
                        <a:ea typeface="Calibri" panose="020F0502020204030204" charset="0"/>
                        <a:cs typeface="Calibri" panose="020F0502020204030204" charset="0"/>
                      </a:endParaRPr>
                    </a:p>
                  </a:txBody>
                  <a:tcPr marL="51435" marR="51435" marT="0" marB="0"/>
                </a:tc>
                <a:tc>
                  <a:txBody>
                    <a:bodyPr/>
                    <a:lstStyle/>
                    <a:p>
                      <a:pPr>
                        <a:buNone/>
                      </a:pPr>
                      <a:r>
                        <a:rPr lang="en-US" sz="1800">
                          <a:latin typeface="Times New Roman" panose="02020603050405020304" pitchFamily="18" charset="0"/>
                          <a:cs typeface="Times New Roman" panose="02020603050405020304" pitchFamily="18" charset="0"/>
                        </a:rPr>
                        <a:t>Tensilica 32-bit RIS`C CPU Xtensa LX106</a:t>
                      </a:r>
                      <a:endParaRPr 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algn="ctr">
                        <a:buNone/>
                      </a:pPr>
                      <a:r>
                        <a:rPr lang="en-US" sz="1800">
                          <a:latin typeface="Calibri" panose="020F0502020204030204" charset="0"/>
                          <a:cs typeface="Calibri" panose="020F0502020204030204" charset="0"/>
                        </a:rPr>
                        <a:t>270</a:t>
                      </a:r>
                      <a:endParaRPr lang="en-US" sz="1800">
                        <a:latin typeface="Calibri" panose="020F0502020204030204" charset="0"/>
                        <a:ea typeface="Calibri" panose="020F0502020204030204" charset="0"/>
                        <a:cs typeface="Calibri" panose="020F0502020204030204" charset="0"/>
                      </a:endParaRPr>
                    </a:p>
                  </a:txBody>
                  <a:tcPr marL="51435" marR="51435" marT="0" marB="0"/>
                </a:tc>
                <a:tc>
                  <a:txBody>
                    <a:bodyPr/>
                    <a:lstStyle/>
                    <a:p>
                      <a:pPr algn="ctr">
                        <a:buNone/>
                      </a:pPr>
                      <a:r>
                        <a:rPr lang="en-US" sz="1800">
                          <a:latin typeface="Calibri" panose="020F0502020204030204" charset="0"/>
                          <a:cs typeface="Calibri" panose="020F0502020204030204" charset="0"/>
                        </a:rPr>
                        <a:t>1</a:t>
                      </a:r>
                      <a:endParaRPr lang="en-US" sz="1800">
                        <a:latin typeface="Calibri" panose="020F0502020204030204" charset="0"/>
                        <a:ea typeface="Calibri" panose="020F0502020204030204" charset="0"/>
                        <a:cs typeface="Calibri" panose="020F0502020204030204" charset="0"/>
                      </a:endParaRPr>
                    </a:p>
                  </a:txBody>
                  <a:tcPr marL="51435" marR="51435" marT="0" marB="0"/>
                </a:tc>
                <a:tc>
                  <a:txBody>
                    <a:bodyPr/>
                    <a:lstStyle/>
                    <a:p>
                      <a:pPr algn="ctr">
                        <a:buNone/>
                      </a:pPr>
                      <a:r>
                        <a:rPr lang="en-US" sz="1800">
                          <a:latin typeface="Calibri" panose="020F0502020204030204" charset="0"/>
                          <a:cs typeface="Calibri" panose="020F0502020204030204" charset="0"/>
                        </a:rPr>
                        <a:t>270</a:t>
                      </a:r>
                      <a:endParaRPr lang="en-US" sz="1800">
                        <a:latin typeface="Calibri" panose="020F0502020204030204" charset="0"/>
                        <a:ea typeface="Calibri" panose="020F0502020204030204" charset="0"/>
                        <a:cs typeface="Calibri" panose="020F0502020204030204" charset="0"/>
                      </a:endParaRPr>
                    </a:p>
                  </a:txBody>
                  <a:tcPr marL="51435" marR="51435" marT="0" marB="0"/>
                </a:tc>
              </a:tr>
              <a:tr h="366996">
                <a:tc>
                  <a:txBody>
                    <a:bodyPr/>
                    <a:lstStyle/>
                    <a:p>
                      <a:pPr>
                        <a:buNone/>
                      </a:pPr>
                      <a:r>
                        <a:rPr lang="en-IN" altLang="en-US"/>
                        <a:t>5</a:t>
                      </a:r>
                      <a:endParaRPr lang="en-IN" altLang="en-US"/>
                    </a:p>
                  </a:txBody>
                  <a:tcPr marL="68580" marR="68580"/>
                </a:tc>
                <a:tc>
                  <a:txBody>
                    <a:bodyPr/>
                    <a:lstStyle/>
                    <a:p>
                      <a:pPr>
                        <a:buNone/>
                      </a:pPr>
                      <a:r>
                        <a:rPr lang="en-US" sz="1800">
                          <a:latin typeface="Calibri" panose="020F0502020204030204" charset="0"/>
                          <a:cs typeface="Calibri" panose="020F0502020204030204" charset="0"/>
                        </a:rPr>
                        <a:t>Motor driver</a:t>
                      </a:r>
                      <a:endParaRPr lang="en-US" sz="1800">
                        <a:latin typeface="Calibri" panose="020F0502020204030204" charset="0"/>
                        <a:ea typeface="Calibri" panose="020F0502020204030204" charset="0"/>
                        <a:cs typeface="Calibri" panose="020F0502020204030204" charset="0"/>
                      </a:endParaRPr>
                    </a:p>
                  </a:txBody>
                  <a:tcPr marL="51435" marR="51435" marT="0" marB="0"/>
                </a:tc>
                <a:tc>
                  <a:txBody>
                    <a:bodyPr/>
                    <a:lstStyle/>
                    <a:p>
                      <a:pPr>
                        <a:buNone/>
                      </a:pPr>
                      <a:r>
                        <a:rPr lang="en-US" sz="1800">
                          <a:latin typeface="Calibri" panose="020F0502020204030204" charset="0"/>
                          <a:cs typeface="Calibri" panose="020F0502020204030204" charset="0"/>
                        </a:rPr>
                        <a:t>L298N</a:t>
                      </a:r>
                      <a:endParaRPr lang="en-US" sz="1800">
                        <a:latin typeface="Calibri" panose="020F0502020204030204" charset="0"/>
                        <a:ea typeface="Calibri" panose="020F0502020204030204" charset="0"/>
                        <a:cs typeface="Calibri" panose="020F0502020204030204" charset="0"/>
                      </a:endParaRPr>
                    </a:p>
                  </a:txBody>
                  <a:tcPr marL="51435" marR="51435" marT="0" marB="0"/>
                </a:tc>
                <a:tc>
                  <a:txBody>
                    <a:bodyPr/>
                    <a:lstStyle/>
                    <a:p>
                      <a:pPr algn="ctr">
                        <a:buNone/>
                      </a:pPr>
                      <a:r>
                        <a:rPr lang="en-US" sz="1800">
                          <a:latin typeface="Calibri" panose="020F0502020204030204" charset="0"/>
                          <a:cs typeface="Calibri" panose="020F0502020204030204" charset="0"/>
                        </a:rPr>
                        <a:t>150</a:t>
                      </a:r>
                      <a:endParaRPr lang="en-US" sz="1800">
                        <a:latin typeface="Calibri" panose="020F0502020204030204" charset="0"/>
                        <a:ea typeface="Calibri" panose="020F0502020204030204" charset="0"/>
                        <a:cs typeface="Calibri" panose="020F0502020204030204" charset="0"/>
                      </a:endParaRPr>
                    </a:p>
                  </a:txBody>
                  <a:tcPr marL="51435" marR="51435" marT="0" marB="0"/>
                </a:tc>
                <a:tc>
                  <a:txBody>
                    <a:bodyPr/>
                    <a:lstStyle/>
                    <a:p>
                      <a:pPr algn="ctr">
                        <a:buNone/>
                      </a:pPr>
                      <a:r>
                        <a:rPr lang="en-US" sz="1800">
                          <a:latin typeface="Calibri" panose="020F0502020204030204" charset="0"/>
                          <a:cs typeface="Calibri" panose="020F0502020204030204" charset="0"/>
                        </a:rPr>
                        <a:t>1</a:t>
                      </a:r>
                      <a:endParaRPr lang="en-US" sz="1800">
                        <a:latin typeface="Calibri" panose="020F0502020204030204" charset="0"/>
                        <a:ea typeface="Calibri" panose="020F0502020204030204" charset="0"/>
                        <a:cs typeface="Calibri" panose="020F0502020204030204" charset="0"/>
                      </a:endParaRPr>
                    </a:p>
                  </a:txBody>
                  <a:tcPr marL="51435" marR="51435" marT="0" marB="0"/>
                </a:tc>
                <a:tc>
                  <a:txBody>
                    <a:bodyPr/>
                    <a:lstStyle/>
                    <a:p>
                      <a:pPr algn="ctr">
                        <a:buNone/>
                      </a:pPr>
                      <a:r>
                        <a:rPr lang="en-US" sz="1800">
                          <a:latin typeface="Calibri" panose="020F0502020204030204" charset="0"/>
                          <a:cs typeface="Calibri" panose="020F0502020204030204" charset="0"/>
                        </a:rPr>
                        <a:t>150</a:t>
                      </a:r>
                      <a:endParaRPr lang="en-US" sz="1800">
                        <a:latin typeface="Calibri" panose="020F0502020204030204" charset="0"/>
                        <a:ea typeface="Calibri" panose="020F0502020204030204" charset="0"/>
                        <a:cs typeface="Calibri" panose="020F0502020204030204" charset="0"/>
                      </a:endParaRPr>
                    </a:p>
                  </a:txBody>
                  <a:tcPr marL="51435" marR="51435" marT="0" marB="0"/>
                </a:tc>
              </a:tr>
              <a:tr h="366996">
                <a:tc>
                  <a:txBody>
                    <a:bodyPr/>
                    <a:lstStyle/>
                    <a:p>
                      <a:pPr>
                        <a:buNone/>
                      </a:pPr>
                      <a:r>
                        <a:rPr lang="en-IN" altLang="en-US"/>
                        <a:t>6</a:t>
                      </a:r>
                      <a:endParaRPr lang="en-IN" altLang="en-US"/>
                    </a:p>
                  </a:txBody>
                  <a:tcPr marL="68580" marR="68580"/>
                </a:tc>
                <a:tc>
                  <a:txBody>
                    <a:bodyPr/>
                    <a:lstStyle/>
                    <a:p>
                      <a:pPr>
                        <a:buNone/>
                      </a:pPr>
                      <a:r>
                        <a:rPr lang="en-US" sz="1800">
                          <a:latin typeface="Calibri" panose="020F0502020204030204" charset="0"/>
                          <a:cs typeface="Calibri" panose="020F0502020204030204" charset="0"/>
                        </a:rPr>
                        <a:t>Battery</a:t>
                      </a:r>
                      <a:endParaRPr lang="en-US" sz="1800">
                        <a:latin typeface="Calibri" panose="020F0502020204030204" charset="0"/>
                        <a:ea typeface="Calibri" panose="020F0502020204030204" charset="0"/>
                        <a:cs typeface="Calibri" panose="020F0502020204030204" charset="0"/>
                      </a:endParaRPr>
                    </a:p>
                  </a:txBody>
                  <a:tcPr marL="51435" marR="51435" marT="0" marB="0"/>
                </a:tc>
                <a:tc>
                  <a:txBody>
                    <a:bodyPr/>
                    <a:lstStyle/>
                    <a:p>
                      <a:pPr>
                        <a:buNone/>
                      </a:pPr>
                      <a:r>
                        <a:rPr lang="en-US" sz="1800">
                          <a:latin typeface="Calibri" panose="020F0502020204030204" charset="0"/>
                          <a:cs typeface="Calibri" panose="020F0502020204030204" charset="0"/>
                        </a:rPr>
                        <a:t>12V</a:t>
                      </a:r>
                      <a:endParaRPr lang="en-US" sz="1800">
                        <a:latin typeface="Calibri" panose="020F0502020204030204" charset="0"/>
                        <a:ea typeface="Calibri" panose="020F0502020204030204" charset="0"/>
                        <a:cs typeface="Calibri" panose="020F0502020204030204" charset="0"/>
                      </a:endParaRPr>
                    </a:p>
                  </a:txBody>
                  <a:tcPr marL="51435" marR="51435" marT="0" marB="0"/>
                </a:tc>
                <a:tc>
                  <a:txBody>
                    <a:bodyPr/>
                    <a:lstStyle/>
                    <a:p>
                      <a:pPr algn="ctr">
                        <a:buNone/>
                      </a:pPr>
                      <a:r>
                        <a:rPr lang="en-US" sz="1800">
                          <a:latin typeface="Calibri" panose="020F0502020204030204" charset="0"/>
                          <a:cs typeface="Calibri" panose="020F0502020204030204" charset="0"/>
                        </a:rPr>
                        <a:t>500</a:t>
                      </a:r>
                      <a:endParaRPr lang="en-US" sz="1800">
                        <a:latin typeface="Calibri" panose="020F0502020204030204" charset="0"/>
                        <a:ea typeface="Calibri" panose="020F0502020204030204" charset="0"/>
                        <a:cs typeface="Calibri" panose="020F0502020204030204" charset="0"/>
                      </a:endParaRPr>
                    </a:p>
                  </a:txBody>
                  <a:tcPr marL="51435" marR="51435" marT="0" marB="0"/>
                </a:tc>
                <a:tc>
                  <a:txBody>
                    <a:bodyPr/>
                    <a:lstStyle/>
                    <a:p>
                      <a:pPr algn="ctr">
                        <a:buNone/>
                      </a:pPr>
                      <a:r>
                        <a:rPr lang="en-US" sz="1800">
                          <a:latin typeface="Calibri" panose="020F0502020204030204" charset="0"/>
                          <a:cs typeface="Calibri" panose="020F0502020204030204" charset="0"/>
                        </a:rPr>
                        <a:t>1</a:t>
                      </a:r>
                      <a:endParaRPr lang="en-US" sz="1800">
                        <a:latin typeface="Calibri" panose="020F0502020204030204" charset="0"/>
                        <a:ea typeface="Calibri" panose="020F0502020204030204" charset="0"/>
                        <a:cs typeface="Calibri" panose="020F0502020204030204" charset="0"/>
                      </a:endParaRPr>
                    </a:p>
                  </a:txBody>
                  <a:tcPr marL="51435" marR="51435" marT="0" marB="0"/>
                </a:tc>
                <a:tc>
                  <a:txBody>
                    <a:bodyPr/>
                    <a:lstStyle/>
                    <a:p>
                      <a:pPr algn="ctr">
                        <a:buNone/>
                      </a:pPr>
                      <a:r>
                        <a:rPr lang="en-US" sz="1800">
                          <a:latin typeface="Calibri" panose="020F0502020204030204" charset="0"/>
                          <a:cs typeface="Calibri" panose="020F0502020204030204" charset="0"/>
                        </a:rPr>
                        <a:t>500</a:t>
                      </a:r>
                      <a:endParaRPr lang="en-US" sz="1800">
                        <a:latin typeface="Calibri" panose="020F0502020204030204" charset="0"/>
                        <a:ea typeface="Calibri" panose="020F0502020204030204" charset="0"/>
                        <a:cs typeface="Calibri" panose="020F0502020204030204" charset="0"/>
                      </a:endParaRPr>
                    </a:p>
                  </a:txBody>
                  <a:tcPr marL="51435" marR="51435" marT="0" marB="0"/>
                </a:tc>
              </a:tr>
              <a:tr h="366996">
                <a:tc>
                  <a:txBody>
                    <a:bodyPr/>
                    <a:lstStyle/>
                    <a:p>
                      <a:pPr>
                        <a:buNone/>
                      </a:pPr>
                      <a:r>
                        <a:rPr lang="en-IN" altLang="en-US"/>
                        <a:t>7</a:t>
                      </a:r>
                      <a:endParaRPr lang="en-IN" altLang="en-US"/>
                    </a:p>
                  </a:txBody>
                  <a:tcPr marL="68580" marR="68580"/>
                </a:tc>
                <a:tc>
                  <a:txBody>
                    <a:bodyPr/>
                    <a:lstStyle/>
                    <a:p>
                      <a:pPr>
                        <a:buNone/>
                      </a:pPr>
                      <a:r>
                        <a:rPr lang="en-US" sz="1800">
                          <a:latin typeface="Calibri" panose="020F0502020204030204" charset="0"/>
                          <a:cs typeface="Calibri" panose="020F0502020204030204" charset="0"/>
                        </a:rPr>
                        <a:t>Analog Mux</a:t>
                      </a:r>
                      <a:endParaRPr lang="en-US" sz="1800">
                        <a:latin typeface="Calibri" panose="020F0502020204030204" charset="0"/>
                        <a:ea typeface="Calibri" panose="020F0502020204030204" charset="0"/>
                        <a:cs typeface="Calibri" panose="020F0502020204030204" charset="0"/>
                      </a:endParaRPr>
                    </a:p>
                  </a:txBody>
                  <a:tcPr marL="51435" marR="51435" marT="0" marB="0"/>
                </a:tc>
                <a:tc>
                  <a:txBody>
                    <a:bodyPr/>
                    <a:lstStyle/>
                    <a:p>
                      <a:pPr>
                        <a:buNone/>
                      </a:pPr>
                      <a:r>
                        <a:rPr lang="en-US" sz="1800">
                          <a:latin typeface="Calibri" panose="020F0502020204030204" charset="0"/>
                          <a:cs typeface="Calibri" panose="020F0502020204030204" charset="0"/>
                        </a:rPr>
                        <a:t>HC4051</a:t>
                      </a:r>
                      <a:endParaRPr lang="en-US" sz="1800">
                        <a:latin typeface="Calibri" panose="020F0502020204030204" charset="0"/>
                        <a:ea typeface="Calibri" panose="020F0502020204030204" charset="0"/>
                        <a:cs typeface="Calibri" panose="020F0502020204030204" charset="0"/>
                      </a:endParaRPr>
                    </a:p>
                  </a:txBody>
                  <a:tcPr marL="51435" marR="51435" marT="0" marB="0"/>
                </a:tc>
                <a:tc>
                  <a:txBody>
                    <a:bodyPr/>
                    <a:lstStyle/>
                    <a:p>
                      <a:pPr algn="ctr">
                        <a:buNone/>
                      </a:pPr>
                      <a:r>
                        <a:rPr lang="en-US" sz="1800">
                          <a:latin typeface="Calibri" panose="020F0502020204030204" charset="0"/>
                          <a:cs typeface="Calibri" panose="020F0502020204030204" charset="0"/>
                        </a:rPr>
                        <a:t>15</a:t>
                      </a:r>
                      <a:endParaRPr lang="en-US" sz="1800">
                        <a:latin typeface="Calibri" panose="020F0502020204030204" charset="0"/>
                        <a:ea typeface="Calibri" panose="020F0502020204030204" charset="0"/>
                        <a:cs typeface="Calibri" panose="020F0502020204030204" charset="0"/>
                      </a:endParaRPr>
                    </a:p>
                  </a:txBody>
                  <a:tcPr marL="51435" marR="51435" marT="0" marB="0"/>
                </a:tc>
                <a:tc>
                  <a:txBody>
                    <a:bodyPr/>
                    <a:lstStyle/>
                    <a:p>
                      <a:pPr algn="ctr">
                        <a:buNone/>
                      </a:pPr>
                      <a:r>
                        <a:rPr lang="en-US" sz="1800">
                          <a:latin typeface="Calibri" panose="020F0502020204030204" charset="0"/>
                          <a:cs typeface="Calibri" panose="020F0502020204030204" charset="0"/>
                        </a:rPr>
                        <a:t>1</a:t>
                      </a:r>
                      <a:endParaRPr lang="en-US" sz="1800">
                        <a:latin typeface="Calibri" panose="020F0502020204030204" charset="0"/>
                        <a:ea typeface="Calibri" panose="020F0502020204030204" charset="0"/>
                        <a:cs typeface="Calibri" panose="020F0502020204030204" charset="0"/>
                      </a:endParaRPr>
                    </a:p>
                  </a:txBody>
                  <a:tcPr marL="51435" marR="51435" marT="0" marB="0"/>
                </a:tc>
                <a:tc>
                  <a:txBody>
                    <a:bodyPr/>
                    <a:lstStyle/>
                    <a:p>
                      <a:pPr algn="ctr">
                        <a:buNone/>
                      </a:pPr>
                      <a:r>
                        <a:rPr lang="en-US" sz="1800">
                          <a:latin typeface="Calibri" panose="020F0502020204030204" charset="0"/>
                          <a:cs typeface="Calibri" panose="020F0502020204030204" charset="0"/>
                        </a:rPr>
                        <a:t>15</a:t>
                      </a:r>
                      <a:endParaRPr lang="en-US" sz="1800">
                        <a:latin typeface="Calibri" panose="020F0502020204030204" charset="0"/>
                        <a:ea typeface="Calibri" panose="020F0502020204030204" charset="0"/>
                        <a:cs typeface="Calibri" panose="020F0502020204030204" charset="0"/>
                      </a:endParaRPr>
                    </a:p>
                  </a:txBody>
                  <a:tcPr marL="51435" marR="51435" marT="0" marB="0"/>
                </a:tc>
              </a:tr>
              <a:tr h="366996">
                <a:tc>
                  <a:txBody>
                    <a:bodyPr/>
                    <a:lstStyle/>
                    <a:p>
                      <a:pPr>
                        <a:buNone/>
                      </a:pPr>
                      <a:r>
                        <a:rPr lang="en-IN" altLang="en-US"/>
                        <a:t>8</a:t>
                      </a:r>
                      <a:endParaRPr lang="en-IN" altLang="en-US"/>
                    </a:p>
                  </a:txBody>
                  <a:tcPr marL="68580" marR="68580"/>
                </a:tc>
                <a:tc>
                  <a:txBody>
                    <a:bodyPr/>
                    <a:lstStyle/>
                    <a:p>
                      <a:pPr>
                        <a:buNone/>
                      </a:pPr>
                      <a:r>
                        <a:rPr lang="en-US" sz="1800">
                          <a:latin typeface="Calibri" panose="020F0502020204030204" charset="0"/>
                          <a:cs typeface="Calibri" panose="020F0502020204030204" charset="0"/>
                        </a:rPr>
                        <a:t>Bread board</a:t>
                      </a:r>
                      <a:endParaRPr lang="en-US" sz="1800">
                        <a:latin typeface="Calibri" panose="020F0502020204030204" charset="0"/>
                        <a:ea typeface="Calibri" panose="020F0502020204030204" charset="0"/>
                        <a:cs typeface="Calibri" panose="020F0502020204030204" charset="0"/>
                      </a:endParaRPr>
                    </a:p>
                  </a:txBody>
                  <a:tcPr marL="51435" marR="51435" marT="0" marB="0"/>
                </a:tc>
                <a:tc>
                  <a:txBody>
                    <a:bodyPr/>
                    <a:lstStyle/>
                    <a:p>
                      <a:pPr>
                        <a:buNone/>
                      </a:pPr>
                      <a:r>
                        <a:rPr lang="en-US" sz="1800">
                          <a:latin typeface="Calibri" panose="020F0502020204030204" charset="0"/>
                          <a:cs typeface="Calibri" panose="020F0502020204030204" charset="0"/>
                        </a:rPr>
                        <a:t> </a:t>
                      </a:r>
                      <a:endParaRPr lang="en-US" sz="1800">
                        <a:latin typeface="Calibri" panose="020F0502020204030204" charset="0"/>
                        <a:ea typeface="Calibri" panose="020F0502020204030204" charset="0"/>
                        <a:cs typeface="Calibri" panose="020F0502020204030204" charset="0"/>
                      </a:endParaRPr>
                    </a:p>
                  </a:txBody>
                  <a:tcPr marL="51435" marR="51435" marT="0" marB="0"/>
                </a:tc>
                <a:tc>
                  <a:txBody>
                    <a:bodyPr/>
                    <a:lstStyle/>
                    <a:p>
                      <a:pPr algn="ctr">
                        <a:buNone/>
                      </a:pPr>
                      <a:r>
                        <a:rPr lang="en-US" sz="1800">
                          <a:latin typeface="Calibri" panose="020F0502020204030204" charset="0"/>
                          <a:cs typeface="Calibri" panose="020F0502020204030204" charset="0"/>
                        </a:rPr>
                        <a:t>90</a:t>
                      </a:r>
                      <a:endParaRPr lang="en-US" sz="1800">
                        <a:latin typeface="Calibri" panose="020F0502020204030204" charset="0"/>
                        <a:ea typeface="Calibri" panose="020F0502020204030204" charset="0"/>
                        <a:cs typeface="Calibri" panose="020F0502020204030204" charset="0"/>
                      </a:endParaRPr>
                    </a:p>
                  </a:txBody>
                  <a:tcPr marL="51435" marR="51435" marT="0" marB="0"/>
                </a:tc>
                <a:tc>
                  <a:txBody>
                    <a:bodyPr/>
                    <a:lstStyle/>
                    <a:p>
                      <a:pPr algn="ctr">
                        <a:buNone/>
                      </a:pPr>
                      <a:r>
                        <a:rPr lang="en-US" sz="1800">
                          <a:latin typeface="Calibri" panose="020F0502020204030204" charset="0"/>
                          <a:cs typeface="Calibri" panose="020F0502020204030204" charset="0"/>
                        </a:rPr>
                        <a:t>1</a:t>
                      </a:r>
                      <a:endParaRPr lang="en-US" sz="1800">
                        <a:latin typeface="Calibri" panose="020F0502020204030204" charset="0"/>
                        <a:ea typeface="Calibri" panose="020F0502020204030204" charset="0"/>
                        <a:cs typeface="Calibri" panose="020F0502020204030204" charset="0"/>
                      </a:endParaRPr>
                    </a:p>
                  </a:txBody>
                  <a:tcPr marL="51435" marR="51435" marT="0" marB="0"/>
                </a:tc>
                <a:tc>
                  <a:txBody>
                    <a:bodyPr/>
                    <a:lstStyle/>
                    <a:p>
                      <a:pPr algn="ctr">
                        <a:buNone/>
                      </a:pPr>
                      <a:r>
                        <a:rPr lang="en-US" sz="1800">
                          <a:latin typeface="Calibri" panose="020F0502020204030204" charset="0"/>
                          <a:cs typeface="Calibri" panose="020F0502020204030204" charset="0"/>
                        </a:rPr>
                        <a:t>90</a:t>
                      </a:r>
                      <a:endParaRPr lang="en-US" sz="1800">
                        <a:latin typeface="Calibri" panose="020F0502020204030204" charset="0"/>
                        <a:ea typeface="Calibri" panose="020F0502020204030204" charset="0"/>
                        <a:cs typeface="Calibri" panose="020F0502020204030204" charset="0"/>
                      </a:endParaRPr>
                    </a:p>
                  </a:txBody>
                  <a:tcPr marL="51435" marR="51435" marT="0" marB="0"/>
                </a:tc>
              </a:tr>
              <a:tr h="366996">
                <a:tc>
                  <a:txBody>
                    <a:bodyPr/>
                    <a:lstStyle/>
                    <a:p>
                      <a:pPr>
                        <a:buNone/>
                      </a:pPr>
                      <a:r>
                        <a:rPr lang="en-IN" altLang="en-US"/>
                        <a:t>9</a:t>
                      </a:r>
                      <a:endParaRPr lang="en-IN" altLang="en-US"/>
                    </a:p>
                  </a:txBody>
                  <a:tcPr marL="68580" marR="68580"/>
                </a:tc>
                <a:tc>
                  <a:txBody>
                    <a:bodyPr/>
                    <a:lstStyle/>
                    <a:p>
                      <a:pPr>
                        <a:buNone/>
                      </a:pPr>
                      <a:r>
                        <a:rPr lang="en-US" sz="1800">
                          <a:latin typeface="Calibri" panose="020F0502020204030204" charset="0"/>
                          <a:cs typeface="Calibri" panose="020F0502020204030204" charset="0"/>
                        </a:rPr>
                        <a:t>Jumper wires</a:t>
                      </a:r>
                      <a:endParaRPr lang="en-US" sz="1800">
                        <a:latin typeface="Calibri" panose="020F0502020204030204" charset="0"/>
                        <a:ea typeface="Calibri" panose="020F0502020204030204" charset="0"/>
                        <a:cs typeface="Calibri" panose="020F0502020204030204" charset="0"/>
                      </a:endParaRPr>
                    </a:p>
                  </a:txBody>
                  <a:tcPr marL="51435" marR="51435" marT="0" marB="0"/>
                </a:tc>
                <a:tc>
                  <a:txBody>
                    <a:bodyPr/>
                    <a:lstStyle/>
                    <a:p>
                      <a:pPr>
                        <a:buNone/>
                      </a:pPr>
                      <a:r>
                        <a:rPr lang="en-US" sz="1800">
                          <a:latin typeface="Calibri" panose="020F0502020204030204" charset="0"/>
                          <a:cs typeface="Calibri" panose="020F0502020204030204" charset="0"/>
                        </a:rPr>
                        <a:t> </a:t>
                      </a:r>
                      <a:endParaRPr lang="en-US" sz="1800">
                        <a:latin typeface="Calibri" panose="020F0502020204030204" charset="0"/>
                        <a:ea typeface="Calibri" panose="020F0502020204030204" charset="0"/>
                        <a:cs typeface="Calibri" panose="020F0502020204030204" charset="0"/>
                      </a:endParaRPr>
                    </a:p>
                  </a:txBody>
                  <a:tcPr marL="51435" marR="51435" marT="0" marB="0"/>
                </a:tc>
                <a:tc>
                  <a:txBody>
                    <a:bodyPr/>
                    <a:lstStyle/>
                    <a:p>
                      <a:pPr algn="ctr">
                        <a:buNone/>
                      </a:pPr>
                      <a:r>
                        <a:rPr lang="en-US" sz="1800">
                          <a:latin typeface="Calibri" panose="020F0502020204030204" charset="0"/>
                          <a:cs typeface="Calibri" panose="020F0502020204030204" charset="0"/>
                        </a:rPr>
                        <a:t>80</a:t>
                      </a:r>
                      <a:endParaRPr lang="en-US" sz="1800">
                        <a:latin typeface="Calibri" panose="020F0502020204030204" charset="0"/>
                        <a:ea typeface="Calibri" panose="020F0502020204030204" charset="0"/>
                        <a:cs typeface="Calibri" panose="020F0502020204030204" charset="0"/>
                      </a:endParaRPr>
                    </a:p>
                  </a:txBody>
                  <a:tcPr marL="51435" marR="51435" marT="0" marB="0"/>
                </a:tc>
                <a:tc>
                  <a:txBody>
                    <a:bodyPr/>
                    <a:lstStyle/>
                    <a:p>
                      <a:pPr algn="ctr">
                        <a:buNone/>
                      </a:pPr>
                      <a:r>
                        <a:rPr lang="en-US" sz="1800">
                          <a:latin typeface="Calibri" panose="020F0502020204030204" charset="0"/>
                          <a:cs typeface="Calibri" panose="020F0502020204030204" charset="0"/>
                        </a:rPr>
                        <a:t> -</a:t>
                      </a:r>
                      <a:endParaRPr lang="en-US" sz="1800">
                        <a:latin typeface="Calibri" panose="020F0502020204030204" charset="0"/>
                        <a:ea typeface="Calibri" panose="020F0502020204030204" charset="0"/>
                        <a:cs typeface="Calibri" panose="020F0502020204030204" charset="0"/>
                      </a:endParaRPr>
                    </a:p>
                  </a:txBody>
                  <a:tcPr marL="51435" marR="51435" marT="0" marB="0"/>
                </a:tc>
                <a:tc>
                  <a:txBody>
                    <a:bodyPr/>
                    <a:lstStyle/>
                    <a:p>
                      <a:pPr algn="ctr">
                        <a:buNone/>
                      </a:pPr>
                      <a:r>
                        <a:rPr lang="en-US" sz="1800">
                          <a:latin typeface="Calibri" panose="020F0502020204030204" charset="0"/>
                          <a:cs typeface="Calibri" panose="020F0502020204030204" charset="0"/>
                        </a:rPr>
                        <a:t>80</a:t>
                      </a:r>
                      <a:endParaRPr lang="en-US" sz="1800">
                        <a:latin typeface="Calibri" panose="020F0502020204030204" charset="0"/>
                        <a:ea typeface="Calibri" panose="020F0502020204030204" charset="0"/>
                        <a:cs typeface="Calibri" panose="020F0502020204030204" charset="0"/>
                      </a:endParaRPr>
                    </a:p>
                  </a:txBody>
                  <a:tcPr marL="51435" marR="51435" marT="0" marB="0"/>
                </a:tc>
              </a:tr>
              <a:tr h="366996">
                <a:tc>
                  <a:txBody>
                    <a:bodyPr/>
                    <a:lstStyle/>
                    <a:p>
                      <a:pPr>
                        <a:buNone/>
                      </a:pPr>
                      <a:r>
                        <a:rPr lang="en-IN" altLang="en-US" dirty="0"/>
                        <a:t>10</a:t>
                      </a:r>
                      <a:endParaRPr lang="en-IN" altLang="en-US" dirty="0"/>
                    </a:p>
                  </a:txBody>
                  <a:tcPr marL="68580" marR="68580"/>
                </a:tc>
                <a:tc>
                  <a:txBody>
                    <a:bodyPr/>
                    <a:lstStyle/>
                    <a:p>
                      <a:pPr>
                        <a:buNone/>
                      </a:pPr>
                      <a:r>
                        <a:rPr lang="en-US" sz="1800" dirty="0">
                          <a:latin typeface="Calibri" panose="020F0502020204030204" charset="0"/>
                          <a:cs typeface="Calibri" panose="020F0502020204030204" charset="0"/>
                        </a:rPr>
                        <a:t>Connecting wires</a:t>
                      </a:r>
                      <a:endParaRPr lang="en-US" sz="1800" dirty="0">
                        <a:latin typeface="Calibri" panose="020F0502020204030204" charset="0"/>
                        <a:ea typeface="Calibri" panose="020F0502020204030204" charset="0"/>
                        <a:cs typeface="Calibri" panose="020F0502020204030204" charset="0"/>
                      </a:endParaRPr>
                    </a:p>
                  </a:txBody>
                  <a:tcPr marL="51435" marR="51435" marT="0" marB="0"/>
                </a:tc>
                <a:tc>
                  <a:txBody>
                    <a:bodyPr/>
                    <a:lstStyle/>
                    <a:p>
                      <a:pPr>
                        <a:buNone/>
                      </a:pPr>
                      <a:endParaRPr lang="en-US" sz="1800" dirty="0">
                        <a:latin typeface="Calibri" panose="020F0502020204030204" charset="0"/>
                        <a:ea typeface="Calibri" panose="020F0502020204030204" charset="0"/>
                        <a:cs typeface="Calibri" panose="020F0502020204030204" charset="0"/>
                      </a:endParaRPr>
                    </a:p>
                  </a:txBody>
                  <a:tcPr marL="51435" marR="51435" marT="0" marB="0"/>
                </a:tc>
                <a:tc>
                  <a:txBody>
                    <a:bodyPr/>
                    <a:lstStyle/>
                    <a:p>
                      <a:pPr algn="ctr">
                        <a:buNone/>
                      </a:pPr>
                      <a:r>
                        <a:rPr lang="en-US" sz="1800" dirty="0">
                          <a:latin typeface="Calibri" panose="020F0502020204030204" charset="0"/>
                          <a:cs typeface="Calibri" panose="020F0502020204030204" charset="0"/>
                        </a:rPr>
                        <a:t>20</a:t>
                      </a:r>
                      <a:endParaRPr lang="en-US" sz="1800" dirty="0">
                        <a:latin typeface="Calibri" panose="020F0502020204030204" charset="0"/>
                        <a:ea typeface="Calibri" panose="020F0502020204030204" charset="0"/>
                        <a:cs typeface="Calibri" panose="020F0502020204030204" charset="0"/>
                      </a:endParaRPr>
                    </a:p>
                  </a:txBody>
                  <a:tcPr marL="51435" marR="51435" marT="0" marB="0"/>
                </a:tc>
                <a:tc>
                  <a:txBody>
                    <a:bodyPr/>
                    <a:lstStyle/>
                    <a:p>
                      <a:pPr algn="ctr">
                        <a:buNone/>
                      </a:pPr>
                      <a:r>
                        <a:rPr lang="en-US" sz="1800" dirty="0">
                          <a:latin typeface="Calibri" panose="020F0502020204030204" charset="0"/>
                          <a:cs typeface="Calibri" panose="020F0502020204030204" charset="0"/>
                        </a:rPr>
                        <a:t> -</a:t>
                      </a:r>
                      <a:endParaRPr lang="en-US" sz="1800" dirty="0">
                        <a:latin typeface="Calibri" panose="020F0502020204030204" charset="0"/>
                        <a:ea typeface="Calibri" panose="020F0502020204030204" charset="0"/>
                        <a:cs typeface="Calibri" panose="020F0502020204030204" charset="0"/>
                      </a:endParaRPr>
                    </a:p>
                  </a:txBody>
                  <a:tcPr marL="51435" marR="51435" marT="0" marB="0"/>
                </a:tc>
                <a:tc>
                  <a:txBody>
                    <a:bodyPr/>
                    <a:lstStyle/>
                    <a:p>
                      <a:pPr algn="ctr">
                        <a:buNone/>
                      </a:pPr>
                      <a:r>
                        <a:rPr lang="en-US" sz="1800" dirty="0">
                          <a:latin typeface="Calibri" panose="020F0502020204030204" charset="0"/>
                          <a:cs typeface="Calibri" panose="020F0502020204030204" charset="0"/>
                        </a:rPr>
                        <a:t>20</a:t>
                      </a:r>
                      <a:endParaRPr lang="en-US" sz="1800" dirty="0">
                        <a:latin typeface="Calibri" panose="020F0502020204030204" charset="0"/>
                        <a:ea typeface="Calibri" panose="020F0502020204030204" charset="0"/>
                        <a:cs typeface="Calibri" panose="020F0502020204030204" charset="0"/>
                      </a:endParaRPr>
                    </a:p>
                  </a:txBody>
                  <a:tcPr marL="51435" marR="51435" marT="0" marB="0"/>
                </a:tc>
              </a:tr>
              <a:tr h="366996">
                <a:tc>
                  <a:txBody>
                    <a:bodyPr/>
                    <a:lstStyle/>
                    <a:p>
                      <a:pPr>
                        <a:buNone/>
                      </a:pPr>
                      <a:endParaRPr lang="en-IN" altLang="en-US" dirty="0"/>
                    </a:p>
                  </a:txBody>
                  <a:tcPr marL="68580" marR="68580"/>
                </a:tc>
                <a:tc gridSpan="3">
                  <a:txBody>
                    <a:bodyPr/>
                    <a:lstStyle/>
                    <a:p>
                      <a:pPr>
                        <a:buNone/>
                      </a:pPr>
                      <a:r>
                        <a:rPr lang="en-US" sz="1800" dirty="0" smtClean="0">
                          <a:latin typeface="Calibri" panose="020F0502020204030204" charset="0"/>
                          <a:ea typeface="Calibri" panose="020F0502020204030204" charset="0"/>
                          <a:cs typeface="Calibri" panose="020F0502020204030204" charset="0"/>
                        </a:rPr>
                        <a:t>                               Total</a:t>
                      </a:r>
                      <a:r>
                        <a:rPr lang="en-US" sz="1800" baseline="0" dirty="0" smtClean="0">
                          <a:latin typeface="Calibri" panose="020F0502020204030204" charset="0"/>
                          <a:ea typeface="Calibri" panose="020F0502020204030204" charset="0"/>
                          <a:cs typeface="Calibri" panose="020F0502020204030204" charset="0"/>
                        </a:rPr>
                        <a:t> Cost</a:t>
                      </a:r>
                      <a:endParaRPr lang="en-US" sz="1800" dirty="0">
                        <a:latin typeface="Calibri" panose="020F0502020204030204" charset="0"/>
                        <a:ea typeface="Calibri" panose="020F0502020204030204" charset="0"/>
                        <a:cs typeface="Calibri" panose="020F0502020204030204" charset="0"/>
                      </a:endParaRPr>
                    </a:p>
                  </a:txBody>
                  <a:tcPr marL="51435" marR="51435" marT="0" marB="0"/>
                </a:tc>
                <a:tc hMerge="1">
                  <a:tcPr marL="51435" marR="51435" marT="0" marB="0"/>
                </a:tc>
                <a:tc hMerge="1">
                  <a:tcPr marL="51435" marR="51435" marT="0" marB="0"/>
                </a:tc>
                <a:tc gridSpan="2">
                  <a:txBody>
                    <a:bodyPr/>
                    <a:lstStyle/>
                    <a:p>
                      <a:pPr algn="ctr">
                        <a:buNone/>
                      </a:pPr>
                      <a:r>
                        <a:rPr lang="en-US" sz="1800" dirty="0" smtClean="0">
                          <a:latin typeface="Calibri" panose="020F0502020204030204" charset="0"/>
                          <a:ea typeface="Calibri" panose="020F0502020204030204" charset="0"/>
                          <a:cs typeface="Calibri" panose="020F0502020204030204" charset="0"/>
                        </a:rPr>
                        <a:t>Rs 1465/-</a:t>
                      </a:r>
                      <a:endParaRPr lang="en-US" sz="1800" dirty="0">
                        <a:latin typeface="Calibri" panose="020F0502020204030204" charset="0"/>
                        <a:ea typeface="Calibri" panose="020F0502020204030204" charset="0"/>
                        <a:cs typeface="Calibri" panose="020F0502020204030204" charset="0"/>
                      </a:endParaRPr>
                    </a:p>
                  </a:txBody>
                  <a:tcPr marL="51435" marR="51435" marT="0" marB="0"/>
                </a:tc>
                <a:tc hMerge="1">
                  <a:tcPr marL="51435" marR="51435" marT="0" marB="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4" name="TextBox 3"/>
          <p:cNvSpPr txBox="1"/>
          <p:nvPr/>
        </p:nvSpPr>
        <p:spPr>
          <a:xfrm>
            <a:off x="838200" y="1905000"/>
            <a:ext cx="7848600"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Fertilizer Suggestion</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Disease Detection</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jpg"/>
          <p:cNvPicPr>
            <a:picLocks noGrp="1" noChangeAspect="1"/>
          </p:cNvPicPr>
          <p:nvPr>
            <p:ph idx="1"/>
          </p:nvPr>
        </p:nvPicPr>
        <p:blipFill>
          <a:blip r:embed="rId1"/>
          <a:stretch>
            <a:fillRect/>
          </a:stretch>
        </p:blipFill>
        <p:spPr>
          <a:xfrm>
            <a:off x="0" y="0"/>
            <a:ext cx="9144000" cy="6600825"/>
          </a:xfrm>
          <a:prstGeom prst="rect">
            <a:avLst/>
          </a:prstGeom>
        </p:spPr>
      </p:pic>
      <p:sp>
        <p:nvSpPr>
          <p:cNvPr id="2" name="Title 1"/>
          <p:cNvSpPr>
            <a:spLocks noGrp="1"/>
          </p:cNvSpPr>
          <p:nvPr>
            <p:ph type="title"/>
          </p:nvPr>
        </p:nvSpPr>
        <p:spPr>
          <a:xfrm>
            <a:off x="381000" y="2286000"/>
            <a:ext cx="8229600" cy="1143000"/>
          </a:xfrm>
        </p:spPr>
        <p:txBody>
          <a:bodyPr>
            <a:normAutofit fontScale="90000"/>
          </a:bodyPr>
          <a:lstStyle/>
          <a:p>
            <a:r>
              <a:rPr lang="en-US" spc="600" dirty="0" smtClean="0">
                <a:solidFill>
                  <a:srgbClr val="C00000"/>
                </a:solidFill>
                <a:latin typeface="Bauhaus 93" panose="04030905020B02020C02" pitchFamily="82" charset="0"/>
              </a:rPr>
              <a:t>Happy Family</a:t>
            </a:r>
            <a:br>
              <a:rPr lang="en-US" spc="600" dirty="0" smtClean="0">
                <a:solidFill>
                  <a:srgbClr val="C00000"/>
                </a:solidFill>
                <a:latin typeface="Bauhaus 93" panose="04030905020B02020C02" pitchFamily="82" charset="0"/>
              </a:rPr>
            </a:br>
            <a:r>
              <a:rPr lang="en-US" spc="600" dirty="0" smtClean="0">
                <a:solidFill>
                  <a:srgbClr val="C00000"/>
                </a:solidFill>
                <a:latin typeface="Bauhaus 93" panose="04030905020B02020C02" pitchFamily="82" charset="0"/>
              </a:rPr>
              <a:t> With Smart Irrigation</a:t>
            </a:r>
            <a:endParaRPr lang="en-US" spc="600" dirty="0">
              <a:solidFill>
                <a:srgbClr val="C00000"/>
              </a:solidFill>
              <a:latin typeface="Bauhaus 93" panose="04030905020B02020C02" pitchFamily="82" charset="0"/>
            </a:endParaRPr>
          </a:p>
        </p:txBody>
      </p:sp>
      <p:sp>
        <p:nvSpPr>
          <p:cNvPr id="5" name="Rectangle 4"/>
          <p:cNvSpPr/>
          <p:nvPr/>
        </p:nvSpPr>
        <p:spPr>
          <a:xfrm>
            <a:off x="2133600" y="1676400"/>
            <a:ext cx="6400800" cy="369332"/>
          </a:xfrm>
          <a:prstGeom prst="rect">
            <a:avLst/>
          </a:prstGeom>
        </p:spPr>
        <p:txBody>
          <a:bodyPr wrap="square">
            <a:spAutoFit/>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2"/>
                </a:solidFill>
              </a:rPr>
              <a:t>Introduction</a:t>
            </a:r>
            <a:endParaRPr lang="en-US" dirty="0">
              <a:solidFill>
                <a:schemeClr val="tx2"/>
              </a:solidFill>
            </a:endParaRPr>
          </a:p>
        </p:txBody>
      </p:sp>
      <p:sp>
        <p:nvSpPr>
          <p:cNvPr id="3" name="Content Placeholder 2"/>
          <p:cNvSpPr>
            <a:spLocks noGrp="1"/>
          </p:cNvSpPr>
          <p:nvPr>
            <p:ph idx="1"/>
          </p:nvPr>
        </p:nvSpPr>
        <p:spPr/>
        <p:txBody>
          <a:bodyPr>
            <a:normAutofit fontScale="92500"/>
          </a:bodyPr>
          <a:lstStyle/>
          <a:p>
            <a:pPr lvl="0">
              <a:spcAft>
                <a:spcPts val="1600"/>
              </a:spcAft>
            </a:pPr>
            <a:r>
              <a:rPr lang="en-US" sz="2000" dirty="0" smtClean="0">
                <a:latin typeface="Times New Roman" panose="02020603050405020304" pitchFamily="18" charset="0"/>
                <a:cs typeface="Times New Roman" panose="02020603050405020304" pitchFamily="18" charset="0"/>
              </a:rPr>
              <a:t>India is mainly an agricultural country. </a:t>
            </a:r>
            <a:endParaRPr lang="en-US" sz="2000" dirty="0" smtClean="0">
              <a:latin typeface="Times New Roman" panose="02020603050405020304" pitchFamily="18" charset="0"/>
              <a:cs typeface="Times New Roman" panose="02020603050405020304" pitchFamily="18" charset="0"/>
            </a:endParaRPr>
          </a:p>
          <a:p>
            <a:pPr lvl="0">
              <a:spcAft>
                <a:spcPts val="1600"/>
              </a:spcAft>
            </a:pPr>
            <a:r>
              <a:rPr lang="en-US" sz="2000" dirty="0" smtClean="0">
                <a:latin typeface="Times New Roman" panose="02020603050405020304" pitchFamily="18" charset="0"/>
                <a:cs typeface="Times New Roman" panose="02020603050405020304" pitchFamily="18" charset="0"/>
              </a:rPr>
              <a:t>In India Agriculture contributes 16% of GDP and 10% of total exports</a:t>
            </a:r>
            <a:endParaRPr lang="en-US" sz="2000" dirty="0" smtClean="0">
              <a:latin typeface="Times New Roman" panose="02020603050405020304" pitchFamily="18" charset="0"/>
              <a:cs typeface="Times New Roman" panose="02020603050405020304" pitchFamily="18" charset="0"/>
            </a:endParaRPr>
          </a:p>
          <a:p>
            <a:pPr lvl="0">
              <a:spcAft>
                <a:spcPts val="1600"/>
              </a:spcAft>
            </a:pPr>
            <a:r>
              <a:rPr lang="en-US" sz="2000" dirty="0" smtClean="0">
                <a:latin typeface="Times New Roman" panose="02020603050405020304" pitchFamily="18" charset="0"/>
                <a:cs typeface="Times New Roman" panose="02020603050405020304" pitchFamily="18" charset="0"/>
              </a:rPr>
              <a:t>Water is the main resource of Agriculture</a:t>
            </a:r>
            <a:endParaRPr lang="en-US" sz="2000" dirty="0" smtClean="0">
              <a:latin typeface="Times New Roman" panose="02020603050405020304" pitchFamily="18" charset="0"/>
              <a:cs typeface="Times New Roman" panose="02020603050405020304" pitchFamily="18" charset="0"/>
            </a:endParaRPr>
          </a:p>
          <a:p>
            <a:pPr lvl="0">
              <a:spcAft>
                <a:spcPts val="1600"/>
              </a:spcAft>
              <a:buNone/>
            </a:pPr>
            <a:r>
              <a:rPr lang="en-US" b="1" baseline="-25000" dirty="0" smtClean="0">
                <a:latin typeface="Times New Roman" panose="02020603050405020304" pitchFamily="18" charset="0"/>
                <a:cs typeface="Times New Roman" panose="02020603050405020304" pitchFamily="18" charset="0"/>
              </a:rPr>
              <a:t>Existing Solutions:</a:t>
            </a:r>
            <a:endParaRPr lang="en-US" b="1" baseline="-25000" dirty="0" smtClean="0">
              <a:latin typeface="Times New Roman" panose="02020603050405020304" pitchFamily="18" charset="0"/>
              <a:cs typeface="Times New Roman" panose="02020603050405020304" pitchFamily="18" charset="0"/>
            </a:endParaRPr>
          </a:p>
          <a:p>
            <a:r>
              <a:rPr lang="en-US" sz="2000" dirty="0" smtClean="0"/>
              <a:t>we can observe the Smart Irrigation system which is based on the Humidity, Temperature and </a:t>
            </a:r>
            <a:r>
              <a:rPr lang="en-US" sz="2000" smtClean="0"/>
              <a:t>moisture values.</a:t>
            </a:r>
            <a:endParaRPr lang="en-US" sz="2000" dirty="0" smtClean="0"/>
          </a:p>
          <a:p>
            <a:r>
              <a:rPr lang="en-US" sz="2000" dirty="0" smtClean="0"/>
              <a:t> Based on the sensor readings, motor will automatically come into ON condition. </a:t>
            </a:r>
            <a:endParaRPr lang="en-US" sz="2000" dirty="0" smtClean="0"/>
          </a:p>
          <a:p>
            <a:r>
              <a:rPr lang="en-US" sz="2000" dirty="0" smtClean="0"/>
              <a:t>But this method is not that much efficient. Because different crops need different quantity of water and in the time of harvesting crops are not required even water moisture also. These are the Pros of the existing system </a:t>
            </a:r>
            <a:endParaRPr lang="en-US" sz="2000" dirty="0" smtClean="0"/>
          </a:p>
          <a:p>
            <a:pPr>
              <a:buNone/>
            </a:pP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229600" cy="4525963"/>
          </a:xfrm>
        </p:spPr>
        <p:txBody>
          <a:bodyPr>
            <a:normAutofit fontScale="92500" lnSpcReduction="10000"/>
          </a:bodyPr>
          <a:lstStyle/>
          <a:p>
            <a:pPr>
              <a:buNone/>
            </a:pPr>
            <a:r>
              <a:rPr lang="en-US" sz="2800" b="1" dirty="0" smtClean="0"/>
              <a:t>Proposed solution:</a:t>
            </a:r>
            <a:endParaRPr lang="en-US" sz="2800" b="1" dirty="0" smtClean="0"/>
          </a:p>
          <a:p>
            <a:pPr lvl="0"/>
            <a:r>
              <a:rPr lang="en-US" sz="2800" dirty="0" smtClean="0"/>
              <a:t>We are introducing a system such a way that irrigation process takes place based on crop, area of field and date of plantation along with the readings of Moisture sensor</a:t>
            </a:r>
            <a:r>
              <a:rPr lang="en-US" sz="2800" b="1" dirty="0" smtClean="0"/>
              <a:t> </a:t>
            </a:r>
            <a:r>
              <a:rPr lang="en-US" sz="2800" dirty="0" smtClean="0"/>
              <a:t>level sensor.</a:t>
            </a:r>
            <a:r>
              <a:rPr lang="en-US" sz="2800" b="1" dirty="0" smtClean="0"/>
              <a:t> </a:t>
            </a:r>
            <a:endParaRPr lang="en-US" sz="2800" b="1" dirty="0" smtClean="0"/>
          </a:p>
          <a:p>
            <a:pPr lvl="0"/>
            <a:r>
              <a:rPr lang="en-US" sz="2800" dirty="0" smtClean="0"/>
              <a:t>Different crops are required different amount of water at different intervals of time. We are giving solution for that problem based on Level Concept.</a:t>
            </a:r>
            <a:endParaRPr lang="en-US" sz="2800" dirty="0" smtClean="0"/>
          </a:p>
          <a:p>
            <a:pPr lvl="0"/>
            <a:r>
              <a:rPr lang="en-US" sz="2800" dirty="0" smtClean="0"/>
              <a:t>In the time of Harvesting our project works efficiently.</a:t>
            </a:r>
            <a:endParaRPr lang="en-US" sz="2800" dirty="0" smtClean="0"/>
          </a:p>
          <a:p>
            <a:pPr lvl="0"/>
            <a:r>
              <a:rPr lang="en-US" sz="2800" dirty="0" smtClean="0"/>
              <a:t>If temperature is high works based on that &amp; If it is rainy our system again works based on the weather conditions</a:t>
            </a:r>
            <a:endParaRPr lang="en-US" sz="2800" dirty="0" smtClean="0"/>
          </a:p>
          <a:p>
            <a:pPr>
              <a:buNone/>
            </a:pP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800" b="1" dirty="0" smtClean="0">
                <a:solidFill>
                  <a:schemeClr val="tx2">
                    <a:lumMod val="60000"/>
                    <a:lumOff val="40000"/>
                  </a:schemeClr>
                </a:solidFill>
              </a:rPr>
              <a:t>Problem Statement</a:t>
            </a:r>
            <a:endParaRPr lang="en-US" sz="3800" b="1" dirty="0">
              <a:solidFill>
                <a:schemeClr val="tx2">
                  <a:lumMod val="60000"/>
                  <a:lumOff val="40000"/>
                </a:schemeClr>
              </a:solidFill>
            </a:endParaRPr>
          </a:p>
        </p:txBody>
      </p:sp>
      <p:sp>
        <p:nvSpPr>
          <p:cNvPr id="3" name="Content Placeholder 2"/>
          <p:cNvSpPr>
            <a:spLocks noGrp="1"/>
          </p:cNvSpPr>
          <p:nvPr>
            <p:ph idx="1"/>
          </p:nvPr>
        </p:nvSpPr>
        <p:spPr/>
        <p:txBody>
          <a:bodyPr>
            <a:normAutofit lnSpcReduction="10000"/>
          </a:bodyPr>
          <a:lstStyle/>
          <a:p>
            <a:pPr lvl="0"/>
            <a:r>
              <a:rPr lang="en-US" sz="2800" dirty="0" smtClean="0"/>
              <a:t>Irrigation system is going to design which works based on the type of crop and based on the date of plantation and area of field. This system is works using IoT. We would to control this system using mobile Application. And water supply…</a:t>
            </a:r>
            <a:endParaRPr lang="en-US" sz="2800" dirty="0" smtClean="0"/>
          </a:p>
          <a:p>
            <a:r>
              <a:rPr lang="en-US" dirty="0" err="1" smtClean="0"/>
              <a:t>Iot</a:t>
            </a:r>
            <a:r>
              <a:rPr lang="en-US" dirty="0" smtClean="0"/>
              <a:t> </a:t>
            </a:r>
            <a:r>
              <a:rPr lang="en-US" dirty="0" err="1" smtClean="0"/>
              <a:t>based+Type</a:t>
            </a:r>
            <a:r>
              <a:rPr lang="en-US" dirty="0" smtClean="0"/>
              <a:t> of crop+ date of plantation+ Area of plantation+ data uploaded and collected from sensors+ Level of water based on the crop type and time+ data </a:t>
            </a:r>
            <a:r>
              <a:rPr lang="en-US" dirty="0" err="1" smtClean="0"/>
              <a:t>retrive+Mobiel</a:t>
            </a:r>
            <a:r>
              <a:rPr lang="en-US" dirty="0" smtClean="0"/>
              <a:t> application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None/>
            </a:pPr>
            <a:r>
              <a:rPr lang="en-US" dirty="0" smtClean="0"/>
              <a:t>Block Diagram</a:t>
            </a:r>
            <a:endParaRPr lang="en-US" dirty="0" smtClean="0"/>
          </a:p>
          <a:p>
            <a:pPr>
              <a:buNone/>
            </a:pPr>
            <a:r>
              <a:rPr lang="en-US" dirty="0" smtClean="0"/>
              <a:t>	</a:t>
            </a:r>
            <a:endParaRPr lang="en-US" dirty="0"/>
          </a:p>
        </p:txBody>
      </p:sp>
      <p:pic>
        <p:nvPicPr>
          <p:cNvPr id="4" name="Content Placeholder 3" descr="Capture5.PNG"/>
          <p:cNvPicPr>
            <a:picLocks noChangeAspect="1"/>
          </p:cNvPicPr>
          <p:nvPr/>
        </p:nvPicPr>
        <p:blipFill>
          <a:blip r:embed="rId1"/>
          <a:stretch>
            <a:fillRect/>
          </a:stretch>
        </p:blipFill>
        <p:spPr>
          <a:xfrm>
            <a:off x="304800" y="838200"/>
            <a:ext cx="8153400" cy="2895600"/>
          </a:xfrm>
          <a:prstGeom prst="rect">
            <a:avLst/>
          </a:prstGeom>
        </p:spPr>
      </p:pic>
      <p:pic>
        <p:nvPicPr>
          <p:cNvPr id="5" name="Picture 4" descr="Capture3.PNG"/>
          <p:cNvPicPr>
            <a:picLocks noChangeAspect="1"/>
          </p:cNvPicPr>
          <p:nvPr/>
        </p:nvPicPr>
        <p:blipFill>
          <a:blip r:embed="rId2"/>
          <a:stretch>
            <a:fillRect/>
          </a:stretch>
        </p:blipFill>
        <p:spPr>
          <a:xfrm>
            <a:off x="304800" y="3505200"/>
            <a:ext cx="8458200" cy="3352800"/>
          </a:xfrm>
          <a:prstGeom prst="rect">
            <a:avLst/>
          </a:prstGeom>
        </p:spPr>
      </p:pic>
      <p:sp>
        <p:nvSpPr>
          <p:cNvPr id="6" name="TextBox 5"/>
          <p:cNvSpPr txBox="1"/>
          <p:nvPr/>
        </p:nvSpPr>
        <p:spPr>
          <a:xfrm>
            <a:off x="228600" y="3352800"/>
            <a:ext cx="3352800" cy="523220"/>
          </a:xfrm>
          <a:prstGeom prst="rect">
            <a:avLst/>
          </a:prstGeom>
          <a:noFill/>
        </p:spPr>
        <p:txBody>
          <a:bodyPr wrap="square" rtlCol="0">
            <a:spAutoFit/>
          </a:bodyPr>
          <a:lstStyle/>
          <a:p>
            <a:r>
              <a:rPr lang="en-US" sz="2800" b="1" dirty="0" smtClean="0"/>
              <a:t>Circuit Diagram</a:t>
            </a:r>
            <a:endParaRPr lang="en-US" sz="28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solidFill>
                  <a:schemeClr val="tx2"/>
                </a:solidFill>
              </a:rPr>
              <a:t>Working principal and flow chart</a:t>
            </a:r>
            <a:endParaRPr lang="en-US" sz="3600" dirty="0">
              <a:solidFill>
                <a:schemeClr val="tx2"/>
              </a:solidFill>
            </a:endParaRPr>
          </a:p>
        </p:txBody>
      </p:sp>
      <p:sp>
        <p:nvSpPr>
          <p:cNvPr id="3" name="Content Placeholder 2"/>
          <p:cNvSpPr>
            <a:spLocks noGrp="1"/>
          </p:cNvSpPr>
          <p:nvPr>
            <p:ph idx="1"/>
          </p:nvPr>
        </p:nvSpPr>
        <p:spPr/>
        <p:txBody>
          <a:bodyPr>
            <a:normAutofit lnSpcReduction="10000"/>
          </a:bodyPr>
          <a:lstStyle/>
          <a:p>
            <a:pPr lvl="0"/>
            <a:r>
              <a:rPr lang="en-US" sz="2200" dirty="0" smtClean="0"/>
              <a:t>Works based on Type of Crop, Date </a:t>
            </a:r>
            <a:endParaRPr lang="en-US" sz="2200" dirty="0" smtClean="0"/>
          </a:p>
          <a:p>
            <a:pPr lvl="0">
              <a:buNone/>
            </a:pPr>
            <a:r>
              <a:rPr lang="en-US" sz="2200" dirty="0" smtClean="0"/>
              <a:t>	of plantation and area of Plantation</a:t>
            </a:r>
            <a:endParaRPr lang="en-US" sz="2200" dirty="0" smtClean="0"/>
          </a:p>
          <a:p>
            <a:pPr lvl="0"/>
            <a:r>
              <a:rPr lang="en-US" sz="2200" dirty="0" smtClean="0"/>
              <a:t>System was controlled by mobile</a:t>
            </a:r>
            <a:endParaRPr lang="en-US" sz="2200" dirty="0" smtClean="0"/>
          </a:p>
          <a:p>
            <a:pPr lvl="0">
              <a:buNone/>
            </a:pPr>
            <a:r>
              <a:rPr lang="en-US" sz="2200" dirty="0" smtClean="0"/>
              <a:t>	 application</a:t>
            </a:r>
            <a:endParaRPr lang="en-US" sz="2200" dirty="0" smtClean="0"/>
          </a:p>
          <a:p>
            <a:pPr lvl="0"/>
            <a:r>
              <a:rPr lang="en-US" sz="2200" dirty="0" smtClean="0"/>
              <a:t>Moisture sensor and level sensors </a:t>
            </a:r>
            <a:endParaRPr lang="en-US" sz="2200" dirty="0" smtClean="0"/>
          </a:p>
          <a:p>
            <a:pPr lvl="0">
              <a:buNone/>
            </a:pPr>
            <a:r>
              <a:rPr lang="en-US" sz="2200" dirty="0" smtClean="0"/>
              <a:t>	are used. </a:t>
            </a:r>
            <a:endParaRPr lang="en-US" sz="2200" dirty="0" smtClean="0"/>
          </a:p>
          <a:p>
            <a:pPr lvl="0"/>
            <a:r>
              <a:rPr lang="en-US" sz="2200" dirty="0" smtClean="0"/>
              <a:t>These sensor values are uploaded </a:t>
            </a:r>
            <a:endParaRPr lang="en-US" sz="2200" dirty="0" smtClean="0"/>
          </a:p>
          <a:p>
            <a:pPr lvl="0">
              <a:buNone/>
            </a:pPr>
            <a:r>
              <a:rPr lang="en-US" sz="2200" dirty="0" smtClean="0"/>
              <a:t>	into cloud. For pre-defined crops, there</a:t>
            </a:r>
            <a:endParaRPr lang="en-US" sz="2200" dirty="0" smtClean="0"/>
          </a:p>
          <a:p>
            <a:pPr lvl="0">
              <a:buNone/>
            </a:pPr>
            <a:r>
              <a:rPr lang="en-US" sz="2200" dirty="0" smtClean="0"/>
              <a:t>	is already data stored in cloud, based on </a:t>
            </a:r>
            <a:endParaRPr lang="en-US" sz="2200" dirty="0" smtClean="0"/>
          </a:p>
          <a:p>
            <a:pPr lvl="0">
              <a:buNone/>
            </a:pPr>
            <a:r>
              <a:rPr lang="en-US" sz="2200" dirty="0" smtClean="0"/>
              <a:t>	that Motor will pump the water.</a:t>
            </a:r>
            <a:endParaRPr lang="en-US" sz="2200" dirty="0" smtClean="0"/>
          </a:p>
          <a:p>
            <a:pPr lvl="0"/>
            <a:r>
              <a:rPr lang="en-US" sz="2200" dirty="0" smtClean="0"/>
              <a:t>Manual ON/OFF given to the user by</a:t>
            </a:r>
            <a:endParaRPr lang="en-US" sz="2200" dirty="0" smtClean="0"/>
          </a:p>
          <a:p>
            <a:pPr lvl="0">
              <a:buNone/>
            </a:pPr>
            <a:r>
              <a:rPr lang="en-US" sz="2200" dirty="0" smtClean="0"/>
              <a:t>	 mobile application.</a:t>
            </a:r>
            <a:endParaRPr lang="en-US" sz="2200" dirty="0" smtClean="0"/>
          </a:p>
        </p:txBody>
      </p:sp>
      <p:pic>
        <p:nvPicPr>
          <p:cNvPr id="4" name="Content Placeholder 3" descr="flow chart.PNG"/>
          <p:cNvPicPr>
            <a:picLocks noChangeAspect="1"/>
          </p:cNvPicPr>
          <p:nvPr/>
        </p:nvPicPr>
        <p:blipFill>
          <a:blip r:embed="rId1"/>
          <a:stretch>
            <a:fillRect/>
          </a:stretch>
        </p:blipFill>
        <p:spPr>
          <a:xfrm>
            <a:off x="4343400" y="990600"/>
            <a:ext cx="5029200" cy="60960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600" b="1" dirty="0" smtClean="0">
                <a:solidFill>
                  <a:schemeClr val="tx2"/>
                </a:solidFill>
              </a:rPr>
              <a:t>WATER REQURIMENT FOR DIFFERENT CROPS</a:t>
            </a:r>
            <a:endParaRPr lang="en-US" sz="3600" b="1" dirty="0">
              <a:solidFill>
                <a:schemeClr val="tx2"/>
              </a:solidFill>
            </a:endParaRPr>
          </a:p>
        </p:txBody>
      </p:sp>
      <p:pic>
        <p:nvPicPr>
          <p:cNvPr id="6" name="Picture 2" descr="C:\Users\Sudheer\Pictures\Screenshots\Screenshot (69).png"/>
          <p:cNvPicPr>
            <a:picLocks noGrp="1" noChangeAspect="1" noChangeArrowheads="1"/>
          </p:cNvPicPr>
          <p:nvPr>
            <p:ph idx="1"/>
          </p:nvPr>
        </p:nvPicPr>
        <p:blipFill>
          <a:blip r:embed="rId1"/>
          <a:srcRect/>
          <a:stretch>
            <a:fillRect/>
          </a:stretch>
        </p:blipFill>
        <p:spPr bwMode="auto">
          <a:xfrm>
            <a:off x="166499" y="2057400"/>
            <a:ext cx="8977501" cy="35814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685800"/>
          </a:xfrm>
        </p:spPr>
        <p:txBody>
          <a:bodyPr>
            <a:normAutofit/>
          </a:bodyPr>
          <a:lstStyle/>
          <a:p>
            <a:pPr algn="l"/>
            <a:r>
              <a:rPr lang="en-US" sz="3600" b="1" dirty="0" smtClean="0">
                <a:solidFill>
                  <a:schemeClr val="tx2"/>
                </a:solidFill>
              </a:rPr>
              <a:t>DESIGN APPROACH</a:t>
            </a:r>
            <a:endParaRPr lang="en-US" sz="3600" b="1" dirty="0">
              <a:solidFill>
                <a:schemeClr val="tx2"/>
              </a:solidFill>
            </a:endParaRPr>
          </a:p>
        </p:txBody>
      </p:sp>
      <p:sp>
        <p:nvSpPr>
          <p:cNvPr id="7" name="Rectangle 6"/>
          <p:cNvSpPr/>
          <p:nvPr/>
        </p:nvSpPr>
        <p:spPr>
          <a:xfrm>
            <a:off x="685800" y="4953000"/>
            <a:ext cx="7467600" cy="6858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7200" y="833887"/>
            <a:ext cx="8153400" cy="1299713"/>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685800" y="833887"/>
            <a:ext cx="7924800" cy="1200329"/>
          </a:xfrm>
          <a:prstGeom prst="rect">
            <a:avLst/>
          </a:prstGeom>
          <a:noFill/>
        </p:spPr>
        <p:txBody>
          <a:bodyPr wrap="square" rtlCol="0">
            <a:spAutoFit/>
          </a:bodyPr>
          <a:lstStyle/>
          <a:p>
            <a:r>
              <a:rPr lang="en-US" b="1" dirty="0" smtClean="0"/>
              <a:t>Problem Statement :</a:t>
            </a:r>
            <a:r>
              <a:rPr lang="en-US" dirty="0" smtClean="0"/>
              <a:t>       </a:t>
            </a:r>
            <a:endParaRPr lang="en-US" dirty="0" smtClean="0"/>
          </a:p>
          <a:p>
            <a:r>
              <a:rPr lang="en-US" dirty="0"/>
              <a:t> </a:t>
            </a:r>
            <a:r>
              <a:rPr lang="en-US" dirty="0" smtClean="0"/>
              <a:t>  Irrigation system is going to design which works based on the type of crop,date</a:t>
            </a:r>
            <a:endParaRPr lang="en-US" dirty="0" smtClean="0"/>
          </a:p>
          <a:p>
            <a:r>
              <a:rPr lang="en-US" dirty="0" smtClean="0"/>
              <a:t>Of plantation and area of field. We would like to control this system using mobile application through IoT.</a:t>
            </a:r>
            <a:endParaRPr lang="en-US" dirty="0"/>
          </a:p>
        </p:txBody>
      </p:sp>
      <p:sp>
        <p:nvSpPr>
          <p:cNvPr id="12" name="Rectangle 11"/>
          <p:cNvSpPr/>
          <p:nvPr/>
        </p:nvSpPr>
        <p:spPr>
          <a:xfrm>
            <a:off x="457200" y="2395653"/>
            <a:ext cx="8153400" cy="95714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457200" y="2394354"/>
            <a:ext cx="7543800" cy="923330"/>
          </a:xfrm>
          <a:prstGeom prst="rect">
            <a:avLst/>
          </a:prstGeom>
          <a:noFill/>
        </p:spPr>
        <p:txBody>
          <a:bodyPr wrap="square" rtlCol="0">
            <a:spAutoFit/>
          </a:bodyPr>
          <a:lstStyle/>
          <a:p>
            <a:r>
              <a:rPr lang="en-US" b="1" dirty="0" smtClean="0"/>
              <a:t>Selected Components :</a:t>
            </a:r>
            <a:endParaRPr lang="en-US" b="1" dirty="0" smtClean="0"/>
          </a:p>
          <a:p>
            <a:r>
              <a:rPr lang="en-US" b="1" dirty="0"/>
              <a:t>  </a:t>
            </a:r>
            <a:r>
              <a:rPr lang="en-US" dirty="0" smtClean="0"/>
              <a:t>Moisture Sensor,Level Sensors, Motor, Node MCU, Motor Driver, Analog Mux,          Battery</a:t>
            </a:r>
            <a:endParaRPr lang="en-US" b="1" dirty="0"/>
          </a:p>
        </p:txBody>
      </p:sp>
      <p:sp>
        <p:nvSpPr>
          <p:cNvPr id="14" name="Rectangle 13"/>
          <p:cNvSpPr/>
          <p:nvPr/>
        </p:nvSpPr>
        <p:spPr>
          <a:xfrm>
            <a:off x="454357" y="3614853"/>
            <a:ext cx="8153400" cy="15391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a:xfrm>
            <a:off x="457200" y="5451148"/>
            <a:ext cx="8153400" cy="125445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TextBox 15"/>
          <p:cNvSpPr txBox="1"/>
          <p:nvPr/>
        </p:nvSpPr>
        <p:spPr>
          <a:xfrm>
            <a:off x="454357" y="3649969"/>
            <a:ext cx="8153400" cy="1477328"/>
          </a:xfrm>
          <a:prstGeom prst="rect">
            <a:avLst/>
          </a:prstGeom>
          <a:solidFill>
            <a:schemeClr val="tx2">
              <a:lumMod val="20000"/>
              <a:lumOff val="80000"/>
            </a:schemeClr>
          </a:solidFill>
        </p:spPr>
        <p:txBody>
          <a:bodyPr wrap="square" rtlCol="0">
            <a:spAutoFit/>
          </a:bodyPr>
          <a:lstStyle/>
          <a:p>
            <a:r>
              <a:rPr lang="en-US" b="1" dirty="0" smtClean="0"/>
              <a:t>Interfacing : </a:t>
            </a:r>
            <a:endParaRPr lang="en-US" dirty="0" smtClean="0"/>
          </a:p>
          <a:p>
            <a:pPr marL="285750" indent="-285750">
              <a:buFont typeface="Arial" panose="020B0604020202020204" pitchFamily="34" charset="0"/>
              <a:buChar char="•"/>
            </a:pPr>
            <a:r>
              <a:rPr lang="en-US" dirty="0" smtClean="0"/>
              <a:t> Using Arduino code run the 3 sensors with help of mux</a:t>
            </a:r>
            <a:endParaRPr lang="en-US" dirty="0" smtClean="0"/>
          </a:p>
          <a:p>
            <a:pPr marL="285750" indent="-285750">
              <a:buFont typeface="Arial" panose="020B0604020202020204" pitchFamily="34" charset="0"/>
              <a:buChar char="•"/>
            </a:pPr>
            <a:r>
              <a:rPr lang="en-US" dirty="0"/>
              <a:t> </a:t>
            </a:r>
            <a:r>
              <a:rPr lang="en-US" dirty="0" smtClean="0"/>
              <a:t>Based on threshold value from readings fix the motor condition</a:t>
            </a:r>
            <a:endParaRPr lang="en-US" dirty="0" smtClean="0"/>
          </a:p>
          <a:p>
            <a:pPr marL="285750" indent="-285750">
              <a:buFont typeface="Arial" panose="020B0604020202020204" pitchFamily="34" charset="0"/>
              <a:buChar char="•"/>
            </a:pPr>
            <a:r>
              <a:rPr lang="en-US" dirty="0" smtClean="0"/>
              <a:t> Implement entire process through Firebase cloud</a:t>
            </a:r>
            <a:endParaRPr lang="en-US" dirty="0" smtClean="0"/>
          </a:p>
          <a:p>
            <a:pPr marL="285750" indent="-285750">
              <a:buFont typeface="Arial" panose="020B0604020202020204" pitchFamily="34" charset="0"/>
              <a:buChar char="•"/>
            </a:pPr>
            <a:r>
              <a:rPr lang="en-US" dirty="0"/>
              <a:t> </a:t>
            </a:r>
            <a:r>
              <a:rPr lang="en-US" dirty="0" smtClean="0"/>
              <a:t>Design Android App for final process</a:t>
            </a:r>
            <a:endParaRPr lang="en-US" dirty="0" smtClean="0"/>
          </a:p>
        </p:txBody>
      </p:sp>
      <p:sp>
        <p:nvSpPr>
          <p:cNvPr id="3" name="Text Box 2"/>
          <p:cNvSpPr txBox="1"/>
          <p:nvPr/>
        </p:nvSpPr>
        <p:spPr>
          <a:xfrm>
            <a:off x="478155" y="5478780"/>
            <a:ext cx="8132445" cy="1198880"/>
          </a:xfrm>
          <a:prstGeom prst="rect">
            <a:avLst/>
          </a:prstGeom>
          <a:solidFill>
            <a:schemeClr val="tx2">
              <a:lumMod val="20000"/>
              <a:lumOff val="80000"/>
            </a:schemeClr>
          </a:solidFill>
        </p:spPr>
        <p:txBody>
          <a:bodyPr wrap="square" rtlCol="0">
            <a:spAutoFit/>
          </a:bodyPr>
          <a:p>
            <a:r>
              <a:rPr lang="en-IN" altLang="en-US" b="1"/>
              <a:t>Field Arrangement:</a:t>
            </a:r>
            <a:endParaRPr lang="en-IN" altLang="en-US" b="1"/>
          </a:p>
          <a:p>
            <a:pPr marL="285750" indent="-285750">
              <a:buFont typeface="Arial" panose="020B0604020202020204" pitchFamily="34" charset="0"/>
              <a:buChar char="•"/>
            </a:pPr>
            <a:r>
              <a:rPr lang="en-IN" altLang="en-US"/>
              <a:t>Created prototype field with soil of dimension 32*21*12 cm</a:t>
            </a:r>
            <a:r>
              <a:rPr lang="en-IN" altLang="en-US" baseline="30000"/>
              <a:t>3</a:t>
            </a:r>
            <a:endParaRPr lang="en-IN" altLang="en-US"/>
          </a:p>
          <a:p>
            <a:pPr marL="285750" indent="-285750">
              <a:buFont typeface="Arial" panose="020B0604020202020204" pitchFamily="34" charset="0"/>
              <a:buChar char="•"/>
            </a:pPr>
            <a:r>
              <a:rPr lang="en-IN" altLang="en-US"/>
              <a:t>Run the above process using total setup through IoT</a:t>
            </a:r>
            <a:endParaRPr lang="en-IN" altLang="en-US"/>
          </a:p>
          <a:p>
            <a:pPr marL="285750" indent="-285750">
              <a:buFont typeface="Arial" panose="020B0604020202020204" pitchFamily="34" charset="0"/>
              <a:buChar char="•"/>
            </a:pPr>
            <a:r>
              <a:rPr lang="en-IN" altLang="en-US"/>
              <a:t>Pump the water to the field efficiently using this project</a:t>
            </a:r>
            <a:endParaRPr lang="en-IN" altLang="en-US"/>
          </a:p>
        </p:txBody>
      </p:sp>
      <p:sp>
        <p:nvSpPr>
          <p:cNvPr id="4" name="Down Arrow 3"/>
          <p:cNvSpPr/>
          <p:nvPr/>
        </p:nvSpPr>
        <p:spPr>
          <a:xfrm>
            <a:off x="4191000" y="2133600"/>
            <a:ext cx="2286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Down Arrow 4"/>
          <p:cNvSpPr/>
          <p:nvPr/>
        </p:nvSpPr>
        <p:spPr>
          <a:xfrm>
            <a:off x="4191000" y="3386455"/>
            <a:ext cx="2286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Down Arrow 5"/>
          <p:cNvSpPr/>
          <p:nvPr/>
        </p:nvSpPr>
        <p:spPr>
          <a:xfrm>
            <a:off x="4191000" y="5181600"/>
            <a:ext cx="2286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tx2">
                    <a:lumMod val="60000"/>
                    <a:lumOff val="40000"/>
                  </a:schemeClr>
                </a:solidFill>
              </a:rPr>
              <a:t>Practical approach</a:t>
            </a:r>
            <a:endParaRPr lang="en-US" b="1" dirty="0">
              <a:solidFill>
                <a:schemeClr val="tx2">
                  <a:lumMod val="60000"/>
                  <a:lumOff val="40000"/>
                </a:schemeClr>
              </a:solidFill>
            </a:endParaRPr>
          </a:p>
        </p:txBody>
      </p:sp>
      <p:sp>
        <p:nvSpPr>
          <p:cNvPr id="3" name="Content Placeholder 2"/>
          <p:cNvSpPr>
            <a:spLocks noGrp="1"/>
          </p:cNvSpPr>
          <p:nvPr>
            <p:ph idx="1"/>
          </p:nvPr>
        </p:nvSpPr>
        <p:spPr/>
        <p:txBody>
          <a:bodyPr/>
          <a:lstStyle/>
          <a:p>
            <a:r>
              <a:rPr lang="en-US" dirty="0" smtClean="0"/>
              <a:t>Our project </a:t>
            </a:r>
            <a:r>
              <a:rPr lang="en-US" dirty="0" err="1" smtClean="0"/>
              <a:t>pics</a:t>
            </a:r>
            <a:r>
              <a:rPr lang="en-US" dirty="0" smtClean="0"/>
              <a:t> as </a:t>
            </a:r>
            <a:r>
              <a:rPr lang="en-US" dirty="0" err="1" smtClean="0"/>
              <a:t>practicle</a:t>
            </a:r>
            <a:r>
              <a:rPr lang="en-US" dirty="0" smtClean="0"/>
              <a:t> </a:t>
            </a:r>
            <a:r>
              <a:rPr lang="en-US" dirty="0" err="1" smtClean="0"/>
              <a:t>implimentation</a:t>
            </a:r>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3446</Words>
  <Application>WPS Presentation</Application>
  <PresentationFormat>On-screen Show (4:3)</PresentationFormat>
  <Paragraphs>229</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SimSun</vt:lpstr>
      <vt:lpstr>Wingdings</vt:lpstr>
      <vt:lpstr>Times New Roman</vt:lpstr>
      <vt:lpstr>Calibri</vt:lpstr>
      <vt:lpstr>Bauhaus 93</vt:lpstr>
      <vt:lpstr>Microsoft YaHei</vt:lpstr>
      <vt:lpstr>Arial Unicode MS</vt:lpstr>
      <vt:lpstr>Office Theme</vt:lpstr>
      <vt:lpstr>SMART IRRIGATION</vt:lpstr>
      <vt:lpstr>Introduction</vt:lpstr>
      <vt:lpstr>PowerPoint 演示文稿</vt:lpstr>
      <vt:lpstr>Problem Statement</vt:lpstr>
      <vt:lpstr>PowerPoint 演示文稿</vt:lpstr>
      <vt:lpstr>Working principal and flow chart</vt:lpstr>
      <vt:lpstr>WATER REQURIMENT FOR DIFFERENT CROPS</vt:lpstr>
      <vt:lpstr>DESIGN APPROACH</vt:lpstr>
      <vt:lpstr>Practical approach</vt:lpstr>
      <vt:lpstr>Modeling results</vt:lpstr>
      <vt:lpstr>Cost analysis</vt:lpstr>
      <vt:lpstr>Future scope</vt:lpstr>
      <vt:lpstr>conclusion</vt:lpstr>
      <vt:lpstr>Happy Family  With Smart Irrigation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IRRIGATION</dc:title>
  <dc:creator>Sudheer</dc:creator>
  <cp:lastModifiedBy>messi</cp:lastModifiedBy>
  <cp:revision>23</cp:revision>
  <dcterms:created xsi:type="dcterms:W3CDTF">2006-08-16T00:00:00Z</dcterms:created>
  <dcterms:modified xsi:type="dcterms:W3CDTF">2020-02-25T08:00:43Z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1033-11.2.0.9085</vt:lpwstr>
  </property>
</Properties>
</file>