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CF"/>
    <a:srgbClr val="082E57"/>
    <a:srgbClr val="C60020"/>
    <a:srgbClr val="26AAE1"/>
    <a:srgbClr val="EF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270" y="1029598"/>
            <a:ext cx="772933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270" y="3509273"/>
            <a:ext cx="772933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82E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82E5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Rectangle 11"/>
          <p:cNvSpPr/>
          <p:nvPr userDrawn="1"/>
        </p:nvSpPr>
        <p:spPr>
          <a:xfrm rot="16200000">
            <a:off x="-1602459" y="2487803"/>
            <a:ext cx="2811084" cy="393524"/>
          </a:xfrm>
          <a:prstGeom prst="round1Rect">
            <a:avLst>
              <a:gd name="adj" fmla="val 5000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6002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276D79ED-3FA7-4EF8-964B-EB8BCFAB02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6002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6002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C6F12CB2-7F2C-47B9-AE70-22A94B49F233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608328" y="2515288"/>
            <a:ext cx="28110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600" b="1" baseline="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free-ppt-templates.com</a:t>
            </a:r>
            <a:endParaRPr lang="en-US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88CF"/>
          </a:solidFill>
          <a:effectLst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82E5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82E5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82E5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2E5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82E5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GIF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" y="536575"/>
            <a:ext cx="7519670" cy="1239520"/>
          </a:xfrm>
        </p:spPr>
        <p:txBody>
          <a:bodyPr/>
          <a:lstStyle/>
          <a:p>
            <a:r>
              <a:rPr lang="en-IN" altLang="en-US" sz="400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Ant Colony Optimization</a:t>
            </a:r>
            <a:endParaRPr lang="en-IN" altLang="en-US" sz="4000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285" y="5165725"/>
            <a:ext cx="4564380" cy="1392555"/>
          </a:xfrm>
        </p:spPr>
        <p:txBody>
          <a:bodyPr>
            <a:normAutofit fontScale="90000"/>
          </a:bodyPr>
          <a:lstStyle/>
          <a:p>
            <a:r>
              <a:rPr lang="en-IN" altLang="en-US" sz="1800" dirty="0"/>
              <a:t>     N151280 - A. Ravi Teja</a:t>
            </a:r>
            <a:endParaRPr lang="en-IN" altLang="en-US" sz="1800" dirty="0"/>
          </a:p>
          <a:p>
            <a:r>
              <a:rPr lang="en-IN" altLang="en-US" sz="1800" dirty="0"/>
              <a:t>              N150712 - A. Bhuvana Priya</a:t>
            </a:r>
            <a:endParaRPr lang="en-IN" altLang="en-US" sz="1800" dirty="0"/>
          </a:p>
          <a:p>
            <a:r>
              <a:rPr lang="en-IN" altLang="en-US" sz="1800" dirty="0"/>
              <a:t>N150902 - G.Divya </a:t>
            </a:r>
            <a:endParaRPr lang="en-IN" altLang="en-US" sz="1800" dirty="0"/>
          </a:p>
          <a:p>
            <a:r>
              <a:rPr lang="en-IN" altLang="en-US" sz="1800" dirty="0"/>
              <a:t> N150574 - P. Aswini</a:t>
            </a:r>
            <a:endParaRPr lang="en-IN" altLang="en-US" sz="1800" dirty="0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250" y="2424430"/>
            <a:ext cx="5299710" cy="41344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36085" y="189166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Chakravarthy Sir, Vinod Babu Sir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Applications :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1485" y="1116965"/>
            <a:ext cx="109391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Traveling Salesman Problem</a:t>
            </a:r>
            <a:endParaRPr lang="en-IN" altLang="en-US" sz="2200"/>
          </a:p>
          <a:p>
            <a:pPr indent="0">
              <a:buFont typeface="Arial" panose="020B0604020202020204" pitchFamily="34" charset="0"/>
              <a:buNone/>
            </a:pP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Quadratic Assignment Problem</a:t>
            </a: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Network Model Problem</a:t>
            </a: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Vehical Routing</a:t>
            </a: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Graph Coloring</a:t>
            </a:r>
            <a:endParaRPr lang="en-I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References :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4825" y="1268095"/>
            <a:ext cx="112401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lt"/>
              <a:buAutoNum type="arabicPeriod"/>
            </a:pPr>
            <a:r>
              <a:rPr lang="en-IN" altLang="en-US" sz="2200"/>
              <a:t>Ant Colony Optimization , Marco Dorigo, Mauro Birattari, and Thomas St ü tzle</a:t>
            </a:r>
            <a:endParaRPr lang="en-IN" altLang="en-US" sz="2200"/>
          </a:p>
          <a:p>
            <a:pPr indent="0">
              <a:buFont typeface="+mj-lt"/>
              <a:buNone/>
            </a:pPr>
            <a:r>
              <a:rPr lang="en-IN" altLang="en-US" sz="2200"/>
              <a:t>     Université Libre de Bruxelles, BELGIUM</a:t>
            </a:r>
            <a:endParaRPr lang="en-IN" altLang="en-US" sz="2200"/>
          </a:p>
          <a:p>
            <a:pPr indent="0">
              <a:buFont typeface="+mj-lt"/>
              <a:buNone/>
            </a:pPr>
            <a:endParaRPr lang="en-IN" altLang="en-US" sz="2200"/>
          </a:p>
          <a:p>
            <a:pPr indent="0">
              <a:buFont typeface="+mj-lt"/>
              <a:buNone/>
            </a:pPr>
            <a:r>
              <a:rPr lang="en-IN" altLang="en-US" sz="2200"/>
              <a:t>2. M. Dorigo, V. Maniezzo, and A. Colorni, “Ant System: Optimization by a colony of</a:t>
            </a:r>
            <a:endParaRPr lang="en-IN" altLang="en-US" sz="2200"/>
          </a:p>
          <a:p>
            <a:pPr indent="0">
              <a:buFont typeface="+mj-lt"/>
              <a:buNone/>
            </a:pPr>
            <a:r>
              <a:rPr lang="en-IN" altLang="en-US" sz="2200"/>
              <a:t>cooperating agents,” IEEE Transactions on Systems, Man, and Cybernetics—Part B, vol. 26, no. 1,</a:t>
            </a:r>
            <a:endParaRPr lang="en-IN" altLang="en-US" sz="2200"/>
          </a:p>
          <a:p>
            <a:pPr indent="0">
              <a:buFont typeface="+mj-lt"/>
              <a:buNone/>
            </a:pPr>
            <a:r>
              <a:rPr lang="en-IN" altLang="en-US" sz="2200"/>
              <a:t>pp. 29–41, 1996.</a:t>
            </a:r>
            <a:endParaRPr lang="en-IN" altLang="en-US" sz="2200"/>
          </a:p>
          <a:p>
            <a:pPr indent="0">
              <a:buFont typeface="+mj-lt"/>
              <a:buNone/>
            </a:pPr>
            <a:endParaRPr lang="en-IN" altLang="en-US" sz="2200"/>
          </a:p>
          <a:p>
            <a:pPr indent="0">
              <a:buFont typeface="+mj-lt"/>
              <a:buNone/>
            </a:pPr>
            <a:r>
              <a:rPr lang="en-IN" altLang="en-US" sz="2200"/>
              <a:t>3.https://www.slideshare.net/MeenakshiDevi/ant-colony-optimization-11696728</a:t>
            </a:r>
            <a:endParaRPr lang="en-I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3458845" y="2421255"/>
            <a:ext cx="50939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IN" altLang="en-US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Contents :</a:t>
            </a:r>
            <a:r>
              <a:rPr lang="en-IN" altLang="en-US" sz="2400" b="1">
                <a:ln/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ln/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0765" y="1147445"/>
            <a:ext cx="108623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1. Biological Inspiration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2. The Optimization Technique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3. MatLab Results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4. Applications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5. References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Biological Inspiration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6235" y="1061085"/>
            <a:ext cx="110896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Swarm Intelligence</a:t>
            </a:r>
            <a:endParaRPr lang="en-IN" alt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200"/>
              <a:t>	It is a artificial Intelligence based on the collective behaviour of decentralized,</a:t>
            </a:r>
            <a:endParaRPr lang="en-IN" altLang="en-US" sz="22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200"/>
              <a:t>	self-organized systems</a:t>
            </a:r>
            <a:endParaRPr lang="en-IN" altLang="en-US" sz="2200"/>
          </a:p>
        </p:txBody>
      </p:sp>
      <p:pic>
        <p:nvPicPr>
          <p:cNvPr id="6" name="Content Placeholder 5" descr="ant-clipart-animation-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2790" y="2997835"/>
            <a:ext cx="2024380" cy="1518285"/>
          </a:xfrm>
          <a:prstGeom prst="rect">
            <a:avLst/>
          </a:prstGeom>
        </p:spPr>
      </p:pic>
      <p:pic>
        <p:nvPicPr>
          <p:cNvPr id="8" name="Content Placeholder 5" descr="ant-clipart-animation-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57170" y="2997835"/>
            <a:ext cx="2115185" cy="1518285"/>
          </a:xfrm>
          <a:prstGeom prst="rect">
            <a:avLst/>
          </a:prstGeom>
        </p:spPr>
      </p:pic>
      <p:pic>
        <p:nvPicPr>
          <p:cNvPr id="10" name="Picture 9" descr="ibi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10" y="2811780"/>
            <a:ext cx="2927985" cy="1704340"/>
          </a:xfrm>
          <a:prstGeom prst="rect">
            <a:avLst/>
          </a:prstGeom>
        </p:spPr>
      </p:pic>
      <p:pic>
        <p:nvPicPr>
          <p:cNvPr id="11" name="Picture 10" descr="butterfly-animated-gif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265" y="3347720"/>
            <a:ext cx="1372235" cy="818515"/>
          </a:xfrm>
          <a:prstGeom prst="rect">
            <a:avLst/>
          </a:prstGeom>
        </p:spPr>
      </p:pic>
      <p:pic>
        <p:nvPicPr>
          <p:cNvPr id="12" name="Picture 11" descr="butterfly-animated-gif-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090" y="1699260"/>
            <a:ext cx="2028190" cy="19431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67560" y="475805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ACO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116955" y="4773295"/>
            <a:ext cx="113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PSO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9969500" y="4319905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BMO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1.Biological Inspiration :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1485" y="1087120"/>
            <a:ext cx="111493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Natural Behaviour of Ants</a:t>
            </a:r>
            <a:endParaRPr lang="en-IN" altLang="en-US" sz="22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200"/>
              <a:t>	- Essentially Blind, Deaf and Dumb</a:t>
            </a:r>
            <a:endParaRPr lang="en-IN" altLang="en-US" sz="22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200"/>
              <a:t>	- They deposite “Pheromone”</a:t>
            </a:r>
            <a:endParaRPr lang="en-IN" altLang="en-US" sz="2200"/>
          </a:p>
        </p:txBody>
      </p:sp>
      <p:pic>
        <p:nvPicPr>
          <p:cNvPr id="4" name="Content Placeholder 3" descr="1 I7ul1B-ZxaQESGjwwvz4a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2830" y="2193925"/>
            <a:ext cx="754634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1.Biological Inspiration :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Content Placeholder 2" descr="aco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6235" y="2312035"/>
            <a:ext cx="4064635" cy="1485900"/>
          </a:xfrm>
          <a:prstGeom prst="rect">
            <a:avLst/>
          </a:prstGeom>
        </p:spPr>
      </p:pic>
      <p:pic>
        <p:nvPicPr>
          <p:cNvPr id="5" name="Content Placeholder 4" descr="aco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3295" y="2478405"/>
            <a:ext cx="4079240" cy="1419225"/>
          </a:xfrm>
          <a:prstGeom prst="rect">
            <a:avLst/>
          </a:prstGeom>
        </p:spPr>
      </p:pic>
      <p:pic>
        <p:nvPicPr>
          <p:cNvPr id="7" name="Picture 6" descr="aco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80" y="2359660"/>
            <a:ext cx="402336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7855" y="1087120"/>
            <a:ext cx="26136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Shortest Path</a:t>
            </a:r>
            <a:endParaRPr lang="en-I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1.Biological Inspiration :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Content Placeholder 2" descr="aco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6235" y="2454275"/>
            <a:ext cx="4135120" cy="1400175"/>
          </a:xfrm>
          <a:prstGeom prst="rect">
            <a:avLst/>
          </a:prstGeom>
        </p:spPr>
      </p:pic>
      <p:pic>
        <p:nvPicPr>
          <p:cNvPr id="5" name="Content Placeholder 4" descr="aco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0" y="2454275"/>
            <a:ext cx="3695065" cy="1352550"/>
          </a:xfrm>
          <a:prstGeom prst="rect">
            <a:avLst/>
          </a:prstGeom>
        </p:spPr>
      </p:pic>
      <p:pic>
        <p:nvPicPr>
          <p:cNvPr id="7" name="Picture 6" descr="aco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55" y="2444750"/>
            <a:ext cx="4533900" cy="14192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27050" y="1041400"/>
            <a:ext cx="2976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>
                <a:sym typeface="+mn-ea"/>
              </a:rPr>
              <a:t>Shortest Path</a:t>
            </a:r>
            <a:endParaRPr lang="en-IN" altLang="en-US" sz="2200"/>
          </a:p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527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The Optimization Technique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Content Placeholder 2" descr="Screenshot (1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1045" y="986155"/>
            <a:ext cx="735330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5081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2. The Optimization Technique</a:t>
            </a:r>
            <a:r>
              <a:rPr lang="en-IN" altLang="en-US" sz="2400" b="1">
                <a:solidFill>
                  <a:schemeClr val="accent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Content Placeholder 2" descr="Screenshot (11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1609090"/>
            <a:ext cx="6515100" cy="3990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7375" y="1087120"/>
            <a:ext cx="4925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/>
              <a:t>For Calculating Probabilities</a:t>
            </a:r>
            <a:endParaRPr lang="en-I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6235" y="294640"/>
            <a:ext cx="441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MatLab Results :</a:t>
            </a:r>
            <a:endParaRPr lang="en-IN" altLang="en-US" sz="2400" b="1">
              <a:solidFill>
                <a:schemeClr val="accent3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Content Placeholder 2" descr="ACO_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3005" y="989330"/>
            <a:ext cx="9992995" cy="450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9" baseType="lpstr">
      <vt:lpstr>Arial</vt:lpstr>
      <vt:lpstr>SimSun</vt:lpstr>
      <vt:lpstr>Wingdings</vt:lpstr>
      <vt:lpstr>Microsoft YaHei</vt:lpstr>
      <vt:lpstr>Trebuchet MS</vt:lpstr>
      <vt:lpstr>Arial Unicode MS</vt:lpstr>
      <vt:lpstr>Calibri</vt:lpstr>
      <vt:lpstr>Times New Roman</vt:lpstr>
      <vt:lpstr>Symbol</vt:lpstr>
      <vt:lpstr>Tahoma</vt:lpstr>
      <vt:lpstr>Tempus Sans ITC</vt:lpstr>
      <vt:lpstr>Wingdings</vt:lpstr>
      <vt:lpstr>Microsoft JhengHei Light</vt:lpstr>
      <vt:lpstr>Microsoft JhengHei UI</vt:lpstr>
      <vt:lpstr>Microsoft JhengHei UI Light</vt:lpstr>
      <vt:lpstr>Malgun Gothic</vt:lpstr>
      <vt:lpstr>MingLiU-ExtB</vt:lpstr>
      <vt:lpstr>MingLiU_HKSCS-ExtB</vt:lpstr>
      <vt:lpstr>MS Gothic</vt:lpstr>
      <vt:lpstr>MS UI Gothic</vt:lpstr>
      <vt:lpstr>NSimSun</vt:lpstr>
      <vt:lpstr>PMingLiU-ExtB</vt:lpstr>
      <vt:lpstr>Yu Gothic</vt:lpstr>
      <vt:lpstr>Arial Black</vt:lpstr>
      <vt:lpstr>Agency FB</vt:lpstr>
      <vt:lpstr>Algerian</vt:lpstr>
      <vt:lpstr>Office Theme</vt:lpstr>
      <vt:lpstr>Ant Colony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messi</cp:lastModifiedBy>
  <cp:revision>17</cp:revision>
  <dcterms:created xsi:type="dcterms:W3CDTF">2018-01-08T14:34:00Z</dcterms:created>
  <dcterms:modified xsi:type="dcterms:W3CDTF">2020-07-18T17:13:36Z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