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 snapToObjects="1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185837-DC78-E247-8011-64D4151AB9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79EAB-9586-B147-9377-D767B61BD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984" y="1849194"/>
            <a:ext cx="663526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35867-4CB2-6A4C-8D2C-2704EC596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984" y="4328869"/>
            <a:ext cx="663526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3909-87C7-BB4C-BB8C-A2129EBE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FACAE-4967-A341-857F-2CB55293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A7304-1FE0-054A-8161-7E5308F3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5757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29D4-78E0-694D-BEC9-30908682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DABEC-039F-A240-B75E-27552EE21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F9938-6A75-F042-9718-FC2CB75C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E245-3E20-6E4D-B25F-A884FD1F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31EE-8BF2-F542-B201-19E469DD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4013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50C5A-A410-CE45-BDBA-BA86BBBC2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971B3-525B-FB4D-9710-3B7A30C4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BA7D8-13C0-EC45-A23E-E59B0DD3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9EDE-AF47-534E-B86E-65EDC833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2D98F-712F-F844-9F29-B4EEAF6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8941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4F94-91A7-E14B-AEEA-908987ED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BF43-FBEA-3840-A431-E088F801C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0494-6578-2D47-9E0B-90820E5C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347D-933E-8E4F-B26D-BCD22A74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6CDA-D48E-3341-9027-13619939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9018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3761-0492-8548-920B-A0EF01C1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FD37F-1BD0-C546-9473-A137D27E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80817-D883-244D-BBB5-D65CFA14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D2E0-ACB8-3A4F-9BDE-BB87066F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9BFA-9FB4-6243-B283-08E1F5C1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5706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41CE-7AFD-5A43-9186-A509086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AFA4-08A9-2A44-97DA-ABFE8FBF3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4196D-9C77-2C44-A783-3AC08CA55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A4F98-FDAF-CC43-8BB5-16E75948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FBB59-DA6D-AC42-848D-AF49A3E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DB749-37DC-7349-BF68-D96433D3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1901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6DBC-9B74-2448-B8E5-1EAB4CF7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98B09-D240-F542-821E-8B5131F4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17DF3-B222-6445-85F5-E41BE136E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0066B-977B-5A41-8E0A-A0856D32C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8D28B-4F63-9F41-A8B7-5F63444FC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13827-B9DD-4246-95F8-F900ADEC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55E6E-DD17-5449-8F05-59E20060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F0B39-8C24-B74F-B6C5-4DFC67D3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278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5F3F-454A-4540-AB1F-61B2B6A4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EF5A7-91AF-B348-80A7-6FF2B417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C351E-3ABF-8240-95F9-B203A06A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16A70-5D97-E84C-84B3-A4AF645D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631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C5BD0-5CA5-6A47-AEFB-E4F2F1ED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94D86-60C9-244C-A411-4769BD82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E9D6D-2987-3B41-8974-8F628F03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3439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D5FA-A1BD-A04A-83D8-43576732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5AEB-1130-154B-B02F-4D9C7882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EF1FC-73F2-5C49-B852-386E756D4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AECFA-E146-184F-970E-0FF7C76E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351A1-0BCB-0249-A045-9F0D9C5B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9DFD9-C703-2D40-9B97-95E5BA16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301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C791-39D7-704B-A673-58607E46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5636D-85ED-1544-8BD9-D357934BE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08905-8A46-9C40-87A5-5ACAEDF54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58AA6-EED5-D847-97E5-D12A7AB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88D-DD08-1B48-A9F1-7CEEEB8CFE8D}" type="datetimeFigureOut">
              <a:rPr lang="en-UA" smtClean="0"/>
              <a:t>05/09/2024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C65A8-3B1A-4E4D-A943-09DF95D4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8696A-044E-8245-8467-FA9C2D05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8407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D0D18-3229-C647-8A3F-ECAE872269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2560A-EDA7-B04C-9A80-0D69B537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2952-C9F5-F749-84D7-D1230E7B0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70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5800-DA50-F24A-A896-25F686867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735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688D-DD08-1B48-A9F1-7CEEEB8CFE8D}" type="datetimeFigureOut">
              <a:rPr lang="en-UA" smtClean="0"/>
              <a:t>05/09/2024</a:t>
            </a:fld>
            <a:endParaRPr lang="en-U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95130-D069-4941-BAE3-1E321764B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35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F969F-3CBB-B345-A0A4-1985F419A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092" y="59434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3CAD-8433-1A4F-BFB0-7ADB59DC3DA9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0585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F59E-13E6-5947-9CC7-75B23E4D4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984" y="1213090"/>
            <a:ext cx="6635262" cy="2387600"/>
          </a:xfrm>
        </p:spPr>
        <p:txBody>
          <a:bodyPr>
            <a:normAutofit/>
          </a:bodyPr>
          <a:lstStyle/>
          <a:p>
            <a:r>
              <a:rPr lang="uk-UA" sz="6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 робота</a:t>
            </a:r>
            <a:endParaRPr lang="en-UA" sz="6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94DCA-163B-C84A-BCF4-3FDA31D13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985" y="3962593"/>
            <a:ext cx="5778254" cy="1571515"/>
          </a:xfrm>
        </p:spPr>
        <p:txBody>
          <a:bodyPr/>
          <a:lstStyle/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розв’язання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коштів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книжковому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E239AA9-002D-4F44-20E3-8B06B3EAC676}"/>
              </a:ext>
            </a:extLst>
          </p:cNvPr>
          <p:cNvSpPr txBox="1">
            <a:spLocks/>
          </p:cNvSpPr>
          <p:nvPr/>
        </p:nvSpPr>
        <p:spPr>
          <a:xfrm>
            <a:off x="9659204" y="3962593"/>
            <a:ext cx="2532796" cy="2118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: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Тамбовцев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Артем</a:t>
            </a:r>
          </a:p>
          <a:p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Ст.гр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ПЗ-22-1ду</a:t>
            </a:r>
            <a:br>
              <a:rPr lang="uk-UA" dirty="0">
                <a:latin typeface="Seravek" panose="020B0503040000020004" pitchFamily="34" charset="0"/>
              </a:rPr>
            </a:br>
            <a:endParaRPr lang="en-UA" dirty="0">
              <a:latin typeface="Seravek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8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Створення бази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75405F-05A6-11AC-B176-6115FC9B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27"/>
            <a:ext cx="60953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Створення діаграми бази даних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2C3857-75ED-FDF7-7500-23B805F4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9" y="1947500"/>
            <a:ext cx="6095338" cy="39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Створення бази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75405F-05A6-11AC-B176-6115FC9B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4014"/>
            <a:ext cx="4703860" cy="44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Заповнення таблиць бази даних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E5A867-6CF4-A137-1498-DC7BC81C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89" y="1144588"/>
            <a:ext cx="5483411" cy="47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1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Багатокористувацький режим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1DB0CB-0714-2B7F-8E1C-C91F92FF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2451"/>
            <a:ext cx="4126825" cy="46115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C7E971-377F-A8A0-5768-913D4BBA5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278" y="1104575"/>
            <a:ext cx="4334480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0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Тригери бази даних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508C4-E16D-3CEA-EDFE-AA1BDE75792C}"/>
              </a:ext>
            </a:extLst>
          </p:cNvPr>
          <p:cNvSpPr txBox="1"/>
          <p:nvPr/>
        </p:nvSpPr>
        <p:spPr>
          <a:xfrm>
            <a:off x="838199" y="1552609"/>
            <a:ext cx="111921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trigger)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спеціальний тип збережених процедур, що запускаються сервером автоматично при виконанні тих чи інших дій з даними таблиці. Кожен тригер прив’язується до конкретної таблиці. Коли користувач намагається, наприклад, змінити дані в таблиці, сервер автоматично запускає тригер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 якщо він завершується успішно, дозволяється виконання змін.</a:t>
            </a:r>
          </a:p>
        </p:txBody>
      </p:sp>
    </p:spTree>
    <p:extLst>
      <p:ext uri="{BB962C8B-B14F-4D97-AF65-F5344CB8AC3E}">
        <p14:creationId xmlns:p14="http://schemas.microsoft.com/office/powerpoint/2010/main" val="148698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Тригери бази даних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7B0E0A-4C8E-4FAF-A894-D58E04A7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454" y="1144726"/>
            <a:ext cx="7763409" cy="4568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661D96-E10D-BB33-A88F-CCCDE18B5A47}"/>
              </a:ext>
            </a:extLst>
          </p:cNvPr>
          <p:cNvSpPr txBox="1"/>
          <p:nvPr/>
        </p:nvSpPr>
        <p:spPr>
          <a:xfrm>
            <a:off x="255031" y="1515946"/>
            <a:ext cx="39704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Створимо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виводу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повідомлення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консоль про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успішну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вставку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7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Тригери бази даних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61D96-E10D-BB33-A88F-CCCDE18B5A47}"/>
              </a:ext>
            </a:extLst>
          </p:cNvPr>
          <p:cNvSpPr txBox="1"/>
          <p:nvPr/>
        </p:nvSpPr>
        <p:spPr>
          <a:xfrm>
            <a:off x="425081" y="1537812"/>
            <a:ext cx="49750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Перевіримо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працездатність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Додамо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натискаємо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F5.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D119F8-B320-48ED-3870-FCF8D9C4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136" y="1537812"/>
            <a:ext cx="6791864" cy="31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7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Збережені процедури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8173F-9804-9810-C8AC-BBD9FC5F8F1F}"/>
              </a:ext>
            </a:extLst>
          </p:cNvPr>
          <p:cNvSpPr txBox="1"/>
          <p:nvPr/>
        </p:nvSpPr>
        <p:spPr>
          <a:xfrm>
            <a:off x="838200" y="1658006"/>
            <a:ext cx="111841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Збережена процедура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procedure)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іменований набір команд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Transact-SQL,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зберігається безпосередньо на сервері і представляє собою самостійний об’єкт – базу даних. Вона існує незалежно від таблиць або яких небудь інших об’єктів баз даних. Збережена процедура може бути викликана клієнтською програмою, іншою збереженою процедурою або тригером.</a:t>
            </a:r>
          </a:p>
        </p:txBody>
      </p:sp>
    </p:spTree>
    <p:extLst>
      <p:ext uri="{BB962C8B-B14F-4D97-AF65-F5344CB8AC3E}">
        <p14:creationId xmlns:p14="http://schemas.microsoft.com/office/powerpoint/2010/main" val="112454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Збережені процедури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BAD6AB-1D7E-40E2-F8AA-A17EB0BE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46" y="1272110"/>
            <a:ext cx="7411707" cy="46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8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Збережені процедури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51E05-66B3-6410-08E7-EE43FCE21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29" y="1295917"/>
            <a:ext cx="4984742" cy="22324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D1EEA9-52F5-409A-EEDF-AF1AD8BE1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29" y="2634603"/>
            <a:ext cx="4984742" cy="28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2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Представлення бази даних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F3E7E-9116-7567-BF9B-022A6C65655C}"/>
              </a:ext>
            </a:extLst>
          </p:cNvPr>
          <p:cNvSpPr txBox="1"/>
          <p:nvPr/>
        </p:nvSpPr>
        <p:spPr>
          <a:xfrm>
            <a:off x="838199" y="1362584"/>
            <a:ext cx="112000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задовольняють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уявлення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них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звертатися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точно так само, як i 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звичайної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Уявлення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будуватися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декількох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навіть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уявлень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4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8340C-82BD-A1ED-2C2F-B5093952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F0E9177-F315-4D86-B038-A6623748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43"/>
            <a:ext cx="1118417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 - це модель, яка дозволяє структурувати та зберігати дані про об'єкти з однаковими властивостями. Сучасні бази даних, незалежно від того, чи вони реалізовані на комп'ютері, використовують таблиці для зберігання даних. Останнім часом реляційні бази даних стали найпоширенішими. У реляційних базах даних інформація зберігається у відношеннях, які можна сприймати як таблиці, пов'язані між собою. </a:t>
            </a:r>
          </a:p>
        </p:txBody>
      </p:sp>
    </p:spTree>
    <p:extLst>
      <p:ext uri="{BB962C8B-B14F-4D97-AF65-F5344CB8AC3E}">
        <p14:creationId xmlns:p14="http://schemas.microsoft.com/office/powerpoint/2010/main" val="417485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Представлення бази даних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92FB12-4C95-1396-5530-A63E4618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5819"/>
            <a:ext cx="4804630" cy="46021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6BE571-9493-AB1C-4ADB-CDC0E0CA8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376" y="1144588"/>
            <a:ext cx="4187431" cy="47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0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28253-7557-0263-86DD-03A2747E563C}"/>
              </a:ext>
            </a:extLst>
          </p:cNvPr>
          <p:cNvSpPr txBox="1"/>
          <p:nvPr/>
        </p:nvSpPr>
        <p:spPr>
          <a:xfrm>
            <a:off x="838200" y="1268955"/>
            <a:ext cx="1124778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 час розробки клієнтського додатку для системи управління книгарнею була використана технологія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Forms. Windows Forms -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фреймворк для створення клієнтських додатків для операційної системи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додатку ми обрали техніку програмування за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патерном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-Controller),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дозволяє нам ефективно розділити логіку додатку на три основні компоненти: Модель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Model),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Контролер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Controller).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Цей підхід сприяє збереженню чистоти коду, полегшує розробку та робить додаток більш масштабованим.</a:t>
            </a:r>
          </a:p>
        </p:txBody>
      </p:sp>
    </p:spTree>
    <p:extLst>
      <p:ext uri="{BB962C8B-B14F-4D97-AF65-F5344CB8AC3E}">
        <p14:creationId xmlns:p14="http://schemas.microsoft.com/office/powerpoint/2010/main" val="128445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28253-7557-0263-86DD-03A2747E563C}"/>
              </a:ext>
            </a:extLst>
          </p:cNvPr>
          <p:cNvSpPr txBox="1"/>
          <p:nvPr/>
        </p:nvSpPr>
        <p:spPr>
          <a:xfrm>
            <a:off x="838200" y="1268955"/>
            <a:ext cx="112477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Вид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View) -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інтерфейс користувача, який відображає дані користувачу та дозволяє йому взаємодіяти з додатком. У додатку ми використовуємо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різноманітних екранів, таких як екран списку авторів, книг, клієнтів та інших. 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Модель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Model) -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компонент, який представляє дані та логіку їх обробки. У додатку модель відповідає за роботу з базою даних, виконання запитів та збереження даних. 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Контролер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Controller) -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посередник між видом та моделлю, який обробляє вхідні дані від користувача та виконує відповідні дії. У додатку контролер відповідає за обробку подій користувача, таких як натискання кнопок або введення тексту.</a:t>
            </a:r>
          </a:p>
        </p:txBody>
      </p:sp>
    </p:spTree>
    <p:extLst>
      <p:ext uri="{BB962C8B-B14F-4D97-AF65-F5344CB8AC3E}">
        <p14:creationId xmlns:p14="http://schemas.microsoft.com/office/powerpoint/2010/main" val="3521423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75181-DB3D-BA27-0A18-5894DAE5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43" y="1034872"/>
            <a:ext cx="5702314" cy="478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1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75181-DB3D-BA27-0A18-5894DAE5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43" y="1034872"/>
            <a:ext cx="5702314" cy="47882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905E9B-5B37-D78D-7B4E-0A0120C3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707" y="1034872"/>
            <a:ext cx="5664585" cy="47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31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75181-DB3D-BA27-0A18-5894DAE5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43" y="1034872"/>
            <a:ext cx="5702314" cy="47882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905E9B-5B37-D78D-7B4E-0A0120C3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707" y="1034872"/>
            <a:ext cx="5664585" cy="47882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F6D26A-970A-8F2E-39BD-ACB4C4C26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049" y="1034870"/>
            <a:ext cx="5723243" cy="47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75181-DB3D-BA27-0A18-5894DAE5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43" y="1034872"/>
            <a:ext cx="5702314" cy="47882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7ABAAB-00EC-3618-9E3E-858AED08C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43" y="1034872"/>
            <a:ext cx="5702314" cy="47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94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75181-DB3D-BA27-0A18-5894DAE5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43" y="1034872"/>
            <a:ext cx="5702314" cy="47882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3DF015-F571-55C4-45E4-FA7C133CF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43" y="1034872"/>
            <a:ext cx="5702314" cy="48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7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75181-DB3D-BA27-0A18-5894DAE5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43" y="1034872"/>
            <a:ext cx="5702314" cy="47882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6F70FD-F539-74DC-B64E-6AF4E1F6A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44" y="1034872"/>
            <a:ext cx="5702314" cy="47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95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Створення клієнтської частини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75181-DB3D-BA27-0A18-5894DAE5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43" y="1034872"/>
            <a:ext cx="5702314" cy="47882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09DF0A-482B-F661-5667-F42920104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43" y="998795"/>
            <a:ext cx="5702314" cy="48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4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198C3-2557-D3E0-F698-F40547E5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BCC5BD5-DD32-F139-E1B5-63ACC273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43"/>
            <a:ext cx="1129549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функції системи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включають організацію одночасного доступу великої кількості користувачів до даних та маніпуляції інформацією, збереженою в базі даних.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 реляційну модель даних та здійснює створення об'єктів бази даних, перевірку цілісності та забезпечення безпеки даних у системі. </a:t>
            </a:r>
          </a:p>
        </p:txBody>
      </p:sp>
    </p:spTree>
    <p:extLst>
      <p:ext uri="{BB962C8B-B14F-4D97-AF65-F5344CB8AC3E}">
        <p14:creationId xmlns:p14="http://schemas.microsoft.com/office/powerpoint/2010/main" val="261210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3B89C-EEA7-1C09-5365-4A9A742B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Етапи розробки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E2F448B6-8FF9-0478-195B-24551CC67CC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94941"/>
            <a:ext cx="5105401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48F27764-2861-705F-552A-ECCF564128A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622E236-EEA4-B97F-C92F-821FA8F8AB7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62ED6E61-9647-5EE4-ADCE-2694EFBD32F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59" y="1471"/>
              <a:ext cx="25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Багатокористувацький режим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E9D2B2A1-ABD5-BD74-5083-B6D76FE343E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BEF59F8A-9A71-905B-E433-8424FDF58CD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480341"/>
            <a:ext cx="5105401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C15AE0C9-01AD-0580-0F29-BE145FFB9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6109F73-F386-999A-3FBF-D74600F9E66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0" y="2018"/>
              <a:ext cx="303" cy="327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46DA6794-D9DE-7884-9ACA-0BA802DE095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03" y="2061"/>
              <a:ext cx="22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Аналіз предметної області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B5A65A1A-E0F6-81A4-88EE-FC5D0A7F424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0CA1391-E0DB-7425-C0F0-628554A48A1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318541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5338D992-42F7-0C60-EC61-CF00586839E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FFA37FDF-EA08-9DF8-53FC-7F4E3CDEAEC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EA9DE168-6660-089A-56D5-644BF8158FA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34" y="2682"/>
              <a:ext cx="22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Проектування бази даних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366FCB3A-6C47-F37E-C9A0-EA72551B2BC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99A0B1AF-4F43-4391-4D09-8E7D76EF7C6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156741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60B6F6B4-75B9-EFF2-D4A3-5702298197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75332719-557C-DCFE-88B5-F3F3FF6AA48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A52F0A19-8D6C-19B5-E896-BCEA9B85076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48" y="3252"/>
              <a:ext cx="19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Створення бази даних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34A0190D-18C1-6E60-DCAA-6DD7E88787D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87C62B12-9446-60FD-9C4D-7E9E4AC4D02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855366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B22374C-33BD-B4A4-1E21-A53861B20BE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A5AB5C11-0E46-9943-DC56-58D4C1D74D9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5C0DA5B9-688D-3BED-B9CB-90CB7686FF5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48" y="3242"/>
              <a:ext cx="17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Тригери бази даних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D985F9B7-9BCC-9CAD-CEFC-835555D2C64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73" name="Group 7">
            <a:extLst>
              <a:ext uri="{FF2B5EF4-FFF2-40B4-BE49-F238E27FC236}">
                <a16:creationId xmlns:a16="http://schemas.microsoft.com/office/drawing/2014/main" id="{037C97D3-4D68-DA20-37BC-ED314C2BD34A}"/>
              </a:ext>
            </a:extLst>
          </p:cNvPr>
          <p:cNvGrpSpPr>
            <a:grpSpLocks/>
          </p:cNvGrpSpPr>
          <p:nvPr/>
        </p:nvGrpSpPr>
        <p:grpSpPr bwMode="auto">
          <a:xfrm>
            <a:off x="6604333" y="1483304"/>
            <a:ext cx="5105401" cy="555625"/>
            <a:chOff x="1248" y="2030"/>
            <a:chExt cx="3216" cy="350"/>
          </a:xfrm>
        </p:grpSpPr>
        <p:sp>
          <p:nvSpPr>
            <p:cNvPr id="74" name="Line 8">
              <a:extLst>
                <a:ext uri="{FF2B5EF4-FFF2-40B4-BE49-F238E27FC236}">
                  <a16:creationId xmlns:a16="http://schemas.microsoft.com/office/drawing/2014/main" id="{83CEC9F4-B474-E575-2A3C-404181B08BB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9">
              <a:extLst>
                <a:ext uri="{FF2B5EF4-FFF2-40B4-BE49-F238E27FC236}">
                  <a16:creationId xmlns:a16="http://schemas.microsoft.com/office/drawing/2014/main" id="{0B34C86B-0D3F-9654-8DFB-5317A427166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0" y="2018"/>
              <a:ext cx="303" cy="327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 Box 10">
              <a:extLst>
                <a:ext uri="{FF2B5EF4-FFF2-40B4-BE49-F238E27FC236}">
                  <a16:creationId xmlns:a16="http://schemas.microsoft.com/office/drawing/2014/main" id="{9D21CD9F-DD55-5CCB-FF2D-5D71BFBF2D2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59" y="2051"/>
              <a:ext cx="19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Збережені процедури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 Box 11">
              <a:extLst>
                <a:ext uri="{FF2B5EF4-FFF2-40B4-BE49-F238E27FC236}">
                  <a16:creationId xmlns:a16="http://schemas.microsoft.com/office/drawing/2014/main" id="{83E6E10C-2D92-5D36-AA8A-FFFF668C3A1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oup 12">
            <a:extLst>
              <a:ext uri="{FF2B5EF4-FFF2-40B4-BE49-F238E27FC236}">
                <a16:creationId xmlns:a16="http://schemas.microsoft.com/office/drawing/2014/main" id="{BD207335-3B15-B9D2-A456-3BB6396A38E3}"/>
              </a:ext>
            </a:extLst>
          </p:cNvPr>
          <p:cNvGrpSpPr>
            <a:grpSpLocks/>
          </p:cNvGrpSpPr>
          <p:nvPr/>
        </p:nvGrpSpPr>
        <p:grpSpPr bwMode="auto">
          <a:xfrm>
            <a:off x="6604333" y="2321504"/>
            <a:ext cx="5105400" cy="555625"/>
            <a:chOff x="1248" y="2640"/>
            <a:chExt cx="3216" cy="350"/>
          </a:xfrm>
        </p:grpSpPr>
        <p:sp>
          <p:nvSpPr>
            <p:cNvPr id="79" name="Line 13">
              <a:extLst>
                <a:ext uri="{FF2B5EF4-FFF2-40B4-BE49-F238E27FC236}">
                  <a16:creationId xmlns:a16="http://schemas.microsoft.com/office/drawing/2014/main" id="{DC0DE5A8-5109-B467-AC65-1626CD54F4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14">
              <a:extLst>
                <a:ext uri="{FF2B5EF4-FFF2-40B4-BE49-F238E27FC236}">
                  <a16:creationId xmlns:a16="http://schemas.microsoft.com/office/drawing/2014/main" id="{E8CC7A80-296F-427C-DB53-2BE4AE1BCE7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15">
              <a:extLst>
                <a:ext uri="{FF2B5EF4-FFF2-40B4-BE49-F238E27FC236}">
                  <a16:creationId xmlns:a16="http://schemas.microsoft.com/office/drawing/2014/main" id="{F48AD302-916A-A8EB-1E1E-27F71808F80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34" y="2682"/>
              <a:ext cx="23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Представлення бази даних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 Box 16">
              <a:extLst>
                <a:ext uri="{FF2B5EF4-FFF2-40B4-BE49-F238E27FC236}">
                  <a16:creationId xmlns:a16="http://schemas.microsoft.com/office/drawing/2014/main" id="{4C2373CF-DBD5-012E-EB95-B5DF13A2021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Group 17">
            <a:extLst>
              <a:ext uri="{FF2B5EF4-FFF2-40B4-BE49-F238E27FC236}">
                <a16:creationId xmlns:a16="http://schemas.microsoft.com/office/drawing/2014/main" id="{3A51D6CE-EA8E-8EAC-E644-718245D9355A}"/>
              </a:ext>
            </a:extLst>
          </p:cNvPr>
          <p:cNvGrpSpPr>
            <a:grpSpLocks/>
          </p:cNvGrpSpPr>
          <p:nvPr/>
        </p:nvGrpSpPr>
        <p:grpSpPr bwMode="auto">
          <a:xfrm>
            <a:off x="6604333" y="3159704"/>
            <a:ext cx="5192713" cy="555625"/>
            <a:chOff x="1248" y="3230"/>
            <a:chExt cx="3271" cy="350"/>
          </a:xfrm>
        </p:grpSpPr>
        <p:sp>
          <p:nvSpPr>
            <p:cNvPr id="84" name="Line 18">
              <a:extLst>
                <a:ext uri="{FF2B5EF4-FFF2-40B4-BE49-F238E27FC236}">
                  <a16:creationId xmlns:a16="http://schemas.microsoft.com/office/drawing/2014/main" id="{7A88DD67-648F-0352-D1E0-38253F55F7C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19">
              <a:extLst>
                <a:ext uri="{FF2B5EF4-FFF2-40B4-BE49-F238E27FC236}">
                  <a16:creationId xmlns:a16="http://schemas.microsoft.com/office/drawing/2014/main" id="{7CFDDA68-C449-C847-A47C-9D627F99279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0">
              <a:extLst>
                <a:ext uri="{FF2B5EF4-FFF2-40B4-BE49-F238E27FC236}">
                  <a16:creationId xmlns:a16="http://schemas.microsoft.com/office/drawing/2014/main" id="{74F23FCD-D9F0-D823-3788-CCCE2332805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33" y="3242"/>
              <a:ext cx="26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Створення клієнтської частини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1">
              <a:extLst>
                <a:ext uri="{FF2B5EF4-FFF2-40B4-BE49-F238E27FC236}">
                  <a16:creationId xmlns:a16="http://schemas.microsoft.com/office/drawing/2014/main" id="{02AEC86A-7C1E-E1D6-1E12-BE455447266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15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8DE68-46A3-90EE-173A-E03F6337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Аналіз предметної області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232CD00-B129-59E9-403A-E88FE116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43"/>
            <a:ext cx="1123983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сучасному світі книжкові магазини становлять важливу складову культурного та освітнього середовища. Вони виступають не лише як торгові точки для купівлі та продажу книг, але й як місця, де люди знаходять знання, розвагу та відпочинок. Підприємства цього типу є ключовими учасниками книжкового ринку, і їхній успіх значною мірою залежить від ефективного управління фінансами та ведення обліку прибутку.</a:t>
            </a:r>
          </a:p>
        </p:txBody>
      </p:sp>
    </p:spTree>
    <p:extLst>
      <p:ext uri="{BB962C8B-B14F-4D97-AF65-F5344CB8AC3E}">
        <p14:creationId xmlns:p14="http://schemas.microsoft.com/office/powerpoint/2010/main" val="36720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Проектування бази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75405F-05A6-11AC-B176-6115FC9B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70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Опис сутностей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407DD6-230A-D5BF-9630-3F8AD0FB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98" y="2242972"/>
            <a:ext cx="7892404" cy="297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9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Проектування бази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75405F-05A6-11AC-B176-6115FC9B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70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Специфікація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зв’язків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72B525-1224-D15F-C757-A13FDCC2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1" y="2412483"/>
            <a:ext cx="8946775" cy="23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4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Створення бази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75405F-05A6-11AC-B176-6115FC9B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7043"/>
            <a:ext cx="4290392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Створення бази даних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 нову базу даних з назвою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BookstoreManagement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допомогою наступної команди: 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REATE DATABASE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BookstoreManagement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виконання команди натискаємо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F5.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11FB84-AF09-CD73-BCC1-CBF8ABB1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201" y="2756805"/>
            <a:ext cx="698279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2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B4DC-F6E2-952F-C4FF-46A6F9A7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Створення бази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75405F-05A6-11AC-B176-6115FC9B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7043"/>
            <a:ext cx="60953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Створення таблиць бази даних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базі даних «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BookstoreManagement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створюємо таблиці, що відображають основні сутності предметної області: книги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books),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продажі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sales),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клієнти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customers),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orders),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authors),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жанри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genres).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BF6FFE-A725-6037-21CE-1797345F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734" y="1144588"/>
            <a:ext cx="4215993" cy="46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2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789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846</Words>
  <Application>Microsoft Office PowerPoint</Application>
  <PresentationFormat>Широкий екран</PresentationFormat>
  <Paragraphs>72</Paragraphs>
  <Slides>29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Seravek</vt:lpstr>
      <vt:lpstr>Times New Roman</vt:lpstr>
      <vt:lpstr>Office Theme</vt:lpstr>
      <vt:lpstr>Курсова робота</vt:lpstr>
      <vt:lpstr>Вступ</vt:lpstr>
      <vt:lpstr>Вступ</vt:lpstr>
      <vt:lpstr>Етапи розробки</vt:lpstr>
      <vt:lpstr>1. Аналіз предметної області</vt:lpstr>
      <vt:lpstr>2. Проектування бази даних</vt:lpstr>
      <vt:lpstr>2. Проектування бази даних</vt:lpstr>
      <vt:lpstr>3. Створення бази даних</vt:lpstr>
      <vt:lpstr>3. Створення бази даних</vt:lpstr>
      <vt:lpstr>3. Створення бази даних</vt:lpstr>
      <vt:lpstr>3. Створення бази даних</vt:lpstr>
      <vt:lpstr>4. Багатокористувацький режим</vt:lpstr>
      <vt:lpstr>5. Тригери бази даних</vt:lpstr>
      <vt:lpstr>5. Тригери бази даних</vt:lpstr>
      <vt:lpstr>5. Тригери бази даних</vt:lpstr>
      <vt:lpstr>6. Збережені процедури</vt:lpstr>
      <vt:lpstr>6. Збережені процедури</vt:lpstr>
      <vt:lpstr>6. Збережені процедури</vt:lpstr>
      <vt:lpstr>7. Представлення бази даних</vt:lpstr>
      <vt:lpstr>7. Представлення бази даних</vt:lpstr>
      <vt:lpstr>8. Створення клієнтської частини</vt:lpstr>
      <vt:lpstr>8. Створення клієнтської частини</vt:lpstr>
      <vt:lpstr>8. Створення клієнтської частини</vt:lpstr>
      <vt:lpstr>8. Створення клієнтської частини</vt:lpstr>
      <vt:lpstr>8. Створення клієнтської частини</vt:lpstr>
      <vt:lpstr>8. Створення клієнтської частини</vt:lpstr>
      <vt:lpstr>8. Створення клієнтської частини</vt:lpstr>
      <vt:lpstr>8. Створення клієнтської частини</vt:lpstr>
      <vt:lpstr>8. Створення клієнтської частини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Artem Tambovtsev</cp:lastModifiedBy>
  <cp:revision>29</cp:revision>
  <dcterms:created xsi:type="dcterms:W3CDTF">2023-07-27T11:27:42Z</dcterms:created>
  <dcterms:modified xsi:type="dcterms:W3CDTF">2024-05-09T20:57:45Z</dcterms:modified>
</cp:coreProperties>
</file>