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1de80754d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1de80754d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1de80754d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1de80754d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1de80754d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1de80754d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1de80754d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1de80754d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1de80754d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1de80754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1de80754d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1de80754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1de80754d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1de80754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1de80754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1de80754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1de80754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1de80754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1de80754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1de80754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1de80754d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1de80754d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1de80754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1de80754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1de80754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1de80754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1de80754d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1de80754d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1de80754d_4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1de80754d_4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datasets/abhinowww/face-sentiment-data" TargetMode="External"/><Relationship Id="rId4" Type="http://schemas.openxmlformats.org/officeDocument/2006/relationships/hyperlink" Target="https://docs.python.org/3/library/shuti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bhinowww/face-sentimen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Facial Expression Recognition for Sentiment Analysis</a:t>
            </a:r>
            <a:endParaRPr/>
          </a:p>
        </p:txBody>
      </p:sp>
      <p:sp>
        <p:nvSpPr>
          <p:cNvPr id="135" name="Google Shape;135;p13"/>
          <p:cNvSpPr txBox="1"/>
          <p:nvPr>
            <p:ph idx="1" type="subTitle"/>
          </p:nvPr>
        </p:nvSpPr>
        <p:spPr>
          <a:xfrm>
            <a:off x="808025" y="3272050"/>
            <a:ext cx="7865400" cy="124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Derek Dolan, David Mansoir, Hans Broders, Yesul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Potential Applications</a:t>
            </a:r>
            <a:endParaRPr sz="2600"/>
          </a:p>
        </p:txBody>
      </p:sp>
      <p:sp>
        <p:nvSpPr>
          <p:cNvPr id="197" name="Google Shape;197;p22"/>
          <p:cNvSpPr txBox="1"/>
          <p:nvPr>
            <p:ph idx="1" type="body"/>
          </p:nvPr>
        </p:nvSpPr>
        <p:spPr>
          <a:xfrm>
            <a:off x="300025" y="18104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Models of this type could </a:t>
            </a:r>
            <a:r>
              <a:rPr lang="en" sz="1600"/>
              <a:t>conceivably be used for:</a:t>
            </a:r>
            <a:endParaRPr sz="1600"/>
          </a:p>
          <a:p>
            <a:pPr indent="0" lvl="0" marL="0" rtl="0" algn="l">
              <a:spcBef>
                <a:spcPts val="1200"/>
              </a:spcBef>
              <a:spcAft>
                <a:spcPts val="0"/>
              </a:spcAft>
              <a:buNone/>
            </a:pPr>
            <a:r>
              <a:rPr lang="en" sz="1600"/>
              <a:t>New product surveys such as perfume testing</a:t>
            </a:r>
            <a:endParaRPr sz="1600"/>
          </a:p>
          <a:p>
            <a:pPr indent="0" lvl="0" marL="0" rtl="0" algn="l">
              <a:spcBef>
                <a:spcPts val="1200"/>
              </a:spcBef>
              <a:spcAft>
                <a:spcPts val="0"/>
              </a:spcAft>
              <a:buNone/>
            </a:pPr>
            <a:r>
              <a:rPr lang="en" sz="1600"/>
              <a:t>Emotional Monitoring</a:t>
            </a:r>
            <a:endParaRPr sz="1600"/>
          </a:p>
          <a:p>
            <a:pPr indent="0" lvl="0" marL="0" rtl="0" algn="l">
              <a:spcBef>
                <a:spcPts val="1200"/>
              </a:spcBef>
              <a:spcAft>
                <a:spcPts val="0"/>
              </a:spcAft>
              <a:buNone/>
            </a:pPr>
            <a:r>
              <a:rPr lang="en" sz="1600"/>
              <a:t>Could be expanded to include sleep detection</a:t>
            </a:r>
            <a:endParaRPr sz="1600"/>
          </a:p>
          <a:p>
            <a:pPr indent="0" lvl="0" marL="0" rtl="0" algn="l">
              <a:spcBef>
                <a:spcPts val="1200"/>
              </a:spcBef>
              <a:spcAft>
                <a:spcPts val="1200"/>
              </a:spcAft>
              <a:buNone/>
            </a:pPr>
            <a:r>
              <a:rPr lang="en" sz="1600"/>
              <a:t>Chatbots could use this to detect level of satisfaction</a:t>
            </a:r>
            <a:endParaRPr sz="1600"/>
          </a:p>
        </p:txBody>
      </p:sp>
      <p:pic>
        <p:nvPicPr>
          <p:cNvPr id="198" name="Google Shape;198;p22"/>
          <p:cNvPicPr preferRelativeResize="0"/>
          <p:nvPr/>
        </p:nvPicPr>
        <p:blipFill>
          <a:blip r:embed="rId3">
            <a:alphaModFix/>
          </a:blip>
          <a:stretch>
            <a:fillRect/>
          </a:stretch>
        </p:blipFill>
        <p:spPr>
          <a:xfrm>
            <a:off x="5282400" y="1460250"/>
            <a:ext cx="3709200" cy="27832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3"/>
          <p:cNvPicPr preferRelativeResize="0"/>
          <p:nvPr/>
        </p:nvPicPr>
        <p:blipFill>
          <a:blip r:embed="rId3">
            <a:alphaModFix/>
          </a:blip>
          <a:stretch>
            <a:fillRect/>
          </a:stretch>
        </p:blipFill>
        <p:spPr>
          <a:xfrm>
            <a:off x="5940900" y="1653587"/>
            <a:ext cx="3108600" cy="2219725"/>
          </a:xfrm>
          <a:prstGeom prst="rect">
            <a:avLst/>
          </a:prstGeom>
          <a:noFill/>
          <a:ln>
            <a:noFill/>
          </a:ln>
        </p:spPr>
      </p:pic>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Limitations</a:t>
            </a:r>
            <a:endParaRPr sz="2600"/>
          </a:p>
        </p:txBody>
      </p:sp>
      <p:sp>
        <p:nvSpPr>
          <p:cNvPr id="205" name="Google Shape;205;p23"/>
          <p:cNvSpPr txBox="1"/>
          <p:nvPr>
            <p:ph idx="1" type="body"/>
          </p:nvPr>
        </p:nvSpPr>
        <p:spPr>
          <a:xfrm>
            <a:off x="699000" y="1307850"/>
            <a:ext cx="5241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There are more than 5 emotions so the model cannot capture the full range of human emotion. </a:t>
            </a:r>
            <a:endParaRPr sz="1600"/>
          </a:p>
          <a:p>
            <a:pPr indent="0" lvl="0" marL="0" rtl="0" algn="l">
              <a:spcBef>
                <a:spcPts val="1200"/>
              </a:spcBef>
              <a:spcAft>
                <a:spcPts val="0"/>
              </a:spcAft>
              <a:buNone/>
            </a:pPr>
            <a:r>
              <a:rPr lang="en" sz="1600"/>
              <a:t>Requires </a:t>
            </a:r>
            <a:r>
              <a:rPr lang="en" sz="1600"/>
              <a:t>relatively</a:t>
            </a:r>
            <a:r>
              <a:rPr lang="en" sz="1600"/>
              <a:t> high quality photos that are mostly head on. </a:t>
            </a:r>
            <a:endParaRPr sz="1600"/>
          </a:p>
          <a:p>
            <a:pPr indent="0" lvl="0" marL="0" rtl="0" algn="l">
              <a:spcBef>
                <a:spcPts val="1200"/>
              </a:spcBef>
              <a:spcAft>
                <a:spcPts val="0"/>
              </a:spcAft>
              <a:buNone/>
            </a:pPr>
            <a:r>
              <a:rPr lang="en" sz="1600"/>
              <a:t>Relatively small person set, may wish to expand the dataset </a:t>
            </a:r>
            <a:endParaRPr sz="1600"/>
          </a:p>
          <a:p>
            <a:pPr indent="0" lvl="0" marL="0" rtl="0" algn="l">
              <a:spcBef>
                <a:spcPts val="1200"/>
              </a:spcBef>
              <a:spcAft>
                <a:spcPts val="0"/>
              </a:spcAft>
              <a:buNone/>
            </a:pPr>
            <a:r>
              <a:rPr lang="en" sz="1600"/>
              <a:t>Training data is a small set of faces so it </a:t>
            </a:r>
            <a:r>
              <a:rPr lang="en" sz="1600"/>
              <a:t>doesn't</a:t>
            </a:r>
            <a:r>
              <a:rPr lang="en" sz="1600"/>
              <a:t> have data for other faces. </a:t>
            </a:r>
            <a:endParaRPr sz="1600"/>
          </a:p>
          <a:p>
            <a:pPr indent="0" lvl="0" marL="0" rtl="0" algn="l">
              <a:spcBef>
                <a:spcPts val="1200"/>
              </a:spcBef>
              <a:spcAft>
                <a:spcPts val="0"/>
              </a:spcAft>
              <a:buNone/>
            </a:pPr>
            <a:r>
              <a:rPr lang="en" sz="1600"/>
              <a:t>It can’t make you a donut</a:t>
            </a:r>
            <a:endParaRPr sz="1600"/>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Ethical Concerns</a:t>
            </a:r>
            <a:endParaRPr sz="2600"/>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Would </a:t>
            </a:r>
            <a:r>
              <a:rPr lang="en" sz="1600"/>
              <a:t>require</a:t>
            </a:r>
            <a:r>
              <a:rPr lang="en" sz="1600"/>
              <a:t> permissions in order to make use of or </a:t>
            </a:r>
            <a:r>
              <a:rPr lang="en" sz="1600"/>
              <a:t>there would be privacy concerns.</a:t>
            </a:r>
            <a:endParaRPr sz="1600"/>
          </a:p>
          <a:p>
            <a:pPr indent="0" lvl="0" marL="0" rtl="0" algn="l">
              <a:spcBef>
                <a:spcPts val="1200"/>
              </a:spcBef>
              <a:spcAft>
                <a:spcPts val="0"/>
              </a:spcAft>
              <a:buNone/>
            </a:pPr>
            <a:r>
              <a:rPr lang="en" sz="1600"/>
              <a:t>Requires deletion of data</a:t>
            </a:r>
            <a:endParaRPr sz="1600"/>
          </a:p>
          <a:p>
            <a:pPr indent="0" lvl="0" marL="0" rtl="0" algn="l">
              <a:spcBef>
                <a:spcPts val="1200"/>
              </a:spcBef>
              <a:spcAft>
                <a:spcPts val="0"/>
              </a:spcAft>
              <a:buNone/>
            </a:pPr>
            <a:r>
              <a:rPr lang="en" sz="1600"/>
              <a:t>It may be difficult to effectively categorize the emotions of individuals who are not well represented in the dataset</a:t>
            </a:r>
            <a:endParaRPr sz="1600"/>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58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Demonstration</a:t>
            </a:r>
            <a:endParaRPr sz="2600"/>
          </a:p>
        </p:txBody>
      </p:sp>
      <p:sp>
        <p:nvSpPr>
          <p:cNvPr id="217" name="Google Shape;217;p25"/>
          <p:cNvSpPr txBox="1"/>
          <p:nvPr>
            <p:ph idx="1" type="body"/>
          </p:nvPr>
        </p:nvSpPr>
        <p:spPr>
          <a:xfrm>
            <a:off x="626325" y="2449550"/>
            <a:ext cx="1331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Neutral Categorized Correctly</a:t>
            </a:r>
            <a:endParaRPr/>
          </a:p>
          <a:p>
            <a:pPr indent="0" lvl="0" marL="0" rtl="0" algn="l">
              <a:spcBef>
                <a:spcPts val="120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1958020" y="1475288"/>
            <a:ext cx="2321775" cy="3095726"/>
          </a:xfrm>
          <a:prstGeom prst="rect">
            <a:avLst/>
          </a:prstGeom>
          <a:noFill/>
          <a:ln>
            <a:noFill/>
          </a:ln>
        </p:spPr>
      </p:pic>
      <p:pic>
        <p:nvPicPr>
          <p:cNvPr id="219" name="Google Shape;219;p25"/>
          <p:cNvPicPr preferRelativeResize="0"/>
          <p:nvPr/>
        </p:nvPicPr>
        <p:blipFill>
          <a:blip r:embed="rId4">
            <a:alphaModFix/>
          </a:blip>
          <a:stretch>
            <a:fillRect/>
          </a:stretch>
        </p:blipFill>
        <p:spPr>
          <a:xfrm>
            <a:off x="4537000" y="1475321"/>
            <a:ext cx="2321775" cy="3095690"/>
          </a:xfrm>
          <a:prstGeom prst="rect">
            <a:avLst/>
          </a:prstGeom>
          <a:noFill/>
          <a:ln>
            <a:noFill/>
          </a:ln>
        </p:spPr>
      </p:pic>
      <p:sp>
        <p:nvSpPr>
          <p:cNvPr id="220" name="Google Shape;220;p25"/>
          <p:cNvSpPr txBox="1"/>
          <p:nvPr>
            <p:ph idx="1" type="body"/>
          </p:nvPr>
        </p:nvSpPr>
        <p:spPr>
          <a:xfrm>
            <a:off x="7033450" y="2571738"/>
            <a:ext cx="165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Sad Categorized </a:t>
            </a:r>
            <a:r>
              <a:rPr lang="en"/>
              <a:t>Correctly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Demonstration</a:t>
            </a:r>
            <a:endParaRPr sz="2600"/>
          </a:p>
        </p:txBody>
      </p:sp>
      <p:sp>
        <p:nvSpPr>
          <p:cNvPr id="226" name="Google Shape;226;p26"/>
          <p:cNvSpPr txBox="1"/>
          <p:nvPr>
            <p:ph idx="1" type="body"/>
          </p:nvPr>
        </p:nvSpPr>
        <p:spPr>
          <a:xfrm>
            <a:off x="200850" y="2102500"/>
            <a:ext cx="217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Agony categorized as Happy</a:t>
            </a:r>
            <a:endParaRPr/>
          </a:p>
        </p:txBody>
      </p:sp>
      <p:pic>
        <p:nvPicPr>
          <p:cNvPr id="227" name="Google Shape;227;p26"/>
          <p:cNvPicPr preferRelativeResize="0"/>
          <p:nvPr/>
        </p:nvPicPr>
        <p:blipFill>
          <a:blip r:embed="rId3">
            <a:alphaModFix/>
          </a:blip>
          <a:stretch>
            <a:fillRect/>
          </a:stretch>
        </p:blipFill>
        <p:spPr>
          <a:xfrm>
            <a:off x="2199527" y="1307851"/>
            <a:ext cx="2429576" cy="3239450"/>
          </a:xfrm>
          <a:prstGeom prst="rect">
            <a:avLst/>
          </a:prstGeom>
          <a:noFill/>
          <a:ln>
            <a:noFill/>
          </a:ln>
        </p:spPr>
      </p:pic>
      <p:pic>
        <p:nvPicPr>
          <p:cNvPr id="228" name="Google Shape;228;p26"/>
          <p:cNvPicPr preferRelativeResize="0"/>
          <p:nvPr/>
        </p:nvPicPr>
        <p:blipFill>
          <a:blip r:embed="rId4">
            <a:alphaModFix/>
          </a:blip>
          <a:stretch>
            <a:fillRect/>
          </a:stretch>
        </p:blipFill>
        <p:spPr>
          <a:xfrm>
            <a:off x="4799048" y="1307850"/>
            <a:ext cx="2429576" cy="3239475"/>
          </a:xfrm>
          <a:prstGeom prst="rect">
            <a:avLst/>
          </a:prstGeom>
          <a:noFill/>
          <a:ln>
            <a:noFill/>
          </a:ln>
        </p:spPr>
      </p:pic>
      <p:sp>
        <p:nvSpPr>
          <p:cNvPr id="229" name="Google Shape;229;p26"/>
          <p:cNvSpPr txBox="1"/>
          <p:nvPr>
            <p:ph idx="1" type="body"/>
          </p:nvPr>
        </p:nvSpPr>
        <p:spPr>
          <a:xfrm>
            <a:off x="7272300" y="1183325"/>
            <a:ext cx="217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Happy Categorized as Neutral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Conclusion</a:t>
            </a:r>
            <a:endParaRPr sz="2600"/>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This was an </a:t>
            </a:r>
            <a:r>
              <a:rPr lang="en" sz="1600"/>
              <a:t>exploration</a:t>
            </a:r>
            <a:r>
              <a:rPr lang="en" sz="1600"/>
              <a:t> of facial sentiment analysis using convolutional modeling. </a:t>
            </a:r>
            <a:endParaRPr sz="1600"/>
          </a:p>
          <a:p>
            <a:pPr indent="0" lvl="0" marL="0" rtl="0" algn="l">
              <a:spcBef>
                <a:spcPts val="1200"/>
              </a:spcBef>
              <a:spcAft>
                <a:spcPts val="0"/>
              </a:spcAft>
              <a:buNone/>
            </a:pPr>
            <a:r>
              <a:rPr lang="en" sz="1600"/>
              <a:t>It was able to take our images and produce a model that could effectively determine facial expressions. </a:t>
            </a:r>
            <a:endParaRPr sz="1600"/>
          </a:p>
          <a:p>
            <a:pPr indent="0" lvl="0" marL="0" rtl="0" algn="l">
              <a:spcBef>
                <a:spcPts val="1200"/>
              </a:spcBef>
              <a:spcAft>
                <a:spcPts val="0"/>
              </a:spcAft>
              <a:buNone/>
            </a:pPr>
            <a:r>
              <a:rPr lang="en" sz="1600"/>
              <a:t>The model has proven very effective as a proof of concept.</a:t>
            </a:r>
            <a:endParaRPr sz="1600"/>
          </a:p>
          <a:p>
            <a:pPr indent="0" lvl="0" marL="0" rtl="0" algn="l">
              <a:spcBef>
                <a:spcPts val="1200"/>
              </a:spcBef>
              <a:spcAft>
                <a:spcPts val="1200"/>
              </a:spcAft>
              <a:buNone/>
            </a:pPr>
            <a:r>
              <a:rPr lang="en" sz="1600"/>
              <a:t>We look forward to future usage of this technology to create new and exciting products.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References:</a:t>
            </a:r>
            <a:endParaRPr sz="2600"/>
          </a:p>
        </p:txBody>
      </p:sp>
      <p:sp>
        <p:nvSpPr>
          <p:cNvPr id="241" name="Google Shape;24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hlink"/>
                </a:solidFill>
                <a:hlinkClick r:id="rId3"/>
              </a:rPr>
              <a:t>https://www.kaggle.com/datasets/abhinowww/face-sentiment-data</a:t>
            </a:r>
            <a:endParaRPr sz="1600"/>
          </a:p>
          <a:p>
            <a:pPr indent="0" lvl="0" marL="0" rtl="0" algn="l">
              <a:spcBef>
                <a:spcPts val="1200"/>
              </a:spcBef>
              <a:spcAft>
                <a:spcPts val="0"/>
              </a:spcAft>
              <a:buNone/>
            </a:pPr>
            <a:r>
              <a:rPr lang="en" sz="1600" u="sng">
                <a:solidFill>
                  <a:schemeClr val="hlink"/>
                </a:solidFill>
                <a:hlinkClick r:id="rId4"/>
              </a:rPr>
              <a:t>https://docs.python.org/3/library/shutil.html</a:t>
            </a:r>
            <a:endParaRPr sz="1600"/>
          </a:p>
          <a:p>
            <a:pPr indent="0" lvl="0" marL="0" rtl="0" algn="l">
              <a:spcBef>
                <a:spcPts val="1200"/>
              </a:spcBef>
              <a:spcAft>
                <a:spcPts val="0"/>
              </a:spcAft>
              <a:buNone/>
            </a:pPr>
            <a:r>
              <a:rPr lang="en" sz="1600"/>
              <a:t>Keras Documentation</a:t>
            </a:r>
            <a:endParaRPr sz="1600"/>
          </a:p>
          <a:p>
            <a:pPr indent="0" lvl="0" marL="0" rtl="0" algn="l">
              <a:spcBef>
                <a:spcPts val="1200"/>
              </a:spcBef>
              <a:spcAft>
                <a:spcPts val="0"/>
              </a:spcAft>
              <a:buNone/>
            </a:pPr>
            <a:r>
              <a:rPr lang="en" sz="1600"/>
              <a:t>Neural Networks and Deep Learning - Michael Nielsen - 281 pages Oct 2018</a:t>
            </a:r>
            <a:endParaRPr sz="1600"/>
          </a:p>
          <a:p>
            <a:pPr indent="0" lvl="0" marL="0" rtl="0" algn="l">
              <a:spcBef>
                <a:spcPts val="1200"/>
              </a:spcBef>
              <a:spcAft>
                <a:spcPts val="0"/>
              </a:spcAft>
              <a:buNone/>
            </a:pPr>
            <a:r>
              <a:rPr lang="en" sz="1600"/>
              <a:t>Glassner, A. (2021). Deep learning: A visual approach.</a:t>
            </a:r>
            <a:endParaRPr sz="16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Dataset Overview</a:t>
            </a:r>
            <a:endParaRPr sz="2600"/>
          </a:p>
        </p:txBody>
      </p:sp>
      <p:sp>
        <p:nvSpPr>
          <p:cNvPr id="141" name="Google Shape;141;p14"/>
          <p:cNvSpPr txBox="1"/>
          <p:nvPr>
            <p:ph idx="1" type="body"/>
          </p:nvPr>
        </p:nvSpPr>
        <p:spPr>
          <a:xfrm>
            <a:off x="1297500" y="1567550"/>
            <a:ext cx="7038900" cy="30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With a goal of </a:t>
            </a:r>
            <a:r>
              <a:rPr lang="en" sz="2000"/>
              <a:t>performing</a:t>
            </a:r>
            <a:r>
              <a:rPr lang="en" sz="2000"/>
              <a:t> sentiment analysis through analyzing facial expression we landed on </a:t>
            </a:r>
            <a:r>
              <a:rPr lang="en" sz="2000" u="sng">
                <a:solidFill>
                  <a:schemeClr val="hlink"/>
                </a:solidFill>
                <a:hlinkClick r:id="rId3"/>
              </a:rPr>
              <a:t>this</a:t>
            </a:r>
            <a:r>
              <a:rPr lang="en" sz="2000"/>
              <a:t> dataset called Face Sentiment Data.</a:t>
            </a:r>
            <a:endParaRPr sz="2000"/>
          </a:p>
          <a:p>
            <a:pPr indent="0" lvl="0" marL="0" rtl="0" algn="l">
              <a:spcBef>
                <a:spcPts val="1200"/>
              </a:spcBef>
              <a:spcAft>
                <a:spcPts val="0"/>
              </a:spcAft>
              <a:buNone/>
            </a:pPr>
            <a:r>
              <a:rPr lang="en" sz="2000"/>
              <a:t>The dataset contains five categories of expressions: Agony, Happy, Neural, Sad, and Scared</a:t>
            </a:r>
            <a:endParaRPr sz="20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Data Overview Continued</a:t>
            </a:r>
            <a:endParaRPr sz="2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Each category contains ~8500 images of people with the corresponding expression which were collected by taking a video of a person making each expression for several seconds and then splitting the frames into individual images.</a:t>
            </a:r>
            <a:endParaRPr sz="1600"/>
          </a:p>
          <a:p>
            <a:pPr indent="0" lvl="0" marL="0" rtl="0" algn="l">
              <a:spcBef>
                <a:spcPts val="1200"/>
              </a:spcBef>
              <a:spcAft>
                <a:spcPts val="1200"/>
              </a:spcAft>
              <a:buNone/>
            </a:pPr>
            <a:r>
              <a:rPr lang="en" sz="1600"/>
              <a:t>Agony                              Happy                             Sad</a:t>
            </a:r>
            <a:endParaRPr sz="1600"/>
          </a:p>
        </p:txBody>
      </p:sp>
      <p:pic>
        <p:nvPicPr>
          <p:cNvPr id="148" name="Google Shape;148;p15"/>
          <p:cNvPicPr preferRelativeResize="0"/>
          <p:nvPr/>
        </p:nvPicPr>
        <p:blipFill>
          <a:blip r:embed="rId3">
            <a:alphaModFix/>
          </a:blip>
          <a:stretch>
            <a:fillRect/>
          </a:stretch>
        </p:blipFill>
        <p:spPr>
          <a:xfrm>
            <a:off x="1402000" y="3297250"/>
            <a:ext cx="1577950" cy="1577950"/>
          </a:xfrm>
          <a:prstGeom prst="rect">
            <a:avLst/>
          </a:prstGeom>
          <a:noFill/>
          <a:ln>
            <a:noFill/>
          </a:ln>
        </p:spPr>
      </p:pic>
      <p:pic>
        <p:nvPicPr>
          <p:cNvPr id="149" name="Google Shape;149;p15"/>
          <p:cNvPicPr preferRelativeResize="0"/>
          <p:nvPr/>
        </p:nvPicPr>
        <p:blipFill>
          <a:blip r:embed="rId4">
            <a:alphaModFix/>
          </a:blip>
          <a:stretch>
            <a:fillRect/>
          </a:stretch>
        </p:blipFill>
        <p:spPr>
          <a:xfrm>
            <a:off x="3140525" y="3297250"/>
            <a:ext cx="1577950" cy="1577950"/>
          </a:xfrm>
          <a:prstGeom prst="rect">
            <a:avLst/>
          </a:prstGeom>
          <a:noFill/>
          <a:ln>
            <a:noFill/>
          </a:ln>
        </p:spPr>
      </p:pic>
      <p:pic>
        <p:nvPicPr>
          <p:cNvPr id="150" name="Google Shape;150;p15"/>
          <p:cNvPicPr preferRelativeResize="0"/>
          <p:nvPr/>
        </p:nvPicPr>
        <p:blipFill>
          <a:blip r:embed="rId5">
            <a:alphaModFix/>
          </a:blip>
          <a:stretch>
            <a:fillRect/>
          </a:stretch>
        </p:blipFill>
        <p:spPr>
          <a:xfrm>
            <a:off x="4879050" y="3297250"/>
            <a:ext cx="1577950" cy="157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Data Pre-processing and Cleanup</a:t>
            </a:r>
            <a:endParaRPr sz="260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Images were sized at 240x240 </a:t>
            </a:r>
            <a:endParaRPr sz="1600"/>
          </a:p>
          <a:p>
            <a:pPr indent="0" lvl="0" marL="0" rtl="0" algn="l">
              <a:spcBef>
                <a:spcPts val="1200"/>
              </a:spcBef>
              <a:spcAft>
                <a:spcPts val="0"/>
              </a:spcAft>
              <a:buNone/>
            </a:pPr>
            <a:r>
              <a:rPr lang="en" sz="1600"/>
              <a:t>Data is numbered sequentially so a script was used to randomize the data into training, validation, and test. This ensures that we have a good mix of early and late photos in all sets. </a:t>
            </a:r>
            <a:endParaRPr sz="1600"/>
          </a:p>
          <a:p>
            <a:pPr indent="0" lvl="0" marL="0" rtl="0" algn="l">
              <a:spcBef>
                <a:spcPts val="1200"/>
              </a:spcBef>
              <a:spcAft>
                <a:spcPts val="1200"/>
              </a:spcAft>
              <a:buNone/>
            </a:pPr>
            <a:r>
              <a:rPr lang="en" sz="1600"/>
              <a:t>Some images in the dataset were missing and workarounds were needed to handle errors </a:t>
            </a:r>
            <a:r>
              <a:rPr lang="en" sz="1600"/>
              <a:t>created</a:t>
            </a:r>
            <a:r>
              <a:rPr lang="en" sz="1600"/>
              <a:t> by this.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Initial</a:t>
            </a:r>
            <a:r>
              <a:rPr lang="en" sz="2600"/>
              <a:t> Models</a:t>
            </a:r>
            <a:endParaRPr sz="2600"/>
          </a:p>
        </p:txBody>
      </p:sp>
      <p:sp>
        <p:nvSpPr>
          <p:cNvPr id="162" name="Google Shape;162;p17"/>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started initially with large models before the script to </a:t>
            </a:r>
            <a:r>
              <a:rPr lang="en" sz="1600"/>
              <a:t>randomize</a:t>
            </a:r>
            <a:r>
              <a:rPr lang="en" sz="1600"/>
              <a:t> the data set was developed</a:t>
            </a:r>
            <a:endParaRPr sz="1600"/>
          </a:p>
          <a:p>
            <a:pPr indent="0" lvl="0" marL="0" rtl="0" algn="l">
              <a:spcBef>
                <a:spcPts val="1200"/>
              </a:spcBef>
              <a:spcAft>
                <a:spcPts val="0"/>
              </a:spcAft>
              <a:buNone/>
            </a:pPr>
            <a:r>
              <a:rPr lang="en" sz="1600"/>
              <a:t>We experienced overfitting within the first 25 epochs and accuracy could not exceed 80% with validation loss at 2.4. </a:t>
            </a:r>
            <a:endParaRPr sz="1600"/>
          </a:p>
          <a:p>
            <a:pPr indent="0" lvl="0" marL="0" rtl="0" algn="l">
              <a:spcBef>
                <a:spcPts val="1200"/>
              </a:spcBef>
              <a:spcAft>
                <a:spcPts val="0"/>
              </a:spcAft>
              <a:buNone/>
            </a:pPr>
            <a:r>
              <a:rPr lang="en" sz="1600"/>
              <a:t>This made it clear that something needed to change so we added dropouts to the model with little improvement and this lead to the </a:t>
            </a:r>
            <a:r>
              <a:rPr lang="en" sz="1600"/>
              <a:t>reexamination</a:t>
            </a:r>
            <a:r>
              <a:rPr lang="en" sz="1600"/>
              <a:t> of the data and ultimately led to the creation of the randomization script.</a:t>
            </a:r>
            <a:endParaRPr sz="1600"/>
          </a:p>
          <a:p>
            <a:pPr indent="0" lvl="0" marL="0" rtl="0" algn="l">
              <a:spcBef>
                <a:spcPts val="1200"/>
              </a:spcBef>
              <a:spcAft>
                <a:spcPts val="1200"/>
              </a:spcAft>
              <a:buNone/>
            </a:pPr>
            <a:r>
              <a:t/>
            </a:r>
            <a:endParaRPr sz="1600"/>
          </a:p>
        </p:txBody>
      </p:sp>
      <p:pic>
        <p:nvPicPr>
          <p:cNvPr id="163" name="Google Shape;163;p17"/>
          <p:cNvPicPr preferRelativeResize="0"/>
          <p:nvPr/>
        </p:nvPicPr>
        <p:blipFill>
          <a:blip r:embed="rId3">
            <a:alphaModFix/>
          </a:blip>
          <a:stretch>
            <a:fillRect/>
          </a:stretch>
        </p:blipFill>
        <p:spPr>
          <a:xfrm>
            <a:off x="2680275" y="3589001"/>
            <a:ext cx="4273352" cy="155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Randomization Script</a:t>
            </a:r>
            <a:endParaRPr sz="2600"/>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Randomization script made use of random and shutil libraries which were used to generate random numbers and to manipulate files in windows respectively. Created random sequence for the training set, then excluded the used images, generated a sequence for the test set, excluded the images, and used the leftovers for the validation set. Following this the </a:t>
            </a:r>
            <a:r>
              <a:rPr lang="en"/>
              <a:t>relevant</a:t>
            </a:r>
            <a:r>
              <a:rPr lang="en"/>
              <a:t> images </a:t>
            </a:r>
            <a:r>
              <a:rPr lang="en"/>
              <a:t>were</a:t>
            </a:r>
            <a:r>
              <a:rPr lang="en"/>
              <a:t> copied to the appropriate training, validation, and test directories. </a:t>
            </a:r>
            <a:endParaRPr/>
          </a:p>
          <a:p>
            <a:pPr indent="0" lvl="0" marL="0" rtl="0" algn="l">
              <a:spcBef>
                <a:spcPts val="12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1386447" y="2958050"/>
            <a:ext cx="2800975" cy="218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Final Model</a:t>
            </a:r>
            <a:endParaRPr sz="2600"/>
          </a:p>
        </p:txBody>
      </p:sp>
      <p:sp>
        <p:nvSpPr>
          <p:cNvPr id="176" name="Google Shape;176;p19"/>
          <p:cNvSpPr txBox="1"/>
          <p:nvPr>
            <p:ph idx="1" type="body"/>
          </p:nvPr>
        </p:nvSpPr>
        <p:spPr>
          <a:xfrm>
            <a:off x="1297500" y="1593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final model ran for 50 epochs </a:t>
            </a:r>
            <a:endParaRPr sz="1800"/>
          </a:p>
          <a:p>
            <a:pPr indent="0" lvl="0" marL="0" rtl="0" algn="l">
              <a:spcBef>
                <a:spcPts val="1200"/>
              </a:spcBef>
              <a:spcAft>
                <a:spcPts val="0"/>
              </a:spcAft>
              <a:buNone/>
            </a:pPr>
            <a:r>
              <a:rPr lang="en" sz="1800"/>
              <a:t>Achieved validation accuracy of 99.94% with a validation loss of .0052.</a:t>
            </a:r>
            <a:endParaRPr sz="1800"/>
          </a:p>
          <a:p>
            <a:pPr indent="0" lvl="0" marL="0" rtl="0" algn="l">
              <a:spcBef>
                <a:spcPts val="1200"/>
              </a:spcBef>
              <a:spcAft>
                <a:spcPts val="0"/>
              </a:spcAft>
              <a:buNone/>
            </a:pPr>
            <a:r>
              <a:rPr lang="en" sz="1800"/>
              <a:t>Training accuracy of 96.39% and loss of .1095</a:t>
            </a:r>
            <a:endParaRPr sz="1800"/>
          </a:p>
          <a:p>
            <a:pPr indent="0" lvl="0" marL="0" rtl="0" algn="l">
              <a:spcBef>
                <a:spcPts val="1200"/>
              </a:spcBef>
              <a:spcAft>
                <a:spcPts val="1200"/>
              </a:spcAft>
              <a:buNone/>
            </a:pPr>
            <a:r>
              <a:rPr lang="en" sz="1800"/>
              <a:t>Test </a:t>
            </a:r>
            <a:r>
              <a:rPr lang="en" sz="1800"/>
              <a:t>accuracy</a:t>
            </a:r>
            <a:r>
              <a:rPr lang="en" sz="1800"/>
              <a:t> reached 99.71% with loss .0119</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Final Model Code</a:t>
            </a:r>
            <a:endParaRPr sz="2600"/>
          </a:p>
        </p:txBody>
      </p:sp>
      <p:sp>
        <p:nvSpPr>
          <p:cNvPr id="182" name="Google Shape;182;p20"/>
          <p:cNvSpPr txBox="1"/>
          <p:nvPr>
            <p:ph idx="1" type="body"/>
          </p:nvPr>
        </p:nvSpPr>
        <p:spPr>
          <a:xfrm>
            <a:off x="660025" y="1190250"/>
            <a:ext cx="3273900" cy="32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is the convolutional model that was able to </a:t>
            </a:r>
            <a:r>
              <a:rPr lang="en" sz="1500"/>
              <a:t>achieve</a:t>
            </a:r>
            <a:r>
              <a:rPr lang="en" sz="1500"/>
              <a:t> such impressive accuracy. While making use of dropouts before the final Dense layers to </a:t>
            </a:r>
            <a:r>
              <a:rPr lang="en" sz="1500"/>
              <a:t>perform</a:t>
            </a:r>
            <a:r>
              <a:rPr lang="en" sz="1500"/>
              <a:t> the sentiment analysis.</a:t>
            </a:r>
            <a:endParaRPr sz="1500"/>
          </a:p>
          <a:p>
            <a:pPr indent="0" lvl="0" marL="0" rtl="0" algn="l">
              <a:spcBef>
                <a:spcPts val="1200"/>
              </a:spcBef>
              <a:spcAft>
                <a:spcPts val="0"/>
              </a:spcAft>
              <a:buNone/>
            </a:pPr>
            <a:r>
              <a:rPr lang="en" sz="1500"/>
              <a:t>We considered using RMSprop but ultimately settled on using Adam.</a:t>
            </a:r>
            <a:endParaRPr sz="1500"/>
          </a:p>
          <a:p>
            <a:pPr indent="0" lvl="0" marL="0" rtl="0" algn="l">
              <a:spcBef>
                <a:spcPts val="1200"/>
              </a:spcBef>
              <a:spcAft>
                <a:spcPts val="0"/>
              </a:spcAft>
              <a:buNone/>
            </a:pPr>
            <a:r>
              <a:rPr lang="en" sz="1500"/>
              <a:t>The learning rate was left at the default value.</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83" name="Google Shape;183;p20"/>
          <p:cNvPicPr preferRelativeResize="0"/>
          <p:nvPr/>
        </p:nvPicPr>
        <p:blipFill>
          <a:blip r:embed="rId3">
            <a:alphaModFix/>
          </a:blip>
          <a:stretch>
            <a:fillRect/>
          </a:stretch>
        </p:blipFill>
        <p:spPr>
          <a:xfrm>
            <a:off x="4143950" y="1307850"/>
            <a:ext cx="4744976" cy="3596000"/>
          </a:xfrm>
          <a:prstGeom prst="rect">
            <a:avLst/>
          </a:prstGeom>
          <a:noFill/>
          <a:ln>
            <a:noFill/>
          </a:ln>
        </p:spPr>
      </p:pic>
      <p:pic>
        <p:nvPicPr>
          <p:cNvPr id="184" name="Google Shape;184;p20"/>
          <p:cNvPicPr preferRelativeResize="0"/>
          <p:nvPr/>
        </p:nvPicPr>
        <p:blipFill>
          <a:blip r:embed="rId4">
            <a:alphaModFix/>
          </a:blip>
          <a:stretch>
            <a:fillRect/>
          </a:stretch>
        </p:blipFill>
        <p:spPr>
          <a:xfrm>
            <a:off x="255450" y="4225875"/>
            <a:ext cx="3678325" cy="67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Augmentation</a:t>
            </a:r>
            <a:endParaRPr sz="2600"/>
          </a:p>
        </p:txBody>
      </p:sp>
      <p:sp>
        <p:nvSpPr>
          <p:cNvPr id="190" name="Google Shape;190;p21"/>
          <p:cNvSpPr txBox="1"/>
          <p:nvPr>
            <p:ph idx="1" type="body"/>
          </p:nvPr>
        </p:nvSpPr>
        <p:spPr>
          <a:xfrm>
            <a:off x="1297500" y="1567550"/>
            <a:ext cx="3074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included augmentation on the training data set. </a:t>
            </a:r>
            <a:endParaRPr sz="1600"/>
          </a:p>
          <a:p>
            <a:pPr indent="0" lvl="0" marL="0" rtl="0" algn="l">
              <a:spcBef>
                <a:spcPts val="1200"/>
              </a:spcBef>
              <a:spcAft>
                <a:spcPts val="0"/>
              </a:spcAft>
              <a:buNone/>
            </a:pPr>
            <a:r>
              <a:rPr lang="en" sz="1600"/>
              <a:t>This helps make the model more robust and able to handle a greater variety of input images.</a:t>
            </a:r>
            <a:endParaRPr sz="1600"/>
          </a:p>
          <a:p>
            <a:pPr indent="0" lvl="0" marL="0" rtl="0" algn="l">
              <a:spcBef>
                <a:spcPts val="1200"/>
              </a:spcBef>
              <a:spcAft>
                <a:spcPts val="1200"/>
              </a:spcAft>
              <a:buNone/>
            </a:pPr>
            <a:r>
              <a:rPr lang="en" sz="1600"/>
              <a:t>This includes rotations and flipping of the image. </a:t>
            </a:r>
            <a:endParaRPr sz="1600"/>
          </a:p>
        </p:txBody>
      </p:sp>
      <p:pic>
        <p:nvPicPr>
          <p:cNvPr id="191" name="Google Shape;191;p21"/>
          <p:cNvPicPr preferRelativeResize="0"/>
          <p:nvPr/>
        </p:nvPicPr>
        <p:blipFill>
          <a:blip r:embed="rId3">
            <a:alphaModFix/>
          </a:blip>
          <a:stretch>
            <a:fillRect/>
          </a:stretch>
        </p:blipFill>
        <p:spPr>
          <a:xfrm>
            <a:off x="4532302" y="1656927"/>
            <a:ext cx="4446845" cy="282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