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10"/>
  </p:notesMasterIdLst>
  <p:handoutMasterIdLst>
    <p:handoutMasterId r:id="rId11"/>
  </p:handoutMasterIdLst>
  <p:sldIdLst>
    <p:sldId id="402" r:id="rId5"/>
    <p:sldId id="403" r:id="rId6"/>
    <p:sldId id="405" r:id="rId7"/>
    <p:sldId id="409" r:id="rId8"/>
    <p:sldId id="411" r:id="rId9"/>
  </p:sldIdLst>
  <p:sldSz cx="12192000" cy="6858000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07C0E-78B4-411E-AB92-59A9E42C048C}" v="12" dt="2025-08-01T02:32:09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7981" autoAdjust="0"/>
  </p:normalViewPr>
  <p:slideViewPr>
    <p:cSldViewPr snapToGrid="0">
      <p:cViewPr varScale="1">
        <p:scale>
          <a:sx n="30" d="100"/>
          <a:sy n="30" d="100"/>
        </p:scale>
        <p:origin x="24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6/11/relationships/changesInfo" Target="changesInfos/changesInfo1.xml"/><Relationship Id="rId1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Turner" userId="3240646eb2f21034" providerId="LiveId" clId="{57707C0E-78B4-411E-AB92-59A9E42C048C}"/>
    <pc:docChg chg="delSld modSld">
      <pc:chgData name="Art Turner" userId="3240646eb2f21034" providerId="LiveId" clId="{57707C0E-78B4-411E-AB92-59A9E42C048C}" dt="2025-08-01T02:41:43" v="56" actId="6549"/>
      <pc:docMkLst>
        <pc:docMk/>
      </pc:docMkLst>
      <pc:sldChg chg="del">
        <pc:chgData name="Art Turner" userId="3240646eb2f21034" providerId="LiveId" clId="{57707C0E-78B4-411E-AB92-59A9E42C048C}" dt="2025-07-31T21:47:18.618" v="46" actId="47"/>
        <pc:sldMkLst>
          <pc:docMk/>
          <pc:sldMk cId="2293288057" sldId="257"/>
        </pc:sldMkLst>
      </pc:sldChg>
      <pc:sldChg chg="del">
        <pc:chgData name="Art Turner" userId="3240646eb2f21034" providerId="LiveId" clId="{57707C0E-78B4-411E-AB92-59A9E42C048C}" dt="2025-07-31T21:46:54.996" v="12" actId="47"/>
        <pc:sldMkLst>
          <pc:docMk/>
          <pc:sldMk cId="1126583568" sldId="263"/>
        </pc:sldMkLst>
      </pc:sldChg>
      <pc:sldChg chg="del">
        <pc:chgData name="Art Turner" userId="3240646eb2f21034" providerId="LiveId" clId="{57707C0E-78B4-411E-AB92-59A9E42C048C}" dt="2025-07-31T21:46:57.407" v="22" actId="47"/>
        <pc:sldMkLst>
          <pc:docMk/>
          <pc:sldMk cId="3370689939" sldId="267"/>
        </pc:sldMkLst>
      </pc:sldChg>
      <pc:sldChg chg="del">
        <pc:chgData name="Art Turner" userId="3240646eb2f21034" providerId="LiveId" clId="{57707C0E-78B4-411E-AB92-59A9E42C048C}" dt="2025-07-31T21:46:58.138" v="23" actId="47"/>
        <pc:sldMkLst>
          <pc:docMk/>
          <pc:sldMk cId="3357393318" sldId="268"/>
        </pc:sldMkLst>
      </pc:sldChg>
      <pc:sldChg chg="del">
        <pc:chgData name="Art Turner" userId="3240646eb2f21034" providerId="LiveId" clId="{57707C0E-78B4-411E-AB92-59A9E42C048C}" dt="2025-07-31T21:46:58.413" v="24" actId="47"/>
        <pc:sldMkLst>
          <pc:docMk/>
          <pc:sldMk cId="3663721369" sldId="269"/>
        </pc:sldMkLst>
      </pc:sldChg>
      <pc:sldChg chg="del">
        <pc:chgData name="Art Turner" userId="3240646eb2f21034" providerId="LiveId" clId="{57707C0E-78B4-411E-AB92-59A9E42C048C}" dt="2025-07-31T21:47:00.410" v="30" actId="47"/>
        <pc:sldMkLst>
          <pc:docMk/>
          <pc:sldMk cId="2304034574" sldId="270"/>
        </pc:sldMkLst>
      </pc:sldChg>
      <pc:sldChg chg="del">
        <pc:chgData name="Art Turner" userId="3240646eb2f21034" providerId="LiveId" clId="{57707C0E-78B4-411E-AB92-59A9E42C048C}" dt="2025-07-31T21:47:02.731" v="35" actId="47"/>
        <pc:sldMkLst>
          <pc:docMk/>
          <pc:sldMk cId="3642727849" sldId="272"/>
        </pc:sldMkLst>
      </pc:sldChg>
      <pc:sldChg chg="del">
        <pc:chgData name="Art Turner" userId="3240646eb2f21034" providerId="LiveId" clId="{57707C0E-78B4-411E-AB92-59A9E42C048C}" dt="2025-07-31T21:47:04.505" v="38" actId="47"/>
        <pc:sldMkLst>
          <pc:docMk/>
          <pc:sldMk cId="443315815" sldId="273"/>
        </pc:sldMkLst>
      </pc:sldChg>
      <pc:sldChg chg="del">
        <pc:chgData name="Art Turner" userId="3240646eb2f21034" providerId="LiveId" clId="{57707C0E-78B4-411E-AB92-59A9E42C048C}" dt="2025-07-31T21:47:05.072" v="39" actId="47"/>
        <pc:sldMkLst>
          <pc:docMk/>
          <pc:sldMk cId="2443130395" sldId="275"/>
        </pc:sldMkLst>
      </pc:sldChg>
      <pc:sldChg chg="del">
        <pc:chgData name="Art Turner" userId="3240646eb2f21034" providerId="LiveId" clId="{57707C0E-78B4-411E-AB92-59A9E42C048C}" dt="2025-07-31T21:47:05.551" v="40" actId="47"/>
        <pc:sldMkLst>
          <pc:docMk/>
          <pc:sldMk cId="1107822222" sldId="276"/>
        </pc:sldMkLst>
      </pc:sldChg>
      <pc:sldChg chg="del">
        <pc:chgData name="Art Turner" userId="3240646eb2f21034" providerId="LiveId" clId="{57707C0E-78B4-411E-AB92-59A9E42C048C}" dt="2025-07-31T21:47:06.478" v="41" actId="47"/>
        <pc:sldMkLst>
          <pc:docMk/>
          <pc:sldMk cId="4057728935" sldId="277"/>
        </pc:sldMkLst>
      </pc:sldChg>
      <pc:sldChg chg="del">
        <pc:chgData name="Art Turner" userId="3240646eb2f21034" providerId="LiveId" clId="{57707C0E-78B4-411E-AB92-59A9E42C048C}" dt="2025-07-31T21:47:06.785" v="42" actId="47"/>
        <pc:sldMkLst>
          <pc:docMk/>
          <pc:sldMk cId="58797102" sldId="278"/>
        </pc:sldMkLst>
      </pc:sldChg>
      <pc:sldChg chg="del">
        <pc:chgData name="Art Turner" userId="3240646eb2f21034" providerId="LiveId" clId="{57707C0E-78B4-411E-AB92-59A9E42C048C}" dt="2025-07-31T21:47:07.401" v="43" actId="47"/>
        <pc:sldMkLst>
          <pc:docMk/>
          <pc:sldMk cId="1106931011" sldId="279"/>
        </pc:sldMkLst>
      </pc:sldChg>
      <pc:sldChg chg="del">
        <pc:chgData name="Art Turner" userId="3240646eb2f21034" providerId="LiveId" clId="{57707C0E-78B4-411E-AB92-59A9E42C048C}" dt="2025-07-31T21:46:15.715" v="1" actId="47"/>
        <pc:sldMkLst>
          <pc:docMk/>
          <pc:sldMk cId="2381567725" sldId="315"/>
        </pc:sldMkLst>
      </pc:sldChg>
      <pc:sldChg chg="del">
        <pc:chgData name="Art Turner" userId="3240646eb2f21034" providerId="LiveId" clId="{57707C0E-78B4-411E-AB92-59A9E42C048C}" dt="2025-07-31T21:46:17.152" v="2" actId="47"/>
        <pc:sldMkLst>
          <pc:docMk/>
          <pc:sldMk cId="1756362405" sldId="360"/>
        </pc:sldMkLst>
      </pc:sldChg>
      <pc:sldChg chg="del">
        <pc:chgData name="Art Turner" userId="3240646eb2f21034" providerId="LiveId" clId="{57707C0E-78B4-411E-AB92-59A9E42C048C}" dt="2025-07-31T21:47:08.283" v="44" actId="47"/>
        <pc:sldMkLst>
          <pc:docMk/>
          <pc:sldMk cId="1229134966" sldId="392"/>
        </pc:sldMkLst>
      </pc:sldChg>
      <pc:sldChg chg="del">
        <pc:chgData name="Art Turner" userId="3240646eb2f21034" providerId="LiveId" clId="{57707C0E-78B4-411E-AB92-59A9E42C048C}" dt="2025-07-31T21:47:08.927" v="45" actId="47"/>
        <pc:sldMkLst>
          <pc:docMk/>
          <pc:sldMk cId="2362180759" sldId="393"/>
        </pc:sldMkLst>
      </pc:sldChg>
      <pc:sldChg chg="del">
        <pc:chgData name="Art Turner" userId="3240646eb2f21034" providerId="LiveId" clId="{57707C0E-78B4-411E-AB92-59A9E42C048C}" dt="2025-08-01T02:32:25.836" v="51" actId="47"/>
        <pc:sldMkLst>
          <pc:docMk/>
          <pc:sldMk cId="1092793163" sldId="394"/>
        </pc:sldMkLst>
      </pc:sldChg>
      <pc:sldChg chg="modNotesTx">
        <pc:chgData name="Art Turner" userId="3240646eb2f21034" providerId="LiveId" clId="{57707C0E-78B4-411E-AB92-59A9E42C048C}" dt="2025-08-01T02:41:43" v="56" actId="6549"/>
        <pc:sldMkLst>
          <pc:docMk/>
          <pc:sldMk cId="1404916807" sldId="402"/>
        </pc:sldMkLst>
      </pc:sldChg>
      <pc:sldChg chg="modNotesTx">
        <pc:chgData name="Art Turner" userId="3240646eb2f21034" providerId="LiveId" clId="{57707C0E-78B4-411E-AB92-59A9E42C048C}" dt="2025-08-01T02:41:39.012" v="55" actId="6549"/>
        <pc:sldMkLst>
          <pc:docMk/>
          <pc:sldMk cId="547176962" sldId="403"/>
        </pc:sldMkLst>
      </pc:sldChg>
      <pc:sldChg chg="modNotesTx">
        <pc:chgData name="Art Turner" userId="3240646eb2f21034" providerId="LiveId" clId="{57707C0E-78B4-411E-AB92-59A9E42C048C}" dt="2025-08-01T02:41:34.710" v="54" actId="6549"/>
        <pc:sldMkLst>
          <pc:docMk/>
          <pc:sldMk cId="1096970792" sldId="405"/>
        </pc:sldMkLst>
      </pc:sldChg>
      <pc:sldChg chg="del">
        <pc:chgData name="Art Turner" userId="3240646eb2f21034" providerId="LiveId" clId="{57707C0E-78B4-411E-AB92-59A9E42C048C}" dt="2025-07-31T21:46:38.660" v="7" actId="47"/>
        <pc:sldMkLst>
          <pc:docMk/>
          <pc:sldMk cId="2898711491" sldId="406"/>
        </pc:sldMkLst>
      </pc:sldChg>
      <pc:sldChg chg="del">
        <pc:chgData name="Art Turner" userId="3240646eb2f21034" providerId="LiveId" clId="{57707C0E-78B4-411E-AB92-59A9E42C048C}" dt="2025-07-31T21:46:39.229" v="8" actId="47"/>
        <pc:sldMkLst>
          <pc:docMk/>
          <pc:sldMk cId="3000654207" sldId="407"/>
        </pc:sldMkLst>
      </pc:sldChg>
      <pc:sldChg chg="del">
        <pc:chgData name="Art Turner" userId="3240646eb2f21034" providerId="LiveId" clId="{57707C0E-78B4-411E-AB92-59A9E42C048C}" dt="2025-07-31T21:46:39.888" v="9" actId="47"/>
        <pc:sldMkLst>
          <pc:docMk/>
          <pc:sldMk cId="131623095" sldId="408"/>
        </pc:sldMkLst>
      </pc:sldChg>
      <pc:sldChg chg="modNotesTx">
        <pc:chgData name="Art Turner" userId="3240646eb2f21034" providerId="LiveId" clId="{57707C0E-78B4-411E-AB92-59A9E42C048C}" dt="2025-08-01T02:41:30.312" v="53" actId="6549"/>
        <pc:sldMkLst>
          <pc:docMk/>
          <pc:sldMk cId="2821414230" sldId="409"/>
        </pc:sldMkLst>
      </pc:sldChg>
      <pc:sldChg chg="modNotesTx">
        <pc:chgData name="Art Turner" userId="3240646eb2f21034" providerId="LiveId" clId="{57707C0E-78B4-411E-AB92-59A9E42C048C}" dt="2025-08-01T02:41:25.647" v="52" actId="6549"/>
        <pc:sldMkLst>
          <pc:docMk/>
          <pc:sldMk cId="2228160280" sldId="411"/>
        </pc:sldMkLst>
      </pc:sldChg>
      <pc:sldChg chg="del">
        <pc:chgData name="Art Turner" userId="3240646eb2f21034" providerId="LiveId" clId="{57707C0E-78B4-411E-AB92-59A9E42C048C}" dt="2025-07-31T21:46:55.365" v="13" actId="47"/>
        <pc:sldMkLst>
          <pc:docMk/>
          <pc:sldMk cId="3809965978" sldId="412"/>
        </pc:sldMkLst>
      </pc:sldChg>
      <pc:sldChg chg="del">
        <pc:chgData name="Art Turner" userId="3240646eb2f21034" providerId="LiveId" clId="{57707C0E-78B4-411E-AB92-59A9E42C048C}" dt="2025-07-31T21:46:56.347" v="17" actId="47"/>
        <pc:sldMkLst>
          <pc:docMk/>
          <pc:sldMk cId="992250756" sldId="413"/>
        </pc:sldMkLst>
      </pc:sldChg>
      <pc:sldChg chg="del">
        <pc:chgData name="Art Turner" userId="3240646eb2f21034" providerId="LiveId" clId="{57707C0E-78B4-411E-AB92-59A9E42C048C}" dt="2025-07-31T21:46:56.568" v="18" actId="47"/>
        <pc:sldMkLst>
          <pc:docMk/>
          <pc:sldMk cId="2447304658" sldId="414"/>
        </pc:sldMkLst>
      </pc:sldChg>
      <pc:sldChg chg="del">
        <pc:chgData name="Art Turner" userId="3240646eb2f21034" providerId="LiveId" clId="{57707C0E-78B4-411E-AB92-59A9E42C048C}" dt="2025-07-31T21:46:56.761" v="19" actId="47"/>
        <pc:sldMkLst>
          <pc:docMk/>
          <pc:sldMk cId="2571325058" sldId="415"/>
        </pc:sldMkLst>
      </pc:sldChg>
      <pc:sldChg chg="del">
        <pc:chgData name="Art Turner" userId="3240646eb2f21034" providerId="LiveId" clId="{57707C0E-78B4-411E-AB92-59A9E42C048C}" dt="2025-07-31T21:46:57.191" v="21" actId="47"/>
        <pc:sldMkLst>
          <pc:docMk/>
          <pc:sldMk cId="2911589314" sldId="416"/>
        </pc:sldMkLst>
      </pc:sldChg>
      <pc:sldChg chg="del">
        <pc:chgData name="Art Turner" userId="3240646eb2f21034" providerId="LiveId" clId="{57707C0E-78B4-411E-AB92-59A9E42C048C}" dt="2025-07-31T21:47:01.879" v="33" actId="47"/>
        <pc:sldMkLst>
          <pc:docMk/>
          <pc:sldMk cId="1369836441" sldId="422"/>
        </pc:sldMkLst>
      </pc:sldChg>
      <pc:sldChg chg="del">
        <pc:chgData name="Art Turner" userId="3240646eb2f21034" providerId="LiveId" clId="{57707C0E-78B4-411E-AB92-59A9E42C048C}" dt="2025-07-31T21:47:02.100" v="34" actId="47"/>
        <pc:sldMkLst>
          <pc:docMk/>
          <pc:sldMk cId="1392861583" sldId="423"/>
        </pc:sldMkLst>
      </pc:sldChg>
      <pc:sldChg chg="del">
        <pc:chgData name="Art Turner" userId="3240646eb2f21034" providerId="LiveId" clId="{57707C0E-78B4-411E-AB92-59A9E42C048C}" dt="2025-07-31T21:47:03.262" v="36" actId="47"/>
        <pc:sldMkLst>
          <pc:docMk/>
          <pc:sldMk cId="3423605659" sldId="424"/>
        </pc:sldMkLst>
      </pc:sldChg>
      <pc:sldChg chg="del">
        <pc:chgData name="Art Turner" userId="3240646eb2f21034" providerId="LiveId" clId="{57707C0E-78B4-411E-AB92-59A9E42C048C}" dt="2025-07-31T21:46:55.680" v="14" actId="47"/>
        <pc:sldMkLst>
          <pc:docMk/>
          <pc:sldMk cId="1280987111" sldId="432"/>
        </pc:sldMkLst>
      </pc:sldChg>
      <pc:sldChg chg="del">
        <pc:chgData name="Art Turner" userId="3240646eb2f21034" providerId="LiveId" clId="{57707C0E-78B4-411E-AB92-59A9E42C048C}" dt="2025-07-31T21:46:55.901" v="15" actId="47"/>
        <pc:sldMkLst>
          <pc:docMk/>
          <pc:sldMk cId="798221338" sldId="433"/>
        </pc:sldMkLst>
      </pc:sldChg>
      <pc:sldChg chg="del">
        <pc:chgData name="Art Turner" userId="3240646eb2f21034" providerId="LiveId" clId="{57707C0E-78B4-411E-AB92-59A9E42C048C}" dt="2025-07-31T21:46:56.146" v="16" actId="47"/>
        <pc:sldMkLst>
          <pc:docMk/>
          <pc:sldMk cId="3473623467" sldId="434"/>
        </pc:sldMkLst>
      </pc:sldChg>
      <pc:sldChg chg="del">
        <pc:chgData name="Art Turner" userId="3240646eb2f21034" providerId="LiveId" clId="{57707C0E-78B4-411E-AB92-59A9E42C048C}" dt="2025-07-31T21:46:56.997" v="20" actId="47"/>
        <pc:sldMkLst>
          <pc:docMk/>
          <pc:sldMk cId="561316684" sldId="435"/>
        </pc:sldMkLst>
      </pc:sldChg>
      <pc:sldChg chg="del">
        <pc:chgData name="Art Turner" userId="3240646eb2f21034" providerId="LiveId" clId="{57707C0E-78B4-411E-AB92-59A9E42C048C}" dt="2025-07-31T21:46:58.644" v="25" actId="47"/>
        <pc:sldMkLst>
          <pc:docMk/>
          <pc:sldMk cId="111464035" sldId="436"/>
        </pc:sldMkLst>
      </pc:sldChg>
      <pc:sldChg chg="del">
        <pc:chgData name="Art Turner" userId="3240646eb2f21034" providerId="LiveId" clId="{57707C0E-78B4-411E-AB92-59A9E42C048C}" dt="2025-07-31T21:46:59.343" v="27" actId="47"/>
        <pc:sldMkLst>
          <pc:docMk/>
          <pc:sldMk cId="1880968092" sldId="437"/>
        </pc:sldMkLst>
      </pc:sldChg>
      <pc:sldChg chg="del">
        <pc:chgData name="Art Turner" userId="3240646eb2f21034" providerId="LiveId" clId="{57707C0E-78B4-411E-AB92-59A9E42C048C}" dt="2025-07-31T21:46:58.886" v="26" actId="47"/>
        <pc:sldMkLst>
          <pc:docMk/>
          <pc:sldMk cId="140921003" sldId="438"/>
        </pc:sldMkLst>
      </pc:sldChg>
      <pc:sldChg chg="del">
        <pc:chgData name="Art Turner" userId="3240646eb2f21034" providerId="LiveId" clId="{57707C0E-78B4-411E-AB92-59A9E42C048C}" dt="2025-07-31T21:47:00.081" v="29" actId="47"/>
        <pc:sldMkLst>
          <pc:docMk/>
          <pc:sldMk cId="2945271296" sldId="440"/>
        </pc:sldMkLst>
      </pc:sldChg>
      <pc:sldChg chg="del">
        <pc:chgData name="Art Turner" userId="3240646eb2f21034" providerId="LiveId" clId="{57707C0E-78B4-411E-AB92-59A9E42C048C}" dt="2025-07-31T21:46:59.651" v="28" actId="47"/>
        <pc:sldMkLst>
          <pc:docMk/>
          <pc:sldMk cId="2754327896" sldId="441"/>
        </pc:sldMkLst>
      </pc:sldChg>
      <pc:sldChg chg="del">
        <pc:chgData name="Art Turner" userId="3240646eb2f21034" providerId="LiveId" clId="{57707C0E-78B4-411E-AB92-59A9E42C048C}" dt="2025-07-31T21:47:00.628" v="31" actId="47"/>
        <pc:sldMkLst>
          <pc:docMk/>
          <pc:sldMk cId="1588471619" sldId="442"/>
        </pc:sldMkLst>
      </pc:sldChg>
      <pc:sldChg chg="del">
        <pc:chgData name="Art Turner" userId="3240646eb2f21034" providerId="LiveId" clId="{57707C0E-78B4-411E-AB92-59A9E42C048C}" dt="2025-07-31T21:47:01.060" v="32" actId="47"/>
        <pc:sldMkLst>
          <pc:docMk/>
          <pc:sldMk cId="752475367" sldId="443"/>
        </pc:sldMkLst>
      </pc:sldChg>
      <pc:sldChg chg="del">
        <pc:chgData name="Art Turner" userId="3240646eb2f21034" providerId="LiveId" clId="{57707C0E-78B4-411E-AB92-59A9E42C048C}" dt="2025-07-31T21:47:03.910" v="37" actId="47"/>
        <pc:sldMkLst>
          <pc:docMk/>
          <pc:sldMk cId="13684103" sldId="444"/>
        </pc:sldMkLst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tags" Target="../tags/tag15.xml"/><Relationship Id="rId3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Local Politics in Context: Local Governments and Federalism</a:t>
            </a:r>
          </a:p>
          <a:p>
            <a:r>
              <a:t>I. Local governments guided by Dillon's Rule or Cooley Doctrine, with Texas strictly adhering to Dillon's Rule, which restricts local autonomy</a:t>
            </a:r>
          </a:p>
          <a:p>
            <a:r>
              <a:t>  A. Dillon's Rule, strictly followed in Texas, limits local governments to only those powers explicitly granted by the state, reducing their ability to act independently.</a:t>
            </a:r>
          </a:p>
          <a:p>
            <a:r>
              <a:t>  B. In contrast, the Cooley Doctrine, not followed in Texas, would allow local governments inherent rights to self-governance, but Texas's adherence to Dillon's Rule centralizes control at the state level.</a:t>
            </a:r>
          </a:p>
          <a:p/>
          <a:p>
            <a:r>
              <a:t>II. Local governments in Texas depend on state and federal funding, often facing unfunded mandates that challenge policy implementation</a:t>
            </a:r>
          </a:p>
          <a:p>
            <a:r>
              <a:t>  A. Texas local governments rely on financial support from both state and federal levels, but unfunded mandates create budgetary strain when no funding accompanies required policies.</a:t>
            </a:r>
          </a:p>
          <a:p>
            <a:r>
              <a:t>  B. These mandates can hinder effective policy implementation, as local governments must allocate limited resources to meet state and federal requirements without adequate support.</a:t>
            </a:r>
          </a:p>
          <a:p/>
          <a:p>
            <a:r>
              <a:t>III. During disasters, Texas frequently depends on national aid, necessitating extensive coordination across all government levels</a:t>
            </a:r>
          </a:p>
          <a:p>
            <a:r>
              <a:t>  A. In disaster scenarios, Texas local governments often require federal assistance to manage crises, highlighting the need for seamless interaction with national agencies.</a:t>
            </a:r>
          </a:p>
          <a:p>
            <a:r>
              <a:t>  B. This reliance on national aid underscores the importance of cooperation among local, state, and federal entities to ensure effective disaster response and recovery.</a:t>
            </a:r>
          </a:p>
          <a:p/>
          <a:p>
            <a:r>
              <a:t>IV. Federalism at the local level involves complex interactions among overlapping jurisdictions, leading to both collaboration and conflict over resources and policies</a:t>
            </a:r>
          </a:p>
          <a:p>
            <a:r>
              <a:t>  A. Local governments operate within a federalist system where jurisdictions overlap, requiring them to work together on shared issues like infrastructure or public safety.</a:t>
            </a:r>
          </a:p>
          <a:p>
            <a:r>
              <a:t>  B. However, competition for resources or differing policy priorities can create conflicts among local entities, complicating governance and decision-making processes.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Local Politics in Context: Grassroots Challenges</a:t>
            </a:r>
          </a:p>
          <a:p>
            <a:r>
              <a:t>I. Texans seeking solutions for crime, infrastructure, education, and healthcare issues</a:t>
            </a:r>
          </a:p>
          <a:p>
            <a:r>
              <a:t>  A. Many Texans are concerned about pressing local problems such as rising crime rates, deteriorating roads and bridges, underfunded schools, and limited access to healthcare services.</a:t>
            </a:r>
          </a:p>
          <a:p>
            <a:r>
              <a:t>  B. Addressing these issues requires active engagement with local government to prioritize funding and policy changes that improve community well-being.</a:t>
            </a:r>
          </a:p>
          <a:p/>
          <a:p>
            <a:r>
              <a:t>II. Diverse cities needing equal public service access for all communities</a:t>
            </a:r>
          </a:p>
          <a:p>
            <a:r>
              <a:t>  A. As Texas cities grow more diverse, ensuring that all racial and ethnic groups have fair access to public services like transportation, housing, and emergency response is critical.</a:t>
            </a:r>
          </a:p>
          <a:p>
            <a:r>
              <a:t>  B. Local leaders must work to eliminate disparities and build inclusive policies that cater to the needs of every community member.</a:t>
            </a:r>
          </a:p>
          <a:p/>
          <a:p>
            <a:r>
              <a:t>III. Citizen participation through voting, running for office, and volunteering</a:t>
            </a:r>
          </a:p>
          <a:p>
            <a:r>
              <a:t>  A. Engaging in local politics starts with voting in elections, running for positions like city council or school board, and contributing time through volunteer efforts.</a:t>
            </a:r>
          </a:p>
          <a:p>
            <a:r>
              <a:t>  B. These actions empower citizens to influence decisions and shape the future of their communities directly.</a:t>
            </a:r>
          </a:p>
          <a:p/>
          <a:p>
            <a:r>
              <a:t>IV. Voter apathy as a challenge to grassroots government and the role of understanding in increasing participation</a:t>
            </a:r>
          </a:p>
          <a:p>
            <a:r>
              <a:t>  A. Voter apathy poses a significant barrier to effective grassroots governance, as low turnout can limit the representation of community needs in local decision-making.</a:t>
            </a:r>
          </a:p>
          <a:p>
            <a:r>
              <a:t>  B. Educating citizens about the importance of their involvement and the impact of local policies can boost participation and strengthen democratic processes.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2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Municipal Governments: Legal Status</a:t>
            </a:r>
          </a:p>
          <a:p>
            <a:r>
              <a:t>I. Texas classification of cities into general-law and home-rule categories</a:t>
            </a:r>
          </a:p>
          <a:p>
            <a:r>
              <a:t>  A. General-law cities number almost 900 and are typically smaller in population, reflecting a more limited scope of governance.</a:t>
            </a:r>
          </a:p>
          <a:p>
            <a:r>
              <a:t>  B. Home-rule cities, numbering about 350, are generally larger and possess more autonomy in their operations and decision-making.</a:t>
            </a:r>
          </a:p>
          <a:p/>
          <a:p>
            <a:r>
              <a:t>II. Charter adoption process for general-law cities</a:t>
            </a:r>
          </a:p>
          <a:p>
            <a:r>
              <a:t>  A. General-law cities adopt a charter that is prescribed by the Texas Legislature, ensuring uniformity in their legal framework.</a:t>
            </a:r>
          </a:p>
          <a:p>
            <a:r>
              <a:t>  B. This classification applies to communities with a population of 201 or more, establishing a baseline for municipal incorporation.</a:t>
            </a:r>
          </a:p>
          <a:p/>
          <a:p>
            <a:r>
              <a:t>III. Charter drafting for home-rule cities</a:t>
            </a:r>
          </a:p>
          <a:p>
            <a:r>
              <a:t>  A. Home-rule cities, applicable to populations of 5,000 or more, create a locally drafted charter tailored to their specific needs.</a:t>
            </a:r>
          </a:p>
          <a:p>
            <a:r>
              <a:t>  B. This charter defines critical operational aspects such as powers, salaries, terms, and procedures for city governance.</a:t>
            </a:r>
          </a:p>
          <a:p/>
          <a:p>
            <a:r>
              <a:t>IV. Unique powers and flexibility of home-rule cities</a:t>
            </a:r>
          </a:p>
          <a:p>
            <a:r>
              <a:t>  A. Home-rule cities enjoy greater flexibility in governance compared to general-law cities, allowing for more localized decision-making.</a:t>
            </a:r>
          </a:p>
          <a:p>
            <a:r>
              <a:t>  B. They possess distinctive powers such as recall, initiative, and referendum, enabling direct citizen involvement in municipal affairs.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3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Municipal Governments: Forms of Municipal Government (1 of 2)</a:t>
            </a:r>
          </a:p>
          <a:p>
            <a:r>
              <a:t>I. Strong Mayor-Council: Mayor as Chief Administrator and Political Head</a:t>
            </a:r>
          </a:p>
          <a:p>
            <a:r>
              <a:t>  A. In the strong mayor-council form, the mayor serves as the primary executive, overseeing administrative functions and acting as the key political figure in the municipality.</a:t>
            </a:r>
          </a:p>
          <a:p>
            <a:r>
              <a:t>  B. This structure grants the mayor significant authority to shape policy and lead the city’s government with a central role in decision-making processes.</a:t>
            </a:r>
          </a:p>
          <a:p/>
          <a:p>
            <a:r>
              <a:t>II. Strong Mayor-Council: Mayor Elected at Large with Appointment and Removal Power</a:t>
            </a:r>
          </a:p>
          <a:p>
            <a:r>
              <a:t>  A. The mayor is elected by the entire city population, ensuring a broad mandate, and holds the power to appoint and remove key municipal officials.</a:t>
            </a:r>
          </a:p>
          <a:p>
            <a:r>
              <a:t>  B. This authority allows the mayor to directly influence the composition and direction of the city’s administration, centralizing control over personnel decisions.</a:t>
            </a:r>
          </a:p>
          <a:p/>
          <a:p>
            <a:r>
              <a:t>III. Strong Mayor-Council: Critics Argue Potential for Corruption</a:t>
            </a:r>
          </a:p>
          <a:p>
            <a:r>
              <a:t>  A. Critics of the strong mayor-council system highlight that the concentration of power in the mayor’s hands can lead to abuses of authority or favoritism in appointments.</a:t>
            </a:r>
          </a:p>
          <a:p>
            <a:r>
              <a:t>  B. Without sufficient checks and balances, there is a risk of corruption, as the mayor’s extensive control may lack adequate oversight from other branches of government.</a:t>
            </a:r>
          </a:p>
          <a:p/>
          <a:p>
            <a:r>
              <a:t>IV. Weak Mayor-Council: Mayor Shares Power with City Council</a:t>
            </a:r>
          </a:p>
          <a:p>
            <a:r>
              <a:t>  A. In the weak mayor-council form, the mayor’s authority is significantly reduced, with power distributed more evenly between the mayor and the city council.</a:t>
            </a:r>
          </a:p>
          <a:p>
            <a:r>
              <a:t>  B. This shared governance structure often results in a more collaborative decision-making process, though it can dilute the mayor’s ability to act decisively.</a:t>
            </a:r>
          </a:p>
          <a:p/>
          <a:p>
            <a:r>
              <a:t>V. Weak Mayor-Council: Used by Smaller Cities with Limited Mayor Powers</a:t>
            </a:r>
          </a:p>
          <a:p>
            <a:r>
              <a:t>  A. This form is commonly adopted by smaller municipalities where the mayor’s role is more ceremonial, with limited executive or administrative control.</a:t>
            </a:r>
          </a:p>
          <a:p>
            <a:r>
              <a:t>  B. The restricted powers of the mayor in this system often reflect the simpler governance needs of smaller communities, focusing on collective council leadership.</a:t>
            </a:r>
          </a:p>
          <a:p/>
          <a:p>
            <a:r>
              <a:t>VI. Weak Mayor-Council: Day-to-Day Operations Managed by a City Administrator</a:t>
            </a:r>
          </a:p>
          <a:p>
            <a:r>
              <a:t>  A. Unlike the strong mayor system, day-to-day municipal operations in the weak mayor-council form are typically handled by a professional city administrator.</a:t>
            </a:r>
          </a:p>
          <a:p>
            <a:r>
              <a:t>  B. This arrangement allows for specialized management of city functions, separating administrative duties from the mayor’s more limited political role.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0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Municipal Governments: Forms of Municipal Government (2 of 2)</a:t>
            </a:r>
          </a:p>
          <a:p>
            <a:r>
              <a:t>I. Council-Manager Form Dominates in Texas's Home-Rule Cities</a:t>
            </a:r>
          </a:p>
          <a:p>
            <a:r>
              <a:t>  A. This form is used by approximately 90% of Texas's home-rule cities, highlighting its prevalence as a preferred structure for municipal governance.</a:t>
            </a:r>
          </a:p>
          <a:p>
            <a:r>
              <a:t>  B. It reflects a professional management approach, where administrative efficiency is prioritized through the appointment of a city manager.</a:t>
            </a:r>
          </a:p>
          <a:p/>
          <a:p>
            <a:r>
              <a:t>II. Limited Powers of Mayor in Council-Manager Form</a:t>
            </a:r>
          </a:p>
          <a:p>
            <a:r>
              <a:t>  A. Under this system, the mayor's role is largely ceremonial with restricted authority, while the city manager handles the execution of council decisions.</a:t>
            </a:r>
          </a:p>
          <a:p>
            <a:r>
              <a:t>  B. This division often aims to separate political influence from day-to-day administrative operations, ensuring decisions are implemented by a trained professional.</a:t>
            </a:r>
          </a:p>
          <a:p/>
          <a:p>
            <a:r>
              <a:t>III. Criticism of Council-Manager Form for Lack of Clear Leadership</a:t>
            </a:r>
          </a:p>
          <a:p>
            <a:r>
              <a:t>  A. Critics argue that the absence of a strong, singular leader can confuse citizens about who is ultimately accountable for city governance.</a:t>
            </a:r>
          </a:p>
          <a:p>
            <a:r>
              <a:t>  B. The split between the mayor and city manager roles may lead to a perception of fragmented leadership, making it harder for the public to identify a central figure.</a:t>
            </a:r>
          </a:p>
          <a:p/>
          <a:p>
            <a:r>
              <a:t>IV. Commission Form Manages Departments Individually</a:t>
            </a:r>
          </a:p>
          <a:p>
            <a:r>
              <a:t>  A. In the commission form, each city department is overseen by a single commissioner, creating a structure where responsibilities are distinctly divided.</a:t>
            </a:r>
          </a:p>
          <a:p>
            <a:r>
              <a:t>  B. This setup allows for specialized focus on specific areas of governance, as each commissioner directly manages their assigned department.</a:t>
            </a:r>
          </a:p>
          <a:p/>
          <a:p>
            <a:r>
              <a:t>V. Rarity and Criticism of Commission Form in Texas</a:t>
            </a:r>
          </a:p>
          <a:p>
            <a:r>
              <a:t>  A. The commission form is uncommon in Texas, as it has fallen out of favor compared to other municipal government structures like council-manager.</a:t>
            </a:r>
          </a:p>
          <a:p>
            <a:r>
              <a:t>  B. It is often criticized for lacking a chief executive, which can result in coordination challenges and inefficiencies across departments.</a:t>
            </a:r>
          </a:p>
          <a:p/>
          <a:p>
            <a:r>
              <a:t>Total Slides: 5</a:t>
            </a:r>
          </a:p>
          <a:p>
            <a:r>
              <a:t>Slides with Content: 5</a:t>
            </a:r>
          </a:p>
          <a:p>
            <a:r>
              <a:t>Key Topics: cities, city, government, home, council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7005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DDCD-C1EB-8CB2-F73A-5FE3975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4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2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Slide Title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+mn-lt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  <p:sldLayoutId id="2147483766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Local Governments and Federalism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Local governments guided by Dillon's Rule or Cooley Doctrine, with Texas strictly following </a:t>
            </a:r>
            <a:r>
              <a:rPr lang="en-US" b="1" dirty="0"/>
              <a:t>Dillon's Rule</a:t>
            </a:r>
            <a:r>
              <a:rPr lang="en-US" dirty="0"/>
              <a:t>, limiting local autonomy.</a:t>
            </a:r>
          </a:p>
          <a:p>
            <a:r>
              <a:rPr lang="en-US" dirty="0"/>
              <a:t>Local governments in Texas rely on state and federal funding, with mandates sometimes unfunded, impacting policy implementation.</a:t>
            </a:r>
          </a:p>
          <a:p>
            <a:r>
              <a:rPr lang="en-US" dirty="0"/>
              <a:t>In disaster situations, Texas often relies on national aid, requiring significant interaction among all government levels.</a:t>
            </a:r>
          </a:p>
          <a:p>
            <a:r>
              <a:rPr lang="en-US" dirty="0"/>
              <a:t>Federalism at local level involves interaction among overlapping jurisdictions; local governments can collaborate or conflict over resources and policies.</a:t>
            </a:r>
          </a:p>
        </p:txBody>
      </p:sp>
    </p:spTree>
    <p:extLst>
      <p:ext uri="{BB962C8B-B14F-4D97-AF65-F5344CB8AC3E}">
        <p14:creationId xmlns:p14="http://schemas.microsoft.com/office/powerpoint/2010/main" val="14049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Grassroots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Texans seek solutions for crime, infrastructure, education, and healthcare issues.</a:t>
            </a:r>
          </a:p>
          <a:p>
            <a:r>
              <a:rPr lang="en-US" dirty="0"/>
              <a:t>Diverse cities need equal public service access for all communities.</a:t>
            </a:r>
          </a:p>
          <a:p>
            <a:r>
              <a:rPr lang="en-US" dirty="0"/>
              <a:t>Citizen participation includes voting, running for office, and volunteering.</a:t>
            </a:r>
          </a:p>
          <a:p>
            <a:r>
              <a:rPr lang="en-US" dirty="0"/>
              <a:t>Voter apathy challenges grassroots government; understanding increases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5471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9F5-2F7C-9B40-3B18-CBB1143A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Legal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1B54-5DC3-D664-4CAE-003FDDF2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Texas classifies cities as </a:t>
            </a:r>
            <a:r>
              <a:rPr lang="en-US" b="1" dirty="0"/>
              <a:t>general-law</a:t>
            </a:r>
            <a:r>
              <a:rPr lang="en-US" dirty="0"/>
              <a:t> (almost 900, mostly smaller cities) or </a:t>
            </a:r>
            <a:r>
              <a:rPr lang="en-US" b="1" dirty="0"/>
              <a:t>home-rule</a:t>
            </a:r>
            <a:r>
              <a:rPr lang="en-US" dirty="0"/>
              <a:t> (about 350, mostly larger cities).</a:t>
            </a:r>
          </a:p>
          <a:p>
            <a:r>
              <a:rPr lang="en-US" dirty="0"/>
              <a:t>General-law cities adopt a charter prescribed by Texas legislature (for communities of 201+ people).</a:t>
            </a:r>
          </a:p>
          <a:p>
            <a:r>
              <a:rPr lang="en-US" dirty="0"/>
              <a:t>Home-rule cities draft a local charter (for cities of 5,000+ people) that outlines powers, salaries, terms, and procedures for city operations.</a:t>
            </a:r>
          </a:p>
          <a:p>
            <a:r>
              <a:rPr lang="en-US" dirty="0"/>
              <a:t>Home-rule cities have greater flexibility and unique powers like </a:t>
            </a:r>
            <a:r>
              <a:rPr lang="en-US" b="1" dirty="0"/>
              <a:t>recall</a:t>
            </a:r>
            <a:r>
              <a:rPr lang="en-US" dirty="0"/>
              <a:t>, </a:t>
            </a:r>
            <a:r>
              <a:rPr lang="en-US" b="1" dirty="0"/>
              <a:t>initiative</a:t>
            </a:r>
            <a:r>
              <a:rPr lang="en-US" dirty="0"/>
              <a:t>, and </a:t>
            </a:r>
            <a:r>
              <a:rPr lang="en-US" b="1" dirty="0"/>
              <a:t>referendum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97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1744-8EC3-5266-4341-D6611C9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Forms of Municipal Government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CDE3-215C-3D54-0F02-B55F7EA0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b="1" dirty="0"/>
              <a:t>Strong Mayor-Council</a:t>
            </a:r>
          </a:p>
          <a:p>
            <a:pPr lvl="1"/>
            <a:r>
              <a:rPr lang="en-US" dirty="0"/>
              <a:t>Mayor is chief administrator and political head.</a:t>
            </a:r>
          </a:p>
          <a:p>
            <a:pPr lvl="1"/>
            <a:r>
              <a:rPr lang="en-US" dirty="0"/>
              <a:t>Mayor elected at large, has appointment and removal power.</a:t>
            </a:r>
          </a:p>
          <a:p>
            <a:pPr lvl="1"/>
            <a:r>
              <a:rPr lang="en-US" dirty="0"/>
              <a:t>Critics argue potential for corruption.</a:t>
            </a:r>
          </a:p>
          <a:p>
            <a:r>
              <a:rPr lang="en-US" b="1" dirty="0"/>
              <a:t>Weak Mayor-Council</a:t>
            </a:r>
          </a:p>
          <a:p>
            <a:pPr lvl="1"/>
            <a:r>
              <a:rPr lang="en-US" dirty="0"/>
              <a:t>Mayor shares power with city council.</a:t>
            </a:r>
          </a:p>
          <a:p>
            <a:pPr lvl="1"/>
            <a:r>
              <a:rPr lang="en-US" dirty="0"/>
              <a:t>Used by smaller cities, mayor's powers are limited.</a:t>
            </a:r>
          </a:p>
          <a:p>
            <a:pPr lvl="1"/>
            <a:r>
              <a:rPr lang="en-US" dirty="0"/>
              <a:t>Day-to-day operations managed by a city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282141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1744-8EC3-5266-4341-D6611C9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Forms of Municipal Government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CDE3-215C-3D54-0F02-B55F7EA0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b="1" dirty="0"/>
              <a:t>Council-Manager</a:t>
            </a:r>
          </a:p>
          <a:p>
            <a:pPr lvl="1"/>
            <a:r>
              <a:rPr lang="en-US" dirty="0"/>
              <a:t>Dominant (90%) in Texas's home-rule cities.</a:t>
            </a:r>
          </a:p>
          <a:p>
            <a:pPr lvl="1"/>
            <a:r>
              <a:rPr lang="en-US" dirty="0"/>
              <a:t>Mayor has limited powers; city manager executes decisions.</a:t>
            </a:r>
          </a:p>
          <a:p>
            <a:pPr lvl="1"/>
            <a:r>
              <a:rPr lang="en-US" dirty="0"/>
              <a:t>Critics point out lack of clear leader for citizens.</a:t>
            </a:r>
          </a:p>
          <a:p>
            <a:r>
              <a:rPr lang="en-US" b="1" dirty="0"/>
              <a:t>Commission</a:t>
            </a:r>
          </a:p>
          <a:p>
            <a:pPr lvl="1"/>
            <a:r>
              <a:rPr lang="en-US" dirty="0"/>
              <a:t>Each department managed by a single commissioner.</a:t>
            </a:r>
          </a:p>
          <a:p>
            <a:pPr lvl="1"/>
            <a:r>
              <a:rPr lang="en-US" dirty="0"/>
              <a:t>Rare in Texas, criticized for lack of chief executive.</a:t>
            </a:r>
          </a:p>
        </p:txBody>
      </p:sp>
    </p:spTree>
    <p:extLst>
      <p:ext uri="{BB962C8B-B14F-4D97-AF65-F5344CB8AC3E}">
        <p14:creationId xmlns:p14="http://schemas.microsoft.com/office/powerpoint/2010/main" val="2228160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NGL</Value>
    </PartnerProgram>
    <Topic xmlns="c8ecdccd-e3b0-4392-94c4-49d90f16d1d5">
      <Value>Partner Programs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6d470edad7861ffa59342e3af5685600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eb75d3c3443edfb5b99c23a2e41554b8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chiving"/>
                    <xsd:enumeration value="Content creation"/>
                    <xsd:enumeration value="Design"/>
                    <xsd:enumeration value="Files to Printer"/>
                    <xsd:enumeration value="Partner Programs"/>
                    <xsd:enumeration value="Policy"/>
                    <xsd:enumeration value="Other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/comment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 Doc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Authoring"/>
                    <xsd:enumeration value="NGL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BA192-EF86-48DF-982C-2C526A268392}">
  <ds:schemaRefs>
    <ds:schemaRef ds:uri="c8ecdccd-e3b0-4392-94c4-49d90f16d1d5"/>
    <ds:schemaRef ds:uri="cc1e726a-7c3b-4654-9122-87de3e28a5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7697B1-69F2-4E8A-8C21-29397DFB0013}">
  <ds:schemaRefs>
    <ds:schemaRef ds:uri="c8ecdccd-e3b0-4392-94c4-49d90f16d1d5"/>
    <ds:schemaRef ds:uri="cc1e726a-7c3b-4654-9122-87de3e28a5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1748</TotalTime>
  <Words>366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Local Politics in Context: Local Governments and Federalism</vt:lpstr>
      <vt:lpstr>Local Politics in Context: Grassroots Challenges</vt:lpstr>
      <vt:lpstr>Municipal Governments: Legal Status</vt:lpstr>
      <vt:lpstr>Municipal Governments: Forms of Municipal Government (1 of 2)</vt:lpstr>
      <vt:lpstr>Municipal Governments: Forms of Municipal Government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Art Turner</cp:lastModifiedBy>
  <cp:revision>3</cp:revision>
  <cp:lastPrinted>2016-10-03T15:29:39Z</cp:lastPrinted>
  <dcterms:created xsi:type="dcterms:W3CDTF">2021-12-10T16:21:02Z</dcterms:created>
  <dcterms:modified xsi:type="dcterms:W3CDTF">2025-08-01T02:41:43Z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