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7"/>
  </p:notesMasterIdLst>
  <p:handoutMasterIdLst>
    <p:handoutMasterId r:id="rId28"/>
  </p:handoutMasterIdLst>
  <p:sldIdLst>
    <p:sldId id="431" r:id="rId5"/>
    <p:sldId id="459" r:id="rId6"/>
    <p:sldId id="260" r:id="rId7"/>
    <p:sldId id="433" r:id="rId8"/>
    <p:sldId id="434" r:id="rId9"/>
    <p:sldId id="263" r:id="rId10"/>
    <p:sldId id="436" r:id="rId11"/>
    <p:sldId id="437" r:id="rId12"/>
    <p:sldId id="438" r:id="rId13"/>
    <p:sldId id="441" r:id="rId14"/>
    <p:sldId id="457" r:id="rId15"/>
    <p:sldId id="442" r:id="rId16"/>
    <p:sldId id="452" r:id="rId17"/>
    <p:sldId id="443" r:id="rId18"/>
    <p:sldId id="458" r:id="rId19"/>
    <p:sldId id="445" r:id="rId20"/>
    <p:sldId id="446" r:id="rId21"/>
    <p:sldId id="447" r:id="rId22"/>
    <p:sldId id="448" r:id="rId23"/>
    <p:sldId id="449" r:id="rId24"/>
    <p:sldId id="275" r:id="rId25"/>
    <p:sldId id="276" r:id="rId26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87" autoAdjust="0"/>
  </p:normalViewPr>
  <p:slideViewPr>
    <p:cSldViewPr snapToGrid="0">
      <p:cViewPr varScale="1">
        <p:scale>
          <a:sx n="62" d="100"/>
          <a:sy n="62" d="100"/>
        </p:scale>
        <p:origin x="4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A595DB44-41B6-483C-B65F-707E526E1D7D}"/>
    <pc:docChg chg="delSld modSld">
      <pc:chgData name="Art Turner" userId="3240646eb2f21034" providerId="LiveId" clId="{A595DB44-41B6-483C-B65F-707E526E1D7D}" dt="2025-08-01T17:45:50.695" v="7" actId="47"/>
      <pc:docMkLst>
        <pc:docMk/>
      </pc:docMkLst>
      <pc:sldChg chg="del">
        <pc:chgData name="Art Turner" userId="3240646eb2f21034" providerId="LiveId" clId="{A595DB44-41B6-483C-B65F-707E526E1D7D}" dt="2025-08-01T17:45:35.558" v="4" actId="47"/>
        <pc:sldMkLst>
          <pc:docMk/>
          <pc:sldMk cId="2293288057" sldId="257"/>
        </pc:sldMkLst>
      </pc:sldChg>
      <pc:sldChg chg="del">
        <pc:chgData name="Art Turner" userId="3240646eb2f21034" providerId="LiveId" clId="{A595DB44-41B6-483C-B65F-707E526E1D7D}" dt="2025-08-01T17:45:35.803" v="5" actId="47"/>
        <pc:sldMkLst>
          <pc:docMk/>
          <pc:sldMk cId="1534976336" sldId="316"/>
        </pc:sldMkLst>
      </pc:sldChg>
      <pc:sldChg chg="del">
        <pc:chgData name="Art Turner" userId="3240646eb2f21034" providerId="LiveId" clId="{A595DB44-41B6-483C-B65F-707E526E1D7D}" dt="2025-08-01T17:45:38.822" v="6" actId="47"/>
        <pc:sldMkLst>
          <pc:docMk/>
          <pc:sldMk cId="296601217" sldId="359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1128651323" sldId="392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1986535229" sldId="393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836721115" sldId="394"/>
        </pc:sldMkLst>
      </pc:sldChg>
      <pc:sldChg chg="del">
        <pc:chgData name="Art Turner" userId="3240646eb2f21034" providerId="LiveId" clId="{A595DB44-41B6-483C-B65F-707E526E1D7D}" dt="2025-08-01T17:44:51.172" v="1" actId="47"/>
        <pc:sldMkLst>
          <pc:docMk/>
          <pc:sldMk cId="3861051556" sldId="417"/>
        </pc:sldMkLst>
      </pc:sldChg>
      <pc:sldChg chg="del">
        <pc:chgData name="Art Turner" userId="3240646eb2f21034" providerId="LiveId" clId="{A595DB44-41B6-483C-B65F-707E526E1D7D}" dt="2025-08-01T17:45:24.604" v="3" actId="47"/>
        <pc:sldMkLst>
          <pc:docMk/>
          <pc:sldMk cId="2239863873" sldId="432"/>
        </pc:sldMkLst>
      </pc:sldChg>
      <pc:sldChg chg="del">
        <pc:chgData name="Art Turner" userId="3240646eb2f21034" providerId="LiveId" clId="{A595DB44-41B6-483C-B65F-707E526E1D7D}" dt="2025-08-01T17:45:50.695" v="7" actId="47"/>
        <pc:sldMkLst>
          <pc:docMk/>
          <pc:sldMk cId="268193490" sldId="439"/>
        </pc:sldMkLst>
      </pc:sldChg>
      <pc:sldChg chg="modSp mod">
        <pc:chgData name="Art Turner" userId="3240646eb2f21034" providerId="LiveId" clId="{A595DB44-41B6-483C-B65F-707E526E1D7D}" dt="2025-08-01T17:44:58.365" v="2" actId="20577"/>
        <pc:sldMkLst>
          <pc:docMk/>
          <pc:sldMk cId="3607156469" sldId="449"/>
        </pc:sldMkLst>
        <pc:spChg chg="mod">
          <ac:chgData name="Art Turner" userId="3240646eb2f21034" providerId="LiveId" clId="{A595DB44-41B6-483C-B65F-707E526E1D7D}" dt="2025-08-01T17:44:58.365" v="2" actId="20577"/>
          <ac:spMkLst>
            <pc:docMk/>
            <pc:sldMk cId="3607156469" sldId="449"/>
            <ac:spMk id="2" creationId="{428FEE7F-BADC-63BE-36B4-F6462EBBE4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0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BDD6-66D5-E1DF-58A0-10E21713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EF46A-4FA8-7907-567D-0F3AEB930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2B8A6-2667-CDCB-C8D2-5DE15CEE3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23A0-55DE-542E-9FC1-21680A5F7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2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4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3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5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7ED7-6FE2-E583-5000-2CEA47BA5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E9156-4CD3-8E62-66B2-9149F8AA2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537C0-AF42-E792-6DB1-B90AB404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5F087-77C2-C8FB-E00C-19001173F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8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5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7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3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6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Brown | Langenegger | Biles | Reyna | Huerta | Farmer-Neal | McNeely |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Rijkhoff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, Practicing Texas Politics, Enhanced 19th Edition. © 2026 Cengage.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BD65-6C47-9748-01ED-EF2D57D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Role of Political Parties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BE53-7624-FEC5-F1A2-F30E0C4B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Democratic and Republican parties integral to Texas governmental process.</a:t>
            </a:r>
          </a:p>
          <a:p>
            <a:r>
              <a:rPr lang="en-US" dirty="0"/>
              <a:t>Party identification significantly influences political preferences and behaviors.</a:t>
            </a:r>
          </a:p>
          <a:p>
            <a:r>
              <a:rPr lang="en-US" dirty="0"/>
              <a:t>Party identification is a psychological attachment shaping how individuals view issues and vote.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</a:t>
            </a:r>
            <a:br>
              <a:rPr lang="en-US" sz="3600" dirty="0"/>
            </a:br>
            <a:r>
              <a:rPr lang="en-US" sz="3600" dirty="0"/>
              <a:t>1840s to 1870s: The Origin of the Party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politics initially hinged on personalities, not parties.</a:t>
            </a:r>
          </a:p>
          <a:p>
            <a:r>
              <a:rPr lang="en-US" dirty="0"/>
              <a:t>Post-Union admission, White Texans strongly supported Democrats.</a:t>
            </a:r>
          </a:p>
          <a:p>
            <a:r>
              <a:rPr lang="en-US" dirty="0"/>
              <a:t>Republicans ruled Texas during Reconstruction, appointing party members.</a:t>
            </a:r>
          </a:p>
          <a:p>
            <a:r>
              <a:rPr lang="en-US" dirty="0"/>
              <a:t>After Davis's 1873 defeat, no Republican governor for 100+ years.</a:t>
            </a:r>
          </a:p>
        </p:txBody>
      </p:sp>
    </p:spTree>
    <p:extLst>
      <p:ext uri="{BB962C8B-B14F-4D97-AF65-F5344CB8AC3E}">
        <p14:creationId xmlns:p14="http://schemas.microsoft.com/office/powerpoint/2010/main" val="1560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 </a:t>
            </a:r>
            <a:br>
              <a:rPr lang="en-US" sz="3600" dirty="0"/>
            </a:br>
            <a:r>
              <a:rPr lang="en-US" sz="3600" dirty="0"/>
              <a:t>1870s to 1970s: A One-Party Dominant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Post-Reconstruction to 1970s, Texas was Democratic-dominated, with 52 consecutive gubernatorial wins.</a:t>
            </a:r>
          </a:p>
          <a:p>
            <a:r>
              <a:rPr lang="en-US" dirty="0"/>
              <a:t>Populist Party (1890s) influenced Democrats on agricultural issues.</a:t>
            </a:r>
          </a:p>
          <a:p>
            <a:r>
              <a:rPr lang="en-US" dirty="0"/>
              <a:t>Democrats split into conservative (pro-business) and liberal (New Deal) factions.</a:t>
            </a:r>
          </a:p>
          <a:p>
            <a:r>
              <a:rPr lang="en-US" dirty="0"/>
              <a:t>Republicans gained support with Eisenhower’s presidential wins (1952, 1956) and John Tower’s Senate victory (1961).</a:t>
            </a:r>
          </a:p>
        </p:txBody>
      </p:sp>
    </p:spTree>
    <p:extLst>
      <p:ext uri="{BB962C8B-B14F-4D97-AF65-F5344CB8AC3E}">
        <p14:creationId xmlns:p14="http://schemas.microsoft.com/office/powerpoint/2010/main" val="361181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</a:t>
            </a:r>
            <a:br>
              <a:rPr lang="en-US" sz="3600" dirty="0"/>
            </a:br>
            <a:r>
              <a:rPr lang="en-US" sz="3600" dirty="0"/>
              <a:t>1970s to 1990s: An Emerging Two-Party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1970s: Latino (Viva Kennedy Clubs, La Raza Unida) and Black activism strengthened Democratic liberals.</a:t>
            </a:r>
          </a:p>
          <a:p>
            <a:r>
              <a:rPr lang="en-US" dirty="0"/>
              <a:t>Post-Voting Rights Act, Black Texans’ participation increased.</a:t>
            </a:r>
          </a:p>
          <a:p>
            <a:r>
              <a:rPr lang="en-US" dirty="0"/>
              <a:t>Republicans gained with Bill Clements’ 1978 gubernatorial win and Kay Bailey Hutchison’s 1993 Senate victory.</a:t>
            </a:r>
          </a:p>
          <a:p>
            <a:r>
              <a:rPr lang="en-US" dirty="0"/>
              <a:t>Democrats saw diverse wins: Raul Gonzalez (1986, Supreme Court), Ann Richards (1990, Governor), Dan Morales (1990, Attorney General).</a:t>
            </a:r>
          </a:p>
        </p:txBody>
      </p:sp>
    </p:spTree>
    <p:extLst>
      <p:ext uri="{BB962C8B-B14F-4D97-AF65-F5344CB8AC3E}">
        <p14:creationId xmlns:p14="http://schemas.microsoft.com/office/powerpoint/2010/main" val="411171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An Overview of Texas Political History 2000 to 2016: Republican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2000–2016: Republicans dominated, with George W. Bush’s 2000 presidential win and Rick Perry’s governorship.</a:t>
            </a:r>
          </a:p>
          <a:p>
            <a:r>
              <a:rPr lang="en-US" dirty="0"/>
              <a:t>2002: Democratic “dream team” (Tony Sanchez Jr., Ron Kirk, John Sharp) failed to win statewide offices.</a:t>
            </a:r>
          </a:p>
          <a:p>
            <a:r>
              <a:rPr lang="en-US" dirty="0"/>
              <a:t>2003 redistricting favored Republicans, leading to a majority in Congress (2005) and state legislature.</a:t>
            </a:r>
          </a:p>
          <a:p>
            <a:r>
              <a:rPr lang="en-US" dirty="0"/>
              <a:t>Obama carried urban counties (Harris, Dallas, Bexar, Travis) in 2008 and 2012 but lost Texas.</a:t>
            </a:r>
          </a:p>
        </p:txBody>
      </p:sp>
    </p:spTree>
    <p:extLst>
      <p:ext uri="{BB962C8B-B14F-4D97-AF65-F5344CB8AC3E}">
        <p14:creationId xmlns:p14="http://schemas.microsoft.com/office/powerpoint/2010/main" val="253146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An Overview of Texas Political History </a:t>
            </a:r>
            <a:br>
              <a:rPr lang="en-US" dirty="0"/>
            </a:br>
            <a:r>
              <a:rPr lang="en-US" dirty="0"/>
              <a:t>2016 to 2020: Democratic Optimism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was one of the few states that voted more Democratic in the 2016 presidential election compared to 2012.</a:t>
            </a:r>
          </a:p>
          <a:p>
            <a:r>
              <a:rPr lang="en-US" dirty="0"/>
              <a:t>The 2018 midterm election brought national attention to Texas as Beto O’Rourke mounted a strong challenge to incumbent Senator Ted Cruz.</a:t>
            </a:r>
          </a:p>
          <a:p>
            <a:r>
              <a:rPr lang="en-US" dirty="0"/>
              <a:t>Democrats aimed to expand their 2018 gains in 2020, targeting control of the Texas House, more congressional seats, and a potential Biden victory in the presidential race.</a:t>
            </a:r>
          </a:p>
        </p:txBody>
      </p:sp>
    </p:spTree>
    <p:extLst>
      <p:ext uri="{BB962C8B-B14F-4D97-AF65-F5344CB8AC3E}">
        <p14:creationId xmlns:p14="http://schemas.microsoft.com/office/powerpoint/2010/main" val="132778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A31C9-35BB-530F-5F60-8E85892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0B0D-B722-42D7-45F7-14953D09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 </a:t>
            </a:r>
            <a:br>
              <a:rPr lang="en-US" sz="3600" dirty="0"/>
            </a:br>
            <a:r>
              <a:rPr lang="en-US" sz="3600" dirty="0"/>
              <a:t>2022 to Today: Republicans Reassert Dominance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3276-6C42-808C-7600-65E4C21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2022 (Beto O’Rourke, Governor) and 2024 (Colin Allred, Senate) losses showed continued Republican dominance.</a:t>
            </a:r>
          </a:p>
          <a:p>
            <a:r>
              <a:rPr lang="en-US" dirty="0"/>
              <a:t>Democratic support eroded among Latinos in the Rio Grande Valley (2024).</a:t>
            </a:r>
          </a:p>
          <a:p>
            <a:r>
              <a:rPr lang="en-US" dirty="0"/>
              <a:t>Younger Texans and people of color show Democratic potential, but 2023 </a:t>
            </a:r>
            <a:r>
              <a:rPr lang="en-US" dirty="0" err="1"/>
              <a:t>macropartisanship</a:t>
            </a:r>
            <a:r>
              <a:rPr lang="en-US" dirty="0"/>
              <a:t> declined.</a:t>
            </a:r>
          </a:p>
        </p:txBody>
      </p:sp>
    </p:spTree>
    <p:extLst>
      <p:ext uri="{BB962C8B-B14F-4D97-AF65-F5344CB8AC3E}">
        <p14:creationId xmlns:p14="http://schemas.microsoft.com/office/powerpoint/2010/main" val="171909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216F-3C76-B29F-3471-6789A2D5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 anchor="t">
            <a:normAutofit/>
          </a:bodyPr>
          <a:lstStyle/>
          <a:p>
            <a:r>
              <a:rPr lang="en-US" dirty="0"/>
              <a:t>Party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EE20-DBAD-318D-595F-F4548ED7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825625"/>
            <a:ext cx="70923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 parties exist on four levels: national, state, county, and precinct.</a:t>
            </a:r>
          </a:p>
          <a:p>
            <a:r>
              <a:rPr lang="en-US" sz="2200" dirty="0"/>
              <a:t>Power and authority are distributed among different levels within the organization (i.e., not a hierarchy)</a:t>
            </a:r>
          </a:p>
          <a:p>
            <a:r>
              <a:rPr lang="en-US" sz="2200" dirty="0"/>
              <a:t>As mandated by the Texas Election Code, Texas’s two major parties are alike in structure. Each has permanent and temporary organizational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45348-393A-EEDA-5DCE-BD857CE1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24" y="1081968"/>
            <a:ext cx="2865934" cy="5094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1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Temporary party organization in Texas includes primaries and conventions.</a:t>
            </a:r>
          </a:p>
          <a:p>
            <a:r>
              <a:rPr lang="en-US" dirty="0"/>
              <a:t>State conventions select national convention delegates, nominate electors, and must be media accessible.</a:t>
            </a:r>
          </a:p>
          <a:p>
            <a:r>
              <a:rPr lang="en-US" dirty="0"/>
              <a:t>Parties adopt party platforms at state conventions.</a:t>
            </a:r>
          </a:p>
        </p:txBody>
      </p:sp>
    </p:spTree>
    <p:extLst>
      <p:ext uri="{BB962C8B-B14F-4D97-AF65-F5344CB8AC3E}">
        <p14:creationId xmlns:p14="http://schemas.microsoft.com/office/powerpoint/2010/main" val="252953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Precinct Conventions</a:t>
            </a:r>
          </a:p>
          <a:p>
            <a:pPr lvl="1"/>
            <a:r>
              <a:rPr lang="en-US" dirty="0"/>
              <a:t>Precinct conventions, the lowest political organization level, adopt resolutions and select delegates.</a:t>
            </a:r>
          </a:p>
          <a:p>
            <a:pPr lvl="1"/>
            <a:r>
              <a:rPr lang="en-US" dirty="0"/>
              <a:t>Citizens affiliated with a party can participate in its precinct convention.</a:t>
            </a:r>
          </a:p>
          <a:p>
            <a:pPr lvl="1"/>
            <a:r>
              <a:rPr lang="en-US" dirty="0"/>
              <a:t>Democratic precinct conventions select state convention delegates.</a:t>
            </a:r>
          </a:p>
        </p:txBody>
      </p:sp>
    </p:spTree>
    <p:extLst>
      <p:ext uri="{BB962C8B-B14F-4D97-AF65-F5344CB8AC3E}">
        <p14:creationId xmlns:p14="http://schemas.microsoft.com/office/powerpoint/2010/main" val="70038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County and Senatorial District Conventions</a:t>
            </a:r>
          </a:p>
          <a:p>
            <a:pPr lvl="1"/>
            <a:r>
              <a:rPr lang="en-US" dirty="0"/>
              <a:t>County and district conventions elect state delegates and adopt resolutions.</a:t>
            </a:r>
          </a:p>
          <a:p>
            <a:pPr lvl="1"/>
            <a:r>
              <a:rPr lang="en-US" dirty="0"/>
              <a:t>Delegates are chosen based on gubernatorial votes; Democrats ensure diverse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427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5EB9-015E-B51C-A5E5-81183562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2A03-A0C4-12BF-D35B-63213DC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Role of Political Parties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57BD-F501-30A0-FF23-183126ED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Political parties are defined as groups aiming to control government through elections (Duverger’s Law explains why Single Member District systems favor a two-party structure).</a:t>
            </a:r>
          </a:p>
          <a:p>
            <a:r>
              <a:rPr lang="en-US" dirty="0"/>
              <a:t>Parties recruit and elect candidates, essential for Texas democracy.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State Conventions </a:t>
            </a:r>
          </a:p>
          <a:p>
            <a:pPr lvl="1"/>
            <a:r>
              <a:rPr lang="en-US" dirty="0"/>
              <a:t>Biennial Texas state conventions draft party rules, adopt platforms, and select national delegates in presidential years.</a:t>
            </a:r>
          </a:p>
          <a:p>
            <a:pPr lvl="1"/>
            <a:r>
              <a:rPr lang="en-US" dirty="0"/>
              <a:t>2024: Democratic Convention (June 6–8, El Paso); Republican Convention (May 23–25, San Antonio).</a:t>
            </a:r>
          </a:p>
          <a:p>
            <a:pPr lvl="1"/>
            <a:r>
              <a:rPr lang="en-US" dirty="0"/>
              <a:t>Republicans passed a rule preventing censured candidates from primary ballots for two years.</a:t>
            </a:r>
          </a:p>
          <a:p>
            <a:pPr lvl="1"/>
            <a:r>
              <a:rPr lang="en-US" dirty="0"/>
              <a:t>Texas has 40 electoral votes (2024, based on 38 representatives + 2 senators).</a:t>
            </a:r>
          </a:p>
        </p:txBody>
      </p:sp>
    </p:spTree>
    <p:extLst>
      <p:ext uri="{BB962C8B-B14F-4D97-AF65-F5344CB8AC3E}">
        <p14:creationId xmlns:p14="http://schemas.microsoft.com/office/powerpoint/2010/main" val="36071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0CF5B-B887-5991-1480-0E480649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70E45C-4EF9-4E7D-35F8-C70B41B2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Selection of National Convention Delegates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8CE1C-6804-07B8-9EFC-C5AD4D98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Democratic Selection</a:t>
            </a:r>
          </a:p>
          <a:p>
            <a:pPr lvl="1"/>
            <a:r>
              <a:rPr lang="en-US" dirty="0"/>
              <a:t>Delegates selected based on presidential preference primary results.</a:t>
            </a:r>
          </a:p>
          <a:p>
            <a:pPr lvl="1"/>
            <a:r>
              <a:rPr lang="en-US" dirty="0"/>
              <a:t>Democrats allocate delegates proportionally (2024: 264 pledged, 74 automatic; Kamala Harris won 263/264 Texas delegates).</a:t>
            </a:r>
          </a:p>
          <a:p>
            <a:r>
              <a:rPr lang="en-US" dirty="0"/>
              <a:t>Republican Selection</a:t>
            </a:r>
          </a:p>
          <a:p>
            <a:pPr lvl="1"/>
            <a:r>
              <a:rPr lang="en-US" dirty="0"/>
              <a:t>Republicans award delegates for candidates above 20% statewide or 50% per district (2024: 161 delegates, all for Trump).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12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AF4C-B22C-93CE-086F-15F550F1F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AAB3F3-D322-B077-D9C0-35439D53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Permanent Party Organization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B02C5C-09B0-985A-09BB-B3A0AA08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permanent party organization involves precinct chairs, county and district executive committees, and a state executive committee.</a:t>
            </a:r>
          </a:p>
          <a:p>
            <a:r>
              <a:rPr lang="en-US" dirty="0"/>
              <a:t>Precinct Chair</a:t>
            </a:r>
          </a:p>
          <a:p>
            <a:pPr lvl="1"/>
            <a:r>
              <a:rPr lang="en-US" dirty="0"/>
              <a:t>Registers voters, distributes info, and runs phone banks.</a:t>
            </a:r>
          </a:p>
          <a:p>
            <a:r>
              <a:rPr lang="en-US" dirty="0"/>
              <a:t>County and District Executive Committees</a:t>
            </a:r>
          </a:p>
          <a:p>
            <a:pPr lvl="1"/>
            <a:r>
              <a:rPr lang="en-US" dirty="0"/>
              <a:t>Manage local conventions and campaigns.</a:t>
            </a:r>
          </a:p>
          <a:p>
            <a:r>
              <a:rPr lang="en-US" dirty="0"/>
              <a:t>State Executive Committee</a:t>
            </a:r>
          </a:p>
          <a:p>
            <a:pPr lvl="1"/>
            <a:r>
              <a:rPr lang="en-US" dirty="0"/>
              <a:t>Manages statewide strategy and candidate recruitment.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F805-46D5-A1E3-D3A2-07C71298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89096-A237-E6A3-EA85-566C821D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Ideology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79C239-D917-9607-1144-E1B4951A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Political ideology can be defined as a collection of beliefs about the appropriate order of society and how to achieve it.</a:t>
            </a:r>
          </a:p>
          <a:p>
            <a:r>
              <a:rPr lang="en-US" dirty="0"/>
              <a:t>Ideology influences political party alignment.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44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94D5-B69F-01FD-9606-9D050AB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dirty="0"/>
              <a:t>Conservatism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931-FB36-9B22-4DD3-572CCC98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Conservatism advocates minimal government intervention in the economy.</a:t>
            </a:r>
          </a:p>
          <a:p>
            <a:r>
              <a:rPr lang="en-US" dirty="0"/>
              <a:t>Fiscal conservatives prioritize tax/spending cuts </a:t>
            </a:r>
          </a:p>
          <a:p>
            <a:r>
              <a:rPr lang="en-US" dirty="0"/>
              <a:t>Social conservatives emphasize traditional values (e.g., opposing abortion, marriage equality).</a:t>
            </a:r>
          </a:p>
          <a:p>
            <a:r>
              <a:rPr lang="en-US" dirty="0"/>
              <a:t>The populist right opposes immigration and criticizes government and economic systems.</a:t>
            </a:r>
          </a:p>
        </p:txBody>
      </p:sp>
    </p:spTree>
    <p:extLst>
      <p:ext uri="{BB962C8B-B14F-4D97-AF65-F5344CB8AC3E}">
        <p14:creationId xmlns:p14="http://schemas.microsoft.com/office/powerpoint/2010/main" val="41902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2FC6-CB95-4854-9C21-92459F3A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dirty="0"/>
              <a:t>Liberalism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E9E2-2F96-1C04-A7EA-1C5A1C43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Liberals favor government regulation for equitable wealth distribution and minimal intervention in personal lives (e.g., supporting marriage equality, civil rights).</a:t>
            </a:r>
          </a:p>
          <a:p>
            <a:r>
              <a:rPr lang="en-US" dirty="0"/>
              <a:t>The progressive left advocates for expanding social safety nets, increasing taxes on businesses/wealthy, and promoting equal rights for underrepresented groups.</a:t>
            </a:r>
          </a:p>
        </p:txBody>
      </p:sp>
    </p:spTree>
    <p:extLst>
      <p:ext uri="{BB962C8B-B14F-4D97-AF65-F5344CB8AC3E}">
        <p14:creationId xmlns:p14="http://schemas.microsoft.com/office/powerpoint/2010/main" val="1347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B2D7-75BC-6924-E6E1-2DE02FBF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C07AA-08D4-1C39-67BB-C672D02C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sz="2800" dirty="0"/>
              <a:t>Beyond Liberal and Conservative: Thinking About Ideology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EDAC41-F82D-B5E4-B380-5A8AF795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political ideology extends beyond liberal/conservative, with some Republicans favoring libertarianism’s minimal government intervention in both economic and social issues.</a:t>
            </a:r>
          </a:p>
          <a:p>
            <a:r>
              <a:rPr lang="en-US" dirty="0"/>
              <a:t>Moderates take middle-ground positions, and Latino Americans often combine economic liberalism with social conservatism.</a:t>
            </a:r>
          </a:p>
          <a:p>
            <a:r>
              <a:rPr lang="en-US" dirty="0"/>
              <a:t>Libertarianism is the ideology for those who believe in a minimal role for government in economic matters and social issues.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politics is shaped by evolving issues (e.g., civil rights, immigration) and demographics (e.g., growing Latino, Black populations).</a:t>
            </a:r>
          </a:p>
          <a:p>
            <a:r>
              <a:rPr lang="en-US" dirty="0"/>
              <a:t>Texas shifted from Democratic (pre-1970s) to Republican dominance (1994–present), with Democrats strong in urban areas (e.g., Harris, Bexar).</a:t>
            </a:r>
          </a:p>
          <a:p>
            <a:r>
              <a:rPr lang="en-US" dirty="0"/>
              <a:t>Republican dominance continued in 2022/2024, with Democrats losing Latino support in the Rio Grande Valley.</a:t>
            </a:r>
          </a:p>
          <a:p>
            <a:r>
              <a:rPr lang="en-US" dirty="0"/>
              <a:t>Straight-ticket voting, eliminated in 2020, historically amplified partisan outcomes.</a:t>
            </a:r>
          </a:p>
        </p:txBody>
      </p:sp>
    </p:spTree>
    <p:extLst>
      <p:ext uri="{BB962C8B-B14F-4D97-AF65-F5344CB8AC3E}">
        <p14:creationId xmlns:p14="http://schemas.microsoft.com/office/powerpoint/2010/main" val="256817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  <a:br>
              <a:rPr lang="en-US" dirty="0"/>
            </a:br>
            <a:r>
              <a:rPr lang="en-US" dirty="0"/>
              <a:t>Third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Third parties (e.g., Green, Libertarian) influence major parties but rarely exceed 3% of votes (e.g., 2024: Jill Stein 0.73%, Chase Oliver 0.6%).</a:t>
            </a:r>
          </a:p>
          <a:p>
            <a:r>
              <a:rPr lang="en-US" dirty="0"/>
              <a:t>Historical impact from Populist Party (1890s) and La Raza Unida (1970s).</a:t>
            </a:r>
          </a:p>
          <a:p>
            <a:r>
              <a:rPr lang="en-US" dirty="0"/>
              <a:t>2019 law (HB 2540) lowered ballot access threshold to 2% but added filing fees/signatures.</a:t>
            </a:r>
          </a:p>
          <a:p>
            <a:r>
              <a:rPr lang="en-US" dirty="0"/>
              <a:t>Social media aids cost-effective third-party campaigning (e.g., Green Party’s Bexar County Facebook post).</a:t>
            </a:r>
          </a:p>
        </p:txBody>
      </p:sp>
    </p:spTree>
    <p:extLst>
      <p:ext uri="{BB962C8B-B14F-4D97-AF65-F5344CB8AC3E}">
        <p14:creationId xmlns:p14="http://schemas.microsoft.com/office/powerpoint/2010/main" val="2344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  <a:br>
              <a:rPr lang="en-US" dirty="0"/>
            </a:br>
            <a:r>
              <a:rPr lang="en-US" dirty="0"/>
              <a:t>Independent Candidate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Independent candidates face challenges in campaigning, fundraising, and ballot access (e.g., 81,029 signatures required in 2024).</a:t>
            </a:r>
          </a:p>
          <a:p>
            <a:r>
              <a:rPr lang="en-US" dirty="0"/>
              <a:t>No independent has won Texas governorship since Sam Houston in 1859.</a:t>
            </a:r>
          </a:p>
          <a:p>
            <a:r>
              <a:rPr lang="en-US" dirty="0"/>
              <a:t>In 2006, independents Carole Keeton Strayhorn (18%) and Kinky Friedman (14%) ran but lost to Rick Perry (39%).</a:t>
            </a:r>
          </a:p>
        </p:txBody>
      </p:sp>
    </p:spTree>
    <p:extLst>
      <p:ext uri="{BB962C8B-B14F-4D97-AF65-F5344CB8AC3E}">
        <p14:creationId xmlns:p14="http://schemas.microsoft.com/office/powerpoint/2010/main" val="1002235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72</TotalTime>
  <Words>1430</Words>
  <Application>Microsoft Office PowerPoint</Application>
  <PresentationFormat>Widescreen</PresentationFormat>
  <Paragraphs>119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Role of Political Parties (1 of 2)</vt:lpstr>
      <vt:lpstr>Role of Political Parties (2 of 2)</vt:lpstr>
      <vt:lpstr>Political Ideology</vt:lpstr>
      <vt:lpstr>Political Ideology Conservatism</vt:lpstr>
      <vt:lpstr>Political Ideology Liberalism</vt:lpstr>
      <vt:lpstr>Political Ideology Beyond Liberal and Conservative: Thinking About Ideology</vt:lpstr>
      <vt:lpstr>Electoral Trends</vt:lpstr>
      <vt:lpstr>Electoral Trends Third Parties</vt:lpstr>
      <vt:lpstr>Electoral Trends Independent Candidate</vt:lpstr>
      <vt:lpstr>An Overview of Texas Political History 1840s to 1870s: The Origin of the Party System</vt:lpstr>
      <vt:lpstr>An Overview of Texas Political History  1870s to 1970s: A One-Party Dominant System</vt:lpstr>
      <vt:lpstr>An Overview of Texas Political History 1970s to 1990s: An Emerging Two-Party System</vt:lpstr>
      <vt:lpstr>An Overview of Texas Political History 2000 to 2016: Republican Dominance</vt:lpstr>
      <vt:lpstr>An Overview of Texas Political History  2016 to 2020: Democratic Optimism </vt:lpstr>
      <vt:lpstr>An Overview of Texas Political History  2022 to Today: Republicans Reassert Dominance </vt:lpstr>
      <vt:lpstr>Party Structure</vt:lpstr>
      <vt:lpstr>Party Structure Temporary Party Organization (1 of 4)</vt:lpstr>
      <vt:lpstr>Party Structure Temporary Party Organization (2 of 4)</vt:lpstr>
      <vt:lpstr>Party Structure Temporary Party Organization (3 of 4)</vt:lpstr>
      <vt:lpstr>Party Structure Temporary Party Organization (4 of 4)</vt:lpstr>
      <vt:lpstr>Party Structure Selection of National Convention Delegates</vt:lpstr>
      <vt:lpstr>Party Structure Permanent Party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2025-08-01T17:45:51Z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