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27"/>
  </p:notesMasterIdLst>
  <p:handoutMasterIdLst>
    <p:handoutMasterId r:id="rId28"/>
  </p:handoutMasterIdLst>
  <p:sldIdLst>
    <p:sldId id="431" r:id="rId5"/>
    <p:sldId id="459" r:id="rId6"/>
    <p:sldId id="260" r:id="rId7"/>
    <p:sldId id="433" r:id="rId8"/>
    <p:sldId id="434" r:id="rId9"/>
    <p:sldId id="263" r:id="rId10"/>
    <p:sldId id="436" r:id="rId11"/>
    <p:sldId id="437" r:id="rId12"/>
    <p:sldId id="438" r:id="rId13"/>
    <p:sldId id="441" r:id="rId14"/>
    <p:sldId id="457" r:id="rId15"/>
    <p:sldId id="442" r:id="rId16"/>
    <p:sldId id="452" r:id="rId17"/>
    <p:sldId id="443" r:id="rId18"/>
    <p:sldId id="458" r:id="rId19"/>
    <p:sldId id="445" r:id="rId20"/>
    <p:sldId id="446" r:id="rId21"/>
    <p:sldId id="447" r:id="rId22"/>
    <p:sldId id="448" r:id="rId23"/>
    <p:sldId id="449" r:id="rId24"/>
    <p:sldId id="275" r:id="rId25"/>
    <p:sldId id="276" r:id="rId26"/>
  </p:sldIdLst>
  <p:sldSz cx="12192000" cy="6858000"/>
  <p:notesSz cx="6858000" cy="91440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 Williams" initials="NW" lastIdx="1" clrIdx="1">
    <p:extLst>
      <p:ext uri="{19B8F6BF-5375-455C-9EA6-DF929625EA0E}">
        <p15:presenceInfo xmlns:p15="http://schemas.microsoft.com/office/powerpoint/2012/main" userId="N Willia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F7C"/>
    <a:srgbClr val="F2F2F2"/>
    <a:srgbClr val="0098D4"/>
    <a:srgbClr val="003865"/>
    <a:srgbClr val="000000"/>
    <a:srgbClr val="004A78"/>
    <a:srgbClr val="006298"/>
    <a:srgbClr val="FF6300"/>
    <a:srgbClr val="E9255F"/>
    <a:srgbClr val="00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187" autoAdjust="0"/>
  </p:normalViewPr>
  <p:slideViewPr>
    <p:cSldViewPr snapToGrid="0">
      <p:cViewPr varScale="1">
        <p:scale>
          <a:sx n="62" d="100"/>
          <a:sy n="62" d="100"/>
        </p:scale>
        <p:origin x="47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 Turner" userId="3240646eb2f21034" providerId="LiveId" clId="{A595DB44-41B6-483C-B65F-707E526E1D7D}"/>
    <pc:docChg chg="delSld modSld">
      <pc:chgData name="Art Turner" userId="3240646eb2f21034" providerId="LiveId" clId="{A595DB44-41B6-483C-B65F-707E526E1D7D}" dt="2025-08-01T17:45:50.695" v="7" actId="47"/>
      <pc:docMkLst>
        <pc:docMk/>
      </pc:docMkLst>
      <pc:sldChg chg="del">
        <pc:chgData name="Art Turner" userId="3240646eb2f21034" providerId="LiveId" clId="{A595DB44-41B6-483C-B65F-707E526E1D7D}" dt="2025-08-01T17:45:35.558" v="4" actId="47"/>
        <pc:sldMkLst>
          <pc:docMk/>
          <pc:sldMk cId="2293288057" sldId="257"/>
        </pc:sldMkLst>
      </pc:sldChg>
      <pc:sldChg chg="del">
        <pc:chgData name="Art Turner" userId="3240646eb2f21034" providerId="LiveId" clId="{A595DB44-41B6-483C-B65F-707E526E1D7D}" dt="2025-08-01T17:45:35.803" v="5" actId="47"/>
        <pc:sldMkLst>
          <pc:docMk/>
          <pc:sldMk cId="1534976336" sldId="316"/>
        </pc:sldMkLst>
      </pc:sldChg>
      <pc:sldChg chg="del">
        <pc:chgData name="Art Turner" userId="3240646eb2f21034" providerId="LiveId" clId="{A595DB44-41B6-483C-B65F-707E526E1D7D}" dt="2025-08-01T17:45:38.822" v="6" actId="47"/>
        <pc:sldMkLst>
          <pc:docMk/>
          <pc:sldMk cId="296601217" sldId="359"/>
        </pc:sldMkLst>
      </pc:sldChg>
      <pc:sldChg chg="del">
        <pc:chgData name="Art Turner" userId="3240646eb2f21034" providerId="LiveId" clId="{A595DB44-41B6-483C-B65F-707E526E1D7D}" dt="2025-08-01T17:44:46.693" v="0" actId="47"/>
        <pc:sldMkLst>
          <pc:docMk/>
          <pc:sldMk cId="1128651323" sldId="392"/>
        </pc:sldMkLst>
      </pc:sldChg>
      <pc:sldChg chg="del">
        <pc:chgData name="Art Turner" userId="3240646eb2f21034" providerId="LiveId" clId="{A595DB44-41B6-483C-B65F-707E526E1D7D}" dt="2025-08-01T17:44:46.693" v="0" actId="47"/>
        <pc:sldMkLst>
          <pc:docMk/>
          <pc:sldMk cId="1986535229" sldId="393"/>
        </pc:sldMkLst>
      </pc:sldChg>
      <pc:sldChg chg="del">
        <pc:chgData name="Art Turner" userId="3240646eb2f21034" providerId="LiveId" clId="{A595DB44-41B6-483C-B65F-707E526E1D7D}" dt="2025-08-01T17:44:46.693" v="0" actId="47"/>
        <pc:sldMkLst>
          <pc:docMk/>
          <pc:sldMk cId="836721115" sldId="394"/>
        </pc:sldMkLst>
      </pc:sldChg>
      <pc:sldChg chg="del">
        <pc:chgData name="Art Turner" userId="3240646eb2f21034" providerId="LiveId" clId="{A595DB44-41B6-483C-B65F-707E526E1D7D}" dt="2025-08-01T17:44:51.172" v="1" actId="47"/>
        <pc:sldMkLst>
          <pc:docMk/>
          <pc:sldMk cId="3861051556" sldId="417"/>
        </pc:sldMkLst>
      </pc:sldChg>
      <pc:sldChg chg="del">
        <pc:chgData name="Art Turner" userId="3240646eb2f21034" providerId="LiveId" clId="{A595DB44-41B6-483C-B65F-707E526E1D7D}" dt="2025-08-01T17:45:24.604" v="3" actId="47"/>
        <pc:sldMkLst>
          <pc:docMk/>
          <pc:sldMk cId="2239863873" sldId="432"/>
        </pc:sldMkLst>
      </pc:sldChg>
      <pc:sldChg chg="del">
        <pc:chgData name="Art Turner" userId="3240646eb2f21034" providerId="LiveId" clId="{A595DB44-41B6-483C-B65F-707E526E1D7D}" dt="2025-08-01T17:45:50.695" v="7" actId="47"/>
        <pc:sldMkLst>
          <pc:docMk/>
          <pc:sldMk cId="268193490" sldId="439"/>
        </pc:sldMkLst>
      </pc:sldChg>
      <pc:sldChg chg="modSp mod">
        <pc:chgData name="Art Turner" userId="3240646eb2f21034" providerId="LiveId" clId="{A595DB44-41B6-483C-B65F-707E526E1D7D}" dt="2025-08-01T17:44:58.365" v="2" actId="20577"/>
        <pc:sldMkLst>
          <pc:docMk/>
          <pc:sldMk cId="3607156469" sldId="449"/>
        </pc:sldMkLst>
        <pc:spChg chg="mod">
          <ac:chgData name="Art Turner" userId="3240646eb2f21034" providerId="LiveId" clId="{A595DB44-41B6-483C-B65F-707E526E1D7D}" dt="2025-08-01T17:44:58.365" v="2" actId="20577"/>
          <ac:spMkLst>
            <pc:docMk/>
            <pc:sldMk cId="3607156469" sldId="449"/>
            <ac:spMk id="2" creationId="{428FEE7F-BADC-63BE-36B4-F6462EBBE4A1}"/>
          </ac:spMkLst>
        </pc:spChg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tags" Target="../tags/tag15.xml"/><Relationship Id="rId3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75504" y="8685213"/>
            <a:ext cx="64668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392BA-16D5-4BCB-8BB3-D7B53B67D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7FD3A-2300-48D5-81E3-9406328116EE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3778647" cy="2125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993721"/>
            <a:ext cx="5486400" cy="5520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3017" y="8685213"/>
            <a:ext cx="68421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DDB2F-32A5-4136-BC2E-0D7E0518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E5B37-4A58-4B32-B9B0-D824A69A3D97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542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897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139825" indent="-225425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603375" indent="-225425" algn="l" rtl="0" eaLnBrk="0" fontAlgn="base" hangingPunct="0">
      <a:spcBef>
        <a:spcPct val="30000"/>
      </a:spcBef>
      <a:spcAft>
        <a:spcPct val="0"/>
      </a:spcAft>
      <a:buFont typeface="Courier New" panose="02070309020205020404" pitchFamily="49" charset="0"/>
      <a:buChar char="o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Role of Political Parties (1 of 2)</a:t>
            </a:r>
          </a:p>
          <a:p/>
          <a:p>
            <a:r>
              <a:t>I. Democratic and Republican parties integral to Texas governmental process</a:t>
            </a:r>
          </a:p>
          <a:p>
            <a:r>
              <a:t>  A. The Democratic and Republican parties play a central role in shaping the political landscape of Texas by organizing and mobilizing voters for elections.</a:t>
            </a:r>
          </a:p>
          <a:p>
            <a:r>
              <a:t>  B. These parties are essential to the functioning of the governmental system, providing structure for candidate selection and policy advocacy within the state.</a:t>
            </a:r>
          </a:p>
          <a:p/>
          <a:p>
            <a:r>
              <a:t>II. Party identification significantly influences political preferences and behaviors</a:t>
            </a:r>
          </a:p>
          <a:p>
            <a:r>
              <a:t>  A. Party identification acts as a key factor in determining how individuals align themselves with political ideologies and choose candidates during elections.</a:t>
            </a:r>
          </a:p>
          <a:p>
            <a:r>
              <a:t>  B. This influence extends to shaping opinions on policy matters, often guiding voters’ decisions on a wide range of issues.</a:t>
            </a:r>
          </a:p>
          <a:p/>
          <a:p>
            <a:r>
              <a:t>III. Party identification is a psychological attachment shaping how individuals view issues and vote</a:t>
            </a:r>
          </a:p>
          <a:p>
            <a:r>
              <a:t>  A. This psychological connection to a political party creates a lens through which individuals interpret political events and form opinions on critical issues.</a:t>
            </a:r>
          </a:p>
          <a:p>
            <a:r>
              <a:t>  B. It also impacts voting behavior, as people often cast ballots in alignment with the party they feel most connected to emotionally and ideologically.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8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An Overview of Texas Political History</a:t>
            </a:r>
            <a:br/>
            <a:r>
              <a:t>1970s to 1990s: An Emerging Two-Party System</a:t>
            </a:r>
          </a:p>
          <a:p/>
          <a:p>
            <a:r>
              <a:t>I. Latino and Black activism in the 1970s bolstered Democratic liberals</a:t>
            </a:r>
          </a:p>
          <a:p>
            <a:r>
              <a:t>  A. During the 1970s, organizations like Viva Kennedy Clubs and La Raza Unida played a significant role in mobilizing Latino political engagement, aligning with liberal Democratic values.</a:t>
            </a:r>
          </a:p>
          <a:p>
            <a:r>
              <a:t>  B. Simultaneously, Black activism grew, further strengthening the liberal faction of the Democratic Party through increased advocacy and community involvement.</a:t>
            </a:r>
          </a:p>
          <a:p/>
          <a:p>
            <a:r>
              <a:t>II. Increased Black Texan participation following the Voting Rights Act</a:t>
            </a:r>
          </a:p>
          <a:p>
            <a:r>
              <a:t>  A. The passage of the Voting Rights Act led to a notable rise in political participation among Black Texans, empowering them to engage more actively in the electoral process.</a:t>
            </a:r>
          </a:p>
          <a:p>
            <a:r>
              <a:t>  B. This surge in involvement helped amplify Black voices within the political landscape, particularly in supporting Democratic candidates and causes.</a:t>
            </a:r>
          </a:p>
          <a:p/>
          <a:p>
            <a:r>
              <a:t>III. Republican gains with key victories in 1978 and 1993</a:t>
            </a:r>
          </a:p>
          <a:p>
            <a:r>
              <a:t>  A. The election of Bill Clements as governor in 1978 marked a significant milestone for Republicans, signaling the beginning of their resurgence in Texas politics.</a:t>
            </a:r>
          </a:p>
          <a:p>
            <a:r>
              <a:t>  B. This momentum continued with Kay Bailey Hutchison’s 1993 Senate victory, further solidifying Republican influence in the state’s political arena.</a:t>
            </a:r>
          </a:p>
          <a:p/>
          <a:p>
            <a:r>
              <a:t>IV. Democratic diversity reflected in key wins from 1986 to 1990</a:t>
            </a:r>
          </a:p>
          <a:p>
            <a:r>
              <a:t>  A. Democrats achieved notable successes with diverse candidates like Raul Gonzalez, who won a Supreme Court seat in 1986, showcasing the party’s broadening appeal.</a:t>
            </a:r>
          </a:p>
          <a:p>
            <a:r>
              <a:t>  B. Additional victories, such as Ann Richards as Governor and Dan Morales as Attorney General in 1990, highlighted the Democratic Party’s commitment to representing varied demographics.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90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An Overview of Texas Political History 2000 to 2016: Republican Dominance</a:t>
            </a:r>
          </a:p>
          <a:p/>
          <a:p>
            <a:r>
              <a:t>I. Republican Dominance from 2000 to 2016</a:t>
            </a:r>
          </a:p>
          <a:p>
            <a:r>
              <a:t>  A. During the period of 2000 to 2016, Republicans held significant control in Texas politics, highlighted by George W. Bush’s presidential victory in 2000.</a:t>
            </a:r>
          </a:p>
          <a:p>
            <a:r>
              <a:t>  B. Rick Perry’s long tenure as governor further solidified Republican influence across state governance during these years.</a:t>
            </a:r>
          </a:p>
          <a:p/>
          <a:p>
            <a:r>
              <a:t>II. Failure of Democratic “Dream Team” in 2002</a:t>
            </a:r>
          </a:p>
          <a:p>
            <a:r>
              <a:t>  A. In the 2002 elections, the Democratic “dream team” consisting of Tony Sanchez Jr., Ron Kirk, and John Sharp aimed to capture statewide offices.</a:t>
            </a:r>
          </a:p>
          <a:p>
            <a:r>
              <a:t>  B. Despite their efforts, they were unable to secure any victories, marking a significant setback for Democrats in Texas.</a:t>
            </a:r>
          </a:p>
          <a:p/>
          <a:p>
            <a:r>
              <a:t>III. Impact of 2003 Redistricting on Republican Success</a:t>
            </a:r>
          </a:p>
          <a:p>
            <a:r>
              <a:t>  A. The redistricting efforts in 2003 were strategically designed to favor Republican candidates, reshaping electoral districts in their favor.</a:t>
            </a:r>
          </a:p>
          <a:p>
            <a:r>
              <a:t>  B. This led to Republicans gaining a majority in the Texas congressional delegation by 2005 and maintaining control over the state legislature.</a:t>
            </a:r>
          </a:p>
          <a:p/>
          <a:p>
            <a:r>
              <a:t>IV. Obama’s Performance in Texas Elections in 2008 and 2012</a:t>
            </a:r>
          </a:p>
          <a:p>
            <a:r>
              <a:t>  A. Barack Obama managed to win key urban counties such as Harris, Dallas, Bexar, and Travis during the 2008 and 2012 presidential elections.</a:t>
            </a:r>
          </a:p>
          <a:p>
            <a:r>
              <a:t>  B. Despite these urban victories, he was unable to carry the state of Texas overall in either election cycle.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4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An Overview of Texas Political History </a:t>
            </a:r>
            <a:br/>
            <a:r>
              <a:t>2016 to 2020: Democratic Optimism</a:t>
            </a:r>
          </a:p>
          <a:p/>
          <a:p>
            <a:r>
              <a:t>I. Texas voting more Democratic in 2016 compared to 2012</a:t>
            </a:r>
          </a:p>
          <a:p>
            <a:r>
              <a:t>  A. In the 2016 presidential election, Texas stood out as one of the few states showing a shift toward the Democratic Party compared to the 2012 election results.</a:t>
            </a:r>
          </a:p>
          <a:p>
            <a:r>
              <a:t>  B. This trend provided a glimmer of hope for Democrats, suggesting that changing demographics or political sentiments might be creating new opportunities in the state.</a:t>
            </a:r>
          </a:p>
          <a:p/>
          <a:p>
            <a:r>
              <a:t>II. National attention on Texas during the 2018 midterm election</a:t>
            </a:r>
          </a:p>
          <a:p>
            <a:r>
              <a:t>  A. The 2018 midterm election spotlighted Texas due to Beto O’Rourke’s competitive campaign against incumbent Senator Ted Cruz, drawing significant interest.</a:t>
            </a:r>
          </a:p>
          <a:p>
            <a:r>
              <a:t>  B. O’Rourke’s strong challenge highlighted a potential shift in Texas politics, energizing Democratic supporters and raising the state’s profile in national politics.</a:t>
            </a:r>
          </a:p>
          <a:p/>
          <a:p>
            <a:r>
              <a:t>III. Democratic goals for expansion in the 2020 election</a:t>
            </a:r>
          </a:p>
          <a:p>
            <a:r>
              <a:t>  A. Building on their 2018 momentum, Democrats set ambitious targets for 2020, including gaining control of the Texas House and securing additional congressional seats.</a:t>
            </a:r>
          </a:p>
          <a:p>
            <a:r>
              <a:t>  B. They also aimed for a presidential victory with Joe Biden, hoping to capitalize on recent gains and further shift the state’s political landscape.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01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2BDD6-66D5-E1DF-58A0-10E217131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EF46A-4FA8-7907-567D-0F3AEB930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02B8A6-2667-CDCB-C8D2-5DE15CEE3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An Overview of Texas Political History </a:t>
            </a:r>
            <a:br/>
            <a:r>
              <a:t>2022 to Today: Republicans Reassert Dominance</a:t>
            </a:r>
          </a:p>
          <a:p/>
          <a:p>
            <a:r>
              <a:t>I. Continued Republican dominance in Texas elections</a:t>
            </a:r>
          </a:p>
          <a:p>
            <a:r>
              <a:t>  A. The losses of Beto O’Rourke in the 2022 gubernatorial race and Colin Allred in the 2024 Senate race highlight the sustained strength of Republicans in statewide contests.</a:t>
            </a:r>
          </a:p>
          <a:p>
            <a:r>
              <a:t>  B. These defeats underscore the challenges Democrats face in breaking through Republican control of Texas politics during this period.</a:t>
            </a:r>
          </a:p>
          <a:p/>
          <a:p>
            <a:r>
              <a:t>II. Erosion of Democratic support among Latinos in the Rio Grande Valley</a:t>
            </a:r>
          </a:p>
          <a:p>
            <a:r>
              <a:t>  A. By 2024, Democratic support among Latinos in the Rio Grande Valley weakened, indicating a shift in voting patterns in a historically Democratic stronghold.</a:t>
            </a:r>
          </a:p>
          <a:p>
            <a:r>
              <a:t>  B. This trend suggests that Republicans are gaining ground in key demographic areas that were once reliably Democratic.</a:t>
            </a:r>
          </a:p>
          <a:p/>
          <a:p>
            <a:r>
              <a:t>III. Democratic potential among younger Texans and people of color despite declines</a:t>
            </a:r>
          </a:p>
          <a:p>
            <a:r>
              <a:t>  A. Younger Texans and people of color represent a potential base for Democratic growth, offering hope for future electoral success.</a:t>
            </a:r>
          </a:p>
          <a:p>
            <a:r>
              <a:t>  B. However, the decline in macropartisanship in 2023 indicates that overall party identification and enthusiasm among Democrats have weakened.</a:t>
            </a:r>
          </a:p>
          <a:p/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823A0-55DE-542E-9FC1-21680A5F7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32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Party Structure</a:t>
            </a:r>
          </a:p>
          <a:p/>
          <a:p>
            <a:r>
              <a:t>I. US parties exist on four levels: national, state, county, and precinct</a:t>
            </a:r>
          </a:p>
          <a:p>
            <a:r>
              <a:t>  A. These four levels reflect the organization of the American political system, allowing parties to operate at various scales of governance.</a:t>
            </a:r>
          </a:p>
          <a:p>
            <a:r>
              <a:t>  B. Each level focuses on specific electoral and organizational responsibilities, from national policy-making to local voter engagement in precincts.</a:t>
            </a:r>
          </a:p>
          <a:p/>
          <a:p>
            <a:r>
              <a:t>II. Power and authority are distributed among different levels within the organization</a:t>
            </a:r>
          </a:p>
          <a:p>
            <a:r>
              <a:t>  A. Unlike a strict hierarchy, party power is shared across national, state, county, and precinct levels, ensuring input from various regions.</a:t>
            </a:r>
          </a:p>
          <a:p>
            <a:r>
              <a:t>  B. This distribution allows for localized decision-making and adaptability to regional needs while maintaining overall party cohesion.</a:t>
            </a:r>
          </a:p>
          <a:p/>
          <a:p>
            <a:r>
              <a:t>III. Texas’s two major parties are alike in structure as mandated by the Texas Election Code</a:t>
            </a:r>
          </a:p>
          <a:p>
            <a:r>
              <a:t>  A. Both major parties in Texas follow a standardized organizational framework as required by state law, ensuring consistency in operations.</a:t>
            </a:r>
          </a:p>
          <a:p>
            <a:r>
              <a:t>  B. Each party maintains both permanent structures for ongoing activities and temporary structures for specific events like primaries or conventions.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40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Party Structure</a:t>
            </a:r>
            <a:br/>
            <a:r>
              <a:t>Temporary Party Organization (1 of 4)</a:t>
            </a:r>
          </a:p>
          <a:p/>
          <a:p>
            <a:r>
              <a:t>I. Temporary party organization in Texas includes primaries and conventions</a:t>
            </a:r>
          </a:p>
          <a:p>
            <a:r>
              <a:t>  A. Primaries are elections where party members choose candidates for public office and local party officers, serving as a key component of temporary party organization.</a:t>
            </a:r>
          </a:p>
          <a:p>
            <a:r>
              <a:t>  B. Conventions are short-term events held at various levels, such as precinct or state, to handle party business and make important decisions.</a:t>
            </a:r>
          </a:p>
          <a:p/>
          <a:p>
            <a:r>
              <a:t>II. State conventions select national convention delegates, nominate electors, and must be media accessible</a:t>
            </a:r>
          </a:p>
          <a:p>
            <a:r>
              <a:t>  A. State conventions play a critical role in selecting delegates who will represent the state at national party conventions, influencing national party decisions.</a:t>
            </a:r>
          </a:p>
          <a:p>
            <a:r>
              <a:t>  B. These conventions also nominate electors for the Electoral College and are required to be accessible to the media to ensure transparency and public awareness.</a:t>
            </a:r>
          </a:p>
          <a:p/>
          <a:p>
            <a:r>
              <a:t>III. Parties adopt party platforms at state conventions</a:t>
            </a:r>
          </a:p>
          <a:p>
            <a:r>
              <a:t>  A. During state conventions, political parties draft and approve their platforms, which outline their official positions on current issues.</a:t>
            </a:r>
          </a:p>
          <a:p>
            <a:r>
              <a:t>  B. These platforms serve as a guiding document for the party’s policies and priorities, reflecting the collective stance of its members.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37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Party Structure</a:t>
            </a:r>
            <a:br/>
            <a:r>
              <a:t>Temporary Party Organization (2 of 4)</a:t>
            </a:r>
          </a:p>
          <a:p/>
          <a:p>
            <a:r>
              <a:t>I. Precinct Conventions as the Lowest Political Organization Level</a:t>
            </a:r>
          </a:p>
          <a:p>
            <a:r>
              <a:t>  A. Precinct conventions represent the foundational level of temporary political party organization where grassroots involvement begins.</a:t>
            </a:r>
          </a:p>
          <a:p>
            <a:r>
              <a:t>  B. At these conventions, participants engage in adopting resolutions on key issues and selecting delegates for higher-level conventions.</a:t>
            </a:r>
          </a:p>
          <a:p/>
          <a:p>
            <a:r>
              <a:t>II. Citizen Participation in Precinct Conventions</a:t>
            </a:r>
          </a:p>
          <a:p>
            <a:r>
              <a:t>  A. Any citizen who is affiliated with a specific political party is eligible to take part in its precinct convention activities.</a:t>
            </a:r>
          </a:p>
          <a:p>
            <a:r>
              <a:t>  B. This participation allows individuals to influence party decisions and contribute to the selection of delegates and policy resolutions.</a:t>
            </a:r>
          </a:p>
          <a:p/>
          <a:p>
            <a:r>
              <a:t>III. Democratic Precinct Conventions and State Delegate Selection</a:t>
            </a:r>
          </a:p>
          <a:p>
            <a:r>
              <a:t>  A. Democratic precinct conventions focus on initiating the process of selecting delegates who will represent the precinct at the state convention.</a:t>
            </a:r>
          </a:p>
          <a:p>
            <a:r>
              <a:t>  B. This selection process is critical for ensuring representation of local interests at higher levels of party organization.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1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Party Structure</a:t>
            </a:r>
            <a:br/>
            <a:r>
              <a:t>Temporary Party Organization (3 of 4)</a:t>
            </a:r>
          </a:p>
          <a:p/>
          <a:p>
            <a:r>
              <a:t>I. County and Senatorial District Conventions Overview</a:t>
            </a:r>
          </a:p>
          <a:p>
            <a:r>
              <a:t>  A. County and senatorial district conventions serve as key events where party members gather to handle significant organizational tasks within the party structure.</a:t>
            </a:r>
          </a:p>
          <a:p>
            <a:r>
              <a:t>  B. These conventions play a crucial role in shaping the direction of the party by facilitating important decision-making processes at the local and regional levels.</a:t>
            </a:r>
          </a:p>
          <a:p/>
          <a:p>
            <a:r>
              <a:t>II. Election of State Delegates and Adoption of Resolutions</a:t>
            </a:r>
          </a:p>
          <a:p>
            <a:r>
              <a:t>  A. The primary purpose of county and district conventions is to elect delegates who will represent the area at the state convention, ensuring local voices are heard at higher levels.</a:t>
            </a:r>
          </a:p>
          <a:p>
            <a:r>
              <a:t>  B. Additionally, these conventions adopt resolutions that reflect the concerns and priorities of the attendees, which are then forwarded for consideration at the state level.</a:t>
            </a:r>
          </a:p>
          <a:p/>
          <a:p>
            <a:r>
              <a:t>III. Delegate Selection Based on Gubernatorial Votes and Diversity</a:t>
            </a:r>
          </a:p>
          <a:p>
            <a:r>
              <a:t>  A. The selection of delegates to the state convention is determined by the number of votes cast for the party’s gubernatorial nominee in the most recent election, ensuring proportional representation.</a:t>
            </a:r>
          </a:p>
          <a:p>
            <a:r>
              <a:t>  B. Democrats, in particular, focus on ensuring diverse representation among their delegates, aiming to reflect a broad range of demographics and perspectives within the party.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5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Party Structure</a:t>
            </a:r>
            <a:br/>
            <a:r>
              <a:t>Temporary Party Organization (4 of 4)</a:t>
            </a:r>
          </a:p>
          <a:p/>
          <a:p>
            <a:r>
              <a:t>I. Biennial Texas state conventions draft party rules, adopt platforms, and select national delegates in presidential years</a:t>
            </a:r>
          </a:p>
          <a:p>
            <a:r>
              <a:t>  A. These conventions, held every two years, serve as critical events for Texas political parties to establish internal guidelines and policies through the drafting of party rules and platforms.</a:t>
            </a:r>
          </a:p>
          <a:p>
            <a:r>
              <a:t>  B. In presidential election years, they also play a key role in selecting delegates who will represent Texas at the national party conventions to nominate presidential candidates.</a:t>
            </a:r>
          </a:p>
          <a:p/>
          <a:p>
            <a:r>
              <a:t>II. 2024: Democratic Convention (June 6–8, El Paso); Republican Convention (May 23–25, San Antonio)</a:t>
            </a:r>
          </a:p>
          <a:p>
            <a:r>
              <a:t>  A. The 2024 Democratic Convention in El Paso and Republican Convention in San Antonio are scheduled to address party business and set agendas for the upcoming elections.</a:t>
            </a:r>
          </a:p>
          <a:p>
            <a:r>
              <a:t>  B. These specific dates and locations provide opportunities for party members to convene, network, and strategize on state and national political goals.</a:t>
            </a:r>
          </a:p>
          <a:p/>
          <a:p>
            <a:r>
              <a:t>III. Republicans passed a rule preventing censured candidates from primary ballots for two years</a:t>
            </a:r>
          </a:p>
          <a:p>
            <a:r>
              <a:t>  A. This rule reflects a significant policy decision by the Texas Republican Party to enforce accountability by barring candidates who have been officially censured from appearing on primary ballots.</a:t>
            </a:r>
          </a:p>
          <a:p>
            <a:r>
              <a:t>  B. The two-year duration of this restriction aims to maintain party discipline and ensure alignment with party values during primary elections.</a:t>
            </a:r>
          </a:p>
          <a:p/>
          <a:p>
            <a:r>
              <a:t>IV. Texas has 40 electoral votes (2024, based on 38 representatives + 2 senators)</a:t>
            </a:r>
          </a:p>
          <a:p>
            <a:r>
              <a:t>  A. Texas's 40 electoral votes in the 2024 presidential election highlight its significant influence in national politics, derived from its large congressional delegation of 38 representatives and 2 senators.</a:t>
            </a:r>
          </a:p>
          <a:p>
            <a:r>
              <a:t>  B. This substantial number of electoral votes underscores Texas's critical role as a key state in determining the outcome of presidential elections.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97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Political Ideology</a:t>
            </a:r>
          </a:p>
          <a:p/>
          <a:p>
            <a:r>
              <a:t>I. Political ideology as a collection of beliefs about societal order</a:t>
            </a:r>
          </a:p>
          <a:p>
            <a:r>
              <a:t>  A. Political ideology encompasses a set of ideas and principles that shape an individual’s or group’s view on how society should be structured and governed.</a:t>
            </a:r>
          </a:p>
          <a:p>
            <a:r>
              <a:t>  B. It includes specific goals and methods for achieving an ideal social order, often guiding policy preferences and political actions.</a:t>
            </a:r>
          </a:p>
          <a:p/>
          <a:p>
            <a:r>
              <a:t>II. Ideology’s influence on political party alignment</a:t>
            </a:r>
          </a:p>
          <a:p>
            <a:r>
              <a:t>  A. An individual’s ideological beliefs often determine their alignment with a specific political party that shares similar values and goals.</a:t>
            </a:r>
          </a:p>
          <a:p>
            <a:r>
              <a:t>  B. This alignment helps shape political behavior, including voting patterns and advocacy for certain policies or reforms.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C7ED7-6FE2-E583-5000-2CEA47BA5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CE9156-4CD3-8E62-66B2-9149F8AA2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537C0-AF42-E792-6DB1-B90AB4040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Role of Political Parties (2 of 2)</a:t>
            </a:r>
          </a:p>
          <a:p/>
          <a:p>
            <a:r>
              <a:t>I. Political parties as groups aiming to control government through elections</a:t>
            </a:r>
          </a:p>
          <a:p>
            <a:r>
              <a:t>  A. Political parties are organized entities focused on gaining power by winning elections, shaping the political landscape through their influence on government policies and decisions.</a:t>
            </a:r>
          </a:p>
          <a:p>
            <a:r>
              <a:t>  B. Duverger’s Law highlights how Single Member District systems, like those in Texas, structurally favor a two-party system by discouraging smaller parties due to the winner-takes-all nature of elections.</a:t>
            </a:r>
          </a:p>
          <a:p/>
          <a:p>
            <a:r>
              <a:t>II. Parties as key players in recruiting and electing candidates in Texas democracy</a:t>
            </a:r>
          </a:p>
          <a:p>
            <a:r>
              <a:t>  A. Political parties play a crucial role in identifying, supporting, and promoting candidates for public office, ensuring a steady flow of potential leaders in Texas politics.</a:t>
            </a:r>
          </a:p>
          <a:p>
            <a:r>
              <a:t>  B. By organizing campaigns and mobilizing voters, parties are fundamental to the democratic process, facilitating citizen participation and representation in government.</a:t>
            </a:r>
          </a:p>
          <a:p/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5F087-77C2-C8FB-E00C-19001173F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73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Political Ideology</a:t>
            </a:r>
            <a:br/>
            <a:r>
              <a:t>Beyond Liberal and Conservative: Thinking About Ideology</a:t>
            </a:r>
          </a:p>
          <a:p/>
          <a:p>
            <a:r>
              <a:t>I. Texas political ideology extends beyond the liberal/conservative binary, with some Republicans embracing libertarianism’s emphasis on minimal government intervention in both economic and social spheres.</a:t>
            </a:r>
          </a:p>
          <a:p>
            <a:r>
              <a:t>  A. This perspective highlights a divergence from traditional Republican stances, as some party members prioritize reducing government involvement across all domains rather than adhering strictly to conservative principles.</a:t>
            </a:r>
          </a:p>
          <a:p>
            <a:r>
              <a:t>  B. It reflects a growing complexity in Texas politics, where ideological alignments are not always confined to the standard liberal or conservative labels.</a:t>
            </a:r>
          </a:p>
          <a:p/>
          <a:p>
            <a:r>
              <a:t>II. Moderates adopt middle-ground positions, while Latino Americans often blend economic liberalism with social conservatism.</a:t>
            </a:r>
          </a:p>
          <a:p>
            <a:r>
              <a:t>  A. Moderates represent a significant portion of the population who avoid extreme positions, seeking compromise or balanced views between liberal and conservative ideologies.</a:t>
            </a:r>
          </a:p>
          <a:p>
            <a:r>
              <a:t>  B. Latino Americans frequently support progressive economic policies like wealth redistribution while maintaining traditional views on social issues, illustrating a hybrid ideological stance.</a:t>
            </a:r>
          </a:p>
          <a:p/>
          <a:p>
            <a:r>
              <a:t>III. Libertarianism represents an ideology advocating for minimal government involvement in both economic matters and social issues.</a:t>
            </a:r>
          </a:p>
          <a:p>
            <a:r>
              <a:t>  A. Followers of libertarianism oppose government regulations in the economy, such as wage controls, viewing them as unnecessary restrictions on individual freedom.</a:t>
            </a:r>
          </a:p>
          <a:p>
            <a:r>
              <a:t>  B. On social matters, libertarians resist laws that infringe on personal choices, such as those related to private behaviors, emphasizing personal liberty over state control.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Party Structure</a:t>
            </a:r>
            <a:br/>
            <a:r>
              <a:t>Selection of National Convention Delegates</a:t>
            </a:r>
          </a:p>
          <a:p/>
          <a:p>
            <a:r>
              <a:t>I. Democratic Selection of Delegates Based on Primary Results</a:t>
            </a:r>
          </a:p>
          <a:p>
            <a:r>
              <a:t>  A. Delegates for the Democratic National Convention are chosen according to the outcomes of the presidential preference primary, reflecting voter support for each candidate.</a:t>
            </a:r>
          </a:p>
          <a:p>
            <a:r>
              <a:t>  B. The allocation of delegates is proportional, ensuring that the number of delegates reflects the percentage of votes received by each candidate.</a:t>
            </a:r>
          </a:p>
          <a:p/>
          <a:p>
            <a:r>
              <a:t>II. Democratic Delegate Allocation in 2024</a:t>
            </a:r>
          </a:p>
          <a:p>
            <a:r>
              <a:t>  A. In 2024, Texas Democrats sent 264 pledged delegates and 74 automatic delegates (unpledged party and elected officials) to the Democratic National Convention.</a:t>
            </a:r>
          </a:p>
          <a:p>
            <a:r>
              <a:t>  B. Kamala Harris secured nearly all pledged delegates from Texas, winning 263 out of 264, demonstrating strong support within the state.</a:t>
            </a:r>
          </a:p>
          <a:p/>
          <a:p>
            <a:r>
              <a:t>III. Republican Selection Criteria for Delegates</a:t>
            </a:r>
          </a:p>
          <a:p>
            <a:r>
              <a:t>  A. Republican delegates are awarded to candidates who achieve more than 20% of the statewide vote or exceed 50% in a congressional district during the primary.</a:t>
            </a:r>
          </a:p>
          <a:p>
            <a:r>
              <a:t>  B. This system allows for a winner-takes-all approach in districts where a candidate surpasses 50%, or a split allocation if no candidate reaches that threshold.</a:t>
            </a:r>
          </a:p>
          <a:p/>
          <a:p>
            <a:r>
              <a:t>IV. Republican Delegate Allocation in 2024</a:t>
            </a:r>
          </a:p>
          <a:p>
            <a:r>
              <a:t>  A. In 2024, Texas Republicans sent a total of 161 delegates to the Republican National Convention, representing the state’s allocation based on primary results.</a:t>
            </a:r>
          </a:p>
          <a:p>
            <a:r>
              <a:t>  B. All 161 delegates were pledged to Donald Trump, indicating unified support for him as the party’s nominee.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Party Structure</a:t>
            </a:r>
            <a:br/>
            <a:r>
              <a:t>Permanent Party Organization</a:t>
            </a:r>
          </a:p>
          <a:p/>
          <a:p>
            <a:r>
              <a:t>I. Overview of Permanent Party Organization Structure</a:t>
            </a:r>
          </a:p>
          <a:p>
            <a:r>
              <a:t>  A. The permanent party organization is composed of key roles including precinct chairs, county and district executive committees, and a state executive committee, forming the backbone of party operations.</a:t>
            </a:r>
          </a:p>
          <a:p>
            <a:r>
              <a:t>  B. These components work together to ensure effective coordination and implementation of party goals at various levels, from local to statewide initiatives.</a:t>
            </a:r>
          </a:p>
          <a:p/>
          <a:p>
            <a:r>
              <a:t>II. Role of the Precinct Chair</a:t>
            </a:r>
          </a:p>
          <a:p>
            <a:r>
              <a:t>  A. Precinct chairs are responsible for grassroots efforts such as registering voters and distributing essential information to the community.</a:t>
            </a:r>
          </a:p>
          <a:p>
            <a:r>
              <a:t>  B. They also organize and run phone banks to engage with voters and mobilize support for party candidates and causes.</a:t>
            </a:r>
          </a:p>
          <a:p/>
          <a:p>
            <a:r>
              <a:t>III. Functions of County and District Executive Committees</a:t>
            </a:r>
          </a:p>
          <a:p>
            <a:r>
              <a:t>  A. These committees oversee the organization of local conventions where party members discuss and decide on key issues and candidates.</a:t>
            </a:r>
          </a:p>
          <a:p>
            <a:r>
              <a:t>  B. They also play a critical role in managing local campaigns, ensuring resources and strategies are effectively deployed.</a:t>
            </a:r>
          </a:p>
          <a:p/>
          <a:p>
            <a:r>
              <a:t>IV. Responsibilities of the State Executive Committee</a:t>
            </a:r>
          </a:p>
          <a:p>
            <a:r>
              <a:t>  A. The state executive committee focuses on crafting and executing statewide strategies to advance the party’s objectives across Texas.</a:t>
            </a:r>
          </a:p>
          <a:p>
            <a:r>
              <a:t>  B. It is also tasked with recruiting and supporting candidates for various offices, ensuring a strong slate for elections.</a:t>
            </a:r>
          </a:p>
          <a:p/>
          <a:p>
            <a:r>
              <a:t>Total Slides: 22</a:t>
            </a:r>
          </a:p>
          <a:p>
            <a:r>
              <a:t>Slides with Content: 22</a:t>
            </a:r>
          </a:p>
          <a:p>
            <a:r>
              <a:t>Key Topics: party, democratic, political, texas, democrats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Political Ideology</a:t>
            </a:r>
            <a:br/>
            <a:r>
              <a:t>Conservatism</a:t>
            </a:r>
          </a:p>
          <a:p/>
          <a:p>
            <a:r>
              <a:t>I. Conservatism advocates minimal government intervention in the economy</a:t>
            </a:r>
          </a:p>
          <a:p>
            <a:r>
              <a:t>  A. This principle reflects a belief that the government should play a limited role in regulating businesses and economic activities.</a:t>
            </a:r>
          </a:p>
          <a:p>
            <a:r>
              <a:t>  B. Conservatives often argue that free market mechanisms are more effective in driving economic growth than government oversight.</a:t>
            </a:r>
          </a:p>
          <a:p/>
          <a:p>
            <a:r>
              <a:t>II. Fiscal conservatives prioritize tax and spending cuts</a:t>
            </a:r>
          </a:p>
          <a:p>
            <a:r>
              <a:t>  A. Fiscal conservatives focus on reducing government expenditure to balance budgets and minimize public debt.</a:t>
            </a:r>
          </a:p>
          <a:p>
            <a:r>
              <a:t>  B. They often advocate for lower taxes as a means to stimulate economic activity and individual financial freedom.</a:t>
            </a:r>
          </a:p>
          <a:p/>
          <a:p>
            <a:r>
              <a:t>III. Social conservatives emphasize traditional values</a:t>
            </a:r>
          </a:p>
          <a:p>
            <a:r>
              <a:t>  A. Social conservatives uphold conventional social norms, often opposing policies like abortion and marriage equality.</a:t>
            </a:r>
          </a:p>
          <a:p>
            <a:r>
              <a:t>  B. They seek to preserve cultural and religious traditions through government policies that reflect these values.</a:t>
            </a:r>
          </a:p>
          <a:p/>
          <a:p>
            <a:r>
              <a:t>IV. The populist right opposes immigration and criticizes government and economic systems</a:t>
            </a:r>
          </a:p>
          <a:p>
            <a:r>
              <a:t>  A. This group within conservatism often expresses strong resistance to immigration, viewing it as a threat to national identity or economic stability.</a:t>
            </a:r>
          </a:p>
          <a:p>
            <a:r>
              <a:t>  B. They frequently critique existing government and economic structures, advocating for reforms to address perceived inefficiencies or elitism.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8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Political Ideology</a:t>
            </a:r>
            <a:br/>
            <a:r>
              <a:t>Liberalism</a:t>
            </a:r>
          </a:p>
          <a:p/>
          <a:p>
            <a:r>
              <a:t>I. Liberals favor government regulation for equitable wealth distribution and minimal intervention in personal lives</a:t>
            </a:r>
          </a:p>
          <a:p>
            <a:r>
              <a:t>  A. Liberals support the idea of government involvement in the economy to ensure a fairer distribution of wealth, often through policies like progressive taxation and social programs.</a:t>
            </a:r>
          </a:p>
          <a:p>
            <a:r>
              <a:t>  B. They advocate for limited government interference in personal matters, endorsing freedoms such as marriage equality and civil rights protections.</a:t>
            </a:r>
          </a:p>
          <a:p/>
          <a:p>
            <a:r>
              <a:t>II. The progressive left advocates for expanding social safety nets, increasing taxes on businesses/wealthy, and promoting equal rights for underrepresented groups</a:t>
            </a:r>
          </a:p>
          <a:p>
            <a:r>
              <a:t>  A. The progressive left pushes for stronger government programs like healthcare and welfare to provide a robust safety net for vulnerable populations.</a:t>
            </a:r>
          </a:p>
          <a:p>
            <a:r>
              <a:t>  B. They also support higher taxes on businesses and the wealthy to fund these initiatives and champion equal rights through policies aimed at protecting underrepresented communities.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5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Electoral Trends</a:t>
            </a:r>
          </a:p>
          <a:p/>
          <a:p>
            <a:r>
              <a:t>I. Texas politics shaped by evolving issues and demographics</a:t>
            </a:r>
          </a:p>
          <a:p>
            <a:r>
              <a:t>  A. Issues such as civil rights and immigration play a significant role in shaping political priorities and voter preferences in Texas.</a:t>
            </a:r>
          </a:p>
          <a:p>
            <a:r>
              <a:t>  B. Demographic changes, particularly the growing Latino and Black populations, are influencing party support and electoral outcomes.</a:t>
            </a:r>
          </a:p>
          <a:p/>
          <a:p>
            <a:r>
              <a:t>II. Shift from Democratic to Republican dominance in Texas</a:t>
            </a:r>
          </a:p>
          <a:p>
            <a:r>
              <a:t>  A. Prior to the 1970s, Texas was predominantly Democratic, but it transitioned to Republican dominance starting in 1994, which continues to the present.</a:t>
            </a:r>
          </a:p>
          <a:p>
            <a:r>
              <a:t>  B. Democrats maintain strength in urban areas like Harris and Bexar counties, despite the statewide Republican control.</a:t>
            </a:r>
          </a:p>
          <a:p/>
          <a:p>
            <a:r>
              <a:t>III. Continued Republican dominance with Democratic challenges in specific regions</a:t>
            </a:r>
          </a:p>
          <a:p>
            <a:r>
              <a:t>  A. Republican dominance was evident in the 2022 and 2024 elections, solidifying their control over Texas politics.</a:t>
            </a:r>
          </a:p>
          <a:p>
            <a:r>
              <a:t>  B. Democrats are experiencing a decline in Latino support, particularly in the Rio Grande Valley, impacting their regional influence.</a:t>
            </a:r>
          </a:p>
          <a:p/>
          <a:p>
            <a:r>
              <a:t>IV. Impact and elimination of straight-ticket voting in Texas</a:t>
            </a:r>
          </a:p>
          <a:p>
            <a:r>
              <a:t>  A. Straight-ticket voting, which allowed voters to select all candidates of one party with a single choice, historically strengthened partisan outcomes in elections.</a:t>
            </a:r>
          </a:p>
          <a:p>
            <a:r>
              <a:t>  B. Its elimination in 2020 has potentially altered voting patterns by requiring voters to make individual candidate selections, possibly reducing party-line voting.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0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Electoral Trends</a:t>
            </a:r>
            <a:br/>
            <a:r>
              <a:t>Third Parties</a:t>
            </a:r>
          </a:p>
          <a:p/>
          <a:p>
            <a:r>
              <a:t>I. Third parties influence major parties but rarely exceed 3% of votes</a:t>
            </a:r>
          </a:p>
          <a:p>
            <a:r>
              <a:t>  A. Third parties, such as the Green Party and Libertarian Party, often push major parties to address niche issues, despite their limited electoral success.</a:t>
            </a:r>
          </a:p>
          <a:p>
            <a:r>
              <a:t>  B. In the 2024 election, for instance, candidates like Jill Stein (0.73%) and Chase Oliver (0.6%) garnered minimal vote shares, highlighting their marginal impact on final outcomes.</a:t>
            </a:r>
          </a:p>
          <a:p/>
          <a:p>
            <a:r>
              <a:t>II. Historical impact from Populist Party and La Raza Unida</a:t>
            </a:r>
          </a:p>
          <a:p>
            <a:r>
              <a:t>  A. The Populist Party in the 1890s challenged economic inequalities, influencing major party platforms on issues like agrarian reform.</a:t>
            </a:r>
          </a:p>
          <a:p>
            <a:r>
              <a:t>  B. La Raza Unida in the 1970s pressured the Democratic Party to address Mexican American concerns, reshaping political priorities in Texas during that era.</a:t>
            </a:r>
          </a:p>
          <a:p/>
          <a:p>
            <a:r>
              <a:t>III. 2019 law lowered ballot access threshold but added barriers</a:t>
            </a:r>
          </a:p>
          <a:p>
            <a:r>
              <a:t>  A. The 2019 Texas law (HB 2540) reduced the vote threshold for ballot access to 2%, making it slightly easier for third parties to qualify.</a:t>
            </a:r>
          </a:p>
          <a:p>
            <a:r>
              <a:t>  B. However, the addition of filing fees and signature requirements created new financial and logistical challenges for smaller parties seeking to compete.</a:t>
            </a:r>
          </a:p>
          <a:p/>
          <a:p>
            <a:r>
              <a:t>IV. Social media aids cost-effective third-party campaigning</a:t>
            </a:r>
          </a:p>
          <a:p>
            <a:r>
              <a:t>  A. Social media platforms provide third parties, like the Green Party, with a low-cost way to reach voters and spread their messages.</a:t>
            </a:r>
          </a:p>
          <a:p>
            <a:r>
              <a:t>  B. For example, the Green Party of Bexar County’s Facebook post demonstrates how such tools can generate attention without significant financial investment.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56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Electoral Trends</a:t>
            </a:r>
            <a:br/>
            <a:r>
              <a:t>Independent Candidate</a:t>
            </a:r>
          </a:p>
          <a:p/>
          <a:p>
            <a:r>
              <a:t>I. Challenges faced by independent candidates in campaigning, fundraising, and ballot access</a:t>
            </a:r>
          </a:p>
          <a:p>
            <a:r>
              <a:t>  A. Independent candidates struggle with limited resources and lack of party support, making campaigning and fundraising significantly harder compared to party-affiliated candidates.</a:t>
            </a:r>
          </a:p>
          <a:p>
            <a:r>
              <a:t>  B. Ballot access poses a major hurdle, as seen in Texas where independents needed to collect 81,029 signatures in 2024 from eligible voters to qualify for statewide office.</a:t>
            </a:r>
          </a:p>
          <a:p/>
          <a:p>
            <a:r>
              <a:t>II. Historical absence of independent governors in Texas since 1859</a:t>
            </a:r>
          </a:p>
          <a:p>
            <a:r>
              <a:t>  A. No independent candidate has successfully won the Texas governorship since Sam Houston's victory in 1859, highlighting the difficulty of breaking through without party backing.</a:t>
            </a:r>
          </a:p>
          <a:p>
            <a:r>
              <a:t>  B. This long-standing trend underscores the entrenched dominance of major political parties in Texas electoral politics.</a:t>
            </a:r>
          </a:p>
          <a:p/>
          <a:p>
            <a:r>
              <a:t>III. Performance of independents in the 2006 Texas gubernatorial election</a:t>
            </a:r>
          </a:p>
          <a:p>
            <a:r>
              <a:t>  A. In 2006, independent candidates Carole Keeton Strayhorn and Kinky Friedman ran for governor, receiving 18% and 14% of the vote, respectively, but ultimately lost.</a:t>
            </a:r>
          </a:p>
          <a:p>
            <a:r>
              <a:t>  B. Despite their notable public profiles, they were unable to overcome the lead of Rick Perry, who won with 39% of the vote, illustrating the challenges independents face against party candidates.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76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An Overview of Texas Political History</a:t>
            </a:r>
            <a:br/>
            <a:r>
              <a:t>1840s to 1870s: The Origin of the Party System</a:t>
            </a:r>
          </a:p>
          <a:p/>
          <a:p>
            <a:r>
              <a:t>I. Texas Politics in the 1840s to 1870s: The Origin of the Party System</a:t>
            </a:r>
          </a:p>
          <a:p>
            <a:r>
              <a:t>I. Early Political Factions in Texas</a:t>
            </a:r>
          </a:p>
          <a:p>
            <a:r>
              <a:t>  A. Before Texas joined the Union, political factions formed around key figures rather than organized parties.</a:t>
            </a:r>
          </a:p>
          <a:p>
            <a:r>
              <a:t>  B. These factions were often based on personal loyalties to prominent individuals rather than ideological differences.</a:t>
            </a:r>
          </a:p>
          <a:p/>
          <a:p>
            <a:r>
              <a:t>II. Democratic Dominance in Texas</a:t>
            </a:r>
          </a:p>
          <a:p>
            <a:r>
              <a:t>  A. White Texans, influenced by Southern identity, predominantly supported the Democratic Party during this period.</a:t>
            </a:r>
          </a:p>
          <a:p>
            <a:r>
              <a:t>  B. This loyalty stemmed from opposition to Northern industrial interests and Reconstruction policies.</a:t>
            </a:r>
          </a:p>
          <a:p/>
          <a:p>
            <a:r>
              <a:t>III. Republican Rule During Reconstruction</a:t>
            </a:r>
          </a:p>
          <a:p>
            <a:r>
              <a:t>  A. After Edmund J. Davis's defeat in 1873, Republicans did not hold the governorship in Texas for over a century.</a:t>
            </a:r>
          </a:p>
          <a:p>
            <a:r>
              <a:t>  B. The Republican Party's association with Reconstruction policies alienated many White Texans, leading to Democratic dominance.</a:t>
            </a:r>
          </a:p>
          <a:p/>
          <a:p>
            <a:r>
              <a:t>IV. Shift in Party Dynamics</a:t>
            </a:r>
          </a:p>
          <a:p>
            <a:r>
              <a:t>  A. Over time, the issues and supporters of the parties evolved, reflecting changing political landscapes.</a:t>
            </a:r>
          </a:p>
          <a:p>
            <a:r>
              <a:t>  B. This shift contributed to a lack of clear party distinctions until later in Texas history.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3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An Overview of Texas Political History </a:t>
            </a:r>
            <a:br/>
            <a:r>
              <a:t>1870s to 1970s: A One-Party Dominant System</a:t>
            </a:r>
          </a:p>
          <a:p/>
          <a:p>
            <a:r>
              <a:t>I. Post-Reconstruction to 1970s, Texas was Democratic-dominated, with 52 consecutive gubernatorial wins</a:t>
            </a:r>
          </a:p>
          <a:p>
            <a:r>
              <a:t>  A. During this period, Texas politics was characterized by a strong one-party system where the Democratic Party held nearly unchallenged power in state elections.</a:t>
            </a:r>
          </a:p>
          <a:p>
            <a:r>
              <a:t>  B. The dominance is evidenced by their winning 52 consecutive gubernatorial elections, showcasing the lack of viable competition from other parties.</a:t>
            </a:r>
          </a:p>
          <a:p/>
          <a:p>
            <a:r>
              <a:t>II. Populist Party (1890s) influenced Democrats on agricultural issues</a:t>
            </a:r>
          </a:p>
          <a:p>
            <a:r>
              <a:t>  A. In the 1890s, the Populist Party emerged as a significant force in Texas, advocating for farmers and addressing concerns over corporate power and economic inequality.</a:t>
            </a:r>
          </a:p>
          <a:p>
            <a:r>
              <a:t>  B. Their influence led the Democratic Party to adopt some of their agricultural and regulatory policies, which diminished the Populist Party's standalone impact over time.</a:t>
            </a:r>
          </a:p>
          <a:p/>
          <a:p>
            <a:r>
              <a:t>III. Democrats split into conservative (pro-business) and liberal (New Deal) factions</a:t>
            </a:r>
          </a:p>
          <a:p>
            <a:r>
              <a:t>  A. Within the Democratic Party, a divide formed between conservatives who supported business interests and prioritized economic stability over social reforms.</a:t>
            </a:r>
          </a:p>
          <a:p>
            <a:r>
              <a:t>  B. Conversely, the liberal faction embraced New Deal policies, advocating for government intervention and social programs to address economic disparities.</a:t>
            </a:r>
          </a:p>
          <a:p/>
          <a:p>
            <a:r>
              <a:t>IV. Republicans gained support with Eisenhower’s presidential wins (1952, 1956) and John Tower’s Senate victory (1961)</a:t>
            </a:r>
          </a:p>
          <a:p>
            <a:r>
              <a:t>  A. The Republican Party began to see increased support in Texas during the 1950s, marked by Dwight D. Eisenhower’s presidential victories in 1952 and 1956.</a:t>
            </a:r>
          </a:p>
          <a:p>
            <a:r>
              <a:t>  B. A significant milestone was John Tower’s election to the U.S. Senate in 1961, signaling a shift in Texas politics as Republicans started to challenge Democratic dominance.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6225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D23111E-2710-4C1A-A7DB-CE3FE7C03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-14068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646420" y="1168663"/>
            <a:ext cx="6104302" cy="2387600"/>
          </a:xfrm>
        </p:spPr>
        <p:txBody>
          <a:bodyPr anchor="b"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Title, #e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46420" y="3809720"/>
            <a:ext cx="6104302" cy="1424930"/>
          </a:xfrm>
          <a:noFill/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Chapter #: Chapter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F6BBBC-452C-48FA-A1E1-E851567E5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5250" y="808037"/>
            <a:ext cx="4713288" cy="524192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326DFF-C872-4426-8563-39BC58624663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6C580-026E-426D-A0EE-BDE15B8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8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6" name="Content Placeholder Bottom">
            <a:extLst>
              <a:ext uri="{FF2B5EF4-FFF2-40B4-BE49-F238E27FC236}">
                <a16:creationId xmlns:a16="http://schemas.microsoft.com/office/drawing/2014/main" id="{4003AB72-C071-4875-8D31-00FB4709214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199" y="4136860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6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/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Image Placeholder 2">
            <a:extLst>
              <a:ext uri="{FF2B5EF4-FFF2-40B4-BE49-F238E27FC236}">
                <a16:creationId xmlns:a16="http://schemas.microsoft.com/office/drawing/2014/main" id="{329BB347-70F5-49B3-A1D7-9C05C8ED50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9343" y="3207219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5" name="Content Placeholder Middle">
            <a:extLst>
              <a:ext uri="{FF2B5EF4-FFF2-40B4-BE49-F238E27FC236}">
                <a16:creationId xmlns:a16="http://schemas.microsoft.com/office/drawing/2014/main" id="{E344C337-1A6E-4BE6-8E9E-7076FBBEEFA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6700" y="3207216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Image Placeholder 3">
            <a:extLst>
              <a:ext uri="{FF2B5EF4-FFF2-40B4-BE49-F238E27FC236}">
                <a16:creationId xmlns:a16="http://schemas.microsoft.com/office/drawing/2014/main" id="{A70ED764-0931-4273-A125-CE2D6E0F8A8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79343" y="4631282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7" name="Content Placeholder Bottom">
            <a:extLst>
              <a:ext uri="{FF2B5EF4-FFF2-40B4-BE49-F238E27FC236}">
                <a16:creationId xmlns:a16="http://schemas.microsoft.com/office/drawing/2014/main" id="{1A924411-097F-4689-AC4D-9173B40A69F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6700" y="4631279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82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/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Image Placeholder 2">
            <a:extLst>
              <a:ext uri="{FF2B5EF4-FFF2-40B4-BE49-F238E27FC236}">
                <a16:creationId xmlns:a16="http://schemas.microsoft.com/office/drawing/2014/main" id="{02C25FD2-E251-4DC4-8F30-3EDA9A61D7D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294143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FE322F-E595-4582-997C-0A06F238C8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200" y="294143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Image Placeholder 3">
            <a:extLst>
              <a:ext uri="{FF2B5EF4-FFF2-40B4-BE49-F238E27FC236}">
                <a16:creationId xmlns:a16="http://schemas.microsoft.com/office/drawing/2014/main" id="{647E63CA-E745-4DE2-B25A-D398F113EFA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80444" y="406596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E66096-5B65-4DD6-9AD6-9E55675E34C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7801" y="406595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Image Placeholder 4">
            <a:extLst>
              <a:ext uri="{FF2B5EF4-FFF2-40B4-BE49-F238E27FC236}">
                <a16:creationId xmlns:a16="http://schemas.microsoft.com/office/drawing/2014/main" id="{765390A9-B975-43C8-86E6-45E636A649C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80444" y="518177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4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4B6F74B-2775-4949-A70C-BCBBFE20C3A2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627801" y="518176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67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DDCD-C1EB-8CB2-F73A-5FE39751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4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344969-1137-4EAF-AB8A-FDA4F62A6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14400" y="1153123"/>
            <a:ext cx="10424160" cy="2387600"/>
          </a:xfrm>
        </p:spPr>
        <p:txBody>
          <a:bodyPr anchor="b"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Unit XX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09720"/>
            <a:ext cx="10424160" cy="1424930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Add Unit’s 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F0C6CA-9F2E-439D-8A9B-5B8BD35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6FEA2F-362B-4EAB-BFA4-233A863C0DE7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09216FC3-84E9-4B73-9DA8-CF77104377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5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3" y="1825625"/>
            <a:ext cx="5542957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542956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4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" name="Content Placeholder Middle">
            <a:extLst>
              <a:ext uri="{FF2B5EF4-FFF2-40B4-BE49-F238E27FC236}">
                <a16:creationId xmlns:a16="http://schemas.microsoft.com/office/drawing/2014/main" id="{1D13BCCE-AB68-426C-9401-BABA201385F3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3735" y="1829037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/>
          <p:cNvSpPr>
            <a:spLocks noGrp="1"/>
          </p:cNvSpPr>
          <p:nvPr>
            <p:ph sz="half" idx="2" hasCustomPrompt="1"/>
          </p:nvPr>
        </p:nvSpPr>
        <p:spPr>
          <a:xfrm>
            <a:off x="8370626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  <a:p>
            <a:pPr lvl="2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1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8767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2621900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0" name="Content Placeholder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76844" y="5395327"/>
            <a:ext cx="11241914" cy="951787"/>
          </a:xfrm>
        </p:spPr>
        <p:txBody>
          <a:bodyPr/>
          <a:lstStyle>
            <a:lvl1pPr marL="112713" indent="-112713">
              <a:defRPr sz="900" b="0"/>
            </a:lvl1pPr>
            <a:lvl2pPr marL="336550" indent="-112713">
              <a:defRPr sz="900" b="0"/>
            </a:lvl2pPr>
            <a:lvl3pPr marL="685800" indent="-168275">
              <a:defRPr sz="900" b="0"/>
            </a:lvl3pPr>
            <a:lvl4pPr>
              <a:defRPr sz="900" b="0"/>
            </a:lvl4pPr>
            <a:lvl5pPr>
              <a:defRPr sz="9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7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76843" y="475488"/>
            <a:ext cx="11241915" cy="10715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5769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1505492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7E0CC24-A3CA-45F3-BF2B-B8EB0900056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4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65DFA3-2F0A-45C7-8124-3D672EB9205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AAA4B2-2F70-4899-9014-89954C200D5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38B1A98-C967-4B94-B1F7-E158393317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26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Imag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6844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51D41C-52EA-4F3C-BC8E-A9309F4EB62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CD2ACDE-E8DF-4B19-9DBB-017510EECF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18F8C24-8F67-4A0C-8E2F-54E8026EAD0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50DDEC-E898-4F6D-A7F2-930A23B3C11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3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5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B7548D5A-3DFF-4FF5-A587-74246B76C1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382487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6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24E382A-7ED1-49CB-8053-85276CAEB9B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8189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7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AC6187B3-59CD-4356-83E5-962B5ACC4AE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15191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9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435133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0722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tags" Target="../tags/tag2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4EF16C-F8E9-4C74-8268-011BE1836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6963"/>
            <a:ext cx="12192000" cy="681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Slide Title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843" y="1825625"/>
            <a:ext cx="112419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0E6636BF-D3CC-4DFC-A057-41CF1871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2103120" y="6314136"/>
            <a:ext cx="896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Brown | Langenegger | Biles | Reyna | Huerta | Farmer-Neal | McNeely | </a:t>
            </a:r>
            <a:r>
              <a:rPr lang="en-US" sz="1000" dirty="0" err="1">
                <a:solidFill>
                  <a:schemeClr val="bg1"/>
                </a:solidFill>
                <a:latin typeface="+mn-lt"/>
              </a:rPr>
              <a:t>Rijkhoff</a:t>
            </a:r>
            <a:r>
              <a:rPr lang="en-US" sz="1000" dirty="0">
                <a:solidFill>
                  <a:schemeClr val="bg1"/>
                </a:solidFill>
                <a:latin typeface="+mn-lt"/>
              </a:rPr>
              <a:t>, Practicing Texas Politics, Enhanced 19th Edition. © 2026 Cengage. All Rights Reserved. May not be scanned, copied or duplicated, or posted to a publicly accessible website, in whole or in part.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C5765A-7DA4-4F63-BBF6-FDB000C6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3CEB08-7511-4ACD-A0D7-6D08EF1B42A9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6820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3" r:id="rId2"/>
    <p:sldLayoutId id="2147483753" r:id="rId3"/>
    <p:sldLayoutId id="2147483728" r:id="rId4"/>
    <p:sldLayoutId id="2147483736" r:id="rId5"/>
    <p:sldLayoutId id="2147483729" r:id="rId6"/>
    <p:sldLayoutId id="2147483760" r:id="rId7"/>
    <p:sldLayoutId id="2147483730" r:id="rId8"/>
    <p:sldLayoutId id="2147483732" r:id="rId9"/>
    <p:sldLayoutId id="2147483761" r:id="rId10"/>
    <p:sldLayoutId id="2147483737" r:id="rId11"/>
    <p:sldLayoutId id="2147483762" r:id="rId12"/>
    <p:sldLayoutId id="2147483766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−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0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BD65-6C47-9748-01ED-EF2D57DB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Role of Political Parties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BE53-7624-FEC5-F1A2-F30E0C4B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Democratic and Republican parties integral to Texas governmental process.</a:t>
            </a:r>
          </a:p>
          <a:p>
            <a:r>
              <a:rPr lang="en-US" dirty="0"/>
              <a:t>Party identification significantly influences political preferences and behaviors.</a:t>
            </a:r>
          </a:p>
          <a:p>
            <a:r>
              <a:rPr lang="en-US" dirty="0"/>
              <a:t>Party identification is a psychological attachment shaping how individuals view issues and vote.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9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E98E-BAE1-000E-E644-1DF9D9E1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sz="3600" dirty="0"/>
              <a:t>An Overview of Texas Political History</a:t>
            </a:r>
            <a:br>
              <a:rPr lang="en-US" sz="3600" dirty="0"/>
            </a:br>
            <a:r>
              <a:rPr lang="en-US" sz="3600" dirty="0"/>
              <a:t>1840s to 1870s: The Origin of the Party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445E-C155-471D-5F7B-CF4C1285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Texas politics initially hinged on personalities, not parties.</a:t>
            </a:r>
          </a:p>
          <a:p>
            <a:r>
              <a:rPr lang="en-US" dirty="0"/>
              <a:t>Post-Union admission, White Texans strongly supported Democrats.</a:t>
            </a:r>
          </a:p>
          <a:p>
            <a:r>
              <a:rPr lang="en-US" dirty="0"/>
              <a:t>Republicans ruled Texas during Reconstruction, appointing party members.</a:t>
            </a:r>
          </a:p>
          <a:p>
            <a:r>
              <a:rPr lang="en-US" dirty="0"/>
              <a:t>After Davis's 1873 defeat, no Republican governor for 100+ years.</a:t>
            </a:r>
          </a:p>
        </p:txBody>
      </p:sp>
    </p:spTree>
    <p:extLst>
      <p:ext uri="{BB962C8B-B14F-4D97-AF65-F5344CB8AC3E}">
        <p14:creationId xmlns:p14="http://schemas.microsoft.com/office/powerpoint/2010/main" val="15602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E98E-BAE1-000E-E644-1DF9D9E1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sz="3600" dirty="0"/>
              <a:t>An Overview of Texas Political History </a:t>
            </a:r>
            <a:br>
              <a:rPr lang="en-US" sz="3600" dirty="0"/>
            </a:br>
            <a:r>
              <a:rPr lang="en-US" sz="3600" dirty="0"/>
              <a:t>1870s to 1970s: A One-Party Dominant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445E-C155-471D-5F7B-CF4C1285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Post-Reconstruction to 1970s, Texas was Democratic-dominated, with 52 consecutive gubernatorial wins.</a:t>
            </a:r>
          </a:p>
          <a:p>
            <a:r>
              <a:rPr lang="en-US" dirty="0"/>
              <a:t>Populist Party (1890s) influenced Democrats on agricultural issues.</a:t>
            </a:r>
          </a:p>
          <a:p>
            <a:r>
              <a:rPr lang="en-US" dirty="0"/>
              <a:t>Democrats split into conservative (pro-business) and liberal (New Deal) factions.</a:t>
            </a:r>
          </a:p>
          <a:p>
            <a:r>
              <a:rPr lang="en-US" dirty="0"/>
              <a:t>Republicans gained support with Eisenhower’s presidential wins (1952, 1956) and John Tower’s Senate victory (1961).</a:t>
            </a:r>
          </a:p>
        </p:txBody>
      </p:sp>
    </p:spTree>
    <p:extLst>
      <p:ext uri="{BB962C8B-B14F-4D97-AF65-F5344CB8AC3E}">
        <p14:creationId xmlns:p14="http://schemas.microsoft.com/office/powerpoint/2010/main" val="361181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E98E-BAE1-000E-E644-1DF9D9E1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sz="3600" dirty="0"/>
              <a:t>An Overview of Texas Political History</a:t>
            </a:r>
            <a:br>
              <a:rPr lang="en-US" sz="3600" dirty="0"/>
            </a:br>
            <a:r>
              <a:rPr lang="en-US" sz="3600" dirty="0"/>
              <a:t>1970s to 1990s: An Emerging Two-Party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445E-C155-471D-5F7B-CF4C1285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1970s: Latino (Viva Kennedy Clubs, La Raza Unida) and Black activism strengthened Democratic liberals.</a:t>
            </a:r>
          </a:p>
          <a:p>
            <a:r>
              <a:rPr lang="en-US" dirty="0"/>
              <a:t>Post-Voting Rights Act, Black Texans’ participation increased.</a:t>
            </a:r>
          </a:p>
          <a:p>
            <a:r>
              <a:rPr lang="en-US" dirty="0"/>
              <a:t>Republicans gained with Bill Clements’ 1978 gubernatorial win and Kay Bailey Hutchison’s 1993 Senate victory.</a:t>
            </a:r>
          </a:p>
          <a:p>
            <a:r>
              <a:rPr lang="en-US" dirty="0"/>
              <a:t>Democrats saw diverse wins: Raul Gonzalez (1986, Supreme Court), Ann Richards (1990, Governor), Dan Morales (1990, Attorney General).</a:t>
            </a:r>
          </a:p>
        </p:txBody>
      </p:sp>
    </p:spTree>
    <p:extLst>
      <p:ext uri="{BB962C8B-B14F-4D97-AF65-F5344CB8AC3E}">
        <p14:creationId xmlns:p14="http://schemas.microsoft.com/office/powerpoint/2010/main" val="411171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E98E-BAE1-000E-E644-1DF9D9E1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An Overview of Texas Political History 2000 to 2016: Republican Dominance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445E-C155-471D-5F7B-CF4C1285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2000–2016: Republicans dominated, with George W. Bush’s 2000 presidential win and Rick Perry’s governorship.</a:t>
            </a:r>
          </a:p>
          <a:p>
            <a:r>
              <a:rPr lang="en-US" dirty="0"/>
              <a:t>2002: Democratic “dream team” (Tony Sanchez Jr., Ron Kirk, John Sharp) failed to win statewide offices.</a:t>
            </a:r>
          </a:p>
          <a:p>
            <a:r>
              <a:rPr lang="en-US" dirty="0"/>
              <a:t>2003 redistricting favored Republicans, leading to a majority in Congress (2005) and state legislature.</a:t>
            </a:r>
          </a:p>
          <a:p>
            <a:r>
              <a:rPr lang="en-US" dirty="0"/>
              <a:t>Obama carried urban counties (Harris, Dallas, Bexar, Travis) in 2008 and 2012 but lost Texas.</a:t>
            </a:r>
          </a:p>
        </p:txBody>
      </p:sp>
    </p:spTree>
    <p:extLst>
      <p:ext uri="{BB962C8B-B14F-4D97-AF65-F5344CB8AC3E}">
        <p14:creationId xmlns:p14="http://schemas.microsoft.com/office/powerpoint/2010/main" val="253146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CE98E-BAE1-000E-E644-1DF9D9E1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An Overview of Texas Political History </a:t>
            </a:r>
            <a:br>
              <a:rPr lang="en-US" dirty="0"/>
            </a:br>
            <a:r>
              <a:rPr lang="en-US" dirty="0"/>
              <a:t>2016 to 2020: Democratic Optimism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445E-C155-471D-5F7B-CF4C1285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Texas was one of the few states that voted more Democratic in the 2016 presidential election compared to 2012.</a:t>
            </a:r>
          </a:p>
          <a:p>
            <a:r>
              <a:rPr lang="en-US" dirty="0"/>
              <a:t>The 2018 midterm election brought national attention to Texas as Beto O’Rourke mounted a strong challenge to incumbent Senator Ted Cruz.</a:t>
            </a:r>
          </a:p>
          <a:p>
            <a:r>
              <a:rPr lang="en-US" dirty="0"/>
              <a:t>Democrats aimed to expand their 2018 gains in 2020, targeting control of the Texas House, more congressional seats, and a potential Biden victory in the presidential race.</a:t>
            </a:r>
          </a:p>
        </p:txBody>
      </p:sp>
    </p:spTree>
    <p:extLst>
      <p:ext uri="{BB962C8B-B14F-4D97-AF65-F5344CB8AC3E}">
        <p14:creationId xmlns:p14="http://schemas.microsoft.com/office/powerpoint/2010/main" val="1327786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A31C9-35BB-530F-5F60-8E85892FD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0B0D-B722-42D7-45F7-14953D09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sz="3600" dirty="0"/>
              <a:t>An Overview of Texas Political History </a:t>
            </a:r>
            <a:br>
              <a:rPr lang="en-US" sz="3600" dirty="0"/>
            </a:br>
            <a:r>
              <a:rPr lang="en-US" sz="3600" dirty="0"/>
              <a:t>2022 to Today: Republicans Reassert Dominance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3276-6C42-808C-7600-65E4C217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2022 (Beto O’Rourke, Governor) and 2024 (Colin Allred, Senate) losses showed continued Republican dominance.</a:t>
            </a:r>
          </a:p>
          <a:p>
            <a:r>
              <a:rPr lang="en-US" dirty="0"/>
              <a:t>Democratic support eroded among Latinos in the Rio Grande Valley (2024).</a:t>
            </a:r>
          </a:p>
          <a:p>
            <a:r>
              <a:rPr lang="en-US" dirty="0"/>
              <a:t>Younger Texans and people of color show Democratic potential, but 2023 </a:t>
            </a:r>
            <a:r>
              <a:rPr lang="en-US" dirty="0" err="1"/>
              <a:t>macropartisanship</a:t>
            </a:r>
            <a:r>
              <a:rPr lang="en-US" dirty="0"/>
              <a:t> declined.</a:t>
            </a:r>
          </a:p>
        </p:txBody>
      </p:sp>
    </p:spTree>
    <p:extLst>
      <p:ext uri="{BB962C8B-B14F-4D97-AF65-F5344CB8AC3E}">
        <p14:creationId xmlns:p14="http://schemas.microsoft.com/office/powerpoint/2010/main" val="171909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216F-3C76-B29F-3471-6789A2D5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 anchor="t">
            <a:normAutofit/>
          </a:bodyPr>
          <a:lstStyle/>
          <a:p>
            <a:r>
              <a:rPr lang="en-US" dirty="0"/>
              <a:t>Party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EE20-DBAD-318D-595F-F4548ED73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6843" y="1825625"/>
            <a:ext cx="7092357" cy="4351338"/>
          </a:xfrm>
        </p:spPr>
        <p:txBody>
          <a:bodyPr>
            <a:normAutofit/>
          </a:bodyPr>
          <a:lstStyle/>
          <a:p>
            <a:r>
              <a:rPr lang="en-US" sz="2200" dirty="0"/>
              <a:t>US parties exist on four levels: national, state, county, and precinct.</a:t>
            </a:r>
          </a:p>
          <a:p>
            <a:r>
              <a:rPr lang="en-US" sz="2200" dirty="0"/>
              <a:t>Power and authority are distributed among different levels within the organization (i.e., not a hierarchy)</a:t>
            </a:r>
          </a:p>
          <a:p>
            <a:r>
              <a:rPr lang="en-US" sz="2200" dirty="0"/>
              <a:t>As mandated by the Texas Election Code, Texas’s two major parties are alike in structure. Each has permanent and temporary organizational structures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45348-393A-EEDA-5DCE-BD857CE1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624" y="1081968"/>
            <a:ext cx="2865934" cy="50949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3142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EE7F-BADC-63BE-36B4-F6462EBB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Party Structure</a:t>
            </a:r>
            <a:br>
              <a:rPr lang="en-US" dirty="0"/>
            </a:br>
            <a:r>
              <a:rPr lang="en-US" dirty="0"/>
              <a:t>Temporary Party Organization (1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B610-1E6E-E445-B6E7-DBDE908B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Temporary party organization in Texas includes primaries and conventions.</a:t>
            </a:r>
          </a:p>
          <a:p>
            <a:r>
              <a:rPr lang="en-US" dirty="0"/>
              <a:t>State conventions select national convention delegates, nominate electors, and must be media accessible.</a:t>
            </a:r>
          </a:p>
          <a:p>
            <a:r>
              <a:rPr lang="en-US" dirty="0"/>
              <a:t>Parties adopt party platforms at state conventions.</a:t>
            </a:r>
          </a:p>
        </p:txBody>
      </p:sp>
    </p:spTree>
    <p:extLst>
      <p:ext uri="{BB962C8B-B14F-4D97-AF65-F5344CB8AC3E}">
        <p14:creationId xmlns:p14="http://schemas.microsoft.com/office/powerpoint/2010/main" val="252953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EE7F-BADC-63BE-36B4-F6462EBB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Party Structure</a:t>
            </a:r>
            <a:br>
              <a:rPr lang="en-US" dirty="0"/>
            </a:br>
            <a:r>
              <a:rPr lang="en-US" dirty="0"/>
              <a:t>Temporary Party Organization (2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B610-1E6E-E445-B6E7-DBDE908B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Precinct Conventions</a:t>
            </a:r>
          </a:p>
          <a:p>
            <a:pPr lvl="1"/>
            <a:r>
              <a:rPr lang="en-US" dirty="0"/>
              <a:t>Precinct conventions, the lowest political organization level, adopt resolutions and select delegates.</a:t>
            </a:r>
          </a:p>
          <a:p>
            <a:pPr lvl="1"/>
            <a:r>
              <a:rPr lang="en-US" dirty="0"/>
              <a:t>Citizens affiliated with a party can participate in its precinct convention.</a:t>
            </a:r>
          </a:p>
          <a:p>
            <a:pPr lvl="1"/>
            <a:r>
              <a:rPr lang="en-US" dirty="0"/>
              <a:t>Democratic precinct conventions select state convention delegates.</a:t>
            </a:r>
          </a:p>
        </p:txBody>
      </p:sp>
    </p:spTree>
    <p:extLst>
      <p:ext uri="{BB962C8B-B14F-4D97-AF65-F5344CB8AC3E}">
        <p14:creationId xmlns:p14="http://schemas.microsoft.com/office/powerpoint/2010/main" val="700388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EE7F-BADC-63BE-36B4-F6462EBB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Party Structure</a:t>
            </a:r>
            <a:br>
              <a:rPr lang="en-US" dirty="0"/>
            </a:br>
            <a:r>
              <a:rPr lang="en-US" dirty="0"/>
              <a:t>Temporary Party Organization (3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B610-1E6E-E445-B6E7-DBDE908B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County and Senatorial District Conventions</a:t>
            </a:r>
          </a:p>
          <a:p>
            <a:pPr lvl="1"/>
            <a:r>
              <a:rPr lang="en-US" dirty="0"/>
              <a:t>County and district conventions elect state delegates and adopt resolutions.</a:t>
            </a:r>
          </a:p>
          <a:p>
            <a:pPr lvl="1"/>
            <a:r>
              <a:rPr lang="en-US" dirty="0"/>
              <a:t>Delegates are chosen based on gubernatorial votes; Democrats ensure diverse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94279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35EB9-015E-B51C-A5E5-81183562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2A03-A0C4-12BF-D35B-63213DC1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Role of Political Parties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57BD-F501-30A0-FF23-183126ED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Political parties are defined as groups aiming to control government through elections (Duverger’s Law explains why Single Member District systems favor a two-party structure).</a:t>
            </a:r>
          </a:p>
          <a:p>
            <a:r>
              <a:rPr lang="en-US" dirty="0"/>
              <a:t>Parties recruit and elect candidates, essential for Texas democracy.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3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EE7F-BADC-63BE-36B4-F6462EBB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Party Structure</a:t>
            </a:r>
            <a:br>
              <a:rPr lang="en-US" dirty="0"/>
            </a:br>
            <a:r>
              <a:rPr lang="en-US" dirty="0"/>
              <a:t>Temporary Party Organization (4 of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B610-1E6E-E445-B6E7-DBDE908B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State Conventions </a:t>
            </a:r>
          </a:p>
          <a:p>
            <a:pPr lvl="1"/>
            <a:r>
              <a:rPr lang="en-US" dirty="0"/>
              <a:t>Biennial Texas state conventions draft party rules, adopt platforms, and select national delegates in presidential years.</a:t>
            </a:r>
          </a:p>
          <a:p>
            <a:pPr lvl="1"/>
            <a:r>
              <a:rPr lang="en-US" dirty="0"/>
              <a:t>2024: Democratic Convention (June 6–8, El Paso); Republican Convention (May 23–25, San Antonio).</a:t>
            </a:r>
          </a:p>
          <a:p>
            <a:pPr lvl="1"/>
            <a:r>
              <a:rPr lang="en-US" dirty="0"/>
              <a:t>Republicans passed a rule preventing censured candidates from primary ballots for two years.</a:t>
            </a:r>
          </a:p>
          <a:p>
            <a:pPr lvl="1"/>
            <a:r>
              <a:rPr lang="en-US" dirty="0"/>
              <a:t>Texas has 40 electoral votes (2024, based on 38 representatives + 2 senators).</a:t>
            </a:r>
          </a:p>
        </p:txBody>
      </p:sp>
    </p:spTree>
    <p:extLst>
      <p:ext uri="{BB962C8B-B14F-4D97-AF65-F5344CB8AC3E}">
        <p14:creationId xmlns:p14="http://schemas.microsoft.com/office/powerpoint/2010/main" val="3607156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0CF5B-B887-5991-1480-0E480649F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70E45C-4EF9-4E7D-35F8-C70B41B2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Structure</a:t>
            </a:r>
            <a:br>
              <a:rPr lang="en-US" dirty="0"/>
            </a:br>
            <a:r>
              <a:rPr lang="en-US" dirty="0"/>
              <a:t>Selection of National Convention Delegates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38CE1C-6804-07B8-9EFC-C5AD4D98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Democratic Selection</a:t>
            </a:r>
          </a:p>
          <a:p>
            <a:pPr lvl="1"/>
            <a:r>
              <a:rPr lang="en-US" dirty="0"/>
              <a:t>Delegates selected based on presidential preference primary results.</a:t>
            </a:r>
          </a:p>
          <a:p>
            <a:pPr lvl="1"/>
            <a:r>
              <a:rPr lang="en-US" dirty="0"/>
              <a:t>Democrats allocate delegates proportionally (2024: 264 pledged, 74 automatic; Kamala Harris won 263/264 Texas delegates).</a:t>
            </a:r>
          </a:p>
          <a:p>
            <a:r>
              <a:rPr lang="en-US" dirty="0"/>
              <a:t>Republican Selection</a:t>
            </a:r>
          </a:p>
          <a:p>
            <a:pPr lvl="1"/>
            <a:r>
              <a:rPr lang="en-US" dirty="0"/>
              <a:t>Republicans award delegates for candidates above 20% statewide or 50% per district (2024: 161 delegates, all for Trump).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712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0AF4C-B22C-93CE-086F-15F550F1F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AAB3F3-D322-B077-D9C0-35439D53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Party Structure</a:t>
            </a:r>
            <a:br>
              <a:rPr lang="en-US" dirty="0"/>
            </a:br>
            <a:r>
              <a:rPr lang="en-US" dirty="0"/>
              <a:t>Permanent Party Organization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1B02C5C-09B0-985A-09BB-B3A0AA08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permanent party organization involves precinct chairs, county and district executive committees, and a state executive committee.</a:t>
            </a:r>
          </a:p>
          <a:p>
            <a:r>
              <a:rPr lang="en-US" dirty="0"/>
              <a:t>Precinct Chair</a:t>
            </a:r>
          </a:p>
          <a:p>
            <a:pPr lvl="1"/>
            <a:r>
              <a:rPr lang="en-US" dirty="0"/>
              <a:t>Registers voters, distributes info, and runs phone banks.</a:t>
            </a:r>
          </a:p>
          <a:p>
            <a:r>
              <a:rPr lang="en-US" dirty="0"/>
              <a:t>County and District Executive Committees</a:t>
            </a:r>
          </a:p>
          <a:p>
            <a:pPr lvl="1"/>
            <a:r>
              <a:rPr lang="en-US" dirty="0"/>
              <a:t>Manage local conventions and campaigns.</a:t>
            </a:r>
          </a:p>
          <a:p>
            <a:r>
              <a:rPr lang="en-US" dirty="0"/>
              <a:t>State Executive Committee</a:t>
            </a:r>
          </a:p>
          <a:p>
            <a:pPr lvl="1"/>
            <a:r>
              <a:rPr lang="en-US" dirty="0"/>
              <a:t>Manages statewide strategy and candidate recruitment.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1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1F805-46D5-A1E3-D3A2-07C71298C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389096-A237-E6A3-EA85-566C821D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Ideology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79C239-D917-9607-1144-E1B4951A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Political ideology can be defined as a collection of beliefs about the appropriate order of society and how to achieve it.</a:t>
            </a:r>
          </a:p>
          <a:p>
            <a:r>
              <a:rPr lang="en-US" dirty="0"/>
              <a:t>Ideology influences political party alignment.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44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94D5-B69F-01FD-9606-9D050ABF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Political Ideology</a:t>
            </a:r>
            <a:br>
              <a:rPr lang="en-US" dirty="0"/>
            </a:br>
            <a:r>
              <a:rPr lang="en-US" dirty="0"/>
              <a:t>Conservatism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7931-FB36-9B22-4DD3-572CCC983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Conservatism advocates minimal government intervention in the economy.</a:t>
            </a:r>
          </a:p>
          <a:p>
            <a:r>
              <a:rPr lang="en-US" dirty="0"/>
              <a:t>Fiscal conservatives prioritize tax/spending cuts </a:t>
            </a:r>
          </a:p>
          <a:p>
            <a:r>
              <a:rPr lang="en-US" dirty="0"/>
              <a:t>Social conservatives emphasize traditional values (e.g., opposing abortion, marriage equality).</a:t>
            </a:r>
          </a:p>
          <a:p>
            <a:r>
              <a:rPr lang="en-US" dirty="0"/>
              <a:t>The populist right opposes immigration and criticizes government and economic systems.</a:t>
            </a:r>
          </a:p>
        </p:txBody>
      </p:sp>
    </p:spTree>
    <p:extLst>
      <p:ext uri="{BB962C8B-B14F-4D97-AF65-F5344CB8AC3E}">
        <p14:creationId xmlns:p14="http://schemas.microsoft.com/office/powerpoint/2010/main" val="419021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2FC6-CB95-4854-9C21-92459F3A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Political Ideology</a:t>
            </a:r>
            <a:br>
              <a:rPr lang="en-US" dirty="0"/>
            </a:br>
            <a:r>
              <a:rPr lang="en-US" dirty="0"/>
              <a:t>Liberalism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E9E2-2F96-1C04-A7EA-1C5A1C43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Liberals favor government regulation for equitable wealth distribution and minimal intervention in personal lives (e.g., supporting marriage equality, civil rights).</a:t>
            </a:r>
          </a:p>
          <a:p>
            <a:r>
              <a:rPr lang="en-US" dirty="0"/>
              <a:t>The progressive left advocates for expanding social safety nets, increasing taxes on businesses/wealthy, and promoting equal rights for underrepresented groups.</a:t>
            </a:r>
          </a:p>
        </p:txBody>
      </p:sp>
    </p:spTree>
    <p:extLst>
      <p:ext uri="{BB962C8B-B14F-4D97-AF65-F5344CB8AC3E}">
        <p14:creationId xmlns:p14="http://schemas.microsoft.com/office/powerpoint/2010/main" val="134748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6B2D7-75BC-6924-E6E1-2DE02FBF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CC07AA-08D4-1C39-67BB-C672D02C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Ideology</a:t>
            </a:r>
            <a:br>
              <a:rPr lang="en-US" dirty="0"/>
            </a:br>
            <a:r>
              <a:rPr lang="en-US" sz="2800" dirty="0"/>
              <a:t>Beyond Liberal and Conservative: Thinking About Ideology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EDAC41-F82D-B5E4-B380-5A8AF795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Texas political ideology extends beyond liberal/conservative, with some Republicans favoring libertarianism’s minimal government intervention in both economic and social issues.</a:t>
            </a:r>
          </a:p>
          <a:p>
            <a:r>
              <a:rPr lang="en-US" dirty="0"/>
              <a:t>Moderates take middle-ground positions, and Latino Americans often combine economic liberalism with social conservatism.</a:t>
            </a:r>
          </a:p>
          <a:p>
            <a:r>
              <a:rPr lang="en-US" dirty="0"/>
              <a:t>Libertarianism is the ideology for those who believe in a minimal role for government in economic matters and social issues.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701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28CA-25B2-5ACB-EC8E-6D1F9C73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Electoral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2237-195D-0AFC-A183-8FBBAA0B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Texas politics is shaped by evolving issues (e.g., civil rights, immigration) and demographics (e.g., growing Latino, Black populations).</a:t>
            </a:r>
          </a:p>
          <a:p>
            <a:r>
              <a:rPr lang="en-US" dirty="0"/>
              <a:t>Texas shifted from Democratic (pre-1970s) to Republican dominance (1994–present), with Democrats strong in urban areas (e.g., Harris, Bexar).</a:t>
            </a:r>
          </a:p>
          <a:p>
            <a:r>
              <a:rPr lang="en-US" dirty="0"/>
              <a:t>Republican dominance continued in 2022/2024, with Democrats losing Latino support in the Rio Grande Valley.</a:t>
            </a:r>
          </a:p>
          <a:p>
            <a:r>
              <a:rPr lang="en-US" dirty="0"/>
              <a:t>Straight-ticket voting, eliminated in 2020, historically amplified partisan outcomes.</a:t>
            </a:r>
          </a:p>
        </p:txBody>
      </p:sp>
    </p:spTree>
    <p:extLst>
      <p:ext uri="{BB962C8B-B14F-4D97-AF65-F5344CB8AC3E}">
        <p14:creationId xmlns:p14="http://schemas.microsoft.com/office/powerpoint/2010/main" val="256817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28CA-25B2-5ACB-EC8E-6D1F9C73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Electoral Trends</a:t>
            </a:r>
            <a:br>
              <a:rPr lang="en-US" dirty="0"/>
            </a:br>
            <a:r>
              <a:rPr lang="en-US" dirty="0"/>
              <a:t>Third Parties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2237-195D-0AFC-A183-8FBBAA0B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Third parties (e.g., Green, Libertarian) influence major parties but rarely exceed 3% of votes (e.g., 2024: Jill Stein 0.73%, Chase Oliver 0.6%).</a:t>
            </a:r>
          </a:p>
          <a:p>
            <a:r>
              <a:rPr lang="en-US" dirty="0"/>
              <a:t>Historical impact from Populist Party (1890s) and La Raza Unida (1970s).</a:t>
            </a:r>
          </a:p>
          <a:p>
            <a:r>
              <a:rPr lang="en-US" dirty="0"/>
              <a:t>2019 law (HB 2540) lowered ballot access threshold to 2% but added filing fees/signatures.</a:t>
            </a:r>
          </a:p>
          <a:p>
            <a:r>
              <a:rPr lang="en-US" dirty="0"/>
              <a:t>Social media aids cost-effective third-party campaigning (e.g., Green Party’s Bexar County Facebook post).</a:t>
            </a:r>
          </a:p>
        </p:txBody>
      </p:sp>
    </p:spTree>
    <p:extLst>
      <p:ext uri="{BB962C8B-B14F-4D97-AF65-F5344CB8AC3E}">
        <p14:creationId xmlns:p14="http://schemas.microsoft.com/office/powerpoint/2010/main" val="23442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28CA-25B2-5ACB-EC8E-6D1F9C73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Electoral Trends</a:t>
            </a:r>
            <a:br>
              <a:rPr lang="en-US" dirty="0"/>
            </a:br>
            <a:r>
              <a:rPr lang="en-US" dirty="0"/>
              <a:t>Independent Candidate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2237-195D-0AFC-A183-8FBBAA0B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Independent candidates face challenges in campaigning, fundraising, and ballot access (e.g., 81,029 signatures required in 2024).</a:t>
            </a:r>
          </a:p>
          <a:p>
            <a:r>
              <a:rPr lang="en-US" dirty="0"/>
              <a:t>No independent has won Texas governorship since Sam Houston in 1859.</a:t>
            </a:r>
          </a:p>
          <a:p>
            <a:r>
              <a:rPr lang="en-US" dirty="0"/>
              <a:t>In 2006, independents Carole Keeton Strayhorn (18%) and Kinky Friedman (14%) ran but lost to Rick Perry (39%).</a:t>
            </a:r>
          </a:p>
        </p:txBody>
      </p:sp>
    </p:spTree>
    <p:extLst>
      <p:ext uri="{BB962C8B-B14F-4D97-AF65-F5344CB8AC3E}">
        <p14:creationId xmlns:p14="http://schemas.microsoft.com/office/powerpoint/2010/main" val="1002235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FULL TEXT TEMPLATE MASTER" val="7pb33sBP"/>
  <p:tag name="ARTICULATE_DESIGN_ID_FULL TEXT TEMPLATE MASTER (CONT.)" val="V3Eg5WUK"/>
  <p:tag name="ARTICULATE_DESIGN_ID_OPTIMIZED TEMPLATE MASTER" val="rzwWCka7"/>
  <p:tag name="ARTICULATE_DESIGN_ID_OPTIMIZED TEMPLATE MASTER (CONT.)" val="klKJ3eZ5"/>
  <p:tag name="ARTICULATE_SLIDE_COUNT" val="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ptimized Template Master">
  <a:themeElements>
    <a:clrScheme name="Cengage New">
      <a:dk1>
        <a:srgbClr val="282F7C"/>
      </a:dk1>
      <a:lt1>
        <a:srgbClr val="FFFFFF"/>
      </a:lt1>
      <a:dk2>
        <a:srgbClr val="3841B0"/>
      </a:dk2>
      <a:lt2>
        <a:srgbClr val="F5F5F5"/>
      </a:lt2>
      <a:accent1>
        <a:srgbClr val="282F7C"/>
      </a:accent1>
      <a:accent2>
        <a:srgbClr val="FEE349"/>
      </a:accent2>
      <a:accent3>
        <a:srgbClr val="CDDEFF"/>
      </a:accent3>
      <a:accent4>
        <a:srgbClr val="F5F5F5"/>
      </a:accent4>
      <a:accent5>
        <a:srgbClr val="A3A1A3"/>
      </a:accent5>
      <a:accent6>
        <a:srgbClr val="454545"/>
      </a:accent6>
      <a:hlink>
        <a:srgbClr val="3841B0"/>
      </a:hlink>
      <a:folHlink>
        <a:srgbClr val="6900B0"/>
      </a:folHlink>
    </a:clrScheme>
    <a:fontScheme name="Cengage New">
      <a:majorFont>
        <a:latin typeface="Work Sans "/>
        <a:ea typeface=""/>
        <a:cs typeface=""/>
      </a:majorFont>
      <a:minorFont>
        <a:latin typeface="Work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11y_PPT_Template_Cengage_020221.pptx" id="{62A8FB47-AEAE-448A-A9EC-2B57E950A883}" vid="{DA52BCA4-C454-45F1-8147-C38687C750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>
      <Value>Same as internal version</Value>
    </AdminNotes>
    <Admin xmlns="c8ecdccd-e3b0-4392-94c4-49d90f16d1d5">
      <UserInfo>
        <DisplayName>Tumelaire, Justin M</DisplayName>
        <AccountId>640</AccountId>
        <AccountType/>
      </UserInfo>
    </Admin>
    <PartnerProgram xmlns="c8ecdccd-e3b0-4392-94c4-49d90f16d1d5">
      <Value>HE Production</Value>
      <Value>NGL</Value>
    </PartnerProgram>
    <Topic xmlns="c8ecdccd-e3b0-4392-94c4-49d90f16d1d5">
      <Value>Partner Programs</Value>
    </Topic>
    <Copy xmlns="c8ecdccd-e3b0-4392-94c4-49d90f16d1d5">true</Copy>
    <MasterLocation_x0028_ifCopy_x003d_Yes_x0029_ xmlns="c8ecdccd-e3b0-4392-94c4-49d90f16d1d5">Learning</MasterLocation_x0028_ifCopy_x003d_Yes_x0029_>
    <Owner xmlns="c8ecdccd-e3b0-4392-94c4-49d90f16d1d5">Learning</Owner>
    <AdminComment xmlns="c8ecdccd-e3b0-4392-94c4-49d90f16d1d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26" ma:contentTypeDescription="Create a new document." ma:contentTypeScope="" ma:versionID="6d470edad7861ffa59342e3af5685600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eb75d3c3443edfb5b99c23a2e41554b8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2:Owner" minOccurs="0"/>
                <xsd:element ref="ns2:Admin" minOccurs="0"/>
                <xsd:element ref="ns2:Copy" minOccurs="0"/>
                <xsd:element ref="ns2:MasterLocation_x0028_ifCopy_x003d_Yes_x0029_" minOccurs="0"/>
                <xsd:element ref="ns2:AdminNote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artnerProgram" minOccurs="0"/>
                <xsd:element ref="ns2:AdminComment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Topic" ma:index="2" nillable="true" ma:displayName="Topic" ma:default="Unassigned" ma:format="Dropdown" ma:internalName="Topic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chiving"/>
                    <xsd:enumeration value="Content creation"/>
                    <xsd:enumeration value="Design"/>
                    <xsd:enumeration value="Files to Printer"/>
                    <xsd:enumeration value="Partner Programs"/>
                    <xsd:enumeration value="Policy"/>
                    <xsd:enumeration value="Other"/>
                    <xsd:enumeration value="Source Document Only"/>
                    <xsd:enumeration value="Unassigned"/>
                  </xsd:restriction>
                </xsd:simpleType>
              </xsd:element>
            </xsd:sequence>
          </xsd:extension>
        </xsd:complexContent>
      </xsd:complexType>
    </xsd:element>
    <xsd:element name="Owner" ma:index="3" nillable="true" ma:displayName="Owner Team" ma:format="Dropdown" ma:internalName="Owner">
      <xsd:simpleType>
        <xsd:restriction base="dms:Choice">
          <xsd:enumeration value="Content Corrections"/>
          <xsd:enumeration value="Content Creation"/>
          <xsd:enumeration value="COM"/>
          <xsd:enumeration value="Creative Studio"/>
          <xsd:enumeration value="Digital Production"/>
          <xsd:enumeration value="Finance"/>
          <xsd:enumeration value="Learning"/>
          <xsd:enumeration value="Manufacturing"/>
          <xsd:enumeration value="NGL"/>
          <xsd:enumeration value="Other (see note)"/>
          <xsd:enumeration value="Printer"/>
          <xsd:enumeration value="SPM"/>
        </xsd:restriction>
      </xsd:simpleType>
    </xsd:element>
    <xsd:element name="Admin" ma:index="4" nillable="true" ma:displayName="Owner Contact" ma:format="Dropdown" ma:list="UserInfo" ma:SharePointGroup="0" ma:internalName="Admi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py" ma:index="5" nillable="true" ma:displayName="Copy?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6" nillable="true" ma:displayName="Original Location (if Copy?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Alfresco"/>
          <xsd:enumeration value="Catalyst / Finance"/>
          <xsd:enumeration value="Content Creation"/>
          <xsd:enumeration value="Creative Studio"/>
          <xsd:enumeration value="GPMOT"/>
          <xsd:enumeration value="Learning"/>
          <xsd:enumeration value="n/a"/>
          <xsd:enumeration value="NGL"/>
          <xsd:enumeration value="SPM"/>
          <xsd:enumeration value="VIP Documents"/>
          <xsd:enumeration value="Other (see note/comment)"/>
        </xsd:restriction>
      </xsd:simpleType>
    </xsd:element>
    <xsd:element name="AdminNotes" ma:index="7" nillable="true" ma:displayName="Admin Notes" ma:format="Dropdown" ma:internalName="AdminNot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See VIP Source Documents"/>
                        <xsd:enumeration value="Same as internal version"/>
                        <xsd:enumeration value="Vendor-facing version"/>
                        <xsd:enumeration value="Source document w/own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PartnerProgram" ma:index="25" nillable="true" ma:displayName="Partner Program Doc" ma:format="Dropdown" ma:internalName="Partner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E Production"/>
                    <xsd:enumeration value="Authoring"/>
                    <xsd:enumeration value="NGL"/>
                  </xsd:restriction>
                </xsd:simpleType>
              </xsd:element>
            </xsd:sequence>
          </xsd:extension>
        </xsd:complexContent>
      </xsd:complexType>
    </xsd:element>
    <xsd:element name="AdminComment" ma:index="26" nillable="true" ma:displayName="Admin Comment" ma:format="Dropdown" ma:internalName="AdminComment">
      <xsd:simpleType>
        <xsd:restriction base="dms:Note">
          <xsd:maxLength value="255"/>
        </xsd:restriction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9BA192-EF86-48DF-982C-2C526A268392}">
  <ds:schemaRefs>
    <ds:schemaRef ds:uri="c8ecdccd-e3b0-4392-94c4-49d90f16d1d5"/>
    <ds:schemaRef ds:uri="cc1e726a-7c3b-4654-9122-87de3e28a5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7697B1-69F2-4E8A-8C21-29397DFB0013}">
  <ds:schemaRefs>
    <ds:schemaRef ds:uri="c8ecdccd-e3b0-4392-94c4-49d90f16d1d5"/>
    <ds:schemaRef ds:uri="cc1e726a-7c3b-4654-9122-87de3e28a5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A11y_PPT_Template_Cengage_020221</Template>
  <TotalTime>72</TotalTime>
  <Words>1430</Words>
  <Application>Microsoft Office PowerPoint</Application>
  <PresentationFormat>Widescreen</PresentationFormat>
  <Paragraphs>119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Work Sans</vt:lpstr>
      <vt:lpstr>Work Sans </vt:lpstr>
      <vt:lpstr>Optimized Template Master</vt:lpstr>
      <vt:lpstr>Role of Political Parties (1 of 2)</vt:lpstr>
      <vt:lpstr>Role of Political Parties (2 of 2)</vt:lpstr>
      <vt:lpstr>Political Ideology</vt:lpstr>
      <vt:lpstr>Political Ideology Conservatism</vt:lpstr>
      <vt:lpstr>Political Ideology Liberalism</vt:lpstr>
      <vt:lpstr>Political Ideology Beyond Liberal and Conservative: Thinking About Ideology</vt:lpstr>
      <vt:lpstr>Electoral Trends</vt:lpstr>
      <vt:lpstr>Electoral Trends Third Parties</vt:lpstr>
      <vt:lpstr>Electoral Trends Independent Candidate</vt:lpstr>
      <vt:lpstr>An Overview of Texas Political History 1840s to 1870s: The Origin of the Party System</vt:lpstr>
      <vt:lpstr>An Overview of Texas Political History  1870s to 1970s: A One-Party Dominant System</vt:lpstr>
      <vt:lpstr>An Overview of Texas Political History 1970s to 1990s: An Emerging Two-Party System</vt:lpstr>
      <vt:lpstr>An Overview of Texas Political History 2000 to 2016: Republican Dominance</vt:lpstr>
      <vt:lpstr>An Overview of Texas Political History  2016 to 2020: Democratic Optimism </vt:lpstr>
      <vt:lpstr>An Overview of Texas Political History  2022 to Today: Republicans Reassert Dominance </vt:lpstr>
      <vt:lpstr>Party Structure</vt:lpstr>
      <vt:lpstr>Party Structure Temporary Party Organization (1 of 4)</vt:lpstr>
      <vt:lpstr>Party Structure Temporary Party Organization (2 of 4)</vt:lpstr>
      <vt:lpstr>Party Structure Temporary Party Organization (3 of 4)</vt:lpstr>
      <vt:lpstr>Party Structure Temporary Party Organization (4 of 4)</vt:lpstr>
      <vt:lpstr>Party Structure Selection of National Convention Delegates</vt:lpstr>
      <vt:lpstr>Party Structure Permanent Party 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Williams</dc:creator>
  <cp:lastModifiedBy>Art Turner</cp:lastModifiedBy>
  <cp:revision>3</cp:revision>
  <cp:lastPrinted>2016-10-03T15:29:39Z</cp:lastPrinted>
  <dcterms:created xsi:type="dcterms:W3CDTF">2021-12-10T16:21:02Z</dcterms:created>
  <dcterms:modified xsi:type="dcterms:W3CDTF">2025-08-01T17:45:51Z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ArticulateGUID">
    <vt:lpwstr>DA3FD099-5DDC-49B7-BC70-6C2871AE2813</vt:lpwstr>
  </property>
  <property fmtid="{D5CDD505-2E9C-101B-9397-08002B2CF9AE}" pid="13" name="ArticulatePath">
    <vt:lpwstr>Presentation3</vt:lpwstr>
  </property>
  <property fmtid="{D5CDD505-2E9C-101B-9397-08002B2CF9AE}" pid="14" name="_ExtendedDescription">
    <vt:lpwstr/>
  </property>
  <property fmtid="{D5CDD505-2E9C-101B-9397-08002B2CF9AE}" pid="15" name="TriggerFlowInfo">
    <vt:lpwstr/>
  </property>
  <property fmtid="{D5CDD505-2E9C-101B-9397-08002B2CF9AE}" pid="16" name="Notes">
    <vt:lpwstr>Manage access: Not shared</vt:lpwstr>
  </property>
</Properties>
</file>