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38"/>
  </p:notesMasterIdLst>
  <p:handoutMasterIdLst>
    <p:handoutMasterId r:id="rId39"/>
  </p:handoutMasterIdLst>
  <p:sldIdLst>
    <p:sldId id="259" r:id="rId5"/>
    <p:sldId id="490" r:id="rId6"/>
    <p:sldId id="489" r:id="rId7"/>
    <p:sldId id="260" r:id="rId8"/>
    <p:sldId id="491" r:id="rId9"/>
    <p:sldId id="261" r:id="rId10"/>
    <p:sldId id="493" r:id="rId11"/>
    <p:sldId id="262" r:id="rId12"/>
    <p:sldId id="492" r:id="rId13"/>
    <p:sldId id="263" r:id="rId14"/>
    <p:sldId id="264" r:id="rId15"/>
    <p:sldId id="494" r:id="rId16"/>
    <p:sldId id="497" r:id="rId17"/>
    <p:sldId id="496" r:id="rId18"/>
    <p:sldId id="498" r:id="rId19"/>
    <p:sldId id="499" r:id="rId20"/>
    <p:sldId id="266" r:id="rId21"/>
    <p:sldId id="267" r:id="rId22"/>
    <p:sldId id="268" r:id="rId23"/>
    <p:sldId id="269" r:id="rId24"/>
    <p:sldId id="280" r:id="rId25"/>
    <p:sldId id="270" r:id="rId26"/>
    <p:sldId id="271" r:id="rId27"/>
    <p:sldId id="272" r:id="rId28"/>
    <p:sldId id="500" r:id="rId29"/>
    <p:sldId id="281" r:id="rId30"/>
    <p:sldId id="273" r:id="rId31"/>
    <p:sldId id="274" r:id="rId32"/>
    <p:sldId id="275" r:id="rId33"/>
    <p:sldId id="276" r:id="rId34"/>
    <p:sldId id="277" r:id="rId35"/>
    <p:sldId id="278" r:id="rId36"/>
    <p:sldId id="279" r:id="rId37"/>
  </p:sldIdLst>
  <p:sldSz cx="12192000" cy="6858000"/>
  <p:notesSz cx="6858000" cy="9144000"/>
  <p:custDataLst>
    <p:tags r:id="rId4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N Williams" initials="NW" lastIdx="1" clrIdx="1">
    <p:extLst>
      <p:ext uri="{19B8F6BF-5375-455C-9EA6-DF929625EA0E}">
        <p15:presenceInfo xmlns:p15="http://schemas.microsoft.com/office/powerpoint/2012/main" userId="N William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F7C"/>
    <a:srgbClr val="F2F2F2"/>
    <a:srgbClr val="0098D4"/>
    <a:srgbClr val="003865"/>
    <a:srgbClr val="000000"/>
    <a:srgbClr val="004A78"/>
    <a:srgbClr val="006298"/>
    <a:srgbClr val="FF6300"/>
    <a:srgbClr val="E9255F"/>
    <a:srgbClr val="00B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16" autoAdjust="0"/>
  </p:normalViewPr>
  <p:slideViewPr>
    <p:cSldViewPr snapToGrid="0">
      <p:cViewPr varScale="1">
        <p:scale>
          <a:sx n="72" d="100"/>
          <a:sy n="72" d="100"/>
        </p:scale>
        <p:origin x="7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 Turner" userId="3240646eb2f21034" providerId="LiveId" clId="{4A9DB048-2244-4EF1-91B3-9E9B0D82D2E5}"/>
    <pc:docChg chg="delSld">
      <pc:chgData name="Art Turner" userId="3240646eb2f21034" providerId="LiveId" clId="{4A9DB048-2244-4EF1-91B3-9E9B0D82D2E5}" dt="2025-08-01T21:28:31.227" v="1" actId="47"/>
      <pc:docMkLst>
        <pc:docMk/>
      </pc:docMkLst>
      <pc:sldChg chg="del">
        <pc:chgData name="Art Turner" userId="3240646eb2f21034" providerId="LiveId" clId="{4A9DB048-2244-4EF1-91B3-9E9B0D82D2E5}" dt="2025-08-01T21:28:19.385" v="0" actId="47"/>
        <pc:sldMkLst>
          <pc:docMk/>
          <pc:sldMk cId="2293288057" sldId="257"/>
        </pc:sldMkLst>
      </pc:sldChg>
      <pc:sldChg chg="del">
        <pc:chgData name="Art Turner" userId="3240646eb2f21034" providerId="LiveId" clId="{4A9DB048-2244-4EF1-91B3-9E9B0D82D2E5}" dt="2025-08-01T21:28:19.385" v="0" actId="47"/>
        <pc:sldMkLst>
          <pc:docMk/>
          <pc:sldMk cId="2540004999" sldId="315"/>
        </pc:sldMkLst>
      </pc:sldChg>
      <pc:sldChg chg="del">
        <pc:chgData name="Art Turner" userId="3240646eb2f21034" providerId="LiveId" clId="{4A9DB048-2244-4EF1-91B3-9E9B0D82D2E5}" dt="2025-08-01T21:28:19.385" v="0" actId="47"/>
        <pc:sldMkLst>
          <pc:docMk/>
          <pc:sldMk cId="3485449077" sldId="360"/>
        </pc:sldMkLst>
      </pc:sldChg>
      <pc:sldChg chg="del">
        <pc:chgData name="Art Turner" userId="3240646eb2f21034" providerId="LiveId" clId="{4A9DB048-2244-4EF1-91B3-9E9B0D82D2E5}" dt="2025-08-01T21:28:31.227" v="1" actId="47"/>
        <pc:sldMkLst>
          <pc:docMk/>
          <pc:sldMk cId="3414620973" sldId="393"/>
        </pc:sldMkLst>
      </pc:sldChg>
      <pc:sldChg chg="del">
        <pc:chgData name="Art Turner" userId="3240646eb2f21034" providerId="LiveId" clId="{4A9DB048-2244-4EF1-91B3-9E9B0D82D2E5}" dt="2025-08-01T21:28:31.227" v="1" actId="47"/>
        <pc:sldMkLst>
          <pc:docMk/>
          <pc:sldMk cId="3880849113" sldId="501"/>
        </pc:sldMkLst>
      </pc:sldChg>
      <pc:sldChg chg="del">
        <pc:chgData name="Art Turner" userId="3240646eb2f21034" providerId="LiveId" clId="{4A9DB048-2244-4EF1-91B3-9E9B0D82D2E5}" dt="2025-08-01T21:28:31.227" v="1" actId="47"/>
        <pc:sldMkLst>
          <pc:docMk/>
          <pc:sldMk cId="2749068814" sldId="50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75504" y="8685213"/>
            <a:ext cx="64668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392BA-16D5-4BCB-8BB3-D7B53B67D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7FD3A-2300-48D5-81E3-9406328116EE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30237"/>
            <a:ext cx="3778647" cy="212548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993721"/>
            <a:ext cx="5486400" cy="55200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63017" y="8685213"/>
            <a:ext cx="68421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5DDB2F-32A5-4136-BC2E-0D7E0518B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E5B37-4A58-4B32-B9B0-D824A69A3D97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542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8897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139825" indent="-225425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603375" indent="-225425" algn="l" rtl="0" eaLnBrk="0" fontAlgn="base" hangingPunct="0">
      <a:spcBef>
        <a:spcPct val="30000"/>
      </a:spcBef>
      <a:spcAft>
        <a:spcPct val="0"/>
      </a:spcAft>
      <a:buFont typeface="Courier New" panose="02070309020205020404" pitchFamily="49" charset="0"/>
      <a:buChar char="o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Firs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D23111E-2710-4C1A-A7DB-CE3FE7C03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-14068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646420" y="1168663"/>
            <a:ext cx="6104302" cy="2387600"/>
          </a:xfrm>
        </p:spPr>
        <p:txBody>
          <a:bodyPr anchor="b"/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Title, #e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46420" y="3809720"/>
            <a:ext cx="6104302" cy="1424930"/>
          </a:xfrm>
          <a:noFill/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Chapter #: Chapter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F6BBBC-452C-48FA-A1E1-E851567E53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5250" y="808037"/>
            <a:ext cx="4713288" cy="524192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326DFF-C872-4426-8563-39BC58624663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E6C580-026E-426D-A0EE-BDE15B891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082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6" name="Content Placeholder Bottom">
            <a:extLst>
              <a:ext uri="{FF2B5EF4-FFF2-40B4-BE49-F238E27FC236}">
                <a16:creationId xmlns:a16="http://schemas.microsoft.com/office/drawing/2014/main" id="{4003AB72-C071-4875-8D31-00FB4709214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199" y="4136860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865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/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Image Placeholder 2">
            <a:extLst>
              <a:ext uri="{FF2B5EF4-FFF2-40B4-BE49-F238E27FC236}">
                <a16:creationId xmlns:a16="http://schemas.microsoft.com/office/drawing/2014/main" id="{329BB347-70F5-49B3-A1D7-9C05C8ED50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9343" y="3207219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15" name="Content Placeholder Middle">
            <a:extLst>
              <a:ext uri="{FF2B5EF4-FFF2-40B4-BE49-F238E27FC236}">
                <a16:creationId xmlns:a16="http://schemas.microsoft.com/office/drawing/2014/main" id="{E344C337-1A6E-4BE6-8E9E-7076FBBEEFA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6700" y="3207216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Image Placeholder 3">
            <a:extLst>
              <a:ext uri="{FF2B5EF4-FFF2-40B4-BE49-F238E27FC236}">
                <a16:creationId xmlns:a16="http://schemas.microsoft.com/office/drawing/2014/main" id="{A70ED764-0931-4273-A125-CE2D6E0F8A8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79343" y="4631282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3</a:t>
            </a:r>
          </a:p>
        </p:txBody>
      </p:sp>
      <p:sp>
        <p:nvSpPr>
          <p:cNvPr id="17" name="Content Placeholder Bottom">
            <a:extLst>
              <a:ext uri="{FF2B5EF4-FFF2-40B4-BE49-F238E27FC236}">
                <a16:creationId xmlns:a16="http://schemas.microsoft.com/office/drawing/2014/main" id="{1A924411-097F-4689-AC4D-9173B40A69F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6700" y="4631279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82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/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Image Placeholder 2">
            <a:extLst>
              <a:ext uri="{FF2B5EF4-FFF2-40B4-BE49-F238E27FC236}">
                <a16:creationId xmlns:a16="http://schemas.microsoft.com/office/drawing/2014/main" id="{02C25FD2-E251-4DC4-8F30-3EDA9A61D7D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294143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FE322F-E595-4582-997C-0A06F238C8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200" y="294143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Image Placeholder 3">
            <a:extLst>
              <a:ext uri="{FF2B5EF4-FFF2-40B4-BE49-F238E27FC236}">
                <a16:creationId xmlns:a16="http://schemas.microsoft.com/office/drawing/2014/main" id="{647E63CA-E745-4DE2-B25A-D398F113EFA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80444" y="406596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3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FE66096-5B65-4DD6-9AD6-9E55675E34C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7801" y="406595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Image Placeholder 4">
            <a:extLst>
              <a:ext uri="{FF2B5EF4-FFF2-40B4-BE49-F238E27FC236}">
                <a16:creationId xmlns:a16="http://schemas.microsoft.com/office/drawing/2014/main" id="{765390A9-B975-43C8-86E6-45E636A649C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80444" y="518177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4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4B6F74B-2775-4949-A70C-BCBBFE20C3A2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627801" y="518176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67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DDCD-C1EB-8CB2-F73A-5FE39751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74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344969-1137-4EAF-AB8A-FDA4F62A6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914400" y="1153123"/>
            <a:ext cx="10424160" cy="2387600"/>
          </a:xfrm>
        </p:spPr>
        <p:txBody>
          <a:bodyPr anchor="b"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Unit XX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09720"/>
            <a:ext cx="10424160" cy="1424930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Add Unit’s 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F0C6CA-9F2E-439D-8A9B-5B8BD35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6FEA2F-362B-4EAB-BFA4-233A863C0DE7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09216FC3-84E9-4B73-9DA8-CF77104377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[Author Name], [Book Title], [#] Edition. © [Insert Year] Cengage Learning, Inc. All Rights Reserved. May not be scanned, copied or duplicated, or posted to a publicly accessible website, in whole or in part.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55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3" y="1825625"/>
            <a:ext cx="5542957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Content Placeholder Righ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542956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27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4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5" name="Content Placeholder Middle">
            <a:extLst>
              <a:ext uri="{FF2B5EF4-FFF2-40B4-BE49-F238E27FC236}">
                <a16:creationId xmlns:a16="http://schemas.microsoft.com/office/drawing/2014/main" id="{1D13BCCE-AB68-426C-9401-BABA201385F3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423735" y="1829037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Content Placeholder Right"/>
          <p:cNvSpPr>
            <a:spLocks noGrp="1"/>
          </p:cNvSpPr>
          <p:nvPr>
            <p:ph sz="half" idx="2" hasCustomPrompt="1"/>
          </p:nvPr>
        </p:nvSpPr>
        <p:spPr>
          <a:xfrm>
            <a:off x="8370626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  <a:p>
            <a:pPr lvl="2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18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8767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2621900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10" name="Content Placeholder Bottom"/>
          <p:cNvSpPr>
            <a:spLocks noGrp="1"/>
          </p:cNvSpPr>
          <p:nvPr>
            <p:ph type="body" sz="quarter" idx="13" hasCustomPrompt="1"/>
          </p:nvPr>
        </p:nvSpPr>
        <p:spPr>
          <a:xfrm>
            <a:off x="476844" y="5395327"/>
            <a:ext cx="11241914" cy="951787"/>
          </a:xfrm>
        </p:spPr>
        <p:txBody>
          <a:bodyPr/>
          <a:lstStyle>
            <a:lvl1pPr marL="112713" indent="-112713">
              <a:defRPr sz="900" b="0"/>
            </a:lvl1pPr>
            <a:lvl2pPr marL="336550" indent="-112713">
              <a:defRPr sz="900" b="0"/>
            </a:lvl2pPr>
            <a:lvl3pPr marL="685800" indent="-168275">
              <a:defRPr sz="900" b="0"/>
            </a:lvl3pPr>
            <a:lvl4pPr>
              <a:defRPr sz="900" b="0"/>
            </a:lvl4pPr>
            <a:lvl5pPr>
              <a:defRPr sz="9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7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476843" y="475488"/>
            <a:ext cx="11241915" cy="107153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5769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1505492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7E0CC24-A3CA-45F3-BF2B-B8EB0900056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4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65DFA3-2F0A-45C7-8124-3D672EB9205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2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EAAA4B2-2F70-4899-9014-89954C200D5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3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38B1A98-C967-4B94-B1F7-E158393317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26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Image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6844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51D41C-52EA-4F3C-BC8E-A9309F4EB62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2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CD2ACDE-E8DF-4B19-9DBB-017510EECF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3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F18F8C24-8F67-4A0C-8E2F-54E8026EAD0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4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50DDEC-E898-4F6D-A7F2-930A23B3C11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3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5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B7548D5A-3DFF-4FF5-A587-74246B76C1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382487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6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A24E382A-7ED1-49CB-8053-85276CAEB9B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8189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7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AC6187B3-59CD-4356-83E5-962B5ACC4AE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915191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9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435133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07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4EF16C-F8E9-4C74-8268-011BE1836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76963"/>
            <a:ext cx="12192000" cy="681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Slide Title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843" y="1825625"/>
            <a:ext cx="112419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0E6636BF-D3CC-4DFC-A057-41CF1871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2103120" y="6314136"/>
            <a:ext cx="896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Brown | Langenegger | Biles | Reyna | Huerta | Farmer-Neal | McNeely | </a:t>
            </a:r>
            <a:r>
              <a:rPr lang="en-US" sz="1000" dirty="0" err="1">
                <a:solidFill>
                  <a:schemeClr val="bg1"/>
                </a:solidFill>
                <a:latin typeface="+mn-lt"/>
              </a:rPr>
              <a:t>Rijkhoff</a:t>
            </a:r>
            <a:r>
              <a:rPr lang="en-US" sz="1000" dirty="0">
                <a:solidFill>
                  <a:schemeClr val="bg1"/>
                </a:solidFill>
                <a:latin typeface="+mn-lt"/>
              </a:rPr>
              <a:t>, Practicing Texas Politics, Enhanced 19th Edition. © 2026 Cengage. All Rights Reserved. May not be scanned, copied or duplicated, or posted to a publicly accessible website, in whole or in part.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C5765A-7DA4-4F63-BBF6-FDB000C6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3CEB08-7511-4ACD-A0D7-6D08EF1B42A9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68204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3" r:id="rId2"/>
    <p:sldLayoutId id="2147483753" r:id="rId3"/>
    <p:sldLayoutId id="2147483728" r:id="rId4"/>
    <p:sldLayoutId id="2147483736" r:id="rId5"/>
    <p:sldLayoutId id="2147483729" r:id="rId6"/>
    <p:sldLayoutId id="2147483760" r:id="rId7"/>
    <p:sldLayoutId id="2147483730" r:id="rId8"/>
    <p:sldLayoutId id="2147483732" r:id="rId9"/>
    <p:sldLayoutId id="2147483761" r:id="rId10"/>
    <p:sldLayoutId id="2147483737" r:id="rId11"/>
    <p:sldLayoutId id="2147483762" r:id="rId12"/>
    <p:sldLayoutId id="2147483766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−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745C-2EE1-802B-FBF7-36799C37B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B7D251-1AB8-B1AB-C479-22D33836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123FD0-468B-F5FD-E8D4-B122D8EBA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Determining voting procedures is a state responsibility.</a:t>
            </a:r>
          </a:p>
          <a:p>
            <a:r>
              <a:rPr lang="en-US" dirty="0"/>
              <a:t>The U.S. constitution grants state legislatures the primary authority to establish the “Times, Places, and Manner” of elections,</a:t>
            </a:r>
          </a:p>
          <a:p>
            <a:r>
              <a:rPr lang="en-US" dirty="0"/>
              <a:t>Each state is also in charge of organizing federal elections.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91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6F084-D29F-767A-31A6-126B478E4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DD6471-C6BB-8333-F0C7-222D5306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Electoral Rules</a:t>
            </a:r>
            <a:br>
              <a:rPr lang="en-US" dirty="0"/>
            </a:br>
            <a:r>
              <a:rPr lang="en-US" dirty="0"/>
              <a:t>Federal Voting Rights Legislation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22C4AD-62D0-2A89-3982-81964800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Voting Rights Act (1965): Abolished literacy tests, limited residency requirements, and mandated absentee/early voting access.</a:t>
            </a:r>
          </a:p>
          <a:p>
            <a:r>
              <a:rPr lang="en-US" dirty="0"/>
              <a:t>Language Access: Requires bilingual ballots and assistance in jurisdictions with large non-English-speaking populations.</a:t>
            </a:r>
          </a:p>
          <a:p>
            <a:r>
              <a:rPr lang="en-US" dirty="0"/>
              <a:t>Motor-Voter Law (1993): Simplified registration via mail, DMV, and public service agencies; supports voter access and convenience.</a:t>
            </a:r>
          </a:p>
          <a:p>
            <a:r>
              <a:rPr lang="en-US" dirty="0"/>
              <a:t>Constitutional Amendments: Expanded suffrage by prohibiting discrimination based on race (15th), gender (19th), and age over 18 (26th).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09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62754-7154-1E41-BAEC-C080612B6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767E49-B0D0-2483-302F-5CB2A73D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Electoral Rules</a:t>
            </a:r>
            <a:br>
              <a:rPr lang="en-US" dirty="0"/>
            </a:br>
            <a:r>
              <a:rPr lang="en-US" dirty="0"/>
              <a:t>Trends in Contemporary Voting Rights </a:t>
            </a:r>
            <a:r>
              <a:rPr lang="en-US" sz="2800" dirty="0"/>
              <a:t>(1 of 2)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5F3210-888B-F75F-5DA2-CBCBD4F49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Improving Access to Voting</a:t>
            </a:r>
          </a:p>
          <a:p>
            <a:pPr lvl="1"/>
            <a:r>
              <a:rPr lang="en-US" dirty="0"/>
              <a:t>States like Oregon, Washington, and California offer universal mail-in ballots, boosting turnout.</a:t>
            </a:r>
          </a:p>
          <a:p>
            <a:pPr lvl="1"/>
            <a:r>
              <a:rPr lang="en-US" dirty="0"/>
              <a:t>42 states and D.C. allow online registration; preregistration for 16- and 17-year-olds increases youth voter participation.</a:t>
            </a:r>
          </a:p>
          <a:p>
            <a:pPr lvl="1"/>
            <a:r>
              <a:rPr lang="en-US" dirty="0"/>
              <a:t>Texas reduced election dates to combat “turnout burnout,” limiting most elections to May and November.</a:t>
            </a:r>
          </a:p>
          <a:p>
            <a:pPr lvl="1"/>
            <a:r>
              <a:rPr lang="en-US" dirty="0"/>
              <a:t>Texans can register at 17 years, 10 months—aligning with efforts to engage young voters early.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849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0488E-1453-EF2D-7592-0457D09D5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F313E1-E12C-62DB-89F1-1CB919A2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Electoral Rules</a:t>
            </a:r>
            <a:br>
              <a:rPr lang="en-US" dirty="0"/>
            </a:br>
            <a:r>
              <a:rPr lang="en-US" dirty="0"/>
              <a:t>Trends in Contemporary Voting Rights </a:t>
            </a:r>
            <a:r>
              <a:rPr lang="en-US" sz="2800" dirty="0"/>
              <a:t>(2 of 2)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EA8EBE-FE1B-4FCA-52AD-4DE05C6E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Changes Affecting Voting Access</a:t>
            </a:r>
          </a:p>
          <a:p>
            <a:pPr lvl="1"/>
            <a:r>
              <a:rPr lang="en-US" dirty="0"/>
              <a:t>Texas imposes strict requirements for volunteer registrars, hindering voter registration efforts.</a:t>
            </a:r>
          </a:p>
          <a:p>
            <a:pPr lvl="1"/>
            <a:r>
              <a:rPr lang="en-US" dirty="0"/>
              <a:t>Texas requires a photo ID to vote, but student IDs are excluded; critics argue this disenfranchises marginalized groups. </a:t>
            </a:r>
          </a:p>
          <a:p>
            <a:pPr lvl="1"/>
            <a:r>
              <a:rPr lang="en-US" dirty="0"/>
              <a:t>Texas laws passed in 2021 banned 24-hour and drive-through voting, tightened vote-by-mail rules, and restricted unsolicited mail ballot applications.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19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9796C-D9F5-89B3-DB4E-1588D9628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A771F2-110B-E196-6A98-F6F8218A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 in Texas</a:t>
            </a:r>
            <a:br>
              <a:rPr lang="en-US" dirty="0"/>
            </a:br>
            <a:r>
              <a:rPr lang="en-US" dirty="0" err="1"/>
              <a:t>Texas</a:t>
            </a:r>
            <a:r>
              <a:rPr lang="en-US" dirty="0"/>
              <a:t> Election Code (1 of 4)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BF4697-E644-3DEA-4AE6-70528709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All election laws currently in effect in the Lone Star State are compiled into one 1,034-page body of law, the Texas Election Code.</a:t>
            </a:r>
          </a:p>
          <a:p>
            <a:r>
              <a:rPr lang="en-US" dirty="0"/>
              <a:t>Qualifications for Voting</a:t>
            </a:r>
          </a:p>
          <a:p>
            <a:pPr lvl="1"/>
            <a:r>
              <a:rPr lang="en-US" dirty="0"/>
              <a:t>Eligibility Requirements: Must be a U.S. citizen, at least 18, a Texas resident for 30+ days, registered 30+ days before Election Day, and not a convicted felon or declared mentally incompetent.</a:t>
            </a:r>
          </a:p>
          <a:p>
            <a:pPr lvl="1"/>
            <a:r>
              <a:rPr lang="en-US" dirty="0"/>
              <a:t>Texas uses permanent registration; voters must register by mail or in person—online registration is not available, though applications can be filled out online and mailed.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869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1034A-4351-80DB-B99A-E99848869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DE3F3B-ED60-9D8E-E85A-626B0D16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 in Texas</a:t>
            </a:r>
            <a:br>
              <a:rPr lang="en-US" dirty="0"/>
            </a:br>
            <a:r>
              <a:rPr lang="en-US" dirty="0" err="1"/>
              <a:t>Texas</a:t>
            </a:r>
            <a:r>
              <a:rPr lang="en-US" dirty="0"/>
              <a:t> Election Code (2 of 4)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4E365B-FFA3-D0A4-7193-43CDF4CD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Voting Precincts</a:t>
            </a:r>
          </a:p>
          <a:p>
            <a:pPr lvl="1"/>
            <a:r>
              <a:rPr lang="en-US" dirty="0"/>
              <a:t>Texas has over 8,500 precincts, each serving 100–2,000 voters; boundaries are set by county commissioners and determine local polling places.</a:t>
            </a:r>
          </a:p>
          <a:p>
            <a:r>
              <a:rPr lang="en-US" dirty="0"/>
              <a:t>Voting Centers</a:t>
            </a:r>
          </a:p>
          <a:p>
            <a:pPr lvl="1"/>
            <a:r>
              <a:rPr lang="en-US" dirty="0"/>
              <a:t>Approved counties may use centralized voting centers, allowing any registered voter to cast a ballot at any location within the county—though concerns persist over fairness and machine access.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36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3159-D533-23E6-C8AC-1566E1D1C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F05E06-BA51-D8AF-606F-2C29788E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 in Texas</a:t>
            </a:r>
            <a:br>
              <a:rPr lang="en-US" dirty="0"/>
            </a:br>
            <a:r>
              <a:rPr lang="en-US" dirty="0" err="1"/>
              <a:t>Texas</a:t>
            </a:r>
            <a:r>
              <a:rPr lang="en-US" dirty="0"/>
              <a:t> Election Code (3 of 4)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937FD9-8DE6-EFCB-F575-986A51CF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Voting Early</a:t>
            </a:r>
          </a:p>
          <a:p>
            <a:pPr lvl="1"/>
            <a:r>
              <a:rPr lang="en-US" dirty="0"/>
              <a:t>Texas allows in-person early voting starting 17 days before general elections and restricted vote-by-mail access for specific groups (e.g., elderly, disabled, out-of-county voters). </a:t>
            </a:r>
          </a:p>
          <a:p>
            <a:pPr lvl="1"/>
            <a:r>
              <a:rPr lang="en-US" dirty="0"/>
              <a:t>Laws banning 24-hour and drive-through voting, limiting mail ballot drop-off sites, and narrowing eligibility for mail voting have sparked legal and political disputes over voter access.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4347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10891-BBB0-6E6A-13BB-AA4A9A68C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26CE5-3525-5F8E-881B-0FD70DAB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 in Texas</a:t>
            </a:r>
            <a:br>
              <a:rPr lang="en-US" dirty="0"/>
            </a:br>
            <a:r>
              <a:rPr lang="en-US" dirty="0" err="1"/>
              <a:t>Texas</a:t>
            </a:r>
            <a:r>
              <a:rPr lang="en-US" dirty="0"/>
              <a:t> Election Code (4 of 4)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B2EAB64-0F3D-A5F2-A1FF-22DCD30BF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Election Officials</a:t>
            </a:r>
          </a:p>
          <a:p>
            <a:pPr lvl="1"/>
            <a:r>
              <a:rPr lang="en-US" dirty="0"/>
              <a:t>County clerks or election administrators oversee general elections; party officials manage primaries. Election commissions handle logistics like polling places and ballot printing.</a:t>
            </a:r>
          </a:p>
          <a:p>
            <a:pPr lvl="1"/>
            <a:r>
              <a:rPr lang="en-US" dirty="0"/>
              <a:t>Each precinct has an election judge and alternate from different parties, plus clerks to assist—ensuring bipartisan administration and certified results.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23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010D9-CDD8-5847-9727-3741EE74C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506947-F831-B3A1-E4F1-C625CB4B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 in Texas</a:t>
            </a:r>
            <a:br>
              <a:rPr lang="en-US" dirty="0"/>
            </a:br>
            <a:r>
              <a:rPr lang="en-US" dirty="0"/>
              <a:t>Voting Systems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141778-6ABE-6575-29FA-9EEE304E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Texas counties use paper ballots, optical scan systems, and direct recording electronic (DRE) touchscreens—each chosen by the county commissioners court.</a:t>
            </a:r>
          </a:p>
          <a:p>
            <a:r>
              <a:rPr lang="en-US" dirty="0"/>
              <a:t>Paper ballots are low-cost but slow to count; optical scan and DRE systems offer faster, automated counting but require expensive equipment.</a:t>
            </a:r>
          </a:p>
          <a:p>
            <a:r>
              <a:rPr lang="en-US" dirty="0"/>
              <a:t>General election ballots list candidates by office level; write-in votes count only if the candidate filed a declaration. Straight-ticket voting was eliminated in 2017.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489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2696E-02DC-099C-70C4-216F22EAD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7F8712-66C4-87CD-1E46-F08B9D62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 Participation</a:t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DEEB5D-BC4E-0674-B3A8-BA7BD79C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For most Texans, voting is the primary—and often only—form of political participation, offering a direct way to influence public policy and connect with government.</a:t>
            </a:r>
          </a:p>
          <a:p>
            <a:r>
              <a:rPr lang="en-US" dirty="0"/>
              <a:t>In the 2024 general election, 61.15% of registered Texans voted—a drop from 66.7% in 2020—with notable disparities across counties and partisan lines, especially lower turnout in Democratic strongholds.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428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834EF-14F9-82C9-36C1-47AA35A81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BD455E-FC93-D380-0F9D-33DEA893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 Participation</a:t>
            </a:r>
            <a:br>
              <a:rPr lang="en-US" dirty="0"/>
            </a:br>
            <a:r>
              <a:rPr lang="en-US" dirty="0"/>
              <a:t>Voter Turnout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AF6BFA-4FB7-6671-7992-A0B265E6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Voter turnout can be calculated using voting-age population, voting-eligible population, or registered voters—each method yields different results and interpretations.</a:t>
            </a:r>
          </a:p>
          <a:p>
            <a:r>
              <a:rPr lang="en-US" dirty="0"/>
              <a:t>In the 2024 general election, turnout was 48.4% of the voting-age population, 56.51% of the voting-eligible population, and 61.15% of registered voters—showing how denominator choice shapes conclusions.</a:t>
            </a:r>
          </a:p>
          <a:p>
            <a:r>
              <a:rPr lang="en-US" dirty="0"/>
              <a:t>Turnout in local elections is often much lower; cities like Corpus Christi boosted participation by aligning local elections with general election dates.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16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330C9-B473-7873-F2D9-16E459FBA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219556-E9EE-EC76-C81B-6D2118E1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</a:t>
            </a:r>
            <a:br>
              <a:rPr lang="en-US" dirty="0"/>
            </a:br>
            <a:r>
              <a:rPr lang="en-US" dirty="0"/>
              <a:t>Primary, General, and Special Elections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7E944B-9904-2839-6E37-A07D5AE3A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Primary elections are contests between candidates from the same party.</a:t>
            </a:r>
          </a:p>
          <a:p>
            <a:r>
              <a:rPr lang="en-US" dirty="0"/>
              <a:t>General elections determine which candidates will fill government offices.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553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82D8A-4B48-D64A-1699-33A5DD794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3CEAE4-7CA7-63AC-A052-59819869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 Participation</a:t>
            </a:r>
            <a:br>
              <a:rPr lang="en-US" dirty="0"/>
            </a:br>
            <a:r>
              <a:rPr lang="en-US" dirty="0"/>
              <a:t>Understanding Why People Vote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9EA7BE-0307-403B-3B82-9F348727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Individual-Level Characteristics</a:t>
            </a:r>
          </a:p>
          <a:p>
            <a:pPr lvl="1"/>
            <a:r>
              <a:rPr lang="en-US" dirty="0"/>
              <a:t>Education, income, and age strongly affect voting behavior—college graduates and older adults are significantly more likely to vote regularly than younger or less-educated individuals. </a:t>
            </a:r>
          </a:p>
          <a:p>
            <a:pPr lvl="1"/>
            <a:r>
              <a:rPr lang="en-US" dirty="0"/>
              <a:t>Interest in politics, peer influence, and a sense of civic duty motivate participation; strong partisanship correlates with higher turnout, though younger voters often lean toward issue-based engagement. </a:t>
            </a:r>
          </a:p>
          <a:p>
            <a:pPr lvl="1"/>
            <a:r>
              <a:rPr lang="en-US" dirty="0"/>
              <a:t>Turnout remains lower among Latino/a, Asian American, and Black voters compared to White voters, highlighting persistent disparities in political engagement.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956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E770D-2494-60F0-ECFA-23BA5ECBE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7DC453-401C-7151-7108-3BA5C38E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 Participation</a:t>
            </a:r>
            <a:br>
              <a:rPr lang="en-US" dirty="0"/>
            </a:br>
            <a:r>
              <a:rPr lang="en-US" dirty="0"/>
              <a:t>Mobilization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56F32F-E4F6-2BE7-110D-D50FAA2A2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Mobilization Boosts Turnout: Voter outreach—through registration drives, canvassing, calls, rallies, and social media—significantly increases the likelihood that individuals will vote, as emphasized by the Civic Voluntarism Model</a:t>
            </a:r>
          </a:p>
          <a:p>
            <a:r>
              <a:rPr lang="en-US" dirty="0"/>
              <a:t>Partisan &amp; Nonpartisan Efforts: While parties and candidates mobilize supporters for electoral gain, groups like the League of Women Voters of Texas promote broader civic engagement through nonpartisan initiatives.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1128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A46FB-4C9B-37CD-89B5-2F0DF4ECA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25ABD5-EF11-4255-0911-9B019D0C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Vote Choice</a:t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790F7D-0EDE-3EDF-7B77-6A156E2B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Short-Term vs. Long-Term Influences: Voter decisions are shaped by candidate traits, issue positions, and government performance (short-term), but also by enduring factors like party identification and political ideology.</a:t>
            </a:r>
          </a:p>
          <a:p>
            <a:r>
              <a:rPr lang="en-US" dirty="0"/>
              <a:t>Information Sources &amp; Engagement: Voters learn about candidates through websites, media, and campaigns—though these sources vary in accuracy and neutrality, they help shape perceptions and preferences.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380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68B74-650F-DE5B-ACB0-564058BD5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CA06AF-75DD-A24A-B011-4F38EA2F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Vote Choice</a:t>
            </a:r>
            <a:br>
              <a:rPr lang="en-US" dirty="0"/>
            </a:br>
            <a:r>
              <a:rPr lang="en-US" dirty="0"/>
              <a:t>Deciding Whom to Vote For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550AED-A842-3DCE-6ED2-B57A9801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Voters overwhelmingly support candidates from their affiliated party—90% of Democrats voted for Harris and 90% of Republicans for Trump in 2024.</a:t>
            </a:r>
          </a:p>
          <a:p>
            <a:r>
              <a:rPr lang="en-US" dirty="0"/>
              <a:t>In judicial and county elections, where candidate information is scarce, voters often rely on party labels to guide their choices.</a:t>
            </a:r>
          </a:p>
          <a:p>
            <a:r>
              <a:rPr lang="en-US" dirty="0"/>
              <a:t>Voters with favorable views of a candidate are far more likely to support them.</a:t>
            </a:r>
          </a:p>
          <a:p>
            <a:r>
              <a:rPr lang="en-US" dirty="0"/>
              <a:t>Voters’ top concerns strongly align with party affiliation and influence candidate selection.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425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CBBF2-CC82-E524-C2D1-256FAF3A8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1A61F0-6FEA-DDB6-77DC-0652D6C4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Vote Choice</a:t>
            </a:r>
            <a:br>
              <a:rPr lang="en-US" dirty="0"/>
            </a:br>
            <a:r>
              <a:rPr lang="en-US" dirty="0"/>
              <a:t>Modern Political Campaigns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AADACAC-9CCD-51A6-ECE7-0E4CA1A2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Modern campaigns bombard voters with messages via TV, radio, mail, canvassing, and especially social media—where candidates experiment with new tools to engage voters under both state and local regulations.</a:t>
            </a:r>
          </a:p>
          <a:p>
            <a:r>
              <a:rPr lang="en-US" dirty="0"/>
              <a:t>Campaigning in Texas</a:t>
            </a:r>
          </a:p>
          <a:p>
            <a:pPr lvl="1"/>
            <a:r>
              <a:rPr lang="en-US" dirty="0"/>
              <a:t>Texas candidates must rely on media and digital outreach—TV, radio, streaming, and social media—rather than in-person visits due to time and travel constraints.</a:t>
            </a:r>
          </a:p>
          <a:p>
            <a:pPr lvl="1"/>
            <a:r>
              <a:rPr lang="en-US" dirty="0"/>
              <a:t>Local candidates focus on name recognition through yard signs and direct voter interaction, especially in nonpartisan races where party cues are absent.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0817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682C8-AB11-42AA-E110-A45C2E62F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26BC47-6A0C-F2D9-2751-6B167075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Vote Choice</a:t>
            </a:r>
            <a:br>
              <a:rPr lang="en-US" dirty="0"/>
            </a:br>
            <a:r>
              <a:rPr lang="en-US" dirty="0"/>
              <a:t>Modern Political Campaigns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8DD701-05BC-0DB1-026E-52409E500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Negative Campaigns</a:t>
            </a:r>
          </a:p>
          <a:p>
            <a:pPr lvl="1"/>
            <a:r>
              <a:rPr lang="en-US" dirty="0"/>
              <a:t>Negative campaigning has deep historical roots and remains common—candidates like Ted Cruz and Colin Allred exchanged personal attacks in the 2024 Senate race.</a:t>
            </a:r>
          </a:p>
          <a:p>
            <a:pPr lvl="1"/>
            <a:r>
              <a:rPr lang="en-US" dirty="0"/>
              <a:t>Negative ads heighten anxiety and doubt, influencing voter behavior and media coverage, though they may not persuade voters directly.</a:t>
            </a:r>
          </a:p>
          <a:p>
            <a:pPr lvl="1"/>
            <a:r>
              <a:rPr lang="en-US" dirty="0"/>
              <a:t>While civil, issue-focused negativity can boost engagement, excessive mudslinging may discourage turnout and shift focus away from substantive policy debates.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7701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05F2D-205C-C1FE-2306-403C27CCE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06D7D2-49F4-47E9-7B63-EAD32D53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Vote Choice</a:t>
            </a:r>
            <a:br>
              <a:rPr lang="en-US" dirty="0"/>
            </a:br>
            <a:r>
              <a:rPr lang="en-US" dirty="0"/>
              <a:t>Campaign Finance</a:t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9A34D2E-E379-1478-7E24-C133C79C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Texas imposes minimal restrictions on campaign contributions—except in judicial races—allowing donors to give unlimited amounts in most contests.</a:t>
            </a:r>
          </a:p>
          <a:p>
            <a:r>
              <a:rPr lang="en-US" dirty="0"/>
              <a:t>Competitive statewide races like Abbott vs. O’Rourke (2022) and Cruz vs. Allred (2024) each raised nearly $200 million, with large donors and grassroots contributors playing major roles. </a:t>
            </a:r>
          </a:p>
          <a:p>
            <a:r>
              <a:rPr lang="en-US" dirty="0"/>
              <a:t>Cities like Austin have enacted contribution caps and timing restrictions; El Paso activists continue pushing for public financing and donation limits.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300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0A1C5-1402-4AE4-FAEC-C9DDF2D5F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7C3211-FFF9-16B8-E734-1712E01F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Identity, Elections, and Voting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B00EAA-BC3D-C4C8-BB69-082CC28D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Latinos (40.2%) are the largest racial group in Texas, followed by White (39.4%), Black (11.6%), and Asian Americans (5.1%); yet lower turnout among communities of color limits their electoral impact.</a:t>
            </a:r>
          </a:p>
          <a:p>
            <a:r>
              <a:rPr lang="en-US" dirty="0"/>
              <a:t>Women and LGBTQ+ Texans increasingly shape elections, but gender voting patterns vary significantly by race, ethnicity, and education level.</a:t>
            </a:r>
          </a:p>
          <a:p>
            <a:r>
              <a:rPr lang="en-US" dirty="0"/>
              <a:t>Despite making up 50.1% of the population, women hold only 30% of Texas legislative seats; White men dominate elected offices at both state and federal levels.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2476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A349A-4D13-0E6D-F540-A683ECF86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992622-6BD1-D6B2-31DD-B6A0358C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Identity, Elections, and Voting</a:t>
            </a:r>
            <a:br>
              <a:rPr lang="en-US" dirty="0"/>
            </a:br>
            <a:r>
              <a:rPr lang="en-US" dirty="0"/>
              <a:t>Latino Texans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ACCE38-B89B-6BBE-9E24-B8826781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While Latinos have historically leaned Democratic, Republican gains—especially in South Texas and the Rio Grande Valley—were evident in the 2024 election, with Trump winning 55% of Latino votes in Texas.</a:t>
            </a:r>
          </a:p>
          <a:p>
            <a:r>
              <a:rPr lang="en-US" dirty="0"/>
              <a:t>Candidates increasingly engage Latino communities through Spanish-language media, cultural messaging, and appearances at organizations like LULAC and </a:t>
            </a:r>
            <a:r>
              <a:rPr lang="en-US" dirty="0" err="1"/>
              <a:t>UnidosUS</a:t>
            </a:r>
            <a:r>
              <a:rPr lang="en-US" dirty="0"/>
              <a:t>.</a:t>
            </a:r>
          </a:p>
          <a:p>
            <a:r>
              <a:rPr lang="en-US" dirty="0"/>
              <a:t>Latino Texans hold key elected positions, but Democratic dominance is waning as Republican identification rises—future outcomes hinge on effective mobilization and issue alignment.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023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B4450-DCA0-2B72-6953-141E96EA4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1EE981-68EE-EF62-E207-42FB80D9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Identity, Elections, and Voting</a:t>
            </a:r>
            <a:br>
              <a:rPr lang="en-US" dirty="0"/>
            </a:br>
            <a:r>
              <a:rPr lang="en-US" dirty="0"/>
              <a:t>White Texans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B119C5-C0F3-A6E6-96FF-2F041B20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Non-Hispanic White Texans are the largest group of voters and overwhelmingly support Republican candidates—66% backed Greg Abbott in 2022, shaping statewide outcomes.</a:t>
            </a:r>
          </a:p>
          <a:p>
            <a:r>
              <a:rPr lang="en-US" dirty="0"/>
              <a:t>White Texans hold most elected offices and benefit from GOP-favored redistricting; Republican campaigns increasingly focus on mobilizing White voters rather than broadening their base.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579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25EC7-AF98-491D-AA36-6C7C7CA25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2962-E01D-88D7-D06F-711D3AB7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</a:t>
            </a:r>
            <a:br>
              <a:rPr lang="en-US" dirty="0"/>
            </a:br>
            <a:r>
              <a:rPr lang="en-US" dirty="0"/>
              <a:t>Primary Elections 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BF5B-A1D1-B6B7-534A-1E285525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Texas party primaries select nominees for public office in even-numbered years.</a:t>
            </a:r>
          </a:p>
          <a:p>
            <a:r>
              <a:rPr lang="en-US" dirty="0"/>
              <a:t>For the office of the governor, a party must use a primary to select its nominee if their candidate received more than 20 percent of the gubernatorial vote in the last election.</a:t>
            </a:r>
          </a:p>
          <a:p>
            <a:r>
              <a:rPr lang="en-US" dirty="0"/>
              <a:t>Most minor parties use conventions to select their candidate.</a:t>
            </a:r>
          </a:p>
        </p:txBody>
      </p:sp>
    </p:spTree>
    <p:extLst>
      <p:ext uri="{BB962C8B-B14F-4D97-AF65-F5344CB8AC3E}">
        <p14:creationId xmlns:p14="http://schemas.microsoft.com/office/powerpoint/2010/main" val="2894688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6EFEB-3331-CC78-CD9B-F38AECDF4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A72246-B263-BA46-B692-BF45B4E5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Identity, Elections, and Voting</a:t>
            </a:r>
            <a:br>
              <a:rPr lang="en-US" dirty="0"/>
            </a:br>
            <a:r>
              <a:rPr lang="en-US" dirty="0"/>
              <a:t>Black Texans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FC61D0-54E9-BA7B-2F05-8204DED0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Black Texans consistently back Democratic candidates—87% supported Beto O’Rourke in 2022 and a majority voted for Kamala Harris in 2024—making them a key base for Democratic campaigns.</a:t>
            </a:r>
          </a:p>
          <a:p>
            <a:r>
              <a:rPr lang="en-US" dirty="0"/>
              <a:t>Black Texans hold hundreds of elected positions statewide, including five congressional seats and 19 in the state legislature, with notable gains in counties like Harris and Fort Bend.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386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DE857-2FC3-F57E-FBD5-32358AE39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E90363-46EA-28C3-6040-59BE9F45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Identity, Elections, and Voting</a:t>
            </a:r>
            <a:br>
              <a:rPr lang="en-US" dirty="0"/>
            </a:br>
            <a:r>
              <a:rPr lang="en-US" dirty="0"/>
              <a:t>Asian American Texans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114FAD-F1B7-6044-1204-1AE37FE70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Asian Americans make up 5.44% of Texas voters, with Indian and Vietnamese Americans as key subgroups; political preferences vary widely across national origins. </a:t>
            </a:r>
          </a:p>
          <a:p>
            <a:r>
              <a:rPr lang="en-US" dirty="0"/>
              <a:t>Despite rising numbers, many Asian Americans report limited outreach from parties; however, recent elections saw historic wins and the formation of an AAPI Legislative Caucus. </a:t>
            </a:r>
          </a:p>
          <a:p>
            <a:r>
              <a:rPr lang="en-US" dirty="0"/>
              <a:t>While most Asian Americans lean Democratic, Republican support has grown—especially in 2024—highlighting the need for targeted engagement to convert demographic growth into electoral impact.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659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5E64A-89F6-FE86-74CE-DDFE14E91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B7F5A6-1138-FF25-A61C-06C14727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Identity, Elections, and Voting</a:t>
            </a:r>
            <a:br>
              <a:rPr lang="en-US" dirty="0"/>
            </a:br>
            <a:r>
              <a:rPr lang="en-US" dirty="0"/>
              <a:t>Women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6DF390-A89C-2E22-8628-8CF688E1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Women in Texas faced decades of exclusion from voting and officeholding; since 1990, their representation has grown significantly.</a:t>
            </a:r>
          </a:p>
          <a:p>
            <a:r>
              <a:rPr lang="en-US" dirty="0"/>
              <a:t>As of 2025, 61 women serve in the Texas legislature and two hold statewide executive offices.</a:t>
            </a:r>
          </a:p>
          <a:p>
            <a:r>
              <a:rPr lang="en-US" dirty="0"/>
              <a:t>Despite progress, women face structural and cultural challenges—like caregiving expectations, media bias, and higher scrutiny of qualifications and appearance—that continue to limit political participation.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8943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33551-39A9-FE92-7E9B-6C6A0571A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1D5279-6F74-4985-3C7B-8301C83B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Identity, Elections, and Voting</a:t>
            </a:r>
            <a:br>
              <a:rPr lang="en-US"/>
            </a:br>
            <a:r>
              <a:rPr lang="en-US"/>
              <a:t>LGBTQ+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F2E143-3F28-1D04-254D-F5E5578C4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From Annise Parker’s 2010 mayoral win in Houston to Julie Johnson’s 2024 election to Congress, LGBTQ+ Texans have made significant strides, with eight openly LGBTQ+ state legislators and increasing visibility in local and statewide offices.</a:t>
            </a:r>
          </a:p>
          <a:p>
            <a:r>
              <a:rPr lang="en-US" dirty="0"/>
              <a:t>While LGBTQ+ officials advocate for nondiscrimination laws and equality, recent legislative sessions have seen conservative proposals targeting drag performances, gender-affirming care, and classroom instruction—highlighting ongoing partisan divides.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52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C09E1-1E2F-E005-CF07-0D805D1B5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DDB0A7-DE8D-4B6C-B60D-6A033A26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</a:t>
            </a:r>
            <a:br>
              <a:rPr lang="en-US" dirty="0"/>
            </a:br>
            <a:r>
              <a:rPr lang="en-US" dirty="0"/>
              <a:t>Primary Elections (2 of 3)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590F1E-B3D2-439F-C3FF-2684EC93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Development of Direct Primaries</a:t>
            </a:r>
          </a:p>
          <a:p>
            <a:pPr lvl="1"/>
            <a:r>
              <a:rPr lang="en-US" dirty="0"/>
              <a:t>Direct primaries, uniquely American, was designed to avoid party boss domination and allow wider participation.</a:t>
            </a:r>
          </a:p>
          <a:p>
            <a:pPr lvl="1"/>
            <a:r>
              <a:rPr lang="en-US" dirty="0"/>
              <a:t>Four basic forms of direct primary have evolved; the two most prevalent are the closed primary and the open primary. </a:t>
            </a:r>
          </a:p>
          <a:p>
            <a:pPr lvl="1"/>
            <a:r>
              <a:rPr lang="en-US" dirty="0"/>
              <a:t>Texas uses a combination of open and closed primaries.</a:t>
            </a:r>
          </a:p>
          <a:p>
            <a:pPr lvl="1"/>
            <a:r>
              <a:rPr lang="en-US" dirty="0"/>
              <a:t>Texas voters do not register as Democrats or Republicans but identify their party affiliation at the time of voting.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575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1AB4E-7889-A08B-D514-819906435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22171B-95AF-98B1-3BE9-639E8BD6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</a:t>
            </a:r>
            <a:br>
              <a:rPr lang="en-US" dirty="0"/>
            </a:br>
            <a:r>
              <a:rPr lang="en-US" dirty="0"/>
              <a:t>Primary Elections (3 of 3)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1F58F9-0FAA-6415-6887-E1AA332A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Administering Primaries</a:t>
            </a:r>
          </a:p>
          <a:p>
            <a:pPr lvl="1"/>
            <a:r>
              <a:rPr lang="en-US" dirty="0"/>
              <a:t>Primary administration is the responsibility of each party’s county executive committee.</a:t>
            </a:r>
          </a:p>
          <a:p>
            <a:pPr lvl="1"/>
            <a:r>
              <a:rPr lang="en-US" dirty="0"/>
              <a:t>Individuals seeking party nominations must file with the appropriate party official.</a:t>
            </a:r>
          </a:p>
          <a:p>
            <a:pPr lvl="1"/>
            <a:r>
              <a:rPr lang="en-US" dirty="0"/>
              <a:t>County executive committees oversee ballot printing and logistics.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752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81099-C7DA-48F3-7967-4BE3DB45A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61487A-043B-FFE9-3A1D-117544AE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</a:t>
            </a:r>
            <a:br>
              <a:rPr lang="en-US" dirty="0"/>
            </a:br>
            <a:r>
              <a:rPr lang="en-US" dirty="0"/>
              <a:t>General and Special Elections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7F47C0-6E3B-176D-446A-871338BCF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Texas general elections occur on even-numbered November Tuesdays.</a:t>
            </a:r>
          </a:p>
          <a:p>
            <a:r>
              <a:rPr lang="en-US" dirty="0"/>
              <a:t>Elections for governor and other statewide officers serving terms of four years are scheduled in midterm elections between presidential elections.</a:t>
            </a:r>
          </a:p>
          <a:p>
            <a:r>
              <a:rPr lang="en-US" dirty="0"/>
              <a:t>Special elections are called to vote on constitutional amendments and local bond issues, as well as fill interim vacancies in legislative and congressional districts.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426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7D6B8-1F12-0641-15C8-839F646C3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5E1A70-8910-3A12-79A1-1EC5A50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Electoral Rules</a:t>
            </a:r>
            <a:br>
              <a:rPr lang="en-US" dirty="0"/>
            </a:br>
            <a:r>
              <a:rPr lang="en-US" dirty="0"/>
              <a:t>Historical Obstacles to Voting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7237A-9216-AEAE-0E39-7495877BE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After the Civil War, minority citizens of Texas were prevented from voting by barriers, legal and otherwise.</a:t>
            </a:r>
          </a:p>
          <a:p>
            <a:r>
              <a:rPr lang="en-US" dirty="0"/>
              <a:t>Poll Tax</a:t>
            </a:r>
          </a:p>
          <a:p>
            <a:pPr lvl="1"/>
            <a:r>
              <a:rPr lang="en-US" dirty="0"/>
              <a:t>Texas required citizens to pay a special tax to become eligible to vote, disproportionately disqualifying many low-income, Black, and Latino Texans.</a:t>
            </a:r>
          </a:p>
          <a:p>
            <a:r>
              <a:rPr lang="en-US" dirty="0"/>
              <a:t>White Primaries</a:t>
            </a:r>
          </a:p>
          <a:p>
            <a:pPr lvl="1"/>
            <a:r>
              <a:rPr lang="en-US" dirty="0"/>
              <a:t>The white primary was designed to deny access to the Democratic  primary, effectively disenfranchising non-White voters.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327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F8C2D-C700-BB44-6ACF-F6A02A989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45A130-3654-04CA-7F23-29645ADA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Electoral Rules</a:t>
            </a:r>
            <a:br>
              <a:rPr lang="en-US" dirty="0"/>
            </a:br>
            <a:r>
              <a:rPr lang="en-US" dirty="0"/>
              <a:t>Historical Obstacles to Voting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5B9BAC-D8A3-885F-8ED3-8B894F4B4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Literacy Tests</a:t>
            </a:r>
          </a:p>
          <a:p>
            <a:pPr lvl="1"/>
            <a:r>
              <a:rPr lang="en-US" dirty="0"/>
              <a:t>Screening tests for prospective voters were required in some southern states, although not in Texas.</a:t>
            </a:r>
          </a:p>
          <a:p>
            <a:r>
              <a:rPr lang="en-US" dirty="0"/>
              <a:t>Grandfather Clause</a:t>
            </a:r>
          </a:p>
          <a:p>
            <a:pPr lvl="1"/>
            <a:r>
              <a:rPr lang="en-US" dirty="0"/>
              <a:t>The grandfather clause exempted individuals from voting barriers if they or their ancestors had been eligible to vote before 1867.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716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E2147-8CE1-552F-82B5-2A950D631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0E5760-D5F6-9F01-6CE8-44220BCA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Electoral Rules</a:t>
            </a:r>
            <a:br>
              <a:rPr lang="en-US" dirty="0"/>
            </a:br>
            <a:r>
              <a:rPr lang="en-US" dirty="0"/>
              <a:t>Historical Obstacles to Voting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852FE3-0158-555B-DF4F-F14BE789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Diluting Votes</a:t>
            </a:r>
          </a:p>
          <a:p>
            <a:pPr lvl="1"/>
            <a:r>
              <a:rPr lang="en-US" dirty="0"/>
              <a:t>After each census, states redraw district maps—often manipulated through gerrymandering to dilute the voting power of specific groups.</a:t>
            </a:r>
          </a:p>
          <a:p>
            <a:pPr lvl="1"/>
            <a:r>
              <a:rPr lang="en-US" dirty="0"/>
              <a:t>Tactics include “cracking” minority voters across districts to weaken influence, or “packing” them into few districts to limit broader representation.</a:t>
            </a:r>
          </a:p>
          <a:p>
            <a:pPr lvl="1"/>
            <a:r>
              <a:rPr lang="en-US" dirty="0"/>
              <a:t>While discriminatory racial gerrymandering is illegal, affirmative racial gerrymandering is allowed to create majority–minority districts.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616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FULL TEXT TEMPLATE MASTER" val="7pb33sBP"/>
  <p:tag name="ARTICULATE_DESIGN_ID_FULL TEXT TEMPLATE MASTER (CONT.)" val="V3Eg5WUK"/>
  <p:tag name="ARTICULATE_DESIGN_ID_OPTIMIZED TEMPLATE MASTER" val="rzwWCka7"/>
  <p:tag name="ARTICULATE_DESIGN_ID_OPTIMIZED TEMPLATE MASTER (CONT.)" val="klKJ3eZ5"/>
  <p:tag name="ARTICULATE_SLIDE_COUNT" val="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ptimized Template Master">
  <a:themeElements>
    <a:clrScheme name="Cengage New">
      <a:dk1>
        <a:srgbClr val="282F7C"/>
      </a:dk1>
      <a:lt1>
        <a:srgbClr val="FFFFFF"/>
      </a:lt1>
      <a:dk2>
        <a:srgbClr val="3841B0"/>
      </a:dk2>
      <a:lt2>
        <a:srgbClr val="F5F5F5"/>
      </a:lt2>
      <a:accent1>
        <a:srgbClr val="282F7C"/>
      </a:accent1>
      <a:accent2>
        <a:srgbClr val="FEE349"/>
      </a:accent2>
      <a:accent3>
        <a:srgbClr val="CDDEFF"/>
      </a:accent3>
      <a:accent4>
        <a:srgbClr val="F5F5F5"/>
      </a:accent4>
      <a:accent5>
        <a:srgbClr val="A3A1A3"/>
      </a:accent5>
      <a:accent6>
        <a:srgbClr val="454545"/>
      </a:accent6>
      <a:hlink>
        <a:srgbClr val="3841B0"/>
      </a:hlink>
      <a:folHlink>
        <a:srgbClr val="6900B0"/>
      </a:folHlink>
    </a:clrScheme>
    <a:fontScheme name="Cengage New">
      <a:majorFont>
        <a:latin typeface="Work Sans "/>
        <a:ea typeface=""/>
        <a:cs typeface=""/>
      </a:majorFont>
      <a:minorFont>
        <a:latin typeface="Work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11y_PPT_Template_Cengage_020221.pptx" id="{62A8FB47-AEAE-448A-A9EC-2B57E950A883}" vid="{DA52BCA4-C454-45F1-8147-C38687C750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683995A7B1D46BAE4BA042997DC16" ma:contentTypeVersion="26" ma:contentTypeDescription="Create a new document." ma:contentTypeScope="" ma:versionID="6d470edad7861ffa59342e3af5685600">
  <xsd:schema xmlns:xsd="http://www.w3.org/2001/XMLSchema" xmlns:xs="http://www.w3.org/2001/XMLSchema" xmlns:p="http://schemas.microsoft.com/office/2006/metadata/properties" xmlns:ns2="c8ecdccd-e3b0-4392-94c4-49d90f16d1d5" xmlns:ns3="cc1e726a-7c3b-4654-9122-87de3e28a51c" targetNamespace="http://schemas.microsoft.com/office/2006/metadata/properties" ma:root="true" ma:fieldsID="eb75d3c3443edfb5b99c23a2e41554b8" ns2:_="" ns3:_="">
    <xsd:import namespace="c8ecdccd-e3b0-4392-94c4-49d90f16d1d5"/>
    <xsd:import namespace="cc1e726a-7c3b-4654-9122-87de3e28a51c"/>
    <xsd:element name="properties">
      <xsd:complexType>
        <xsd:sequence>
          <xsd:element name="documentManagement">
            <xsd:complexType>
              <xsd:all>
                <xsd:element ref="ns2:Topic" minOccurs="0"/>
                <xsd:element ref="ns2:Owner" minOccurs="0"/>
                <xsd:element ref="ns2:Admin" minOccurs="0"/>
                <xsd:element ref="ns2:Copy" minOccurs="0"/>
                <xsd:element ref="ns2:MasterLocation_x0028_ifCopy_x003d_Yes_x0029_" minOccurs="0"/>
                <xsd:element ref="ns2:AdminNotes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PartnerProgram" minOccurs="0"/>
                <xsd:element ref="ns2:AdminComment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cdccd-e3b0-4392-94c4-49d90f16d1d5" elementFormDefault="qualified">
    <xsd:import namespace="http://schemas.microsoft.com/office/2006/documentManagement/types"/>
    <xsd:import namespace="http://schemas.microsoft.com/office/infopath/2007/PartnerControls"/>
    <xsd:element name="Topic" ma:index="2" nillable="true" ma:displayName="Topic" ma:default="Unassigned" ma:format="Dropdown" ma:internalName="Topic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rchiving"/>
                    <xsd:enumeration value="Content creation"/>
                    <xsd:enumeration value="Design"/>
                    <xsd:enumeration value="Files to Printer"/>
                    <xsd:enumeration value="Partner Programs"/>
                    <xsd:enumeration value="Policy"/>
                    <xsd:enumeration value="Other"/>
                    <xsd:enumeration value="Source Document Only"/>
                    <xsd:enumeration value="Unassigned"/>
                  </xsd:restriction>
                </xsd:simpleType>
              </xsd:element>
            </xsd:sequence>
          </xsd:extension>
        </xsd:complexContent>
      </xsd:complexType>
    </xsd:element>
    <xsd:element name="Owner" ma:index="3" nillable="true" ma:displayName="Owner Team" ma:format="Dropdown" ma:internalName="Owner">
      <xsd:simpleType>
        <xsd:restriction base="dms:Choice">
          <xsd:enumeration value="Content Corrections"/>
          <xsd:enumeration value="Content Creation"/>
          <xsd:enumeration value="COM"/>
          <xsd:enumeration value="Creative Studio"/>
          <xsd:enumeration value="Digital Production"/>
          <xsd:enumeration value="Finance"/>
          <xsd:enumeration value="Learning"/>
          <xsd:enumeration value="Manufacturing"/>
          <xsd:enumeration value="NGL"/>
          <xsd:enumeration value="Other (see note)"/>
          <xsd:enumeration value="Printer"/>
          <xsd:enumeration value="SPM"/>
        </xsd:restriction>
      </xsd:simpleType>
    </xsd:element>
    <xsd:element name="Admin" ma:index="4" nillable="true" ma:displayName="Owner Contact" ma:format="Dropdown" ma:list="UserInfo" ma:SharePointGroup="0" ma:internalName="Admin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py" ma:index="5" nillable="true" ma:displayName="Copy?" ma:default="0" ma:description="This is a VIP copy of a master document that is posted/available internally" ma:format="Dropdown" ma:internalName="Copy">
      <xsd:simpleType>
        <xsd:restriction base="dms:Boolean"/>
      </xsd:simpleType>
    </xsd:element>
    <xsd:element name="MasterLocation_x0028_ifCopy_x003d_Yes_x0029_" ma:index="6" nillable="true" ma:displayName="Original Location (if Copy? = Yes)" ma:default="n/a" ma:description="Site/document library where master version is maintained" ma:format="Dropdown" ma:internalName="MasterLocation_x0028_ifCopy_x003d_Yes_x0029_">
      <xsd:simpleType>
        <xsd:restriction base="dms:Choice">
          <xsd:enumeration value="Alfresco"/>
          <xsd:enumeration value="Catalyst / Finance"/>
          <xsd:enumeration value="Content Creation"/>
          <xsd:enumeration value="Creative Studio"/>
          <xsd:enumeration value="GPMOT"/>
          <xsd:enumeration value="Learning"/>
          <xsd:enumeration value="n/a"/>
          <xsd:enumeration value="NGL"/>
          <xsd:enumeration value="SPM"/>
          <xsd:enumeration value="VIP Documents"/>
          <xsd:enumeration value="Other (see note/comment)"/>
        </xsd:restriction>
      </xsd:simpleType>
    </xsd:element>
    <xsd:element name="AdminNotes" ma:index="7" nillable="true" ma:displayName="Admin Notes" ma:format="Dropdown" ma:internalName="AdminNot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See VIP Source Documents"/>
                        <xsd:enumeration value="Same as internal version"/>
                        <xsd:enumeration value="Vendor-facing version"/>
                        <xsd:enumeration value="Source document w/own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PartnerProgram" ma:index="25" nillable="true" ma:displayName="Partner Program Doc" ma:format="Dropdown" ma:internalName="Partner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E Production"/>
                    <xsd:enumeration value="Authoring"/>
                    <xsd:enumeration value="NGL"/>
                  </xsd:restriction>
                </xsd:simpleType>
              </xsd:element>
            </xsd:sequence>
          </xsd:extension>
        </xsd:complexContent>
      </xsd:complexType>
    </xsd:element>
    <xsd:element name="AdminComment" ma:index="26" nillable="true" ma:displayName="Admin Comment" ma:format="Dropdown" ma:internalName="AdminComment">
      <xsd:simpleType>
        <xsd:restriction base="dms:Note">
          <xsd:maxLength value="255"/>
        </xsd:restriction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726a-7c3b-4654-9122-87de3e28a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1e726a-7c3b-4654-9122-87de3e28a51c">
      <UserInfo>
        <DisplayName/>
        <AccountId xsi:nil="true"/>
        <AccountType/>
      </UserInfo>
    </SharedWithUsers>
    <AdminNotes xmlns="c8ecdccd-e3b0-4392-94c4-49d90f16d1d5">
      <Value>Same as internal version</Value>
    </AdminNotes>
    <Admin xmlns="c8ecdccd-e3b0-4392-94c4-49d90f16d1d5">
      <UserInfo>
        <DisplayName>Tumelaire, Justin M</DisplayName>
        <AccountId>640</AccountId>
        <AccountType/>
      </UserInfo>
    </Admin>
    <PartnerProgram xmlns="c8ecdccd-e3b0-4392-94c4-49d90f16d1d5">
      <Value>HE Production</Value>
      <Value>NGL</Value>
    </PartnerProgram>
    <Topic xmlns="c8ecdccd-e3b0-4392-94c4-49d90f16d1d5">
      <Value>Partner Programs</Value>
    </Topic>
    <Copy xmlns="c8ecdccd-e3b0-4392-94c4-49d90f16d1d5">true</Copy>
    <MasterLocation_x0028_ifCopy_x003d_Yes_x0029_ xmlns="c8ecdccd-e3b0-4392-94c4-49d90f16d1d5">Learning</MasterLocation_x0028_ifCopy_x003d_Yes_x0029_>
    <Owner xmlns="c8ecdccd-e3b0-4392-94c4-49d90f16d1d5">Learning</Owner>
    <AdminComment xmlns="c8ecdccd-e3b0-4392-94c4-49d90f16d1d5" xsi:nil="true"/>
  </documentManagement>
</p:properties>
</file>

<file path=customXml/itemProps1.xml><?xml version="1.0" encoding="utf-8"?>
<ds:datastoreItem xmlns:ds="http://schemas.openxmlformats.org/officeDocument/2006/customXml" ds:itemID="{A47697B1-69F2-4E8A-8C21-29397DFB0013}">
  <ds:schemaRefs>
    <ds:schemaRef ds:uri="c8ecdccd-e3b0-4392-94c4-49d90f16d1d5"/>
    <ds:schemaRef ds:uri="cc1e726a-7c3b-4654-9122-87de3e28a5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BA192-EF86-48DF-982C-2C526A268392}">
  <ds:schemaRefs>
    <ds:schemaRef ds:uri="c8ecdccd-e3b0-4392-94c4-49d90f16d1d5"/>
    <ds:schemaRef ds:uri="cc1e726a-7c3b-4654-9122-87de3e28a51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A11y_PPT_Template_Cengage_020221</Template>
  <TotalTime>176</TotalTime>
  <Words>2535</Words>
  <Application>Microsoft Office PowerPoint</Application>
  <PresentationFormat>Widescreen</PresentationFormat>
  <Paragraphs>142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Work Sans</vt:lpstr>
      <vt:lpstr>Work Sans </vt:lpstr>
      <vt:lpstr>Optimized Template Master</vt:lpstr>
      <vt:lpstr>Elections</vt:lpstr>
      <vt:lpstr>Elections Primary, General, and Special Elections</vt:lpstr>
      <vt:lpstr>Elections Primary Elections (1 of 3)</vt:lpstr>
      <vt:lpstr>Elections Primary Elections (2 of 3)</vt:lpstr>
      <vt:lpstr>Elections Primary Elections (3 of 3)</vt:lpstr>
      <vt:lpstr>Elections General and Special Elections</vt:lpstr>
      <vt:lpstr>Electoral Rules Historical Obstacles to Voting</vt:lpstr>
      <vt:lpstr>Electoral Rules Historical Obstacles to Voting</vt:lpstr>
      <vt:lpstr>Electoral Rules Historical Obstacles to Voting</vt:lpstr>
      <vt:lpstr>Electoral Rules Federal Voting Rights Legislation</vt:lpstr>
      <vt:lpstr>Electoral Rules Trends in Contemporary Voting Rights (1 of 2)</vt:lpstr>
      <vt:lpstr>Electoral Rules Trends in Contemporary Voting Rights (2 of 2)</vt:lpstr>
      <vt:lpstr>Elections in Texas Texas Election Code (1 of 4)</vt:lpstr>
      <vt:lpstr>Elections in Texas Texas Election Code (2 of 4)</vt:lpstr>
      <vt:lpstr>Elections in Texas Texas Election Code (3 of 4)</vt:lpstr>
      <vt:lpstr>Elections in Texas Texas Election Code (4 of 4)</vt:lpstr>
      <vt:lpstr>Elections in Texas Voting Systems</vt:lpstr>
      <vt:lpstr>Voter Participation </vt:lpstr>
      <vt:lpstr>Voter Participation Voter Turnout</vt:lpstr>
      <vt:lpstr>Voter Participation Understanding Why People Vote</vt:lpstr>
      <vt:lpstr>Voter Participation Mobilization</vt:lpstr>
      <vt:lpstr>The Vote Choice </vt:lpstr>
      <vt:lpstr>The Vote Choice Deciding Whom to Vote For</vt:lpstr>
      <vt:lpstr>The Vote Choice Modern Political Campaigns</vt:lpstr>
      <vt:lpstr>The Vote Choice Modern Political Campaigns</vt:lpstr>
      <vt:lpstr>The Vote Choice Campaign Finance </vt:lpstr>
      <vt:lpstr>Identity, Elections, and Voting</vt:lpstr>
      <vt:lpstr>Identity, Elections, and Voting Latino Texans</vt:lpstr>
      <vt:lpstr>Identity, Elections, and Voting White Texans</vt:lpstr>
      <vt:lpstr>Identity, Elections, and Voting Black Texans</vt:lpstr>
      <vt:lpstr>Identity, Elections, and Voting Asian American Texans</vt:lpstr>
      <vt:lpstr>Identity, Elections, and Voting Women</vt:lpstr>
      <vt:lpstr>Identity, Elections, and Voting LGBTQ+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Williams</dc:creator>
  <cp:lastModifiedBy>Art Turner</cp:lastModifiedBy>
  <cp:revision>4</cp:revision>
  <cp:lastPrinted>2016-10-03T15:29:39Z</cp:lastPrinted>
  <dcterms:created xsi:type="dcterms:W3CDTF">2021-12-10T16:21:02Z</dcterms:created>
  <dcterms:modified xsi:type="dcterms:W3CDTF">2025-08-01T21:28:37Z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0x01010025A683995A7B1D46BAE4BA042997DC16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ArticulateGUID">
    <vt:lpwstr>DA3FD099-5DDC-49B7-BC70-6C2871AE2813</vt:lpwstr>
  </property>
  <property fmtid="{D5CDD505-2E9C-101B-9397-08002B2CF9AE}" pid="13" name="ArticulatePath">
    <vt:lpwstr>Presentation3</vt:lpwstr>
  </property>
  <property fmtid="{D5CDD505-2E9C-101B-9397-08002B2CF9AE}" pid="14" name="_ExtendedDescription">
    <vt:lpwstr/>
  </property>
  <property fmtid="{D5CDD505-2E9C-101B-9397-08002B2CF9AE}" pid="15" name="TriggerFlowInfo">
    <vt:lpwstr/>
  </property>
  <property fmtid="{D5CDD505-2E9C-101B-9397-08002B2CF9AE}" pid="16" name="Notes">
    <vt:lpwstr>Manage access: Not shared</vt:lpwstr>
  </property>
</Properties>
</file>