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38"/>
  </p:notesMasterIdLst>
  <p:handoutMasterIdLst>
    <p:handoutMasterId r:id="rId39"/>
  </p:handoutMasterIdLst>
  <p:sldIdLst>
    <p:sldId id="259" r:id="rId5"/>
    <p:sldId id="490" r:id="rId6"/>
    <p:sldId id="489" r:id="rId7"/>
    <p:sldId id="260" r:id="rId8"/>
    <p:sldId id="491" r:id="rId9"/>
    <p:sldId id="261" r:id="rId10"/>
    <p:sldId id="493" r:id="rId11"/>
    <p:sldId id="262" r:id="rId12"/>
    <p:sldId id="492" r:id="rId13"/>
    <p:sldId id="263" r:id="rId14"/>
    <p:sldId id="264" r:id="rId15"/>
    <p:sldId id="494" r:id="rId16"/>
    <p:sldId id="497" r:id="rId17"/>
    <p:sldId id="496" r:id="rId18"/>
    <p:sldId id="498" r:id="rId19"/>
    <p:sldId id="499" r:id="rId20"/>
    <p:sldId id="266" r:id="rId21"/>
    <p:sldId id="267" r:id="rId22"/>
    <p:sldId id="268" r:id="rId23"/>
    <p:sldId id="269" r:id="rId24"/>
    <p:sldId id="280" r:id="rId25"/>
    <p:sldId id="270" r:id="rId26"/>
    <p:sldId id="271" r:id="rId27"/>
    <p:sldId id="272" r:id="rId28"/>
    <p:sldId id="500" r:id="rId29"/>
    <p:sldId id="281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12192000" cy="6858000"/>
  <p:notesSz cx="6858000" cy="9144000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16" autoAdjust="0"/>
  </p:normalViewPr>
  <p:slideViewPr>
    <p:cSldViewPr snapToGrid="0">
      <p:cViewPr varScale="1">
        <p:scale>
          <a:sx n="72" d="100"/>
          <a:sy n="72" d="100"/>
        </p:scale>
        <p:origin x="7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tags" Target="tags/tag1.xml"/><Relationship Id="rId41" Type="http://schemas.openxmlformats.org/officeDocument/2006/relationships/commentAuthors" Target="commentAuthors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Relationship Id="rId4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4A9DB048-2244-4EF1-91B3-9E9B0D82D2E5}"/>
    <pc:docChg chg="delSld">
      <pc:chgData name="Art Turner" userId="3240646eb2f21034" providerId="LiveId" clId="{4A9DB048-2244-4EF1-91B3-9E9B0D82D2E5}" dt="2025-08-01T21:28:31.227" v="1" actId="47"/>
      <pc:docMkLst>
        <pc:docMk/>
      </pc:docMkLst>
      <pc:sldChg chg="del">
        <pc:chgData name="Art Turner" userId="3240646eb2f21034" providerId="LiveId" clId="{4A9DB048-2244-4EF1-91B3-9E9B0D82D2E5}" dt="2025-08-01T21:28:19.385" v="0" actId="47"/>
        <pc:sldMkLst>
          <pc:docMk/>
          <pc:sldMk cId="2293288057" sldId="257"/>
        </pc:sldMkLst>
      </pc:sldChg>
      <pc:sldChg chg="del">
        <pc:chgData name="Art Turner" userId="3240646eb2f21034" providerId="LiveId" clId="{4A9DB048-2244-4EF1-91B3-9E9B0D82D2E5}" dt="2025-08-01T21:28:19.385" v="0" actId="47"/>
        <pc:sldMkLst>
          <pc:docMk/>
          <pc:sldMk cId="2540004999" sldId="315"/>
        </pc:sldMkLst>
      </pc:sldChg>
      <pc:sldChg chg="del">
        <pc:chgData name="Art Turner" userId="3240646eb2f21034" providerId="LiveId" clId="{4A9DB048-2244-4EF1-91B3-9E9B0D82D2E5}" dt="2025-08-01T21:28:19.385" v="0" actId="47"/>
        <pc:sldMkLst>
          <pc:docMk/>
          <pc:sldMk cId="3485449077" sldId="360"/>
        </pc:sldMkLst>
      </pc:sldChg>
      <pc:sldChg chg="del">
        <pc:chgData name="Art Turner" userId="3240646eb2f21034" providerId="LiveId" clId="{4A9DB048-2244-4EF1-91B3-9E9B0D82D2E5}" dt="2025-08-01T21:28:31.227" v="1" actId="47"/>
        <pc:sldMkLst>
          <pc:docMk/>
          <pc:sldMk cId="3414620973" sldId="393"/>
        </pc:sldMkLst>
      </pc:sldChg>
      <pc:sldChg chg="del">
        <pc:chgData name="Art Turner" userId="3240646eb2f21034" providerId="LiveId" clId="{4A9DB048-2244-4EF1-91B3-9E9B0D82D2E5}" dt="2025-08-01T21:28:31.227" v="1" actId="47"/>
        <pc:sldMkLst>
          <pc:docMk/>
          <pc:sldMk cId="3880849113" sldId="501"/>
        </pc:sldMkLst>
      </pc:sldChg>
      <pc:sldChg chg="del">
        <pc:chgData name="Art Turner" userId="3240646eb2f21034" providerId="LiveId" clId="{4A9DB048-2244-4EF1-91B3-9E9B0D82D2E5}" dt="2025-08-01T21:28:31.227" v="1" actId="47"/>
        <pc:sldMkLst>
          <pc:docMk/>
          <pc:sldMk cId="2749068814" sldId="502"/>
        </pc:sldMkLst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tags" Target="../tags/tag15.xml"/><Relationship Id="rId3" Type="http://schemas.openxmlformats.org/officeDocument/2006/relationships/image" Target="../media/image3.png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</a:t>
            </a:r>
          </a:p>
          <a:p/>
          <a:p>
            <a:r>
              <a:t>I. Determining voting procedures as a state responsibility</a:t>
            </a:r>
          </a:p>
          <a:p>
            <a:r>
              <a:t>  A. States are tasked with creating and enforcing the rules and processes for conducting elections within their jurisdiction.</a:t>
            </a:r>
          </a:p>
          <a:p>
            <a:r>
              <a:t>  B. This responsibility allows for variations in voting procedures across different states, reflecting local priorities and regulations.</a:t>
            </a:r>
          </a:p>
          <a:p/>
          <a:p>
            <a:r>
              <a:t>II. U.S. Constitution granting authority to state legislatures</a:t>
            </a:r>
          </a:p>
          <a:p>
            <a:r>
              <a:t>  A. The Constitution, under Article I, Section 4, Clause 1, empowers state legislatures to set the specific details of election logistics, including timing and locations.</a:t>
            </a:r>
          </a:p>
          <a:p>
            <a:r>
              <a:t>  B. This authority ensures that states have the primary role in shaping how elections are carried out, with Congress retaining the ability to intervene if needed.</a:t>
            </a:r>
          </a:p>
          <a:p/>
          <a:p>
            <a:r>
              <a:t>III. States organizing federal elections</a:t>
            </a:r>
          </a:p>
          <a:p>
            <a:r>
              <a:t>  A. Beyond managing their own state and local elections, states are also responsible for the administration of federal elections within their borders.</a:t>
            </a:r>
          </a:p>
          <a:p>
            <a:r>
              <a:t>  B. This dual role contributes to differences in how federal elections are conducted across the country, as each state applies its own rules and procedures.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Electoral Rules</a:t>
            </a:r>
            <a:br/>
            <a:r>
              <a:t>Federal Voting Rights Legislation</a:t>
            </a:r>
          </a:p>
          <a:p/>
          <a:p>
            <a:r>
              <a:t>I. Voting Rights Act (1965): Key Provisions and Impact</a:t>
            </a:r>
          </a:p>
          <a:p>
            <a:r>
              <a:t>  A. This landmark legislation eliminated literacy tests as a barrier to voting, ensuring broader access to the electoral process for all citizens.</a:t>
            </a:r>
          </a:p>
          <a:p>
            <a:r>
              <a:t>  B. It also restricted residency requirements to a maximum of 30 days and required states to provide options for absentee and early voting, enhancing voter participation.</a:t>
            </a:r>
          </a:p>
          <a:p/>
          <a:p>
            <a:r>
              <a:t>II. Language Access in Voting</a:t>
            </a:r>
          </a:p>
          <a:p>
            <a:r>
              <a:t>  A. Federal mandates require bilingual ballots and voting assistance in areas with significant non-English-speaking populations to ensure equitable access to the electoral process.</a:t>
            </a:r>
          </a:p>
          <a:p>
            <a:r>
              <a:t>  B. This provision helps remove language barriers, enabling more citizens to understand and participate in elections effectively.</a:t>
            </a:r>
          </a:p>
          <a:p/>
          <a:p>
            <a:r>
              <a:t>III. Motor-Voter Law (1993): Simplifying Voter Registration</a:t>
            </a:r>
          </a:p>
          <a:p>
            <a:r>
              <a:t>  A. This law streamlined the voter registration process by allowing individuals to register through mail, at the Department of Motor Vehicles, or via public service agencies.</a:t>
            </a:r>
          </a:p>
          <a:p>
            <a:r>
              <a:t>  B. By integrating registration into everyday activities, it significantly increased voter access and convenience, encouraging higher turnout.</a:t>
            </a:r>
          </a:p>
          <a:p/>
          <a:p>
            <a:r>
              <a:t>IV. Constitutional Amendments Expanding Suffrage</a:t>
            </a:r>
          </a:p>
          <a:p>
            <a:r>
              <a:t>  A. These amendments broadened the electorate by banning discrimination in voting based on race (15th Amendment), gender (19th Amendment), and age for those over 18 (26th Amendment).</a:t>
            </a:r>
          </a:p>
          <a:p>
            <a:r>
              <a:t>  B. Together, they represent a progressive expansion of voting rights, ensuring that diverse groups can participate in the democratic process.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Electoral Rules</a:t>
            </a:r>
            <a:br/>
            <a:r>
              <a:t>Trends in Contemporary Voting Rights (1 of 2)</a:t>
            </a:r>
          </a:p>
          <a:p/>
          <a:p>
            <a:r>
              <a:t>I. Improving Access to Voting through Universal Mail-In Ballots</a:t>
            </a:r>
          </a:p>
          <a:p>
            <a:r>
              <a:t>  A. States such as Oregon, Washington, and California have implemented universal mail-in voting, allowing all registered voters to receive and return ballots by mail.</a:t>
            </a:r>
          </a:p>
          <a:p>
            <a:r>
              <a:t>  B. This practice has been shown to significantly increase voter turnout by making the voting process more convenient and accessible to a wider population.</a:t>
            </a:r>
          </a:p>
          <a:p/>
          <a:p>
            <a:r>
              <a:t>II. Online Registration and Preregistration for Youth</a:t>
            </a:r>
          </a:p>
          <a:p>
            <a:r>
              <a:t>  A. A total of 42 states and the District of Columbia provide the option for online voter registration, simplifying the process and encouraging more people to register.</a:t>
            </a:r>
          </a:p>
          <a:p>
            <a:r>
              <a:t>  B. Preregistration for 16- and 17-year-olds in many of these states helps boost youth voter participation by engaging them early in the electoral process.</a:t>
            </a:r>
          </a:p>
          <a:p/>
          <a:p>
            <a:r>
              <a:t>III. Texas Election Date Reduction to Combat Turnout Burnout</a:t>
            </a:r>
          </a:p>
          <a:p>
            <a:r>
              <a:t>  A. Texas has limited most elections to specific dates in May and November to reduce voter fatigue caused by frequent election cycles.</a:t>
            </a:r>
          </a:p>
          <a:p>
            <a:r>
              <a:t>  B. This strategy aims to combat “turnout burnout” by consolidating election dates, potentially increasing participation during these key periods.</a:t>
            </a:r>
          </a:p>
          <a:p/>
          <a:p>
            <a:r>
              <a:t>IV. Early Voter Registration Age in Texas</a:t>
            </a:r>
          </a:p>
          <a:p>
            <a:r>
              <a:t>  A. In Texas, individuals can register to vote as early as 17 years and 10 months, aligning with broader efforts to involve young people in civic engagement.</a:t>
            </a:r>
          </a:p>
          <a:p>
            <a:r>
              <a:t>  B. This early registration opportunity helps prepare and encourage young voters to participate as soon as they become eligible at 18.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Electoral Rules</a:t>
            </a:r>
            <a:br/>
            <a:r>
              <a:t>Trends in Contemporary Voting Rights (2 of 2)</a:t>
            </a:r>
          </a:p>
          <a:p/>
          <a:p>
            <a:r>
              <a:t>I. Texas imposes strict requirements for volunteer registrars, hindering voter registration efforts.</a:t>
            </a:r>
          </a:p>
          <a:p>
            <a:r>
              <a:t>  A. These stringent rules create barriers for volunteers who aim to assist in registering new voters, often requiring extensive training or certification.</a:t>
            </a:r>
          </a:p>
          <a:p>
            <a:r>
              <a:t>  B. As a result, the process becomes less efficient, leading to fewer individuals being registered to vote in Texas communities.</a:t>
            </a:r>
          </a:p>
          <a:p/>
          <a:p>
            <a:r>
              <a:t>II. Texas requires a photo ID to vote, but student IDs are excluded; critics argue this disenfranchises marginalized groups.</a:t>
            </a:r>
          </a:p>
          <a:p>
            <a:r>
              <a:t>  A. The exclusion of student IDs as valid identification means many young voters, particularly college students, may struggle to meet voting requirements.</a:t>
            </a:r>
          </a:p>
          <a:p>
            <a:r>
              <a:t>  B. Critics highlight that this policy disproportionately affects marginalized and low-income groups who may lack access to other acceptable forms of ID.</a:t>
            </a:r>
          </a:p>
          <a:p/>
          <a:p>
            <a:r>
              <a:t>III. Texas laws passed in 2021 banned 24-hour and drive-through voting, tightened vote-by-mail rules, and restricted unsolicited mail ballot applications.</a:t>
            </a:r>
          </a:p>
          <a:p>
            <a:r>
              <a:t>  A. The elimination of 24-hour and drive-through voting options reduces accessibility for individuals with limited time or mobility to cast their ballots.</a:t>
            </a:r>
          </a:p>
          <a:p>
            <a:r>
              <a:t>  B. Additionally, stricter vote-by-mail regulations and limits on unsolicited ballot applications create further obstacles for voters who rely on these methods.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 in Texas</a:t>
            </a:r>
            <a:br/>
            <a:r>
              <a:t>Texas Election Code (1 of 4)</a:t>
            </a:r>
          </a:p>
          <a:p/>
          <a:p>
            <a:r>
              <a:t>I. Compilation of Election Laws in Texas</a:t>
            </a:r>
          </a:p>
          <a:p>
            <a:r>
              <a:t>  A. All election laws in the Lone Star State are organized into a comprehensive 1,034-page document known as the Texas Election Code, serving as the central legal framework for elections.</a:t>
            </a:r>
          </a:p>
          <a:p>
            <a:r>
              <a:t>  B. This body of law consolidates regulations and guidelines to ensure consistency and clarity in the administration of elections across the state.</a:t>
            </a:r>
          </a:p>
          <a:p/>
          <a:p>
            <a:r>
              <a:t>II. Qualifications for Voting in Texas</a:t>
            </a:r>
          </a:p>
          <a:p>
            <a:r>
              <a:t>  A. To be eligible to vote, an individual must be a U.S. citizen, at least 18 years old, a resident of Texas for at least 30 days, registered to vote at least 30 days before Election Day, and must not be a convicted felon or declared mentally incompetent.</a:t>
            </a:r>
          </a:p>
          <a:p>
            <a:r>
              <a:t>  B. These requirements are designed to ensure that only qualified individuals participate in the electoral process, maintaining the integrity of elections in Texas.</a:t>
            </a:r>
          </a:p>
          <a:p/>
          <a:p>
            <a:r>
              <a:t>III. Voter Registration System in Texas</a:t>
            </a:r>
          </a:p>
          <a:p>
            <a:r>
              <a:t>  A. Texas employs a permanent registration system, where voters register once and remain registered unless specific conditions, such as a change in address or eligibility, are unmet.</a:t>
            </a:r>
          </a:p>
          <a:p>
            <a:r>
              <a:t>  B. Registration must be completed by mail or in person, as online registration is not available, though online applications can be filled out and then mailed to complete the process.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 in Texas</a:t>
            </a:r>
            <a:br/>
            <a:r>
              <a:t>Texas Election Code (2 of 4)</a:t>
            </a:r>
          </a:p>
          <a:p/>
          <a:p>
            <a:r>
              <a:t>I. Voting Precincts in Texas</a:t>
            </a:r>
          </a:p>
          <a:p>
            <a:r>
              <a:t>  A. Texas operates over 8,500 voting precincts, each designed to serve a range of 100 to 2,000 registered voters, ensuring manageable local election processes.</a:t>
            </a:r>
          </a:p>
          <a:p>
            <a:r>
              <a:t>  B. The boundaries of these precincts are established by county commissioners, who also designate specific polling places within each precinct for voting purposes.</a:t>
            </a:r>
          </a:p>
          <a:p/>
          <a:p>
            <a:r>
              <a:t>II. Voting Centers in Approved Counties</a:t>
            </a:r>
          </a:p>
          <a:p>
            <a:r>
              <a:t>  A. In certain approved counties, centralized voting centers are utilized, enabling any registered voter to cast their ballot at any location within the county, enhancing voter convenience.</a:t>
            </a:r>
          </a:p>
          <a:p>
            <a:r>
              <a:t>  B. Despite the flexibility offered, there are ongoing concerns regarding the fairness of access to these centers and the availability of voting machines for all voters.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 in Texas</a:t>
            </a:r>
            <a:br/>
            <a:r>
              <a:t>Texas Election Code (3 of 4)</a:t>
            </a:r>
          </a:p>
          <a:p/>
          <a:p>
            <a:r>
              <a:t>I. Early Voting Options in Texas</a:t>
            </a:r>
          </a:p>
          <a:p>
            <a:r>
              <a:t>  A. Texas permits in-person early voting to begin 17 days prior to general elections, providing an opportunity for voters to cast their ballots ahead of the official election day.</a:t>
            </a:r>
          </a:p>
          <a:p>
            <a:r>
              <a:t>  B. Access to vote-by-mail is restricted to specific groups such as the elderly, disabled, or those out of the county, limiting broader participation through this method.</a:t>
            </a:r>
          </a:p>
          <a:p/>
          <a:p>
            <a:r>
              <a:t>II. Restrictions and Controversies Surrounding Voting Laws</a:t>
            </a:r>
          </a:p>
          <a:p>
            <a:r>
              <a:t>  A. Recent Texas laws have imposed strict limitations by banning 24-hour and drive-through voting options, as well as reducing the number of mail ballot drop-off locations, impacting voter convenience.</a:t>
            </a:r>
          </a:p>
          <a:p>
            <a:r>
              <a:t>  B. The narrowing of eligibility for mail voting has led to significant legal and political disputes, with concerns raised about reduced voter access and potential disenfranchisement.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 in Texas</a:t>
            </a:r>
            <a:br/>
            <a:r>
              <a:t>Texas Election Code (4 of 4)</a:t>
            </a:r>
          </a:p>
          <a:p/>
          <a:p>
            <a:r>
              <a:t>I. Election Officials Overseeing Elections</a:t>
            </a:r>
          </a:p>
          <a:p>
            <a:r>
              <a:t>  A. County clerks or election administrators are responsible for managing general elections, ensuring compliance with legal requirements and smooth operation.</a:t>
            </a:r>
          </a:p>
          <a:p>
            <a:r>
              <a:t>  B. Party officials take charge of primary elections, coordinating candidate selection processes within their respective political parties.</a:t>
            </a:r>
          </a:p>
          <a:p/>
          <a:p>
            <a:r>
              <a:t>II. Role of Election Commissions</a:t>
            </a:r>
          </a:p>
          <a:p>
            <a:r>
              <a:t>  A. Election commissions are tasked with handling critical logistics, including the setup of polling places for voters on election day.</a:t>
            </a:r>
          </a:p>
          <a:p>
            <a:r>
              <a:t>  B. They also oversee the printing and distribution of ballots, ensuring accuracy and availability for all eligible voters.</a:t>
            </a:r>
          </a:p>
          <a:p/>
          <a:p>
            <a:r>
              <a:t>III. Precinct-Level Administration</a:t>
            </a:r>
          </a:p>
          <a:p>
            <a:r>
              <a:t>  A. Each precinct is managed by an election judge and an alternate judge from different political parties to maintain fairness and balance.</a:t>
            </a:r>
          </a:p>
          <a:p>
            <a:r>
              <a:t>  B. Additional clerks assist in the process, supporting the judges in certifying results and ensuring a transparent and accurate election process.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 in Texas</a:t>
            </a:r>
            <a:br/>
            <a:r>
              <a:t>Voting Systems</a:t>
            </a:r>
          </a:p>
          <a:p/>
          <a:p>
            <a:r>
              <a:t>I. Texas counties utilize diverse voting systems including paper ballots, optical scan systems, and direct recording electronic (DRE) touchscreens, with selection made by the county commissioners court.</a:t>
            </a:r>
          </a:p>
          <a:p>
            <a:r>
              <a:t>  A. Each county's commissioners court has the authority to decide which voting system will be implemented, allowing for flexibility based on local needs and resources.</a:t>
            </a:r>
          </a:p>
          <a:p>
            <a:r>
              <a:t>  B. The variety of systems reflects differences in technology, infrastructure, and voter demographics across Texas counties.</a:t>
            </a:r>
          </a:p>
          <a:p/>
          <a:p>
            <a:r>
              <a:t>II. Paper ballots are cost-effective but time-consuming to count, while optical scan and DRE systems provide faster, automated counting at a higher equipment cost.</a:t>
            </a:r>
          </a:p>
          <a:p>
            <a:r>
              <a:t>  A. Paper ballots, though inexpensive to produce, require manual counting, which significantly delays the reporting of election results.</a:t>
            </a:r>
          </a:p>
          <a:p>
            <a:r>
              <a:t>  B. Optical scan and DRE systems, despite their high initial investment for equipment, streamline the counting process through automation, saving time during elections.</a:t>
            </a:r>
          </a:p>
          <a:p/>
          <a:p>
            <a:r>
              <a:t>III. General election ballots organize candidates by office level, and write-in votes are valid only if the candidate has filed an official declaration.</a:t>
            </a:r>
          </a:p>
          <a:p>
            <a:r>
              <a:t>  A. Ballots are structured to list candidates according to the level of office they are seeking, making it easier for voters to navigate and select their choices.</a:t>
            </a:r>
          </a:p>
          <a:p>
            <a:r>
              <a:t>  B. Write-in votes are strictly regulated, ensuring that only candidates who have formally declared their candidacy can be counted, maintaining election integrity.</a:t>
            </a:r>
          </a:p>
          <a:p/>
          <a:p>
            <a:r>
              <a:t>IV. Straight-ticket voting, which allowed voters to select all candidates from a single party with one mark, was abolished in Texas in 2017.</a:t>
            </a:r>
          </a:p>
          <a:p>
            <a:r>
              <a:t>  A. The elimination of straight-ticket voting means voters must now make individual selections for each candidate or issue on the ballot, increasing voter engagement with each race.</a:t>
            </a:r>
          </a:p>
          <a:p>
            <a:r>
              <a:t>  B. This change, effective from the 2020 election, aims to encourage more deliberate and informed voting decisions rather than automatic party-line choices.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Voter Participation</a:t>
            </a:r>
          </a:p>
          <a:p/>
          <a:p>
            <a:r>
              <a:t>I. Voting as the primary form of political participation for most Texans</a:t>
            </a:r>
          </a:p>
          <a:p>
            <a:r>
              <a:t>  A. Voting serves as the main avenue through which Texans engage in the political process, often being their sole interaction with government.</a:t>
            </a:r>
          </a:p>
          <a:p>
            <a:r>
              <a:t>  B. Through voting, individuals can directly impact public policy decisions and establish a connection with governmental bodies.</a:t>
            </a:r>
          </a:p>
          <a:p/>
          <a:p>
            <a:r>
              <a:t>II. Turnout statistics and disparities in the 2024 general election</a:t>
            </a:r>
          </a:p>
          <a:p>
            <a:r>
              <a:t>  A. In the 2024 general election, only 61.15% of registered Texans participated, marking a decline from the 66.7% turnout observed in 2020.</a:t>
            </a:r>
          </a:p>
          <a:p>
            <a:r>
              <a:t>  B. Significant variations in voter turnout existed across Texas counties, with lower participation particularly evident in areas known as Democratic strongholds.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Voter Participation</a:t>
            </a:r>
            <a:br/>
            <a:r>
              <a:t>Voter Turnout</a:t>
            </a:r>
          </a:p>
          <a:p/>
          <a:p>
            <a:r>
              <a:t>I. Voter turnout calculation methods vary by denominator</a:t>
            </a:r>
          </a:p>
          <a:p>
            <a:r>
              <a:t>  A. Voter turnout can be measured using three distinct groups—voting-age population (all individuals 18 or older), voting-eligible population (those legally allowed to vote), or registered voters—leading to different percentages for the same election.</a:t>
            </a:r>
          </a:p>
          <a:p>
            <a:r>
              <a:t>  B. Each method provides a unique perspective on participation, as the choice of denominator significantly alters the interpretation of how many people engaged in the voting process.</a:t>
            </a:r>
          </a:p>
          <a:p/>
          <a:p>
            <a:r>
              <a:t>II. 2024 general election turnout illustrates denominator impact</a:t>
            </a:r>
          </a:p>
          <a:p>
            <a:r>
              <a:t>  A. In the 2024 general election, turnout was reported as 48.4% of the voting-age population, 56.51% of the voting-eligible population, and 61.15% of registered voters, highlighting stark differences based on the calculation method.</a:t>
            </a:r>
          </a:p>
          <a:p>
            <a:r>
              <a:t>  B. These varying figures demonstrate how the choice of denominator can shape conclusions about voter engagement, with higher percentages among registered voters suggesting greater participation within that specific group.</a:t>
            </a:r>
          </a:p>
          <a:p/>
          <a:p>
            <a:r>
              <a:t>III. Local election turnout often lower but can be improved</a:t>
            </a:r>
          </a:p>
          <a:p>
            <a:r>
              <a:t>  A. Turnout in local elections is typically much lower compared to general elections, reflecting less public interest or awareness of local issues and candidates.</a:t>
            </a:r>
          </a:p>
          <a:p>
            <a:r>
              <a:t>  B. Cities like Corpus Christi have increased participation by scheduling local elections to coincide with general election dates, leveraging higher voter turnout during those periods.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</a:t>
            </a:r>
            <a:br/>
            <a:r>
              <a:t>Primary, General, and Special Elections</a:t>
            </a:r>
          </a:p>
          <a:p/>
          <a:p>
            <a:r>
              <a:t>I. Primary elections as intra-party contests</a:t>
            </a:r>
          </a:p>
          <a:p>
            <a:r>
              <a:t>  A. Primary elections serve as a mechanism for political parties to select their candidates for the general election by allowing party members to vote on their preferred nominee.</a:t>
            </a:r>
          </a:p>
          <a:p>
            <a:r>
              <a:t>  B. These elections are crucial for narrowing down the field of candidates within a single party, ensuring that only one representative advances to the next stage of the electoral process.</a:t>
            </a:r>
          </a:p>
          <a:p/>
          <a:p>
            <a:r>
              <a:t>II. General elections as the decisive contests for office</a:t>
            </a:r>
          </a:p>
          <a:p>
            <a:r>
              <a:t>  A. General elections are the final step where voters choose among candidates from different parties or independent candidates to fill government positions.</a:t>
            </a:r>
          </a:p>
          <a:p>
            <a:r>
              <a:t>  B. These elections are held to determine the ultimate winners who will assume roles in public office, reflecting the broader will of the electorate.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Voter Participation</a:t>
            </a:r>
            <a:br/>
            <a:r>
              <a:t>Understanding Why People Vote</a:t>
            </a:r>
          </a:p>
          <a:p/>
          <a:p>
            <a:r>
              <a:t>I. Individual-Level Characteristics Influencing Voting Behavior</a:t>
            </a:r>
          </a:p>
          <a:p>
            <a:r>
              <a:t>  A. Education, income, and age are key determinants of voting behavior, with college graduates and older adults showing a much higher likelihood of voting consistently compared to younger or less-educated individuals.</a:t>
            </a:r>
          </a:p>
          <a:p>
            <a:r>
              <a:t>  B. These characteristics often shape access to resources, awareness of political processes, and the perceived importance of participating in elections.</a:t>
            </a:r>
          </a:p>
          <a:p/>
          <a:p>
            <a:r>
              <a:t>II. Motivations for Voter Participation</a:t>
            </a:r>
          </a:p>
          <a:p>
            <a:r>
              <a:t>  A. Factors such as interest in politics, influence from peers, and a personal sense of civic duty play significant roles in driving individuals to vote.</a:t>
            </a:r>
          </a:p>
          <a:p>
            <a:r>
              <a:t>  B. Additionally, strong partisanship is linked to higher turnout, though younger voters tend to prioritize specific issues over deep party loyalty, reflecting a shift in engagement patterns.</a:t>
            </a:r>
          </a:p>
          <a:p/>
          <a:p>
            <a:r>
              <a:t>III. Disparities in Voter Turnout Across Racial and Ethnic Groups</a:t>
            </a:r>
          </a:p>
          <a:p>
            <a:r>
              <a:t>  A. Voter turnout is consistently lower among Latino/a, Asian American, and Black voters compared to White voters, revealing ongoing gaps in political engagement.</a:t>
            </a:r>
          </a:p>
          <a:p>
            <a:r>
              <a:t>  B. These disparities point to systemic barriers and differences in outreach or mobilization efforts that impact participation rates across communities.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Voter Participation</a:t>
            </a:r>
            <a:br/>
            <a:r>
              <a:t>Mobilization</a:t>
            </a:r>
          </a:p>
          <a:p/>
          <a:p>
            <a:r>
              <a:t>I. Mobilization Boosts Turnout</a:t>
            </a:r>
          </a:p>
          <a:p>
            <a:r>
              <a:t>  A. Voter outreach methods such as registration drives, canvassing, phone calls, rallies, and social media campaigns play a crucial role in encouraging individuals to participate in elections.</a:t>
            </a:r>
          </a:p>
          <a:p>
            <a:r>
              <a:t>  B. The Civic Voluntarism Model highlights that direct contact with potential voters significantly increases their likelihood of casting a ballot.</a:t>
            </a:r>
          </a:p>
          <a:p/>
          <a:p>
            <a:r>
              <a:t>II. Partisan &amp; Nonpartisan Efforts</a:t>
            </a:r>
          </a:p>
          <a:p>
            <a:r>
              <a:t>  A. Political parties and candidates focus on mobilizing their supporters to secure votes and achieve electoral success through targeted outreach strategies.</a:t>
            </a:r>
          </a:p>
          <a:p>
            <a:r>
              <a:t>  B. Nonpartisan organizations, such as the League of Women Voters of Texas, work to enhance overall civic engagement by promoting voter participation without favoring any specific party or candidate.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Vote Choice</a:t>
            </a:r>
          </a:p>
          <a:p/>
          <a:p>
            <a:r>
              <a:t>I. Short-Term vs. Long-Term Influences on Voter Decisions</a:t>
            </a:r>
          </a:p>
          <a:p>
            <a:r>
              <a:t>  A. Short-term influences include candidate traits, specific issue positions, and evaluations of government performance, which can change from one election to another and impact voter choices in the immediate context.</a:t>
            </a:r>
          </a:p>
          <a:p>
            <a:r>
              <a:t>  B. Long-term influences, such as party identification and political ideology, are more stable over time and provide a consistent framework through which voters interpret candidates and issues.</a:t>
            </a:r>
          </a:p>
          <a:p/>
          <a:p>
            <a:r>
              <a:t>II. Information Sources &amp; Engagement in Shaping Voter Perceptions</a:t>
            </a:r>
          </a:p>
          <a:p>
            <a:r>
              <a:t>  A. Voters acquire information about candidates from diverse sources like websites, media outlets, and campaign materials, which play a critical role in forming their opinions and preferences.</a:t>
            </a:r>
          </a:p>
          <a:p>
            <a:r>
              <a:t>  B. The accuracy and neutrality of these sources can vary significantly, influencing how voters perceive candidates and issues, often leading to biased or incomplete understandings.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Vote Choice</a:t>
            </a:r>
            <a:br/>
            <a:r>
              <a:t>Deciding Whom to Vote For</a:t>
            </a:r>
          </a:p>
          <a:p/>
          <a:p>
            <a:r>
              <a:t>I. Voters overwhelmingly support candidates from their affiliated party—90% of Democrats voted for Harris and 90% of Republicans for Trump in 2024</a:t>
            </a:r>
          </a:p>
          <a:p>
            <a:r>
              <a:t>  A. This strong correlation highlights the significant role party identification plays in shaping voter behavior during elections.</a:t>
            </a:r>
          </a:p>
          <a:p>
            <a:r>
              <a:t>  B. Such high percentages indicate a deep loyalty to party lines, influencing the predictability of election outcomes in partisan races.</a:t>
            </a:r>
          </a:p>
          <a:p/>
          <a:p>
            <a:r>
              <a:t>II. In judicial and county elections, where candidate information is scarce, voters often rely on party labels to guide their choices</a:t>
            </a:r>
          </a:p>
          <a:p>
            <a:r>
              <a:t>  A. Due to limited visibility and information about candidates in lower-profile races, party affiliation becomes a critical decision-making shortcut for many voters.</a:t>
            </a:r>
          </a:p>
          <a:p>
            <a:r>
              <a:t>  B. This reliance on party labels can significantly impact the election of local officials, even when voters may not be familiar with specific policy positions.</a:t>
            </a:r>
          </a:p>
          <a:p/>
          <a:p>
            <a:r>
              <a:t>III. Voters with favorable views of a candidate are far more likely to support them</a:t>
            </a:r>
          </a:p>
          <a:p>
            <a:r>
              <a:t>  A. Positive perceptions of a candidate, whether based on personality, past performance, or campaign messaging, heavily influence voter support.</a:t>
            </a:r>
          </a:p>
          <a:p>
            <a:r>
              <a:t>  B. This trend underscores the importance of candidate image and public relations in swaying electoral decisions.</a:t>
            </a:r>
          </a:p>
          <a:p/>
          <a:p>
            <a:r>
              <a:t>IV. Voters’ top concerns strongly align with party affiliation and influence candidate selection</a:t>
            </a:r>
          </a:p>
          <a:p>
            <a:r>
              <a:t>  A. Key issues that matter to voters often reflect the core values and priorities of their affiliated party, shaping their candidate preferences.</a:t>
            </a:r>
          </a:p>
          <a:p>
            <a:r>
              <a:t>  B. This alignment means that candidates who address these concerns effectively can secure strong support from their party base.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Vote Choice</a:t>
            </a:r>
            <a:br/>
            <a:r>
              <a:t>Modern Political Campaigns</a:t>
            </a:r>
          </a:p>
          <a:p/>
          <a:p>
            <a:r>
              <a:t>I. Modern campaigns use diverse channels to reach voters</a:t>
            </a:r>
          </a:p>
          <a:p>
            <a:r>
              <a:t>  A. Voters are inundated with campaign messages through traditional media like TV and radio, as well as direct methods such as mail and canvassing, ensuring broad exposure to candidates’ platforms.</a:t>
            </a:r>
          </a:p>
          <a:p>
            <a:r>
              <a:t>  B. Social media has become a critical tool for engagement, with candidates experimenting with innovative digital strategies to connect with voters while navigating state and local regulations.</a:t>
            </a:r>
          </a:p>
          <a:p/>
          <a:p>
            <a:r>
              <a:t>II. Texas candidates prioritize media over in-person campaigning</a:t>
            </a:r>
          </a:p>
          <a:p>
            <a:r>
              <a:t>  A. Due to the vast size of Texas and time limitations, candidates focus on media outreach through TV, radio, streaming services, and social media to maximize their reach across the state.</a:t>
            </a:r>
          </a:p>
          <a:p>
            <a:r>
              <a:t>  B. This reliance on digital and broadcast platforms allows candidates to communicate efficiently with large audiences, compensating for the challenges of in-person visits.</a:t>
            </a:r>
          </a:p>
          <a:p/>
          <a:p>
            <a:r>
              <a:t>III. Local candidates emphasize name recognition in nonpartisan races</a:t>
            </a:r>
          </a:p>
          <a:p>
            <a:r>
              <a:t>  A. At the local level, candidates use yard signs and direct voter interactions to build familiarity, as name recognition is crucial for visibility in smaller-scale elections.</a:t>
            </a:r>
          </a:p>
          <a:p>
            <a:r>
              <a:t>  B. In nonpartisan races where party affiliation is not a factor, personal engagement and localized strategies help candidates stand out to voters.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Vote Choice</a:t>
            </a:r>
            <a:br/>
            <a:r>
              <a:t>Modern Political Campaigns</a:t>
            </a:r>
          </a:p>
          <a:p/>
          <a:p>
            <a:r>
              <a:t>I. Negative Campaigns Have Deep Historical Roots and Remain Common</a:t>
            </a:r>
          </a:p>
          <a:p>
            <a:r>
              <a:t>  A. Negative campaigning is not a recent phenomenon, as it dates back to early elections and continues to be a prevalent strategy in modern politics.</a:t>
            </a:r>
          </a:p>
          <a:p>
            <a:r>
              <a:t>  B. A notable example includes the 2024 Senate race where candidates Ted Cruz and Colin Allred engaged in personal attacks, highlighting the persistence of this tactic.</a:t>
            </a:r>
          </a:p>
          <a:p/>
          <a:p>
            <a:r>
              <a:t>II. Negative Ads Heighten Anxiety and Doubt</a:t>
            </a:r>
          </a:p>
          <a:p>
            <a:r>
              <a:t>  A. Negative advertisements are designed to evoke strong emotions like anxiety and doubt, which can significantly influence voter behavior and shape media narratives.</a:t>
            </a:r>
          </a:p>
          <a:p>
            <a:r>
              <a:t>  B. Although these ads impact how voters perceive candidates and issues, they often fall short of directly persuading individuals to change their voting decisions.</a:t>
            </a:r>
          </a:p>
          <a:p/>
          <a:p>
            <a:r>
              <a:t>III. Impact of Civil Versus Excessive Negativity in Campaigns</a:t>
            </a:r>
          </a:p>
          <a:p>
            <a:r>
              <a:t>  A. When negativity in campaigns remains civil and focuses on issues, it can increase voter engagement by sparking interest and discussion on important topics.</a:t>
            </a:r>
          </a:p>
          <a:p>
            <a:r>
              <a:t>  B. However, excessive mudslinging risks alienating voters, potentially reducing turnout and diverting attention from critical policy debates to personal conflicts.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Vote Choice</a:t>
            </a:r>
            <a:br/>
            <a:r>
              <a:t>Campaign Finance</a:t>
            </a:r>
          </a:p>
          <a:p/>
          <a:p>
            <a:r>
              <a:t>I. Texas imposes minimal restrictions on campaign contributions</a:t>
            </a:r>
          </a:p>
          <a:p>
            <a:r>
              <a:t>  A. Unlike many states, Texas allows donors to contribute unlimited amounts to most political contests, with the notable exception of judicial races where restrictions are in place.</a:t>
            </a:r>
          </a:p>
          <a:p>
            <a:r>
              <a:t>  B. This lack of regulation often leads to significant financial influence in elections, as candidates can amass large sums from individual and organizational donors without caps.</a:t>
            </a:r>
          </a:p>
          <a:p/>
          <a:p>
            <a:r>
              <a:t>II. Competitive statewide races raise substantial funds</a:t>
            </a:r>
          </a:p>
          <a:p>
            <a:r>
              <a:t>  A. In high-profile Texas elections, such as the 2022 gubernatorial race between Abbott and O’Rourke, and the 2024 Senate race between Cruz and Allred, campaigns collectively raised nearly $200 million each.</a:t>
            </a:r>
          </a:p>
          <a:p>
            <a:r>
              <a:t>  B. These races highlight the dual role of large donors providing substantial contributions and grassroots supporters contributing smaller amounts, both critical to funding competitive campaigns.</a:t>
            </a:r>
          </a:p>
          <a:p/>
          <a:p>
            <a:r>
              <a:t>III. Local efforts to regulate campaign finance</a:t>
            </a:r>
          </a:p>
          <a:p>
            <a:r>
              <a:t>  A. Some Texas cities, like Austin, have implemented specific measures such as contribution caps and timing restrictions to limit the influence of money in local elections.</a:t>
            </a:r>
          </a:p>
          <a:p>
            <a:r>
              <a:t>  B. In El Paso, activists are advocating for reforms including public financing and stricter donation limits to create a more equitable electoral process at the local level.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Identity, Elections, and Voting</a:t>
            </a:r>
          </a:p>
          <a:p/>
          <a:p>
            <a:r>
              <a:t>I. Latinos are the largest racial group in Texas at 40.2%, followed by White at 39.4%, Black at 11.6%, and Asian Americans at 5.1%, yet their electoral impact is limited by lower turnout among communities of color.</a:t>
            </a:r>
          </a:p>
          <a:p>
            <a:r>
              <a:t>  A. The significant population size of Latinos in Texas suggests a potential for strong political influence, but lower voter turnout in these communities reduces their ability to affect election outcomes.</a:t>
            </a:r>
          </a:p>
          <a:p>
            <a:r>
              <a:t>  B. Similarly, while White, Black, and Asian American groups contribute to the state's diversity, their electoral power is also constrained by varying levels of participation, particularly among communities of color.</a:t>
            </a:r>
          </a:p>
          <a:p/>
          <a:p>
            <a:r>
              <a:t>II. Women and LGBTQ+ Texans are increasingly shaping elections, though gender voting patterns show significant variation based on race, ethnicity, and education level.</a:t>
            </a:r>
          </a:p>
          <a:p>
            <a:r>
              <a:t>  A. Women and LGBTQ+ individuals are becoming more active in Texas elections, contributing to shifts in political dynamics and candidate support.</a:t>
            </a:r>
          </a:p>
          <a:p>
            <a:r>
              <a:t>  B. However, voting preferences among these groups are not uniform, as they are heavily influenced by intersecting factors such as racial and ethnic backgrounds, as well as educational attainment.</a:t>
            </a:r>
          </a:p>
          <a:p/>
          <a:p>
            <a:r>
              <a:t>III. Women constitute 50.1% of Texas's population but hold only 30% of legislative seats, while White men predominantly occupy elected offices at state and federal levels.</a:t>
            </a:r>
          </a:p>
          <a:p>
            <a:r>
              <a:t>  A. Despite representing over half of the population, women's underrepresentation in Texas legislative roles highlights a significant gender disparity in political power.</a:t>
            </a:r>
          </a:p>
          <a:p>
            <a:r>
              <a:t>  B. The dominance of White men in both state and federal elected positions further underscores systemic barriers to diversity in political leadership within Texas.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Identity, Elections, and Voting</a:t>
            </a:r>
            <a:br/>
            <a:r>
              <a:t>Latino Texans</a:t>
            </a:r>
          </a:p>
          <a:p/>
          <a:p>
            <a:r>
              <a:t>I. Historical Democratic lean among Latinos contrasted with recent Republican gains</a:t>
            </a:r>
          </a:p>
          <a:p>
            <a:r>
              <a:t>  A. Historically, Latino voters in Texas have predominantly supported the Democratic Party, reflecting a long-standing alignment with its policies and outreach efforts.</a:t>
            </a:r>
          </a:p>
          <a:p>
            <a:r>
              <a:t>  B. However, the 2024 election showcased significant Republican gains, particularly in South Texas and the Rio Grande Valley, where Trump secured 55% of Latino votes, indicating a shift in political preferences.</a:t>
            </a:r>
          </a:p>
          <a:p/>
          <a:p>
            <a:r>
              <a:t>II. Candidate engagement with Latino communities through targeted strategies</a:t>
            </a:r>
          </a:p>
          <a:p>
            <a:r>
              <a:t>  A. Candidates are increasingly using Spanish-language media and cultural messaging to connect with Latino voters, tailoring their campaigns to resonate with this demographic.</a:t>
            </a:r>
          </a:p>
          <a:p>
            <a:r>
              <a:t>  B. Appearances at prominent Latino organizations such as LULAC and UnidosUS have become a staple for candidates, providing platforms to address community-specific concerns and build trust.</a:t>
            </a:r>
          </a:p>
          <a:p/>
          <a:p>
            <a:r>
              <a:t>III. Changing political landscape for Latino Texans in elected positions and party identification</a:t>
            </a:r>
          </a:p>
          <a:p>
            <a:r>
              <a:t>  A. Latino Texans occupy significant elected roles, contributing to representation in state and local governance, though their traditional Democratic dominance is declining.</a:t>
            </a:r>
          </a:p>
          <a:p>
            <a:r>
              <a:t>  B. Rising Republican identification among Latino voters suggests that future electoral outcomes will depend on which party can better mobilize this group and align with their key issues.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Identity, Elections, and Voting</a:t>
            </a:r>
            <a:br/>
            <a:r>
              <a:t>White Texans</a:t>
            </a:r>
          </a:p>
          <a:p/>
          <a:p>
            <a:r>
              <a:t>I. Non-Hispanic White Texans as the largest voting group and their strong Republican support</a:t>
            </a:r>
          </a:p>
          <a:p>
            <a:r>
              <a:t>  A. Non-Hispanic White Texans constitute the largest group of voters in Texas, significantly influencing election results with their substantial turnout and political engagement.</a:t>
            </a:r>
          </a:p>
          <a:p>
            <a:r>
              <a:t>  B. In the 2022 election, 66% of White Texans supported Republican candidate Greg Abbott, demonstrating their consistent alignment with Republican candidates and shaping statewide political outcomes.</a:t>
            </a:r>
          </a:p>
          <a:p/>
          <a:p>
            <a:r>
              <a:t>II. Dominance of White Texans in elected offices and the impact of redistricting</a:t>
            </a:r>
          </a:p>
          <a:p>
            <a:r>
              <a:t>  A. White Texans hold a majority of elected positions in Texas, reflecting their significant representation in political power structures across the state.</a:t>
            </a:r>
          </a:p>
          <a:p>
            <a:r>
              <a:t>  B. Republican-favored redistricting has created districts that benefit White voters, while GOP campaigns focus on mobilizing this demographic rather than expanding to other voter groups.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</a:t>
            </a:r>
            <a:br/>
            <a:r>
              <a:t>Primary Elections (1 of 3)</a:t>
            </a:r>
          </a:p>
          <a:p/>
          <a:p>
            <a:r>
              <a:t>I. Texas party primaries select nominees for public office in even-numbered years</a:t>
            </a:r>
          </a:p>
          <a:p>
            <a:r>
              <a:t>  A. These primaries are a key process for political parties in Texas to determine their candidates for various public offices during election cycles.</a:t>
            </a:r>
          </a:p>
          <a:p>
            <a:r>
              <a:t>  B. Holding primaries in even-numbered years aligns with major state and national election schedules, ensuring timely selection of nominees.</a:t>
            </a:r>
          </a:p>
          <a:p/>
          <a:p>
            <a:r>
              <a:t>II. Primary requirement for governor's office based on previous election results</a:t>
            </a:r>
          </a:p>
          <a:p>
            <a:r>
              <a:t>  A. A political party is mandated to use a primary for selecting its gubernatorial nominee if their candidate secured over 20 percent of the vote in the prior election for governor.</a:t>
            </a:r>
          </a:p>
          <a:p>
            <a:r>
              <a:t>  B. This threshold ensures that parties with significant voter support utilize a broader, more inclusive method to choose their candidate for this critical office.</a:t>
            </a:r>
          </a:p>
          <a:p/>
          <a:p>
            <a:r>
              <a:t>III. Minor parties often opt for conventions over primaries</a:t>
            </a:r>
          </a:p>
          <a:p>
            <a:r>
              <a:t>  A. Unlike major parties, most minor parties in Texas prefer conventions as a method to select their candidates, regardless of vote share in previous elections.</a:t>
            </a:r>
          </a:p>
          <a:p>
            <a:r>
              <a:t>  B. Conventions allow smaller parties to streamline their nomination process and focus resources on internal decision-making rather than widespread primary elections.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Identity, Elections, and Voting</a:t>
            </a:r>
            <a:br/>
            <a:r>
              <a:t>Black Texans</a:t>
            </a:r>
          </a:p>
          <a:p/>
          <a:p>
            <a:r>
              <a:t>I. Black Texans as a key Democratic voting base</a:t>
            </a:r>
          </a:p>
          <a:p>
            <a:r>
              <a:t>  A. Black Texans have shown strong and consistent support for Democratic candidates, with 87% backing Beto O’Rourke in the 2022 governor race and a significant majority voting for Kamala Harris in the 2024 presidential election.</a:t>
            </a:r>
          </a:p>
          <a:p>
            <a:r>
              <a:t>  B. This reliable support makes Black Texans a critical demographic for Democratic campaigns in Texas, influencing election outcomes and party strategies.</a:t>
            </a:r>
          </a:p>
          <a:p/>
          <a:p>
            <a:r>
              <a:t>II. Black Texans in elected positions across the state</a:t>
            </a:r>
          </a:p>
          <a:p>
            <a:r>
              <a:t>  A. Black Texans hold a substantial number of elected offices, including five seats in the U.S. Congress and 19 seats in the Texas state legislature, reflecting their political influence at various levels.</a:t>
            </a:r>
          </a:p>
          <a:p>
            <a:r>
              <a:t>  B. Notable gains have been made in counties like Harris and Fort Bend, where Black Democrats have secured key positions, highlighting increasing representation in local governance.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Identity, Elections, and Voting</a:t>
            </a:r>
            <a:br/>
            <a:r>
              <a:t>Asian American Texans</a:t>
            </a:r>
          </a:p>
          <a:p/>
          <a:p>
            <a:r>
              <a:t>I. Asian Americans as a significant voting bloc in Texas</a:t>
            </a:r>
          </a:p>
          <a:p>
            <a:r>
              <a:t>  A. Asian Americans constitute 5.44% of Texas voters, with Indian and Vietnamese Americans representing prominent subgroups within this demographic.</a:t>
            </a:r>
          </a:p>
          <a:p>
            <a:r>
              <a:t>  B. Political preferences among Asian Americans are diverse, varying significantly across different national origins within the community.</a:t>
            </a:r>
          </a:p>
          <a:p/>
          <a:p>
            <a:r>
              <a:t>II. Limited party outreach despite growing numbers</a:t>
            </a:r>
          </a:p>
          <a:p>
            <a:r>
              <a:t>  A. Despite the increasing population of Asian Americans in Texas, many report a lack of targeted outreach or engagement from political parties.</a:t>
            </a:r>
          </a:p>
          <a:p>
            <a:r>
              <a:t>  B. Recent elections have marked progress with historic wins for Asian American candidates and the establishment of an AAPI Legislative Caucus to amplify their voice.</a:t>
            </a:r>
          </a:p>
          <a:p/>
          <a:p>
            <a:r>
              <a:t>III. Shifting political leanings and the need for engagement</a:t>
            </a:r>
          </a:p>
          <a:p>
            <a:r>
              <a:t>  A. While a majority of Asian Americans tend to lean Democratic, there has been a noticeable increase in Republican support, particularly evident in the 2024 elections.</a:t>
            </a:r>
          </a:p>
          <a:p>
            <a:r>
              <a:t>  B. This shift underscores the importance of targeted political engagement to effectively translate the demographic growth of Asian Americans into meaningful electoral influence.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Identity, Elections, and Voting</a:t>
            </a:r>
            <a:br/>
            <a:r>
              <a:t>Women</a:t>
            </a:r>
          </a:p>
          <a:p/>
          <a:p>
            <a:r>
              <a:t>I. Women in Texas faced decades of exclusion from voting and officeholding, with significant growth in representation since 1990</a:t>
            </a:r>
          </a:p>
          <a:p>
            <a:r>
              <a:t>  A. Historically, women in Texas were systematically barred from participating in elections and holding public office, reflecting broader gender discrimination in politics.</a:t>
            </a:r>
          </a:p>
          <a:p>
            <a:r>
              <a:t>  B. Since 1990, there has been a marked increase in women's representation, indicating a shift toward greater inclusion and recognition of their political contributions.</a:t>
            </a:r>
          </a:p>
          <a:p/>
          <a:p>
            <a:r>
              <a:t>II. As of 2025, 61 women serve in the Texas legislature and two hold statewide executive offices</a:t>
            </a:r>
          </a:p>
          <a:p>
            <a:r>
              <a:t>  A. The presence of 61 women in the Texas legislature as of 2025 highlights a notable advancement in gender diversity within state-level decision-making bodies.</a:t>
            </a:r>
          </a:p>
          <a:p>
            <a:r>
              <a:t>  B. Additionally, two women occupying statewide executive positions demonstrate progress in achieving leadership roles at higher levels of government.</a:t>
            </a:r>
          </a:p>
          <a:p/>
          <a:p>
            <a:r>
              <a:t>III. Despite progress, women face structural and cultural challenges that limit political participation</a:t>
            </a:r>
          </a:p>
          <a:p>
            <a:r>
              <a:t>  A. Structural barriers, such as caregiving responsibilities, often disproportionately affect women, making it harder for them to run for or sustain political careers.</a:t>
            </a:r>
          </a:p>
          <a:p>
            <a:r>
              <a:t>  B. Cultural challenges, including media bias and heightened scrutiny of qualifications and appearance, create additional obstacles that discourage women from entering politics.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Identity, Elections, and Voting</a:t>
            </a:r>
            <a:br/>
            <a:r>
              <a:t>LGBTQ+</a:t>
            </a:r>
          </a:p>
          <a:p/>
          <a:p>
            <a:r>
              <a:t>I. Significant strides of LGBTQ+ Texans in political representation</a:t>
            </a:r>
          </a:p>
          <a:p>
            <a:r>
              <a:t>  A. From Annise Parker's groundbreaking 2010 mayoral victory in Houston to Julie Johnson's historic 2024 election to Congress, LGBTQ+ individuals in Texas have achieved notable political milestones.</a:t>
            </a:r>
          </a:p>
          <a:p>
            <a:r>
              <a:t>  B. With eight openly LGBTQ+ state legislators and growing visibility in both local and statewide offices, their presence in politics continues to expand and influence representation.</a:t>
            </a:r>
          </a:p>
          <a:p/>
          <a:p>
            <a:r>
              <a:t>II. Advocacy and challenges faced by LGBTQ+ officials in Texas</a:t>
            </a:r>
          </a:p>
          <a:p>
            <a:r>
              <a:t>  A. LGBTQ+ elected officials prioritize advocating for nondiscrimination laws and broader equality measures to protect their communities.</a:t>
            </a:r>
          </a:p>
          <a:p>
            <a:r>
              <a:t>  B. However, recent legislative sessions have introduced conservative proposals targeting issues like drag performances, gender-affirming care, and classroom instruction, underscoring deep partisan divides on these topics.</a:t>
            </a:r>
          </a:p>
          <a:p/>
          <a:p>
            <a:r>
              <a:t>Total Slides: 33</a:t>
            </a:r>
          </a:p>
          <a:p>
            <a:r>
              <a:t>Slides with Content: 33</a:t>
            </a:r>
          </a:p>
          <a:p>
            <a:r>
              <a:t>Key Topics: elections, election, candidates, texas,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</a:t>
            </a:r>
            <a:br/>
            <a:r>
              <a:t>Primary Elections (2 of 3)</a:t>
            </a:r>
          </a:p>
          <a:p/>
          <a:p>
            <a:r>
              <a:t>I. Development of Direct Primaries as a Uniquely American System</a:t>
            </a:r>
          </a:p>
          <a:p>
            <a:r>
              <a:t>  A. Direct primaries emerged in the United States as a mechanism to reduce the influence of party bosses in candidate selection.</a:t>
            </a:r>
          </a:p>
          <a:p>
            <a:r>
              <a:t>  B. This system was specifically designed to encourage broader voter participation in the nomination process.</a:t>
            </a:r>
          </a:p>
          <a:p/>
          <a:p>
            <a:r>
              <a:t>II. Evolution of Four Basic Forms of Direct Primary</a:t>
            </a:r>
          </a:p>
          <a:p>
            <a:r>
              <a:t>  A. Over time, four distinct types of direct primaries have developed, with the closed primary and open primary being the most widely used.</a:t>
            </a:r>
          </a:p>
          <a:p>
            <a:r>
              <a:t>  B. These forms vary in terms of voter eligibility and party affiliation requirements, shaping how candidates are nominated.</a:t>
            </a:r>
          </a:p>
          <a:p/>
          <a:p>
            <a:r>
              <a:t>III. Texas's Unique Combination of Open and Closed Primaries</a:t>
            </a:r>
          </a:p>
          <a:p>
            <a:r>
              <a:t>  A. Texas employs a hybrid system that incorporates elements of both open and closed primaries for its elections.</a:t>
            </a:r>
          </a:p>
          <a:p>
            <a:r>
              <a:t>  B. This approach allows flexibility in voter participation while maintaining some party-specific voting structures.</a:t>
            </a:r>
          </a:p>
          <a:p/>
          <a:p>
            <a:r>
              <a:t>IV. Party Affiliation Identification at Voting Time in Texas</a:t>
            </a:r>
          </a:p>
          <a:p>
            <a:r>
              <a:t>  A. Unlike some states, Texas voters are not required to register with a specific party prior to elections.</a:t>
            </a:r>
          </a:p>
          <a:p>
            <a:r>
              <a:t>  B. Instead, they declare their party affiliation at the polling location when they choose to vote in a primary.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</a:t>
            </a:r>
            <a:br/>
            <a:r>
              <a:t>Primary Elections (3 of 3)</a:t>
            </a:r>
          </a:p>
          <a:p/>
          <a:p>
            <a:r>
              <a:t>I. Administering Primaries</a:t>
            </a:r>
          </a:p>
          <a:p>
            <a:r>
              <a:t>  A. The process of managing primary elections falls under the purview of each political party’s county executive committee, which handles key organizational tasks.</a:t>
            </a:r>
          </a:p>
          <a:p>
            <a:r>
              <a:t>  B. This committee is tasked with ensuring the smooth execution of the primary process, including coordination of necessary resources and adherence to election rules.</a:t>
            </a:r>
          </a:p>
          <a:p/>
          <a:p>
            <a:r>
              <a:t>II. Filing for Party Nominations</a:t>
            </a:r>
          </a:p>
          <a:p>
            <a:r>
              <a:t>  A. Candidates who wish to seek their party’s nomination for an election must submit their application or paperwork to the designated party official.</a:t>
            </a:r>
          </a:p>
          <a:p>
            <a:r>
              <a:t>  B. This filing process is a critical step to officially enter the primary race and ensures that candidates are recognized by the party for inclusion on the ballot.</a:t>
            </a:r>
          </a:p>
          <a:p/>
          <a:p>
            <a:r>
              <a:t>III. Oversight by County Executive Committees</a:t>
            </a:r>
          </a:p>
          <a:p>
            <a:r>
              <a:t>  A. County executive committees are responsible for managing essential aspects of the primary, such as the printing of ballots for their party’s voters.</a:t>
            </a:r>
          </a:p>
          <a:p>
            <a:r>
              <a:t>  B. Additionally, they coordinate logistical details, including the arrangement of voting locations and other operational needs for the primary election.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Elections</a:t>
            </a:r>
            <a:br/>
            <a:r>
              <a:t>General and Special Elections</a:t>
            </a:r>
          </a:p>
          <a:p/>
          <a:p>
            <a:r>
              <a:t>I. Texas general elections occur on even-numbered November Tuesdays</a:t>
            </a:r>
          </a:p>
          <a:p>
            <a:r>
              <a:t>  A. These elections are held biennially on the first Tuesday after the first Monday in November of even-numbered years.</a:t>
            </a:r>
          </a:p>
          <a:p>
            <a:r>
              <a:t>  B. They cover a wide range of offices, including state, local, and sometimes federal positions, depending on the election cycle.</a:t>
            </a:r>
          </a:p>
          <a:p/>
          <a:p>
            <a:r>
              <a:t>II. Elections for governor and other statewide officers serving four-year terms are scheduled in midterm elections</a:t>
            </a:r>
          </a:p>
          <a:p>
            <a:r>
              <a:t>  A. These midterm elections take place in even-numbered years that do not coincide with presidential elections, typically two years after a presidential election.</a:t>
            </a:r>
          </a:p>
          <a:p>
            <a:r>
              <a:t>  B. This scheduling helps focus voter attention on state-specific issues and candidates, separate from the national presidential race.</a:t>
            </a:r>
          </a:p>
          <a:p/>
          <a:p>
            <a:r>
              <a:t>III. Special elections are called for constitutional amendments, local bond issues, and interim vacancies</a:t>
            </a:r>
          </a:p>
          <a:p>
            <a:r>
              <a:t>  A. These elections address specific needs, such as approving changes to the state constitution or funding local projects through bond measures.</a:t>
            </a:r>
          </a:p>
          <a:p>
            <a:r>
              <a:t>  B. They also serve to fill temporary vacancies in legislative or congressional seats, ensuring representation is maintained until the next general election.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Electoral Rules</a:t>
            </a:r>
            <a:br/>
            <a:r>
              <a:t>Historical Obstacles to Voting</a:t>
            </a:r>
          </a:p>
          <a:p/>
          <a:p>
            <a:r>
              <a:t>I. Barriers to Voting for Minority Citizens in Texas After the Civil War</a:t>
            </a:r>
          </a:p>
          <a:p>
            <a:r>
              <a:t>  A. Following the Civil War, minority citizens in Texas faced numerous obstacles that prevented them from exercising their right to vote.</a:t>
            </a:r>
          </a:p>
          <a:p>
            <a:r>
              <a:t>  B. These barriers included both legal mechanisms and extralegal tactics aimed at suppressing minority participation in elections.</a:t>
            </a:r>
          </a:p>
          <a:p/>
          <a:p>
            <a:r>
              <a:t>II. Poll Tax as a Voting Barrier in Texas</a:t>
            </a:r>
          </a:p>
          <a:p>
            <a:r>
              <a:t>  A. Texas implemented a poll tax, requiring citizens to pay a special fee to be eligible to vote, which created a significant financial hurdle.</a:t>
            </a:r>
          </a:p>
          <a:p>
            <a:r>
              <a:t>  B. This tax disproportionately affected low-income individuals, particularly Black and Latino Texans, leading to their disqualification from voting.</a:t>
            </a:r>
          </a:p>
          <a:p/>
          <a:p>
            <a:r>
              <a:t>III. White Primaries and Disenfranchisement of Non-White Voters</a:t>
            </a:r>
          </a:p>
          <a:p>
            <a:r>
              <a:t>  A. The white primary system in Texas was specifically designed to exclude non-White individuals from participating in the Democratic primary elections.</a:t>
            </a:r>
          </a:p>
          <a:p>
            <a:r>
              <a:t>  B. By restricting access to the primary, which often determined the general election outcome, this system effectively disenfranchised Black and Latino voters.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Electoral Rules</a:t>
            </a:r>
            <a:br/>
            <a:r>
              <a:t>Historical Obstacles to Voting</a:t>
            </a:r>
          </a:p>
          <a:p/>
          <a:p>
            <a:r>
              <a:t>I. Literacy Tests as Historical Obstacles to Voting</a:t>
            </a:r>
          </a:p>
          <a:p>
            <a:r>
              <a:t>  A. Literacy tests were implemented in some southern states as a barrier to voting, designed to exclude certain groups from participating in elections by requiring them to demonstrate reading and writing skills.</a:t>
            </a:r>
          </a:p>
          <a:p>
            <a:r>
              <a:t>  B. Although Texas did not enforce such tests, they were a significant impediment in other regions, often disproportionately affecting minority and less-educated populations.</a:t>
            </a:r>
          </a:p>
          <a:p/>
          <a:p>
            <a:r>
              <a:t>II. Grandfather Clause as a Voting Barrier</a:t>
            </a:r>
          </a:p>
          <a:p>
            <a:r>
              <a:t>  A. The grandfather clause was a legal mechanism used to exempt certain individuals from voting restrictions, specifically those whose ancestors were eligible to vote before 1867, effectively favoring white voters.</a:t>
            </a:r>
          </a:p>
          <a:p>
            <a:r>
              <a:t>  B. This clause created an unfair advantage by bypassing barriers like literacy tests or poll taxes for some, while maintaining discriminatory obstacles for others, particularly African Americans.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Electoral Rules</a:t>
            </a:r>
            <a:br/>
            <a:r>
              <a:t>Historical Obstacles to Voting</a:t>
            </a:r>
          </a:p>
          <a:p/>
          <a:p>
            <a:r>
              <a:t>I. Diluting Votes through Gerrymandering</a:t>
            </a:r>
          </a:p>
          <a:p>
            <a:r>
              <a:t>  A. After each census, states redraw district maps, and this process is frequently manipulated through gerrymandering to intentionally reduce the voting power of specific demographic groups.</a:t>
            </a:r>
          </a:p>
          <a:p>
            <a:r>
              <a:t>  B. This manipulation can target political or racial groups by strategically altering district boundaries to favor one party or diminish the influence of certain voters.</a:t>
            </a:r>
          </a:p>
          <a:p/>
          <a:p>
            <a:r>
              <a:t>II. Tactics of Cracking and Packing</a:t>
            </a:r>
          </a:p>
          <a:p>
            <a:r>
              <a:t>  A. "Cracking" refers to the practice of splitting minority voters across multiple districts, thereby diluting their collective voting strength and preventing them from forming a majority in any single district.</a:t>
            </a:r>
          </a:p>
          <a:p>
            <a:r>
              <a:t>  B. "Packing" involves concentrating minority voters into a small number of districts, ensuring they have overwhelming majorities in those areas but limiting their influence in surrounding districts.</a:t>
            </a:r>
          </a:p>
          <a:p/>
          <a:p>
            <a:r>
              <a:t>III. Legal Aspects of Racial Gerrymandering</a:t>
            </a:r>
          </a:p>
          <a:p>
            <a:r>
              <a:t>  A. Discriminatory racial gerrymandering, which intentionally harms minority voters by reducing their electoral power, is deemed illegal under federal law.</a:t>
            </a:r>
          </a:p>
          <a:p>
            <a:r>
              <a:t>  B. Conversely, affirmative racial gerrymandering is permitted, allowing the creation of majority–minority districts to enhance electoral opportunities for underrepresented racial and ethnic groups.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Master" Target="../slideMasters/slideMaster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tags" Target="../tags/tag2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+mn-lt"/>
              </a:rPr>
              <a:t>Brown | Langenegger | Biles | Reyna | Huerta | Farmer-Neal | McNeely | </a:t>
            </a:r>
            <a:r>
              <a:rPr lang="en-US" sz="1000" dirty="0" err="1">
                <a:solidFill>
                  <a:schemeClr val="bg1"/>
                </a:solidFill>
                <a:latin typeface="+mn-lt"/>
              </a:rPr>
              <a:t>Rijkhoff</a:t>
            </a:r>
            <a:r>
              <a:rPr lang="en-US" sz="1000" dirty="0">
                <a:solidFill>
                  <a:schemeClr val="bg1"/>
                </a:solidFill>
                <a:latin typeface="+mn-lt"/>
              </a:rPr>
              <a:t>, Practicing Texas Politics, Enhanced 19th Edition. © 2026 Cengage.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8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0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2745C-2EE1-802B-FBF7-36799C37B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B7D251-1AB8-B1AB-C479-22D33836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123FD0-468B-F5FD-E8D4-B122D8EB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Determining voting procedures is a state responsibility.</a:t>
            </a:r>
          </a:p>
          <a:p>
            <a:r>
              <a:rPr lang="en-US" dirty="0"/>
              <a:t>The U.S. constitution grants state legislatures the primary authority to establish the “Times, Places, and Manner” of elections,</a:t>
            </a:r>
          </a:p>
          <a:p>
            <a:r>
              <a:rPr lang="en-US" dirty="0"/>
              <a:t>Each state is also in charge of organizing federal elections.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0918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6F084-D29F-767A-31A6-126B478E4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7DD6471-C6BB-8333-F0C7-222D5306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Federal Voting Rights Legislation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22C4AD-62D0-2A89-3982-819648000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Voting Rights Act (1965): Abolished literacy tests, limited residency requirements, and mandated absentee/early voting access.</a:t>
            </a:r>
          </a:p>
          <a:p>
            <a:r>
              <a:rPr lang="en-US" dirty="0"/>
              <a:t>Language Access: Requires bilingual ballots and assistance in jurisdictions with large non-English-speaking populations.</a:t>
            </a:r>
          </a:p>
          <a:p>
            <a:r>
              <a:rPr lang="en-US" dirty="0"/>
              <a:t>Motor-Voter Law (1993): Simplified registration via mail, DMV, and public service agencies; supports voter access and convenience.</a:t>
            </a:r>
          </a:p>
          <a:p>
            <a:r>
              <a:rPr lang="en-US" dirty="0"/>
              <a:t>Constitutional Amendments: Expanded suffrage by prohibiting discrimination based on race (15th), gender (19th), and age over 18 (26th).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093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2754-7154-1E41-BAEC-C080612B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767E49-B0D0-2483-302F-5CB2A73D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Trends in Contemporary Voting Rights </a:t>
            </a:r>
            <a:r>
              <a:rPr lang="en-US" sz="2800" dirty="0"/>
              <a:t>(1 of 2)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B5F3210-888B-F75F-5DA2-CBCBD4F4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Improving Access to Voting</a:t>
            </a:r>
          </a:p>
          <a:p>
            <a:pPr lvl="1"/>
            <a:r>
              <a:rPr lang="en-US" dirty="0"/>
              <a:t>States like Oregon, Washington, and California offer universal mail-in ballots, boosting turnout.</a:t>
            </a:r>
          </a:p>
          <a:p>
            <a:pPr lvl="1"/>
            <a:r>
              <a:rPr lang="en-US" dirty="0"/>
              <a:t>42 states and D.C. allow online registration; preregistration for 16- and 17-year-olds increases youth voter participation.</a:t>
            </a:r>
          </a:p>
          <a:p>
            <a:pPr lvl="1"/>
            <a:r>
              <a:rPr lang="en-US" dirty="0"/>
              <a:t>Texas reduced election dates to combat “turnout burnout,” limiting most elections to May and November.</a:t>
            </a:r>
          </a:p>
          <a:p>
            <a:pPr lvl="1"/>
            <a:r>
              <a:rPr lang="en-US" dirty="0"/>
              <a:t>Texans can register at 17 years, 10 months—aligning with efforts to engage young voters early.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8494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0488E-1453-EF2D-7592-0457D09D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BF313E1-E12C-62DB-89F1-1CB919A27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Trends in Contemporary Voting Rights </a:t>
            </a:r>
            <a:r>
              <a:rPr lang="en-US" sz="2800" dirty="0"/>
              <a:t>(2 of 2)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CEA8EBE-FE1B-4FCA-52AD-4DE05C6E5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Changes Affecting Voting Access</a:t>
            </a:r>
          </a:p>
          <a:p>
            <a:pPr lvl="1"/>
            <a:r>
              <a:rPr lang="en-US" dirty="0"/>
              <a:t>Texas imposes strict requirements for volunteer registrars, hindering voter registration efforts.</a:t>
            </a:r>
          </a:p>
          <a:p>
            <a:pPr lvl="1"/>
            <a:r>
              <a:rPr lang="en-US" dirty="0"/>
              <a:t>Texas requires a photo ID to vote, but student IDs are excluded; critics argue this disenfranchises marginalized groups. </a:t>
            </a:r>
          </a:p>
          <a:p>
            <a:pPr lvl="1"/>
            <a:r>
              <a:rPr lang="en-US" dirty="0"/>
              <a:t>Texas laws passed in 2021 banned 24-hour and drive-through voting, tightened vote-by-mail rules, and restricted unsolicited mail ballot applications.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19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9796C-D9F5-89B3-DB4E-1588D9628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A771F2-110B-E196-6A98-F6F8218A6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(1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BF4697-E644-3DEA-4AE6-70528709F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All election laws currently in effect in the Lone Star State are compiled into one 1,034-page body of law, the Texas Election Code.</a:t>
            </a:r>
          </a:p>
          <a:p>
            <a:r>
              <a:rPr lang="en-US" dirty="0"/>
              <a:t>Qualifications for Voting</a:t>
            </a:r>
          </a:p>
          <a:p>
            <a:pPr lvl="1"/>
            <a:r>
              <a:rPr lang="en-US" dirty="0"/>
              <a:t>Eligibility Requirements: Must be a U.S. citizen, at least 18, a Texas resident for 30+ days, registered 30+ days before Election Day, and not a convicted felon or declared mentally incompetent.</a:t>
            </a:r>
          </a:p>
          <a:p>
            <a:pPr lvl="1"/>
            <a:r>
              <a:rPr lang="en-US" dirty="0"/>
              <a:t>Texas uses permanent registration; voters must register by mail or in person—online registration is not available, though applications can be filled out online and mailed.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58698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034A-4351-80DB-B99A-E99848869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DE3F3B-ED60-9D8E-E85A-626B0D169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(2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4E365B-FFA3-D0A4-7193-43CDF4CD2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Voting Precincts</a:t>
            </a:r>
          </a:p>
          <a:p>
            <a:pPr lvl="1"/>
            <a:r>
              <a:rPr lang="en-US" dirty="0"/>
              <a:t>Texas has over 8,500 precincts, each serving 100–2,000 voters; boundaries are set by county commissioners and determine local polling places.</a:t>
            </a:r>
          </a:p>
          <a:p>
            <a:r>
              <a:rPr lang="en-US" dirty="0"/>
              <a:t>Voting Centers</a:t>
            </a:r>
          </a:p>
          <a:p>
            <a:pPr lvl="1"/>
            <a:r>
              <a:rPr lang="en-US" dirty="0"/>
              <a:t>Approved counties may use centralized voting centers, allowing any registered voter to cast a ballot at any location within the county—though concerns persist over fairness and machine access.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1436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3159-D533-23E6-C8AC-1566E1D1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F05E06-BA51-D8AF-606F-2C29788E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(3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937FD9-8DE6-EFCB-F575-986A51CF5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Voting Early</a:t>
            </a:r>
          </a:p>
          <a:p>
            <a:pPr lvl="1"/>
            <a:r>
              <a:rPr lang="en-US" dirty="0"/>
              <a:t>Texas allows in-person early voting starting 17 days before general elections and restricted vote-by-mail access for specific groups (e.g., elderly, disabled, out-of-county voters). </a:t>
            </a:r>
          </a:p>
          <a:p>
            <a:pPr lvl="1"/>
            <a:r>
              <a:rPr lang="en-US" dirty="0"/>
              <a:t>Laws banning 24-hour and drive-through voting, limiting mail ballot drop-off sites, and narrowing eligibility for mail voting have sparked legal and political disputes over voter access.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04347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891-BBB0-6E6A-13BB-AA4A9A68C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226CE5-3525-5F8E-881B-0FD70DAB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 err="1"/>
              <a:t>Texas</a:t>
            </a:r>
            <a:r>
              <a:rPr lang="en-US" dirty="0"/>
              <a:t> Election Code (4 of 4)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2EAB64-0F3D-A5F2-A1FF-22DCD30BF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Election Officials</a:t>
            </a:r>
          </a:p>
          <a:p>
            <a:pPr lvl="1"/>
            <a:r>
              <a:rPr lang="en-US" dirty="0"/>
              <a:t>County clerks or election administrators oversee general elections; party officials manage primaries. Election commissions handle logistics like polling places and ballot printing.</a:t>
            </a:r>
          </a:p>
          <a:p>
            <a:pPr lvl="1"/>
            <a:r>
              <a:rPr lang="en-US" dirty="0"/>
              <a:t>Each precinct has an election judge and alternate from different parties, plus clerks to assist—ensuring bipartisan administration and certified results.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7232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010D9-CDD8-5847-9727-3741EE74C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506947-F831-B3A1-E4F1-C625CB4B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 in Texas</a:t>
            </a:r>
            <a:br>
              <a:rPr lang="en-US" dirty="0"/>
            </a:br>
            <a:r>
              <a:rPr lang="en-US" dirty="0"/>
              <a:t>Voting Systems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141778-6ABE-6575-29FA-9EEE304E5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counties use paper ballots, optical scan systems, and direct recording electronic (DRE) touchscreens—each chosen by the county commissioners court.</a:t>
            </a:r>
          </a:p>
          <a:p>
            <a:r>
              <a:rPr lang="en-US" dirty="0"/>
              <a:t>Paper ballots are low-cost but slow to count; optical scan and DRE systems offer faster, automated counting but require expensive equipment.</a:t>
            </a:r>
          </a:p>
          <a:p>
            <a:r>
              <a:rPr lang="en-US" dirty="0"/>
              <a:t>General election ballots list candidates by office level; write-in votes count only if the candidate filed a declaration. Straight-ticket voting was eliminated in 2017.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489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2696E-02DC-099C-70C4-216F22EAD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7F8712-66C4-87CD-1E46-F08B9D62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5DEEB5D-BC4E-0674-B3A8-BA7BD79C5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For most Texans, voting is the primary—and often only—form of political participation, offering a direct way to influence public policy and connect with government.</a:t>
            </a:r>
          </a:p>
          <a:p>
            <a:r>
              <a:rPr lang="en-US" dirty="0"/>
              <a:t>In the 2024 general election, 61.15% of registered Texans voted—a drop from 66.7% in 2020—with notable disparities across counties and partisan lines, especially lower turnout in Democratic strongholds.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91428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834EF-14F9-82C9-36C1-47AA35A8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D455E-FC93-D380-0F9D-33DEA8930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r>
              <a:rPr lang="en-US" dirty="0"/>
              <a:t>Voter Turnout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AF6BFA-4FB7-6671-7992-A0B265E6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Voter turnout can be calculated using voting-age population, voting-eligible population, or registered voters—each method yields different results and interpretations.</a:t>
            </a:r>
          </a:p>
          <a:p>
            <a:r>
              <a:rPr lang="en-US" dirty="0"/>
              <a:t>In the 2024 general election, turnout was 48.4% of the voting-age population, 56.51% of the voting-eligible population, and 61.15% of registered voters—showing how denominator choice shapes conclusions.</a:t>
            </a:r>
          </a:p>
          <a:p>
            <a:r>
              <a:rPr lang="en-US" dirty="0"/>
              <a:t>Turnout in local elections is often much lower; cities like Corpus Christi boosted participation by aligning local elections with general election dates.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164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30C9-B473-7873-F2D9-16E459FBA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219556-E9EE-EC76-C81B-6D2118E1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Primary, General, and Special Elections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7E944B-9904-2839-6E37-A07D5AE3A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Primary elections are contests between candidates from the same party.</a:t>
            </a:r>
          </a:p>
          <a:p>
            <a:r>
              <a:rPr lang="en-US" dirty="0"/>
              <a:t>General elections determine which candidates will fill government offices.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553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82D8A-4B48-D64A-1699-33A5DD794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3CEAE4-7CA7-63AC-A052-59819869C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r>
              <a:rPr lang="en-US" dirty="0"/>
              <a:t>Understanding Why People Vote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89EA7BE-0307-403B-3B82-9F348727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Individual-Level Characteristics</a:t>
            </a:r>
          </a:p>
          <a:p>
            <a:pPr lvl="1"/>
            <a:r>
              <a:rPr lang="en-US" dirty="0"/>
              <a:t>Education, income, and age strongly affect voting behavior—college graduates and older adults are significantly more likely to vote regularly than younger or less-educated individuals. </a:t>
            </a:r>
          </a:p>
          <a:p>
            <a:pPr lvl="1"/>
            <a:r>
              <a:rPr lang="en-US" dirty="0"/>
              <a:t>Interest in politics, peer influence, and a sense of civic duty motivate participation; strong partisanship correlates with higher turnout, though younger voters often lean toward issue-based engagement. </a:t>
            </a:r>
          </a:p>
          <a:p>
            <a:pPr lvl="1"/>
            <a:r>
              <a:rPr lang="en-US" dirty="0"/>
              <a:t>Turnout remains lower among Latino/a, Asian American, and Black voters compared to White voters, highlighting persistent disparities in political engagement.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9563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770D-2494-60F0-ECFA-23BA5ECBE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DC453-401C-7151-7108-3BA5C38E5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Participation</a:t>
            </a:r>
            <a:br>
              <a:rPr lang="en-US" dirty="0"/>
            </a:br>
            <a:r>
              <a:rPr lang="en-US" dirty="0"/>
              <a:t>Mobilization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456F32F-E4F6-2BE7-110D-D50FAA2A2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Mobilization Boosts Turnout: Voter outreach—through registration drives, canvassing, calls, rallies, and social media—significantly increases the likelihood that individuals will vote, as emphasized by the Civic Voluntarism Model</a:t>
            </a:r>
          </a:p>
          <a:p>
            <a:r>
              <a:rPr lang="en-US" dirty="0"/>
              <a:t>Partisan &amp; Nonpartisan Efforts: While parties and candidates mobilize supporters for electoral gain, groups like the League of Women Voters of Texas promote broader civic engagement through nonpartisan initiatives.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1128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A46FB-4C9B-37CD-89B5-2F0DF4EC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25ABD5-EF11-4255-0911-9B019D0C2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790F7D-0EDE-3EDF-7B77-6A156E2BA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Short-Term vs. Long-Term Influences: Voter decisions are shaped by candidate traits, issue positions, and government performance (short-term), but also by enduring factors like party identification and political ideology.</a:t>
            </a:r>
          </a:p>
          <a:p>
            <a:r>
              <a:rPr lang="en-US" dirty="0"/>
              <a:t>Information Sources &amp; Engagement: Voters learn about candidates through websites, media, and campaigns—though these sources vary in accuracy and neutrality, they help shape perceptions and preferences.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2380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68B74-650F-DE5B-ACB0-564058BD5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CA06AF-75DD-A24A-B011-4F38EA2FD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Deciding Whom to Vote For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550AED-A842-3DCE-6ED2-B57A9801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Voters overwhelmingly support candidates from their affiliated party—90% of Democrats voted for Harris and 90% of Republicans for Trump in 2024.</a:t>
            </a:r>
          </a:p>
          <a:p>
            <a:r>
              <a:rPr lang="en-US" dirty="0"/>
              <a:t>In judicial and county elections, where candidate information is scarce, voters often rely on party labels to guide their choices.</a:t>
            </a:r>
          </a:p>
          <a:p>
            <a:r>
              <a:rPr lang="en-US" dirty="0"/>
              <a:t>Voters with favorable views of a candidate are far more likely to support them.</a:t>
            </a:r>
          </a:p>
          <a:p>
            <a:r>
              <a:rPr lang="en-US" dirty="0"/>
              <a:t>Voters’ top concerns strongly align with party affiliation and influence candidate selection.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942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BBF2-CC82-E524-C2D1-256FAF3A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61A61F0-6FEA-DDB6-77DC-0652D6C4C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Modern Political Campaigns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AADACAC-9CCD-51A6-ECE7-0E4CA1A2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Modern campaigns bombard voters with messages via TV, radio, mail, canvassing, and especially social media—where candidates experiment with new tools to engage voters under both state and local regulations.</a:t>
            </a:r>
          </a:p>
          <a:p>
            <a:r>
              <a:rPr lang="en-US" dirty="0"/>
              <a:t>Campaigning in Texas</a:t>
            </a:r>
          </a:p>
          <a:p>
            <a:pPr lvl="1"/>
            <a:r>
              <a:rPr lang="en-US" dirty="0"/>
              <a:t>Texas candidates must rely on media and digital outreach—TV, radio, streaming, and social media—rather than in-person visits due to time and travel constraints.</a:t>
            </a:r>
          </a:p>
          <a:p>
            <a:pPr lvl="1"/>
            <a:r>
              <a:rPr lang="en-US" dirty="0"/>
              <a:t>Local candidates focus on name recognition through yard signs and direct voter interaction, especially in nonpartisan races where party cues are absent.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0817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682C8-AB11-42AA-E110-A45C2E62F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26BC47-6A0C-F2D9-2751-6B167075D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Modern Political Campaigns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48DD701-05BC-0DB1-026E-52409E500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Negative Campaigns</a:t>
            </a:r>
          </a:p>
          <a:p>
            <a:pPr lvl="1"/>
            <a:r>
              <a:rPr lang="en-US" dirty="0"/>
              <a:t>Negative campaigning has deep historical roots and remains common—candidates like Ted Cruz and Colin Allred exchanged personal attacks in the 2024 Senate race.</a:t>
            </a:r>
          </a:p>
          <a:p>
            <a:pPr lvl="1"/>
            <a:r>
              <a:rPr lang="en-US" dirty="0"/>
              <a:t>Negative ads heighten anxiety and doubt, influencing voter behavior and media coverage, though they may not persuade voters directly.</a:t>
            </a:r>
          </a:p>
          <a:p>
            <a:pPr lvl="1"/>
            <a:r>
              <a:rPr lang="en-US" dirty="0"/>
              <a:t>While civil, issue-focused negativity can boost engagement, excessive mudslinging may discourage turnout and shift focus away from substantive policy debates.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77011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05F2D-205C-C1FE-2306-403C27CCE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306D7D2-49F4-47E9-7B63-EAD32D53F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Vote Choice</a:t>
            </a:r>
            <a:br>
              <a:rPr lang="en-US" dirty="0"/>
            </a:br>
            <a:r>
              <a:rPr lang="en-US" dirty="0"/>
              <a:t>Campaign Finance</a:t>
            </a:r>
            <a:br>
              <a:rPr lang="en-US" dirty="0"/>
            </a:b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9A34D2E-E379-1478-7E24-C133C79C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imposes minimal restrictions on campaign contributions—except in judicial races—allowing donors to give unlimited amounts in most contests.</a:t>
            </a:r>
          </a:p>
          <a:p>
            <a:r>
              <a:rPr lang="en-US" dirty="0"/>
              <a:t>Competitive statewide races like Abbott vs. O’Rourke (2022) and Cruz vs. Allred (2024) each raised nearly $200 million, with large donors and grassroots contributors playing major roles. </a:t>
            </a:r>
          </a:p>
          <a:p>
            <a:r>
              <a:rPr lang="en-US" dirty="0"/>
              <a:t>Cities like Austin have enacted contribution caps and timing restrictions; El Paso activists continue pushing for public financing and donation limits.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3007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A1C5-1402-4AE4-FAEC-C9DDF2D5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7C3211-FFF9-16B8-E734-1712E01F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B00EAA-BC3D-C4C8-BB69-082CC28D6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Latinos (40.2%) are the largest racial group in Texas, followed by White (39.4%), Black (11.6%), and Asian Americans (5.1%); yet lower turnout among communities of color limits their electoral impact.</a:t>
            </a:r>
          </a:p>
          <a:p>
            <a:r>
              <a:rPr lang="en-US" dirty="0"/>
              <a:t>Women and LGBTQ+ Texans increasingly shape elections, but gender voting patterns vary significantly by race, ethnicity, and education level.</a:t>
            </a:r>
          </a:p>
          <a:p>
            <a:r>
              <a:rPr lang="en-US" dirty="0"/>
              <a:t>Despite making up 50.1% of the population, women hold only 30% of Texas legislative seats; White men dominate elected offices at both state and federal levels.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2476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A349A-4D13-0E6D-F540-A683ECF8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992622-6BD1-D6B2-31DD-B6A0358C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Latino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6ACCE38-B89B-6BBE-9E24-B8826781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While Latinos have historically leaned Democratic, Republican gains—especially in South Texas and the Rio Grande Valley—were evident in the 2024 election, with Trump winning 55% of Latino votes in Texas.</a:t>
            </a:r>
          </a:p>
          <a:p>
            <a:r>
              <a:rPr lang="en-US" dirty="0"/>
              <a:t>Candidates increasingly engage Latino communities through Spanish-language media, cultural messaging, and appearances at organizations like LULAC and </a:t>
            </a:r>
            <a:r>
              <a:rPr lang="en-US" dirty="0" err="1"/>
              <a:t>UnidosUS</a:t>
            </a:r>
            <a:r>
              <a:rPr lang="en-US" dirty="0"/>
              <a:t>.</a:t>
            </a:r>
          </a:p>
          <a:p>
            <a:r>
              <a:rPr lang="en-US" dirty="0"/>
              <a:t>Latino Texans hold key elected positions, but Democratic dominance is waning as Republican identification rises—future outcomes hinge on effective mobilization and issue alignment.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023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B4450-DCA0-2B72-6953-141E96EA4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1EE981-68EE-EF62-E207-42FB80D9F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White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EB119C5-C0F3-A6E6-96FF-2F041B20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Non-Hispanic White Texans are the largest group of voters and overwhelmingly support Republican candidates—66% backed Greg Abbott in 2022, shaping statewide outcomes.</a:t>
            </a:r>
          </a:p>
          <a:p>
            <a:r>
              <a:rPr lang="en-US" dirty="0"/>
              <a:t>White Texans hold most elected offices and benefit from GOP-favored redistricting; Republican campaigns increasingly focus on mobilizing White voters rather than broadening their base.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579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25EC7-AF98-491D-AA36-6C7C7CA25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B2962-E01D-88D7-D06F-711D3AB71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 Elections (1 of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BF5B-A1D1-B6B7-534A-1E285525B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Texas party primaries select nominees for public office in even-numbered years.</a:t>
            </a:r>
          </a:p>
          <a:p>
            <a:r>
              <a:rPr lang="en-US" dirty="0"/>
              <a:t>For the office of the governor, a party must use a primary to select its nominee if their candidate received more than 20 percent of the gubernatorial vote in the last election.</a:t>
            </a:r>
          </a:p>
          <a:p>
            <a:r>
              <a:rPr lang="en-US" dirty="0"/>
              <a:t>Most minor parties use conventions to select their candidate.</a:t>
            </a:r>
          </a:p>
        </p:txBody>
      </p:sp>
    </p:spTree>
    <p:extLst>
      <p:ext uri="{BB962C8B-B14F-4D97-AF65-F5344CB8AC3E}">
        <p14:creationId xmlns:p14="http://schemas.microsoft.com/office/powerpoint/2010/main" val="28946880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6EFEB-3331-CC78-CD9B-F38AECDF4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72246-B263-BA46-B692-BF45B4E5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Black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FC61D0-54E9-BA7B-2F05-8204DED0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Black Texans consistently back Democratic candidates—87% supported Beto O’Rourke in 2022 and a majority voted for Kamala Harris in 2024—making them a key base for Democratic campaigns.</a:t>
            </a:r>
          </a:p>
          <a:p>
            <a:r>
              <a:rPr lang="en-US" dirty="0"/>
              <a:t>Black Texans hold hundreds of elected positions statewide, including five congressional seats and 19 in the state legislature, with notable gains in counties like Harris and Fort Bend.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3861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E857-2FC3-F57E-FBD5-32358AE39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E90363-46EA-28C3-6040-59BE9F45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Asian American Texans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6114FAD-F1B7-6044-1204-1AE37FE70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Asian Americans make up 5.44% of Texas voters, with Indian and Vietnamese Americans as key subgroups; political preferences vary widely across national origins. </a:t>
            </a:r>
          </a:p>
          <a:p>
            <a:r>
              <a:rPr lang="en-US" dirty="0"/>
              <a:t>Despite rising numbers, many Asian Americans report limited outreach from parties; however, recent elections saw historic wins and the formation of an AAPI Legislative Caucus. </a:t>
            </a:r>
          </a:p>
          <a:p>
            <a:r>
              <a:rPr lang="en-US" dirty="0"/>
              <a:t>While most Asian Americans lean Democratic, Republican support has grown—especially in 2024—highlighting the need for targeted engagement to convert demographic growth into electoral impact.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73659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5E64A-89F6-FE86-74CE-DDFE14E91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B7F5A6-1138-FF25-A61C-06C147275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 dirty="0"/>
            </a:br>
            <a:r>
              <a:rPr lang="en-US" dirty="0"/>
              <a:t>Women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16DF390-A89C-2E22-8628-8CF688E13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Women in Texas faced decades of exclusion from voting and officeholding; since 1990, their representation has grown significantly.</a:t>
            </a:r>
          </a:p>
          <a:p>
            <a:r>
              <a:rPr lang="en-US" dirty="0"/>
              <a:t>As of 2025, 61 women serve in the Texas legislature and two hold statewide executive offices.</a:t>
            </a:r>
          </a:p>
          <a:p>
            <a:r>
              <a:rPr lang="en-US" dirty="0"/>
              <a:t>Despite progress, women face structural and cultural challenges—like caregiving expectations, media bias, and higher scrutiny of qualifications and appearance—that continue to limit political participation.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8943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3551-39A9-FE92-7E9B-6C6A0571A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1D5279-6F74-4985-3C7B-8301C83B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Identity, Elections, and Voting</a:t>
            </a:r>
            <a:br>
              <a:rPr lang="en-US"/>
            </a:br>
            <a:r>
              <a:rPr lang="en-US"/>
              <a:t>LGBTQ+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6F2E143-3F28-1D04-254D-F5E5578C4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From Annise Parker’s 2010 mayoral win in Houston to Julie Johnson’s 2024 election to Congress, LGBTQ+ Texans have made significant strides, with eight openly LGBTQ+ state legislators and increasing visibility in local and statewide offices.</a:t>
            </a:r>
          </a:p>
          <a:p>
            <a:r>
              <a:rPr lang="en-US" dirty="0"/>
              <a:t>While LGBTQ+ officials advocate for nondiscrimination laws and equality, recent legislative sessions have seen conservative proposals targeting drag performances, gender-affirming care, and classroom instruction—highlighting ongoing partisan divides.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9352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09E1-1E2F-E005-CF07-0D805D1B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DDB0A7-DE8D-4B6C-B60D-6A033A26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 Elections (2 of 3)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590F1E-B3D2-439F-C3FF-2684EC93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Development of Direct Primaries</a:t>
            </a:r>
          </a:p>
          <a:p>
            <a:pPr lvl="1"/>
            <a:r>
              <a:rPr lang="en-US" dirty="0"/>
              <a:t>Direct primaries, uniquely American, was designed to avoid party boss domination and allow wider participation.</a:t>
            </a:r>
          </a:p>
          <a:p>
            <a:pPr lvl="1"/>
            <a:r>
              <a:rPr lang="en-US" dirty="0"/>
              <a:t>Four basic forms of direct primary have evolved; the two most prevalent are the closed primary and the open primary. </a:t>
            </a:r>
          </a:p>
          <a:p>
            <a:pPr lvl="1"/>
            <a:r>
              <a:rPr lang="en-US" dirty="0"/>
              <a:t>Texas uses a combination of open and closed primaries.</a:t>
            </a:r>
          </a:p>
          <a:p>
            <a:pPr lvl="1"/>
            <a:r>
              <a:rPr lang="en-US" dirty="0"/>
              <a:t>Texas voters do not register as Democrats or Republicans but identify their party affiliation at the time of voting.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575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1AB4E-7889-A08B-D514-819906435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22171B-95AF-98B1-3BE9-639E8BD6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Primary Elections (3 of 3)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1F58F9-0FAA-6415-6887-E1AA332A6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Administering Primaries</a:t>
            </a:r>
          </a:p>
          <a:p>
            <a:pPr lvl="1"/>
            <a:r>
              <a:rPr lang="en-US" dirty="0"/>
              <a:t>Primary administration is the responsibility of each party’s county executive committee.</a:t>
            </a:r>
          </a:p>
          <a:p>
            <a:pPr lvl="1"/>
            <a:r>
              <a:rPr lang="en-US" dirty="0"/>
              <a:t>Individuals seeking party nominations must file with the appropriate party official.</a:t>
            </a:r>
          </a:p>
          <a:p>
            <a:pPr lvl="1"/>
            <a:r>
              <a:rPr lang="en-US" dirty="0"/>
              <a:t>County executive committees oversee ballot printing and logistics.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7523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81099-C7DA-48F3-7967-4BE3DB45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61487A-043B-FFE9-3A1D-117544AE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Elections</a:t>
            </a:r>
            <a:br>
              <a:rPr lang="en-US" dirty="0"/>
            </a:br>
            <a:r>
              <a:rPr lang="en-US" dirty="0"/>
              <a:t>General and Special Elections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C7F47C0-6E3B-176D-446A-871338BCF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Texas general elections occur on even-numbered November Tuesdays.</a:t>
            </a:r>
          </a:p>
          <a:p>
            <a:r>
              <a:rPr lang="en-US" dirty="0"/>
              <a:t>Elections for governor and other statewide officers serving terms of four years are scheduled in midterm elections between presidential elections.</a:t>
            </a:r>
          </a:p>
          <a:p>
            <a:r>
              <a:rPr lang="en-US" dirty="0"/>
              <a:t>Special elections are called to vote on constitutional amendments and local bond issues, as well as fill interim vacancies in legislative and congressional districts.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426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7D6B8-1F12-0641-15C8-839F646C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5E1A70-8910-3A12-79A1-1EC5A500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Historical Obstacles to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9A7237A-9216-AEAE-0E39-7495877BE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After the Civil War, minority citizens of Texas were prevented from voting by barriers, legal and otherwise.</a:t>
            </a:r>
          </a:p>
          <a:p>
            <a:r>
              <a:rPr lang="en-US" dirty="0"/>
              <a:t>Poll Tax</a:t>
            </a:r>
          </a:p>
          <a:p>
            <a:pPr lvl="1"/>
            <a:r>
              <a:rPr lang="en-US" dirty="0"/>
              <a:t>Texas required citizens to pay a special tax to become eligible to vote, disproportionately disqualifying many low-income, Black, and Latino Texans.</a:t>
            </a:r>
          </a:p>
          <a:p>
            <a:r>
              <a:rPr lang="en-US" dirty="0"/>
              <a:t>White Primaries</a:t>
            </a:r>
          </a:p>
          <a:p>
            <a:pPr lvl="1"/>
            <a:r>
              <a:rPr lang="en-US" dirty="0"/>
              <a:t>The white primary was designed to deny access to the Democratic  primary, effectively disenfranchising non-White voters.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327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F8C2D-C700-BB44-6ACF-F6A02A989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45A130-3654-04CA-7F23-29645ADA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Historical Obstacles to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5B9BAC-D8A3-885F-8ED3-8B894F4B4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Literacy Tests</a:t>
            </a:r>
          </a:p>
          <a:p>
            <a:pPr lvl="1"/>
            <a:r>
              <a:rPr lang="en-US" dirty="0"/>
              <a:t>Screening tests for prospective voters were required in some southern states, although not in Texas.</a:t>
            </a:r>
          </a:p>
          <a:p>
            <a:r>
              <a:rPr lang="en-US" dirty="0"/>
              <a:t>Grandfather Clause</a:t>
            </a:r>
          </a:p>
          <a:p>
            <a:pPr lvl="1"/>
            <a:r>
              <a:rPr lang="en-US" dirty="0"/>
              <a:t>The grandfather clause exempted individuals from voting barriers if they or their ancestors had been eligible to vote before 1867.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7162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2147-8CE1-552F-82B5-2A950D631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E5760-D5F6-9F01-6CE8-44220BCA5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Electoral Rules</a:t>
            </a:r>
            <a:br>
              <a:rPr lang="en-US" dirty="0"/>
            </a:br>
            <a:r>
              <a:rPr lang="en-US" dirty="0"/>
              <a:t>Historical Obstacles to Voting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9852FE3-0158-555B-DF4F-F14BE789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Diluting Votes</a:t>
            </a:r>
          </a:p>
          <a:p>
            <a:pPr lvl="1"/>
            <a:r>
              <a:rPr lang="en-US" dirty="0"/>
              <a:t>After each census, states redraw district maps—often manipulated through gerrymandering to dilute the voting power of specific groups.</a:t>
            </a:r>
          </a:p>
          <a:p>
            <a:pPr lvl="1"/>
            <a:r>
              <a:rPr lang="en-US" dirty="0"/>
              <a:t>Tactics include “cracking” minority voters across districts to weaken influence, or “packing” them into few districts to limit broader representation.</a:t>
            </a:r>
          </a:p>
          <a:p>
            <a:pPr lvl="1"/>
            <a:r>
              <a:rPr lang="en-US" dirty="0"/>
              <a:t>While discriminatory racial gerrymandering is illegal, affirmative racial gerrymandering is allowed to create majority–minority districts.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6167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Props1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176</TotalTime>
  <Words>2535</Words>
  <Application>Microsoft Office PowerPoint</Application>
  <PresentationFormat>Widescreen</PresentationFormat>
  <Paragraphs>142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Elections</vt:lpstr>
      <vt:lpstr>Elections Primary, General, and Special Elections</vt:lpstr>
      <vt:lpstr>Elections Primary Elections (1 of 3)</vt:lpstr>
      <vt:lpstr>Elections Primary Elections (2 of 3)</vt:lpstr>
      <vt:lpstr>Elections Primary Elections (3 of 3)</vt:lpstr>
      <vt:lpstr>Elections General and Special Elections</vt:lpstr>
      <vt:lpstr>Electoral Rules Historical Obstacles to Voting</vt:lpstr>
      <vt:lpstr>Electoral Rules Historical Obstacles to Voting</vt:lpstr>
      <vt:lpstr>Electoral Rules Historical Obstacles to Voting</vt:lpstr>
      <vt:lpstr>Electoral Rules Federal Voting Rights Legislation</vt:lpstr>
      <vt:lpstr>Electoral Rules Trends in Contemporary Voting Rights (1 of 2)</vt:lpstr>
      <vt:lpstr>Electoral Rules Trends in Contemporary Voting Rights (2 of 2)</vt:lpstr>
      <vt:lpstr>Elections in Texas Texas Election Code (1 of 4)</vt:lpstr>
      <vt:lpstr>Elections in Texas Texas Election Code (2 of 4)</vt:lpstr>
      <vt:lpstr>Elections in Texas Texas Election Code (3 of 4)</vt:lpstr>
      <vt:lpstr>Elections in Texas Texas Election Code (4 of 4)</vt:lpstr>
      <vt:lpstr>Elections in Texas Voting Systems</vt:lpstr>
      <vt:lpstr>Voter Participation </vt:lpstr>
      <vt:lpstr>Voter Participation Voter Turnout</vt:lpstr>
      <vt:lpstr>Voter Participation Understanding Why People Vote</vt:lpstr>
      <vt:lpstr>Voter Participation Mobilization</vt:lpstr>
      <vt:lpstr>The Vote Choice </vt:lpstr>
      <vt:lpstr>The Vote Choice Deciding Whom to Vote For</vt:lpstr>
      <vt:lpstr>The Vote Choice Modern Political Campaigns</vt:lpstr>
      <vt:lpstr>The Vote Choice Modern Political Campaigns</vt:lpstr>
      <vt:lpstr>The Vote Choice Campaign Finance </vt:lpstr>
      <vt:lpstr>Identity, Elections, and Voting</vt:lpstr>
      <vt:lpstr>Identity, Elections, and Voting Latino Texans</vt:lpstr>
      <vt:lpstr>Identity, Elections, and Voting White Texans</vt:lpstr>
      <vt:lpstr>Identity, Elections, and Voting Black Texans</vt:lpstr>
      <vt:lpstr>Identity, Elections, and Voting Asian American Texans</vt:lpstr>
      <vt:lpstr>Identity, Elections, and Voting Women</vt:lpstr>
      <vt:lpstr>Identity, Elections, and Voting LGBTQ+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4</cp:revision>
  <cp:lastPrinted>2016-10-03T15:29:39Z</cp:lastPrinted>
  <dcterms:created xsi:type="dcterms:W3CDTF">2021-12-10T16:21:02Z</dcterms:created>
  <dcterms:modified xsi:type="dcterms:W3CDTF">2025-08-01T21:28:37Z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