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58" r:id="rId6"/>
    <p:sldId id="259" r:id="rId7"/>
    <p:sldId id="260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64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silvala" userId="09a80ae404a784f0" providerId="LiveId" clId="{3C1CA22B-87C5-4084-8E72-31E3C308F085}"/>
    <pc:docChg chg="custSel addSld modSld">
      <pc:chgData name="laura silvala" userId="09a80ae404a784f0" providerId="LiveId" clId="{3C1CA22B-87C5-4084-8E72-31E3C308F085}" dt="2023-06-27T19:22:20.263" v="725" actId="27636"/>
      <pc:docMkLst>
        <pc:docMk/>
      </pc:docMkLst>
      <pc:sldChg chg="modSp mod">
        <pc:chgData name="laura silvala" userId="09a80ae404a784f0" providerId="LiveId" clId="{3C1CA22B-87C5-4084-8E72-31E3C308F085}" dt="2023-06-27T19:11:24.542" v="0" actId="20577"/>
        <pc:sldMkLst>
          <pc:docMk/>
          <pc:sldMk cId="348457489" sldId="257"/>
        </pc:sldMkLst>
        <pc:spChg chg="mod">
          <ac:chgData name="laura silvala" userId="09a80ae404a784f0" providerId="LiveId" clId="{3C1CA22B-87C5-4084-8E72-31E3C308F085}" dt="2023-06-27T19:11:24.542" v="0" actId="20577"/>
          <ac:spMkLst>
            <pc:docMk/>
            <pc:sldMk cId="348457489" sldId="257"/>
            <ac:spMk id="3" creationId="{00000000-0000-0000-0000-000000000000}"/>
          </ac:spMkLst>
        </pc:spChg>
      </pc:sldChg>
      <pc:sldChg chg="modSp new mod">
        <pc:chgData name="laura silvala" userId="09a80ae404a784f0" providerId="LiveId" clId="{3C1CA22B-87C5-4084-8E72-31E3C308F085}" dt="2023-06-27T19:22:20.263" v="725" actId="27636"/>
        <pc:sldMkLst>
          <pc:docMk/>
          <pc:sldMk cId="1043321534" sldId="268"/>
        </pc:sldMkLst>
        <pc:spChg chg="mod">
          <ac:chgData name="laura silvala" userId="09a80ae404a784f0" providerId="LiveId" clId="{3C1CA22B-87C5-4084-8E72-31E3C308F085}" dt="2023-06-27T19:15:11.158" v="151" actId="20577"/>
          <ac:spMkLst>
            <pc:docMk/>
            <pc:sldMk cId="1043321534" sldId="268"/>
            <ac:spMk id="2" creationId="{B8926D87-878F-C30F-B798-DBE2580E7B8C}"/>
          </ac:spMkLst>
        </pc:spChg>
        <pc:spChg chg="mod">
          <ac:chgData name="laura silvala" userId="09a80ae404a784f0" providerId="LiveId" clId="{3C1CA22B-87C5-4084-8E72-31E3C308F085}" dt="2023-06-27T19:22:20.263" v="725" actId="27636"/>
          <ac:spMkLst>
            <pc:docMk/>
            <pc:sldMk cId="1043321534" sldId="268"/>
            <ac:spMk id="3" creationId="{EDD7774F-DADB-ED8F-DE96-9E851826FF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418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027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16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829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653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64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39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849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65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533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8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501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DSDBA Project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Investigating</a:t>
            </a:r>
            <a:r>
              <a:rPr lang="fi-FI" dirty="0"/>
              <a:t>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customer</a:t>
            </a:r>
            <a:r>
              <a:rPr lang="fi-FI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16926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Discussion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hypotheses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proved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wrong</a:t>
            </a:r>
            <a:endParaRPr lang="fi-FI" dirty="0"/>
          </a:p>
          <a:p>
            <a:r>
              <a:rPr lang="fi-FI" dirty="0"/>
              <a:t>Some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counter</a:t>
            </a:r>
            <a:r>
              <a:rPr lang="fi-FI" dirty="0"/>
              <a:t> </a:t>
            </a:r>
            <a:r>
              <a:rPr lang="fi-FI" dirty="0" err="1"/>
              <a:t>intuitive</a:t>
            </a:r>
            <a:endParaRPr lang="fi-FI" dirty="0"/>
          </a:p>
          <a:p>
            <a:pPr lvl="1"/>
            <a:r>
              <a:rPr lang="fi-FI" dirty="0" err="1"/>
              <a:t>Experience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correlate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higher</a:t>
            </a:r>
            <a:r>
              <a:rPr lang="fi-FI" dirty="0"/>
              <a:t> </a:t>
            </a:r>
            <a:r>
              <a:rPr lang="fi-FI" dirty="0" err="1"/>
              <a:t>income</a:t>
            </a:r>
            <a:endParaRPr lang="fi-FI" dirty="0"/>
          </a:p>
          <a:p>
            <a:pPr lvl="1"/>
            <a:r>
              <a:rPr lang="fi-FI" dirty="0" err="1"/>
              <a:t>Overwhelming</a:t>
            </a:r>
            <a:r>
              <a:rPr lang="fi-FI" dirty="0"/>
              <a:t> </a:t>
            </a:r>
            <a:r>
              <a:rPr lang="fi-FI" dirty="0" err="1"/>
              <a:t>majority</a:t>
            </a:r>
            <a:r>
              <a:rPr lang="fi-FI" dirty="0"/>
              <a:t> of </a:t>
            </a:r>
            <a:r>
              <a:rPr lang="fi-FI" dirty="0" err="1"/>
              <a:t>personal</a:t>
            </a:r>
            <a:r>
              <a:rPr lang="fi-FI" dirty="0"/>
              <a:t> loan </a:t>
            </a:r>
            <a:r>
              <a:rPr lang="fi-FI" dirty="0" err="1"/>
              <a:t>takers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salary</a:t>
            </a:r>
            <a:endParaRPr lang="fi-FI" dirty="0"/>
          </a:p>
          <a:p>
            <a:r>
              <a:rPr lang="fi-FI" dirty="0"/>
              <a:t>As a side </a:t>
            </a:r>
            <a:r>
              <a:rPr lang="fi-FI" dirty="0" err="1"/>
              <a:t>effect</a:t>
            </a:r>
            <a:r>
              <a:rPr lang="fi-FI" dirty="0"/>
              <a:t> it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noted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60% </a:t>
            </a:r>
            <a:r>
              <a:rPr lang="fi-FI" dirty="0" err="1"/>
              <a:t>regardless</a:t>
            </a:r>
            <a:r>
              <a:rPr lang="fi-FI" dirty="0"/>
              <a:t> of </a:t>
            </a:r>
            <a:r>
              <a:rPr lang="fi-FI" dirty="0" err="1"/>
              <a:t>age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online</a:t>
            </a:r>
            <a:r>
              <a:rPr lang="fi-FI" dirty="0"/>
              <a:t> </a:t>
            </a:r>
            <a:r>
              <a:rPr lang="fi-FI" dirty="0" err="1"/>
              <a:t>banking</a:t>
            </a:r>
            <a:r>
              <a:rPr lang="fi-FI" dirty="0"/>
              <a:t> </a:t>
            </a:r>
            <a:r>
              <a:rPr lang="fi-FI" dirty="0" err="1"/>
              <a:t>services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825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D525-D8CF-7851-B595-581E04EED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Grazie</a:t>
            </a:r>
            <a:r>
              <a:rPr lang="en-GB" dirty="0"/>
              <a:t> e arrivederci!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12263-FD4C-EBB0-D1AA-8840646BF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91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Dataset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Downloaded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Kaggle</a:t>
            </a:r>
            <a:r>
              <a:rPr lang="fi-FI" dirty="0"/>
              <a:t>.</a:t>
            </a:r>
          </a:p>
          <a:p>
            <a:r>
              <a:rPr lang="fi-FI" dirty="0"/>
              <a:t>Bank data </a:t>
            </a:r>
            <a:r>
              <a:rPr lang="fi-FI" dirty="0" err="1"/>
              <a:t>from</a:t>
            </a:r>
            <a:r>
              <a:rPr lang="fi-FI" dirty="0"/>
              <a:t> USA, </a:t>
            </a:r>
            <a:r>
              <a:rPr lang="fi-FI" dirty="0" err="1"/>
              <a:t>California</a:t>
            </a:r>
            <a:r>
              <a:rPr lang="fi-FI" dirty="0"/>
              <a:t> (</a:t>
            </a:r>
            <a:r>
              <a:rPr lang="fi-FI" dirty="0" err="1"/>
              <a:t>based</a:t>
            </a:r>
            <a:r>
              <a:rPr lang="fi-FI" dirty="0"/>
              <a:t> on ZIP </a:t>
            </a:r>
            <a:r>
              <a:rPr lang="fi-FI" dirty="0" err="1"/>
              <a:t>codes</a:t>
            </a:r>
            <a:r>
              <a:rPr lang="fi-FI" dirty="0"/>
              <a:t>), 5000 </a:t>
            </a:r>
            <a:r>
              <a:rPr lang="fi-FI" dirty="0" err="1"/>
              <a:t>entries</a:t>
            </a:r>
            <a:r>
              <a:rPr lang="fi-FI" dirty="0"/>
              <a:t>.</a:t>
            </a:r>
          </a:p>
          <a:p>
            <a:r>
              <a:rPr lang="fi-FI" dirty="0"/>
              <a:t>Data 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customers</a:t>
            </a:r>
            <a:r>
              <a:rPr lang="fi-FI" dirty="0"/>
              <a:t>.</a:t>
            </a:r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no </a:t>
            </a:r>
            <a:r>
              <a:rPr lang="fi-FI" dirty="0" err="1"/>
              <a:t>missing</a:t>
            </a:r>
            <a:r>
              <a:rPr lang="fi-FI" dirty="0"/>
              <a:t> data in </a:t>
            </a:r>
            <a:r>
              <a:rPr lang="fi-FI" dirty="0" err="1"/>
              <a:t>the</a:t>
            </a:r>
            <a:r>
              <a:rPr lang="fi-FI" dirty="0"/>
              <a:t> dataset.</a:t>
            </a:r>
          </a:p>
          <a:p>
            <a:r>
              <a:rPr lang="fi-FI" dirty="0"/>
              <a:t>Data </a:t>
            </a:r>
            <a:r>
              <a:rPr lang="fi-FI" dirty="0" err="1"/>
              <a:t>has</a:t>
            </a:r>
            <a:r>
              <a:rPr lang="fi-FI" dirty="0"/>
              <a:t> 14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values</a:t>
            </a:r>
            <a:endParaRPr lang="fi-FI" dirty="0"/>
          </a:p>
          <a:p>
            <a:r>
              <a:rPr lang="en-US" dirty="0"/>
              <a:t>ID, Age, Experience, Income, ZIP Code, Family, </a:t>
            </a:r>
            <a:r>
              <a:rPr lang="en-US" dirty="0" err="1"/>
              <a:t>CCAvg</a:t>
            </a:r>
            <a:r>
              <a:rPr lang="en-US" dirty="0"/>
              <a:t>, Education, Mortgage, Personal Loan, Securities Account, CD Account, Online, </a:t>
            </a:r>
            <a:r>
              <a:rPr lang="en-US" dirty="0" err="1"/>
              <a:t>CreditCard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845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Pipeline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Virtual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setup</a:t>
            </a:r>
            <a:endParaRPr lang="fi-FI" dirty="0"/>
          </a:p>
          <a:p>
            <a:r>
              <a:rPr lang="fi-FI" dirty="0" err="1"/>
              <a:t>Download</a:t>
            </a:r>
            <a:r>
              <a:rPr lang="fi-FI" dirty="0"/>
              <a:t> dataset</a:t>
            </a:r>
          </a:p>
          <a:p>
            <a:r>
              <a:rPr lang="fi-FI" dirty="0" err="1"/>
              <a:t>Save</a:t>
            </a:r>
            <a:r>
              <a:rPr lang="fi-FI" dirty="0"/>
              <a:t> </a:t>
            </a:r>
            <a:r>
              <a:rPr lang="fi-FI" dirty="0" err="1"/>
              <a:t>csv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to </a:t>
            </a:r>
            <a:r>
              <a:rPr lang="fi-FI" dirty="0" err="1"/>
              <a:t>Hadoop</a:t>
            </a:r>
            <a:r>
              <a:rPr lang="fi-FI" dirty="0"/>
              <a:t> HDFS</a:t>
            </a:r>
          </a:p>
          <a:p>
            <a:r>
              <a:rPr lang="fi-FI" dirty="0" err="1"/>
              <a:t>MapReduce</a:t>
            </a:r>
            <a:r>
              <a:rPr lang="fi-FI" dirty="0"/>
              <a:t> to </a:t>
            </a:r>
            <a:r>
              <a:rPr lang="fi-FI" dirty="0" err="1"/>
              <a:t>modify</a:t>
            </a:r>
            <a:r>
              <a:rPr lang="fi-FI" dirty="0"/>
              <a:t> data and </a:t>
            </a:r>
            <a:r>
              <a:rPr lang="fi-FI" dirty="0" err="1"/>
              <a:t>save</a:t>
            </a:r>
            <a:r>
              <a:rPr lang="fi-FI" dirty="0"/>
              <a:t> to </a:t>
            </a:r>
            <a:r>
              <a:rPr lang="fi-FI" dirty="0" err="1"/>
              <a:t>MongoDB</a:t>
            </a:r>
            <a:endParaRPr lang="fi-FI" dirty="0"/>
          </a:p>
          <a:p>
            <a:r>
              <a:rPr lang="fi-FI" dirty="0" err="1"/>
              <a:t>Verify</a:t>
            </a:r>
            <a:r>
              <a:rPr lang="fi-FI" dirty="0"/>
              <a:t> </a:t>
            </a:r>
            <a:r>
              <a:rPr lang="fi-FI" dirty="0" err="1"/>
              <a:t>hypotheses</a:t>
            </a:r>
            <a:endParaRPr lang="fi-FI" dirty="0"/>
          </a:p>
          <a:p>
            <a:pPr lvl="1"/>
            <a:r>
              <a:rPr lang="fi-FI" dirty="0" err="1"/>
              <a:t>Pymongo</a:t>
            </a:r>
            <a:r>
              <a:rPr lang="fi-FI" dirty="0"/>
              <a:t>, </a:t>
            </a:r>
            <a:r>
              <a:rPr lang="fi-FI" dirty="0" err="1"/>
              <a:t>pyspark</a:t>
            </a:r>
            <a:r>
              <a:rPr lang="fi-FI" dirty="0"/>
              <a:t>, </a:t>
            </a:r>
            <a:r>
              <a:rPr lang="fi-FI" dirty="0" err="1"/>
              <a:t>numpy</a:t>
            </a:r>
            <a:r>
              <a:rPr lang="fi-FI" dirty="0"/>
              <a:t>, </a:t>
            </a:r>
            <a:r>
              <a:rPr lang="fi-FI" dirty="0" err="1"/>
              <a:t>pandas</a:t>
            </a:r>
            <a:r>
              <a:rPr lang="fi-FI" dirty="0"/>
              <a:t> etc.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process</a:t>
            </a:r>
            <a:endParaRPr lang="fi-FI" dirty="0"/>
          </a:p>
          <a:p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version </a:t>
            </a:r>
            <a:r>
              <a:rPr lang="fi-FI" dirty="0" err="1"/>
              <a:t>control</a:t>
            </a:r>
            <a:r>
              <a:rPr lang="fi-FI" dirty="0"/>
              <a:t> and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sharing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288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MapReduce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MapReduce</a:t>
            </a:r>
            <a:r>
              <a:rPr lang="fi-FI" dirty="0"/>
              <a:t> is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store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MongoDB</a:t>
            </a:r>
            <a:r>
              <a:rPr lang="fi-FI" dirty="0"/>
              <a:t> </a:t>
            </a:r>
            <a:r>
              <a:rPr lang="fi-FI" dirty="0" err="1"/>
              <a:t>database</a:t>
            </a:r>
            <a:endParaRPr lang="fi-FI" dirty="0"/>
          </a:p>
          <a:p>
            <a:r>
              <a:rPr lang="fi-FI" dirty="0"/>
              <a:t>It </a:t>
            </a:r>
            <a:r>
              <a:rPr lang="fi-FI" dirty="0" err="1"/>
              <a:t>takes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csv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in </a:t>
            </a:r>
            <a:r>
              <a:rPr lang="fi-FI" dirty="0" err="1"/>
              <a:t>Hadoop</a:t>
            </a:r>
            <a:r>
              <a:rPr lang="fi-FI" dirty="0"/>
              <a:t> HDFS</a:t>
            </a:r>
          </a:p>
          <a:p>
            <a:r>
              <a:rPr lang="fi-FI" dirty="0"/>
              <a:t>It </a:t>
            </a:r>
            <a:r>
              <a:rPr lang="fi-FI" dirty="0" err="1"/>
              <a:t>removes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unnecessary</a:t>
            </a:r>
            <a:r>
              <a:rPr lang="fi-FI" dirty="0"/>
              <a:t> </a:t>
            </a:r>
            <a:r>
              <a:rPr lang="fi-FI" dirty="0" err="1"/>
              <a:t>columns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data</a:t>
            </a:r>
          </a:p>
          <a:p>
            <a:r>
              <a:rPr lang="fi-FI" dirty="0" err="1"/>
              <a:t>Finally</a:t>
            </a:r>
            <a:r>
              <a:rPr lang="fi-FI" dirty="0"/>
              <a:t>, it </a:t>
            </a:r>
            <a:r>
              <a:rPr lang="fi-FI" dirty="0" err="1"/>
              <a:t>puts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relevant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MongoDB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proving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hypotheses</a:t>
            </a:r>
            <a:endParaRPr lang="fi-FI" dirty="0"/>
          </a:p>
          <a:p>
            <a:r>
              <a:rPr lang="fi-FI" dirty="0"/>
              <a:t>It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counts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customers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zip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8497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Hypothesis</a:t>
            </a:r>
            <a:r>
              <a:rPr lang="fi-FI" dirty="0"/>
              <a:t> 1: </a:t>
            </a:r>
            <a:r>
              <a:rPr lang="fi-FI" i="1" dirty="0"/>
              <a:t>Young </a:t>
            </a:r>
            <a:r>
              <a:rPr lang="fi-FI" i="1" dirty="0" err="1"/>
              <a:t>people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more</a:t>
            </a:r>
            <a:r>
              <a:rPr lang="fi-FI" i="1" dirty="0"/>
              <a:t> money (</a:t>
            </a:r>
            <a:r>
              <a:rPr lang="fi-FI" i="1" dirty="0" err="1"/>
              <a:t>credit</a:t>
            </a:r>
            <a:r>
              <a:rPr lang="fi-FI" i="1" dirty="0"/>
              <a:t> </a:t>
            </a:r>
            <a:r>
              <a:rPr lang="fi-FI" i="1" dirty="0" err="1"/>
              <a:t>card</a:t>
            </a:r>
            <a:r>
              <a:rPr lang="fi-FI" i="1" dirty="0"/>
              <a:t>) </a:t>
            </a:r>
            <a:r>
              <a:rPr lang="fi-FI" i="1" dirty="0" err="1"/>
              <a:t>propotionally</a:t>
            </a:r>
            <a:r>
              <a:rPr lang="fi-FI" i="1" dirty="0"/>
              <a:t> to </a:t>
            </a:r>
            <a:r>
              <a:rPr lang="fi-FI" i="1" dirty="0" err="1"/>
              <a:t>their</a:t>
            </a:r>
            <a:r>
              <a:rPr lang="fi-FI" i="1" dirty="0"/>
              <a:t> </a:t>
            </a:r>
            <a:r>
              <a:rPr lang="fi-FI" i="1" dirty="0" err="1"/>
              <a:t>income</a:t>
            </a:r>
            <a:r>
              <a:rPr lang="fi-FI" i="1" dirty="0"/>
              <a:t> </a:t>
            </a:r>
            <a:r>
              <a:rPr lang="fi-FI" i="1" dirty="0" err="1"/>
              <a:t>than</a:t>
            </a:r>
            <a:r>
              <a:rPr lang="fi-FI" i="1" dirty="0"/>
              <a:t> </a:t>
            </a:r>
            <a:r>
              <a:rPr lang="fi-FI" i="1" dirty="0" err="1"/>
              <a:t>older</a:t>
            </a:r>
            <a:r>
              <a:rPr lang="fi-FI" i="1" dirty="0"/>
              <a:t> </a:t>
            </a:r>
            <a:r>
              <a:rPr lang="fi-FI" i="1" dirty="0" err="1"/>
              <a:t>people</a:t>
            </a:r>
            <a:r>
              <a:rPr lang="fi-FI" i="1" dirty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Young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everyone</a:t>
            </a:r>
            <a:r>
              <a:rPr lang="fi-FI" dirty="0"/>
              <a:t> &lt; 44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r>
              <a:rPr lang="fi-FI" dirty="0"/>
              <a:t>. </a:t>
            </a:r>
            <a:r>
              <a:rPr lang="en-FI" dirty="0"/>
              <a:t>Amount: 2271</a:t>
            </a:r>
            <a:endParaRPr lang="fi-FI" dirty="0"/>
          </a:p>
          <a:p>
            <a:pPr lvl="1"/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: 75.94k/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Credit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usage</a:t>
            </a:r>
            <a:r>
              <a:rPr lang="fi-FI" dirty="0"/>
              <a:t>: 2.02k/</a:t>
            </a:r>
            <a:r>
              <a:rPr lang="fi-FI" dirty="0" err="1"/>
              <a:t>month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~32% of </a:t>
            </a:r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per </a:t>
            </a:r>
            <a:r>
              <a:rPr lang="fi-FI" dirty="0" err="1"/>
              <a:t>month</a:t>
            </a:r>
            <a:r>
              <a:rPr lang="fi-FI" dirty="0"/>
              <a:t>.</a:t>
            </a:r>
          </a:p>
          <a:p>
            <a:r>
              <a:rPr lang="fi-FI" dirty="0"/>
              <a:t>Old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everyone</a:t>
            </a:r>
            <a:r>
              <a:rPr lang="fi-FI" dirty="0"/>
              <a:t> &gt;= 44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r>
              <a:rPr lang="fi-FI" dirty="0"/>
              <a:t>. </a:t>
            </a:r>
            <a:r>
              <a:rPr lang="fi-FI" dirty="0" err="1"/>
              <a:t>Amount</a:t>
            </a:r>
            <a:r>
              <a:rPr lang="fi-FI" dirty="0"/>
              <a:t>: </a:t>
            </a:r>
            <a:r>
              <a:rPr lang="en-FI" dirty="0"/>
              <a:t>2729</a:t>
            </a:r>
            <a:endParaRPr lang="fi-FI" dirty="0"/>
          </a:p>
          <a:p>
            <a:pPr lvl="1"/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: 71.98k/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Credit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usage</a:t>
            </a:r>
            <a:r>
              <a:rPr lang="fi-FI" dirty="0"/>
              <a:t>: 1.87k/</a:t>
            </a:r>
            <a:r>
              <a:rPr lang="fi-FI" dirty="0" err="1"/>
              <a:t>month</a:t>
            </a:r>
            <a:endParaRPr lang="fi-FI" dirty="0"/>
          </a:p>
          <a:p>
            <a:pPr lvl="1"/>
            <a:r>
              <a:rPr lang="fi-FI" dirty="0"/>
              <a:t>~31% of </a:t>
            </a:r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per </a:t>
            </a:r>
            <a:r>
              <a:rPr lang="fi-FI" dirty="0" err="1"/>
              <a:t>month</a:t>
            </a:r>
            <a:r>
              <a:rPr lang="fi-FI" dirty="0"/>
              <a:t>.</a:t>
            </a:r>
          </a:p>
          <a:p>
            <a:r>
              <a:rPr lang="fi-FI" dirty="0"/>
              <a:t>No </a:t>
            </a:r>
            <a:r>
              <a:rPr lang="fi-FI" dirty="0" err="1"/>
              <a:t>significant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, </a:t>
            </a:r>
            <a:r>
              <a:rPr lang="fi-FI" dirty="0" err="1"/>
              <a:t>hypothesis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proven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384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Hypothesis</a:t>
            </a:r>
            <a:r>
              <a:rPr lang="fi-FI" dirty="0"/>
              <a:t> 2: </a:t>
            </a:r>
            <a:r>
              <a:rPr lang="fi-FI" i="1" dirty="0" err="1"/>
              <a:t>Work</a:t>
            </a:r>
            <a:r>
              <a:rPr lang="fi-FI" i="1" dirty="0"/>
              <a:t> </a:t>
            </a:r>
            <a:r>
              <a:rPr lang="fi-FI" i="1" dirty="0" err="1"/>
              <a:t>experience</a:t>
            </a:r>
            <a:r>
              <a:rPr lang="fi-FI" i="1" dirty="0"/>
              <a:t> </a:t>
            </a:r>
            <a:r>
              <a:rPr lang="fi-FI" i="1" dirty="0" err="1"/>
              <a:t>correlates</a:t>
            </a:r>
            <a:r>
              <a:rPr lang="fi-FI" i="1" dirty="0"/>
              <a:t> to </a:t>
            </a:r>
            <a:r>
              <a:rPr lang="fi-FI" i="1" dirty="0" err="1"/>
              <a:t>larger</a:t>
            </a:r>
            <a:r>
              <a:rPr lang="fi-FI" i="1" dirty="0"/>
              <a:t> </a:t>
            </a:r>
            <a:r>
              <a:rPr lang="fi-FI" i="1" dirty="0" err="1"/>
              <a:t>income</a:t>
            </a:r>
            <a:r>
              <a:rPr lang="fi-FI" i="1" dirty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&gt;= 10 </a:t>
            </a:r>
            <a:r>
              <a:rPr lang="fi-FI" dirty="0" err="1"/>
              <a:t>years</a:t>
            </a:r>
            <a:r>
              <a:rPr lang="fi-FI" dirty="0"/>
              <a:t> of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experience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 73.12k/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Median </a:t>
            </a:r>
            <a:r>
              <a:rPr lang="fi-FI" dirty="0" err="1"/>
              <a:t>income</a:t>
            </a:r>
            <a:r>
              <a:rPr lang="fi-FI" dirty="0"/>
              <a:t> 63.00k/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r>
              <a:rPr lang="fi-FI" dirty="0"/>
              <a:t>&lt; 10 </a:t>
            </a:r>
            <a:r>
              <a:rPr lang="fi-FI" dirty="0" err="1"/>
              <a:t>years</a:t>
            </a:r>
            <a:r>
              <a:rPr lang="fi-FI" dirty="0"/>
              <a:t> of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experience</a:t>
            </a:r>
            <a:endParaRPr lang="fi-FI" dirty="0"/>
          </a:p>
          <a:p>
            <a:pPr lvl="1"/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 : 75.89k/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Median </a:t>
            </a:r>
            <a:r>
              <a:rPr lang="fi-FI" dirty="0" err="1"/>
              <a:t>income</a:t>
            </a:r>
            <a:r>
              <a:rPr lang="fi-FI" dirty="0"/>
              <a:t>: 68.00k/</a:t>
            </a:r>
            <a:r>
              <a:rPr lang="fi-FI" dirty="0" err="1"/>
              <a:t>year</a:t>
            </a:r>
            <a:endParaRPr lang="fi-FI" dirty="0"/>
          </a:p>
          <a:p>
            <a:r>
              <a:rPr lang="fi-FI" dirty="0"/>
              <a:t>No </a:t>
            </a:r>
            <a:r>
              <a:rPr lang="fi-FI" dirty="0" err="1"/>
              <a:t>significant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, </a:t>
            </a:r>
            <a:r>
              <a:rPr lang="fi-FI" dirty="0" err="1"/>
              <a:t>hypothesis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proven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.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6512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Hypothesis</a:t>
            </a:r>
            <a:r>
              <a:rPr lang="fi-FI" dirty="0"/>
              <a:t> 3: </a:t>
            </a:r>
            <a:r>
              <a:rPr lang="fi-FI" i="1" dirty="0"/>
              <a:t>People </a:t>
            </a:r>
            <a:r>
              <a:rPr lang="fi-FI" i="1" dirty="0" err="1"/>
              <a:t>with</a:t>
            </a:r>
            <a:r>
              <a:rPr lang="fi-FI" i="1" dirty="0"/>
              <a:t> </a:t>
            </a:r>
            <a:r>
              <a:rPr lang="fi-FI" i="1" dirty="0" err="1"/>
              <a:t>small</a:t>
            </a:r>
            <a:r>
              <a:rPr lang="fi-FI" i="1" dirty="0"/>
              <a:t> </a:t>
            </a:r>
            <a:r>
              <a:rPr lang="fi-FI" i="1" dirty="0" err="1"/>
              <a:t>income</a:t>
            </a:r>
            <a:r>
              <a:rPr lang="fi-FI" i="1" dirty="0"/>
              <a:t> </a:t>
            </a:r>
            <a:r>
              <a:rPr lang="fi-FI" i="1" dirty="0" err="1"/>
              <a:t>take</a:t>
            </a:r>
            <a:r>
              <a:rPr lang="fi-FI" i="1" dirty="0"/>
              <a:t> </a:t>
            </a:r>
            <a:r>
              <a:rPr lang="fi-FI" i="1" dirty="0" err="1"/>
              <a:t>more</a:t>
            </a:r>
            <a:r>
              <a:rPr lang="fi-FI" i="1" dirty="0"/>
              <a:t> </a:t>
            </a:r>
            <a:r>
              <a:rPr lang="fi-FI" i="1" dirty="0" err="1"/>
              <a:t>personal</a:t>
            </a:r>
            <a:r>
              <a:rPr lang="fi-FI" i="1" dirty="0"/>
              <a:t> </a:t>
            </a:r>
            <a:r>
              <a:rPr lang="fi-FI" i="1" dirty="0" err="1"/>
              <a:t>loans</a:t>
            </a:r>
            <a:r>
              <a:rPr lang="fi-FI" i="1" dirty="0"/>
              <a:t> </a:t>
            </a:r>
            <a:r>
              <a:rPr lang="fi-FI" i="1" dirty="0" err="1"/>
              <a:t>than</a:t>
            </a:r>
            <a:r>
              <a:rPr lang="fi-FI" i="1" dirty="0"/>
              <a:t> </a:t>
            </a:r>
            <a:r>
              <a:rPr lang="fi-FI" i="1" dirty="0" err="1"/>
              <a:t>people</a:t>
            </a:r>
            <a:r>
              <a:rPr lang="fi-FI" i="1" dirty="0"/>
              <a:t> </a:t>
            </a:r>
            <a:r>
              <a:rPr lang="fi-FI" i="1" dirty="0" err="1"/>
              <a:t>with</a:t>
            </a:r>
            <a:r>
              <a:rPr lang="fi-FI" i="1" dirty="0"/>
              <a:t> </a:t>
            </a:r>
            <a:r>
              <a:rPr lang="fi-FI" i="1" dirty="0" err="1"/>
              <a:t>larger</a:t>
            </a:r>
            <a:r>
              <a:rPr lang="fi-FI" i="1" dirty="0"/>
              <a:t> </a:t>
            </a:r>
            <a:r>
              <a:rPr lang="fi-FI" i="1" dirty="0" err="1"/>
              <a:t>income</a:t>
            </a:r>
            <a:r>
              <a:rPr lang="fi-FI" i="1" dirty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Person </a:t>
            </a:r>
            <a:r>
              <a:rPr lang="fi-FI" dirty="0" err="1"/>
              <a:t>with</a:t>
            </a:r>
            <a:r>
              <a:rPr lang="fi-FI" dirty="0"/>
              <a:t> &gt;80k/</a:t>
            </a:r>
            <a:r>
              <a:rPr lang="fi-FI" dirty="0" err="1"/>
              <a:t>year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labeled</a:t>
            </a:r>
            <a:r>
              <a:rPr lang="fi-FI" dirty="0"/>
              <a:t> as </a:t>
            </a:r>
            <a:r>
              <a:rPr lang="fi-FI" dirty="0" err="1"/>
              <a:t>having</a:t>
            </a:r>
            <a:r>
              <a:rPr lang="fi-FI" dirty="0"/>
              <a:t> </a:t>
            </a:r>
            <a:r>
              <a:rPr lang="fi-FI" dirty="0" err="1"/>
              <a:t>large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.</a:t>
            </a:r>
          </a:p>
          <a:p>
            <a:r>
              <a:rPr lang="fi-FI" dirty="0"/>
              <a:t>473/480 </a:t>
            </a:r>
            <a:r>
              <a:rPr lang="fi-FI" dirty="0" err="1"/>
              <a:t>personal</a:t>
            </a:r>
            <a:r>
              <a:rPr lang="fi-FI" dirty="0"/>
              <a:t> </a:t>
            </a:r>
            <a:r>
              <a:rPr lang="fi-FI" dirty="0" err="1"/>
              <a:t>loans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taken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80k/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r>
              <a:rPr lang="fi-FI" dirty="0" err="1"/>
              <a:t>Overwhelming</a:t>
            </a:r>
            <a:r>
              <a:rPr lang="fi-FI" dirty="0"/>
              <a:t> </a:t>
            </a:r>
            <a:r>
              <a:rPr lang="fi-FI" dirty="0" err="1"/>
              <a:t>majority</a:t>
            </a:r>
            <a:r>
              <a:rPr lang="fi-FI" dirty="0"/>
              <a:t> of loan </a:t>
            </a:r>
            <a:r>
              <a:rPr lang="fi-FI" dirty="0" err="1"/>
              <a:t>takers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large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. </a:t>
            </a:r>
            <a:r>
              <a:rPr lang="fi-FI" dirty="0" err="1"/>
              <a:t>Hypothesis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proven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09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Hypothesis</a:t>
            </a:r>
            <a:r>
              <a:rPr lang="fi-FI" dirty="0"/>
              <a:t> 4: </a:t>
            </a:r>
            <a:r>
              <a:rPr lang="fi-FI" i="1" dirty="0"/>
              <a:t>Online </a:t>
            </a:r>
            <a:r>
              <a:rPr lang="fi-FI" i="1" dirty="0" err="1"/>
              <a:t>banking</a:t>
            </a:r>
            <a:r>
              <a:rPr lang="fi-FI" i="1" dirty="0"/>
              <a:t> </a:t>
            </a:r>
            <a:r>
              <a:rPr lang="fi-FI" i="1" dirty="0" err="1"/>
              <a:t>usage</a:t>
            </a:r>
            <a:r>
              <a:rPr lang="fi-FI" i="1" dirty="0"/>
              <a:t> is </a:t>
            </a:r>
            <a:r>
              <a:rPr lang="fi-FI" i="1" dirty="0" err="1"/>
              <a:t>relatively</a:t>
            </a:r>
            <a:r>
              <a:rPr lang="fi-FI" i="1" dirty="0"/>
              <a:t> </a:t>
            </a:r>
            <a:r>
              <a:rPr lang="fi-FI" i="1" dirty="0" err="1"/>
              <a:t>bigger</a:t>
            </a:r>
            <a:r>
              <a:rPr lang="fi-FI" i="1" dirty="0"/>
              <a:t> </a:t>
            </a:r>
            <a:r>
              <a:rPr lang="fi-FI" i="1" dirty="0" err="1"/>
              <a:t>among</a:t>
            </a:r>
            <a:r>
              <a:rPr lang="fi-FI" i="1" dirty="0"/>
              <a:t> </a:t>
            </a:r>
            <a:r>
              <a:rPr lang="fi-FI" i="1" dirty="0" err="1"/>
              <a:t>young</a:t>
            </a:r>
            <a:r>
              <a:rPr lang="fi-FI" i="1" dirty="0"/>
              <a:t> </a:t>
            </a:r>
            <a:r>
              <a:rPr lang="fi-FI" i="1" dirty="0" err="1"/>
              <a:t>people</a:t>
            </a:r>
            <a:r>
              <a:rPr lang="fi-FI" i="1" dirty="0"/>
              <a:t> </a:t>
            </a:r>
            <a:r>
              <a:rPr lang="fi-FI" i="1" dirty="0" err="1"/>
              <a:t>than</a:t>
            </a:r>
            <a:r>
              <a:rPr lang="fi-FI" i="1" dirty="0"/>
              <a:t> </a:t>
            </a:r>
            <a:r>
              <a:rPr lang="fi-FI" i="1" dirty="0" err="1"/>
              <a:t>old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Young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everyone</a:t>
            </a:r>
            <a:r>
              <a:rPr lang="fi-FI" dirty="0"/>
              <a:t> &lt; 44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r>
              <a:rPr lang="fi-FI" dirty="0"/>
              <a:t>. </a:t>
            </a:r>
            <a:r>
              <a:rPr lang="en-FI" dirty="0"/>
              <a:t>Amount: 2271</a:t>
            </a:r>
            <a:endParaRPr lang="fi-FI" dirty="0"/>
          </a:p>
          <a:p>
            <a:pPr lvl="1"/>
            <a:r>
              <a:rPr lang="en-GB" dirty="0"/>
              <a:t>Use online services: 59.0%</a:t>
            </a:r>
            <a:endParaRPr lang="fi-FI" dirty="0"/>
          </a:p>
          <a:p>
            <a:r>
              <a:rPr lang="fi-FI" dirty="0"/>
              <a:t>Old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everyone</a:t>
            </a:r>
            <a:r>
              <a:rPr lang="fi-FI" dirty="0"/>
              <a:t> &gt;= 44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r>
              <a:rPr lang="fi-FI" dirty="0"/>
              <a:t>. </a:t>
            </a:r>
            <a:r>
              <a:rPr lang="fi-FI" dirty="0" err="1"/>
              <a:t>Amount</a:t>
            </a:r>
            <a:r>
              <a:rPr lang="fi-FI" dirty="0"/>
              <a:t>: </a:t>
            </a:r>
            <a:r>
              <a:rPr lang="en-FI" dirty="0"/>
              <a:t>2729</a:t>
            </a:r>
            <a:endParaRPr lang="fi-FI" dirty="0"/>
          </a:p>
          <a:p>
            <a:pPr lvl="1"/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online</a:t>
            </a:r>
            <a:r>
              <a:rPr lang="fi-FI" dirty="0"/>
              <a:t> </a:t>
            </a:r>
            <a:r>
              <a:rPr lang="fi-FI" dirty="0" err="1"/>
              <a:t>services</a:t>
            </a:r>
            <a:r>
              <a:rPr lang="fi-FI" dirty="0"/>
              <a:t>: 60.3%</a:t>
            </a:r>
          </a:p>
          <a:p>
            <a:r>
              <a:rPr lang="fi-FI" dirty="0"/>
              <a:t>No </a:t>
            </a:r>
            <a:r>
              <a:rPr lang="fi-FI" dirty="0" err="1"/>
              <a:t>significant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, </a:t>
            </a:r>
            <a:r>
              <a:rPr lang="fi-FI" dirty="0" err="1"/>
              <a:t>hypothesis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proven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063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8926D87-878F-C30F-B798-DBE2580E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Hypothesis</a:t>
            </a:r>
            <a:r>
              <a:rPr lang="fi-FI" dirty="0"/>
              <a:t> 5: </a:t>
            </a:r>
            <a:r>
              <a:rPr lang="fi-FI" dirty="0" err="1"/>
              <a:t>Younger</a:t>
            </a:r>
            <a:r>
              <a:rPr lang="fi-FI" dirty="0"/>
              <a:t>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education</a:t>
            </a:r>
            <a:r>
              <a:rPr lang="fi-FI" dirty="0"/>
              <a:t> to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compared</a:t>
            </a:r>
            <a:r>
              <a:rPr lang="fi-FI" dirty="0"/>
              <a:t> to </a:t>
            </a:r>
            <a:r>
              <a:rPr lang="fi-FI" dirty="0" err="1"/>
              <a:t>older</a:t>
            </a:r>
            <a:r>
              <a:rPr lang="fi-FI" dirty="0"/>
              <a:t> </a:t>
            </a:r>
            <a:r>
              <a:rPr lang="fi-FI" dirty="0" err="1"/>
              <a:t>generations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DD7774F-DADB-ED8F-DE96-9E851826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New </a:t>
            </a:r>
            <a:r>
              <a:rPr lang="fi-FI" dirty="0" err="1"/>
              <a:t>column</a:t>
            </a:r>
            <a:r>
              <a:rPr lang="fi-FI" dirty="0"/>
              <a:t> ”</a:t>
            </a:r>
            <a:r>
              <a:rPr lang="fi-FI" dirty="0" err="1"/>
              <a:t>Generation</a:t>
            </a:r>
            <a:r>
              <a:rPr lang="fi-FI" dirty="0"/>
              <a:t>”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age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person</a:t>
            </a:r>
          </a:p>
          <a:p>
            <a:pPr lvl="1"/>
            <a:r>
              <a:rPr lang="fi-FI" dirty="0" err="1"/>
              <a:t>Boomers</a:t>
            </a:r>
            <a:r>
              <a:rPr lang="fi-FI" dirty="0"/>
              <a:t> 59-77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endParaRPr lang="fi-FI" dirty="0"/>
          </a:p>
          <a:p>
            <a:pPr lvl="1"/>
            <a:r>
              <a:rPr lang="fi-FI" dirty="0" err="1"/>
              <a:t>Generation</a:t>
            </a:r>
            <a:r>
              <a:rPr lang="fi-FI" dirty="0"/>
              <a:t> X 44-58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endParaRPr lang="fi-FI" dirty="0"/>
          </a:p>
          <a:p>
            <a:pPr lvl="1"/>
            <a:r>
              <a:rPr lang="fi-FI" dirty="0" err="1"/>
              <a:t>Milennials</a:t>
            </a:r>
            <a:r>
              <a:rPr lang="fi-FI" dirty="0"/>
              <a:t> 29-43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endParaRPr lang="fi-FI" dirty="0"/>
          </a:p>
          <a:p>
            <a:pPr lvl="1"/>
            <a:r>
              <a:rPr lang="fi-FI" dirty="0" err="1"/>
              <a:t>Generation</a:t>
            </a:r>
            <a:r>
              <a:rPr lang="fi-FI" dirty="0"/>
              <a:t> Z 11-28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hypothesis</a:t>
            </a:r>
            <a:r>
              <a:rPr lang="fi-FI" dirty="0"/>
              <a:t> </a:t>
            </a:r>
            <a:r>
              <a:rPr lang="fi-FI" dirty="0" err="1"/>
              <a:t>Gen</a:t>
            </a:r>
            <a:r>
              <a:rPr lang="fi-FI" dirty="0"/>
              <a:t> Z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compared</a:t>
            </a:r>
            <a:r>
              <a:rPr lang="fi-FI" dirty="0"/>
              <a:t> to </a:t>
            </a:r>
            <a:r>
              <a:rPr lang="fi-FI" dirty="0" err="1"/>
              <a:t>Boomers</a:t>
            </a:r>
            <a:endParaRPr lang="fi-FI" dirty="0"/>
          </a:p>
          <a:p>
            <a:pPr lvl="1"/>
            <a:r>
              <a:rPr lang="fi-FI" dirty="0"/>
              <a:t> </a:t>
            </a:r>
            <a:r>
              <a:rPr lang="fi-FI" dirty="0" err="1"/>
              <a:t>Education</a:t>
            </a:r>
            <a:r>
              <a:rPr lang="fi-FI" dirty="0"/>
              <a:t> </a:t>
            </a:r>
            <a:r>
              <a:rPr lang="fi-FI" dirty="0" err="1"/>
              <a:t>levels</a:t>
            </a:r>
            <a:r>
              <a:rPr lang="fi-FI" dirty="0"/>
              <a:t>: 1. </a:t>
            </a:r>
            <a:r>
              <a:rPr lang="fi-FI" dirty="0" err="1"/>
              <a:t>Bachelors</a:t>
            </a:r>
            <a:r>
              <a:rPr lang="fi-FI" dirty="0"/>
              <a:t> 2. Masters 3. PhD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higher</a:t>
            </a:r>
            <a:endParaRPr lang="fi-FI" dirty="0"/>
          </a:p>
          <a:p>
            <a:pPr lvl="2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for </a:t>
            </a:r>
            <a:r>
              <a:rPr lang="fi-FI" dirty="0" err="1"/>
              <a:t>boomers</a:t>
            </a:r>
            <a:r>
              <a:rPr lang="fi-FI" dirty="0"/>
              <a:t> is 1.9 and for </a:t>
            </a:r>
            <a:r>
              <a:rPr lang="fi-FI" dirty="0" err="1"/>
              <a:t>Gen</a:t>
            </a:r>
            <a:r>
              <a:rPr lang="fi-FI" dirty="0"/>
              <a:t> Z is 1.83</a:t>
            </a:r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 for </a:t>
            </a:r>
            <a:r>
              <a:rPr lang="fi-FI" dirty="0" err="1"/>
              <a:t>boomers</a:t>
            </a:r>
            <a:r>
              <a:rPr lang="fi-FI" dirty="0"/>
              <a:t> is 71.35 and for </a:t>
            </a:r>
            <a:r>
              <a:rPr lang="fi-FI" dirty="0" err="1"/>
              <a:t>Gen</a:t>
            </a:r>
            <a:r>
              <a:rPr lang="fi-FI" dirty="0"/>
              <a:t> Z 78.58</a:t>
            </a:r>
          </a:p>
          <a:p>
            <a:r>
              <a:rPr lang="fi-FI" dirty="0"/>
              <a:t>No </a:t>
            </a:r>
            <a:r>
              <a:rPr lang="fi-FI" dirty="0" err="1"/>
              <a:t>significant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, </a:t>
            </a:r>
            <a:r>
              <a:rPr lang="fi-FI" dirty="0" err="1"/>
              <a:t>hypothesis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proven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332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Laajakuva</PresentationFormat>
  <Paragraphs>70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Office-teema</vt:lpstr>
      <vt:lpstr>DSDBA Project</vt:lpstr>
      <vt:lpstr>Dataset</vt:lpstr>
      <vt:lpstr>Pipeline</vt:lpstr>
      <vt:lpstr>MapReduce</vt:lpstr>
      <vt:lpstr>Hypothesis 1: Young people use more money (credit card) propotionally to their income than older people.</vt:lpstr>
      <vt:lpstr>Hypothesis 2: Work experience correlates to larger income.</vt:lpstr>
      <vt:lpstr>Hypothesis 3: People with small income take more personal loans than people with larger income.</vt:lpstr>
      <vt:lpstr>Hypothesis 4: Online banking usage is relatively bigger among young people than old</vt:lpstr>
      <vt:lpstr>Hypothesis 5: Younger people need more education to get same income compared to older generations</vt:lpstr>
      <vt:lpstr>Discussion</vt:lpstr>
      <vt:lpstr>Grazie e arrivederci!</vt:lpstr>
    </vt:vector>
  </TitlesOfParts>
  <Company>Varsinais-Suomen Sairaanhoitopiiri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DSDBA Project</dc:title>
  <dc:creator>Palonen Santeri</dc:creator>
  <cp:lastModifiedBy>laura silvala</cp:lastModifiedBy>
  <cp:revision>21</cp:revision>
  <dcterms:created xsi:type="dcterms:W3CDTF">2023-06-22T13:05:01Z</dcterms:created>
  <dcterms:modified xsi:type="dcterms:W3CDTF">2023-06-27T19:22:31Z</dcterms:modified>
</cp:coreProperties>
</file>