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58" r:id="rId6"/>
    <p:sldId id="259" r:id="rId7"/>
    <p:sldId id="260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27.6.2023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418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27.6.2023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027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27.6.2023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4166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27.6.2023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5829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27.6.2023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5653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27.6.2023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8644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27.6.2023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639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27.6.2023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0849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27.6.2023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659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27.6.2023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4533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4F92-AE57-45FE-97AD-ADB495EA8857}" type="datetimeFigureOut">
              <a:rPr lang="fi-FI" smtClean="0"/>
              <a:t>27.6.2023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887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94F92-AE57-45FE-97AD-ADB495EA8857}" type="datetimeFigureOut">
              <a:rPr lang="fi-FI" smtClean="0"/>
              <a:t>27.6.2023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D3C29-E49B-4EBC-AFC5-AE766E17B4B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501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DSDBA Project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/>
              <a:t>Investigating</a:t>
            </a:r>
            <a:r>
              <a:rPr lang="fi-FI" dirty="0"/>
              <a:t> </a:t>
            </a:r>
            <a:r>
              <a:rPr lang="fi-FI" dirty="0" err="1"/>
              <a:t>bank</a:t>
            </a:r>
            <a:r>
              <a:rPr lang="fi-FI" dirty="0"/>
              <a:t> </a:t>
            </a:r>
            <a:r>
              <a:rPr lang="fi-FI" dirty="0" err="1"/>
              <a:t>customer</a:t>
            </a:r>
            <a:r>
              <a:rPr lang="fi-FI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2169260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D525-D8CF-7851-B595-581E04EED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Grazie</a:t>
            </a:r>
            <a:r>
              <a:rPr lang="en-GB" dirty="0"/>
              <a:t> e arrivederci!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12263-FD4C-EBB0-D1AA-8840646BF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91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Dataset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Downloaded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Kaggle</a:t>
            </a:r>
            <a:r>
              <a:rPr lang="fi-FI" dirty="0"/>
              <a:t>.</a:t>
            </a:r>
          </a:p>
          <a:p>
            <a:r>
              <a:rPr lang="fi-FI" dirty="0"/>
              <a:t>Bank data </a:t>
            </a:r>
            <a:r>
              <a:rPr lang="fi-FI" dirty="0" err="1"/>
              <a:t>from</a:t>
            </a:r>
            <a:r>
              <a:rPr lang="fi-FI" dirty="0"/>
              <a:t> USA, </a:t>
            </a:r>
            <a:r>
              <a:rPr lang="fi-FI" dirty="0" err="1"/>
              <a:t>California</a:t>
            </a:r>
            <a:r>
              <a:rPr lang="fi-FI" dirty="0"/>
              <a:t> (</a:t>
            </a:r>
            <a:r>
              <a:rPr lang="fi-FI" dirty="0" err="1"/>
              <a:t>based</a:t>
            </a:r>
            <a:r>
              <a:rPr lang="fi-FI" dirty="0"/>
              <a:t> on ZIP </a:t>
            </a:r>
            <a:r>
              <a:rPr lang="fi-FI" dirty="0" err="1"/>
              <a:t>codes</a:t>
            </a:r>
            <a:r>
              <a:rPr lang="fi-FI" dirty="0"/>
              <a:t>), 5000 </a:t>
            </a:r>
            <a:r>
              <a:rPr lang="fi-FI" dirty="0" err="1"/>
              <a:t>entries</a:t>
            </a:r>
            <a:r>
              <a:rPr lang="fi-FI" dirty="0"/>
              <a:t>.</a:t>
            </a:r>
          </a:p>
          <a:p>
            <a:r>
              <a:rPr lang="fi-FI" dirty="0"/>
              <a:t>Data </a:t>
            </a:r>
            <a:r>
              <a:rPr lang="fi-FI" dirty="0" err="1"/>
              <a:t>contains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customer</a:t>
            </a:r>
            <a:r>
              <a:rPr lang="fi-FI" dirty="0"/>
              <a:t>.</a:t>
            </a:r>
          </a:p>
          <a:p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no </a:t>
            </a:r>
            <a:r>
              <a:rPr lang="fi-FI" dirty="0" err="1"/>
              <a:t>missing</a:t>
            </a:r>
            <a:r>
              <a:rPr lang="fi-FI" dirty="0"/>
              <a:t> data in </a:t>
            </a:r>
            <a:r>
              <a:rPr lang="fi-FI" dirty="0" err="1"/>
              <a:t>the</a:t>
            </a:r>
            <a:r>
              <a:rPr lang="fi-FI" dirty="0"/>
              <a:t> dataset.</a:t>
            </a:r>
          </a:p>
          <a:p>
            <a:r>
              <a:rPr lang="fi-FI" dirty="0"/>
              <a:t>Data </a:t>
            </a:r>
            <a:r>
              <a:rPr lang="fi-FI" dirty="0" err="1"/>
              <a:t>has</a:t>
            </a:r>
            <a:r>
              <a:rPr lang="fi-FI" dirty="0"/>
              <a:t> 14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values</a:t>
            </a:r>
            <a:endParaRPr lang="fi-FI" dirty="0"/>
          </a:p>
          <a:p>
            <a:r>
              <a:rPr lang="en-US" dirty="0"/>
              <a:t>ID, Age, Experience, Income, ZIP Code, Family, </a:t>
            </a:r>
            <a:r>
              <a:rPr lang="en-US" dirty="0" err="1"/>
              <a:t>CCAvg</a:t>
            </a:r>
            <a:r>
              <a:rPr lang="en-US" dirty="0"/>
              <a:t>, Education, Mortgage, Personal Loan, Securities Account, CD Account, Online, </a:t>
            </a:r>
            <a:r>
              <a:rPr lang="en-US" dirty="0" err="1"/>
              <a:t>CreditCard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845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Pipeline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Virtual </a:t>
            </a:r>
            <a:r>
              <a:rPr lang="fi-FI" dirty="0" err="1"/>
              <a:t>machine</a:t>
            </a:r>
            <a:r>
              <a:rPr lang="fi-FI" dirty="0"/>
              <a:t> </a:t>
            </a:r>
            <a:r>
              <a:rPr lang="fi-FI" dirty="0" err="1"/>
              <a:t>setup</a:t>
            </a:r>
            <a:endParaRPr lang="fi-FI" dirty="0"/>
          </a:p>
          <a:p>
            <a:r>
              <a:rPr lang="fi-FI" dirty="0" err="1"/>
              <a:t>Download</a:t>
            </a:r>
            <a:r>
              <a:rPr lang="fi-FI" dirty="0"/>
              <a:t> dataset</a:t>
            </a:r>
          </a:p>
          <a:p>
            <a:r>
              <a:rPr lang="fi-FI" dirty="0" err="1"/>
              <a:t>Save</a:t>
            </a:r>
            <a:r>
              <a:rPr lang="fi-FI" dirty="0"/>
              <a:t> </a:t>
            </a:r>
            <a:r>
              <a:rPr lang="fi-FI" dirty="0" err="1"/>
              <a:t>csv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 to </a:t>
            </a:r>
            <a:r>
              <a:rPr lang="fi-FI" dirty="0" err="1"/>
              <a:t>Hadoop</a:t>
            </a:r>
            <a:r>
              <a:rPr lang="fi-FI" dirty="0"/>
              <a:t> HDFS</a:t>
            </a:r>
          </a:p>
          <a:p>
            <a:r>
              <a:rPr lang="fi-FI" dirty="0" err="1"/>
              <a:t>MapReduce</a:t>
            </a:r>
            <a:r>
              <a:rPr lang="fi-FI" dirty="0"/>
              <a:t> to </a:t>
            </a:r>
            <a:r>
              <a:rPr lang="fi-FI" dirty="0" err="1"/>
              <a:t>modify</a:t>
            </a:r>
            <a:r>
              <a:rPr lang="fi-FI" dirty="0"/>
              <a:t> data and </a:t>
            </a:r>
            <a:r>
              <a:rPr lang="fi-FI" dirty="0" err="1"/>
              <a:t>save</a:t>
            </a:r>
            <a:r>
              <a:rPr lang="fi-FI" dirty="0"/>
              <a:t> to </a:t>
            </a:r>
            <a:r>
              <a:rPr lang="fi-FI" dirty="0" err="1"/>
              <a:t>MongoDB</a:t>
            </a:r>
            <a:endParaRPr lang="fi-FI" dirty="0"/>
          </a:p>
          <a:p>
            <a:r>
              <a:rPr lang="fi-FI" dirty="0" err="1"/>
              <a:t>Verify</a:t>
            </a:r>
            <a:r>
              <a:rPr lang="fi-FI" dirty="0"/>
              <a:t> </a:t>
            </a:r>
            <a:r>
              <a:rPr lang="fi-FI" dirty="0" err="1"/>
              <a:t>hypotheses</a:t>
            </a:r>
            <a:endParaRPr lang="fi-FI" dirty="0"/>
          </a:p>
          <a:p>
            <a:pPr lvl="1"/>
            <a:r>
              <a:rPr lang="fi-FI" dirty="0" err="1"/>
              <a:t>Pymongo</a:t>
            </a:r>
            <a:r>
              <a:rPr lang="fi-FI" dirty="0"/>
              <a:t>, </a:t>
            </a:r>
            <a:r>
              <a:rPr lang="fi-FI" dirty="0" err="1"/>
              <a:t>pyspark</a:t>
            </a:r>
            <a:r>
              <a:rPr lang="fi-FI" dirty="0"/>
              <a:t>, </a:t>
            </a:r>
            <a:r>
              <a:rPr lang="fi-FI" dirty="0" err="1"/>
              <a:t>numpy</a:t>
            </a:r>
            <a:r>
              <a:rPr lang="fi-FI" dirty="0"/>
              <a:t>, </a:t>
            </a:r>
            <a:r>
              <a:rPr lang="fi-FI" dirty="0" err="1"/>
              <a:t>pandas</a:t>
            </a:r>
            <a:r>
              <a:rPr lang="fi-FI" dirty="0"/>
              <a:t> etc.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process</a:t>
            </a:r>
            <a:endParaRPr lang="fi-FI" dirty="0"/>
          </a:p>
          <a:p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for version </a:t>
            </a:r>
            <a:r>
              <a:rPr lang="fi-FI" dirty="0" err="1"/>
              <a:t>control</a:t>
            </a:r>
            <a:r>
              <a:rPr lang="fi-FI" dirty="0"/>
              <a:t> and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sharing</a:t>
            </a:r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2881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MapReduce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MapReduce</a:t>
            </a:r>
            <a:r>
              <a:rPr lang="fi-FI" dirty="0"/>
              <a:t> is </a:t>
            </a:r>
            <a:r>
              <a:rPr lang="fi-FI" dirty="0" err="1"/>
              <a:t>used</a:t>
            </a:r>
            <a:r>
              <a:rPr lang="fi-FI" dirty="0"/>
              <a:t> to </a:t>
            </a:r>
            <a:r>
              <a:rPr lang="fi-FI" dirty="0" err="1"/>
              <a:t>store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data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MongoDB</a:t>
            </a:r>
            <a:r>
              <a:rPr lang="fi-FI" dirty="0"/>
              <a:t> </a:t>
            </a:r>
            <a:r>
              <a:rPr lang="fi-FI" dirty="0" err="1"/>
              <a:t>database</a:t>
            </a:r>
            <a:endParaRPr lang="fi-FI" dirty="0"/>
          </a:p>
          <a:p>
            <a:r>
              <a:rPr lang="fi-FI" dirty="0"/>
              <a:t>It </a:t>
            </a:r>
            <a:r>
              <a:rPr lang="fi-FI" dirty="0" err="1"/>
              <a:t>takes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bank</a:t>
            </a:r>
            <a:r>
              <a:rPr lang="fi-FI" dirty="0"/>
              <a:t> </a:t>
            </a:r>
            <a:r>
              <a:rPr lang="fi-FI" dirty="0" err="1"/>
              <a:t>account</a:t>
            </a:r>
            <a:r>
              <a:rPr lang="fi-FI" dirty="0"/>
              <a:t> data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csv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 in </a:t>
            </a:r>
            <a:r>
              <a:rPr lang="fi-FI" dirty="0" err="1"/>
              <a:t>Hadoop</a:t>
            </a:r>
            <a:r>
              <a:rPr lang="fi-FI" dirty="0"/>
              <a:t> HDFS</a:t>
            </a:r>
          </a:p>
          <a:p>
            <a:r>
              <a:rPr lang="fi-FI" dirty="0"/>
              <a:t>It </a:t>
            </a:r>
            <a:r>
              <a:rPr lang="fi-FI" dirty="0" err="1"/>
              <a:t>removes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unnecessary</a:t>
            </a:r>
            <a:r>
              <a:rPr lang="fi-FI" dirty="0"/>
              <a:t> </a:t>
            </a:r>
            <a:r>
              <a:rPr lang="fi-FI" dirty="0" err="1"/>
              <a:t>columns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data</a:t>
            </a:r>
          </a:p>
          <a:p>
            <a:r>
              <a:rPr lang="fi-FI" dirty="0" err="1"/>
              <a:t>Finally</a:t>
            </a:r>
            <a:r>
              <a:rPr lang="fi-FI" dirty="0"/>
              <a:t>, it </a:t>
            </a:r>
            <a:r>
              <a:rPr lang="fi-FI" dirty="0" err="1"/>
              <a:t>puts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relevant</a:t>
            </a:r>
            <a:r>
              <a:rPr lang="fi-FI" dirty="0"/>
              <a:t> </a:t>
            </a:r>
            <a:r>
              <a:rPr lang="fi-FI" dirty="0" err="1"/>
              <a:t>values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MongoDB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in </a:t>
            </a:r>
            <a:r>
              <a:rPr lang="fi-FI" dirty="0" err="1"/>
              <a:t>proving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hypotheses</a:t>
            </a:r>
            <a:endParaRPr lang="fi-FI" dirty="0"/>
          </a:p>
          <a:p>
            <a:r>
              <a:rPr lang="fi-FI" dirty="0"/>
              <a:t>It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counts</a:t>
            </a:r>
            <a:r>
              <a:rPr lang="fi-FI" dirty="0"/>
              <a:t> </a:t>
            </a:r>
            <a:r>
              <a:rPr lang="fi-FI" dirty="0" err="1"/>
              <a:t>amount</a:t>
            </a:r>
            <a:r>
              <a:rPr lang="fi-FI" dirty="0"/>
              <a:t> of </a:t>
            </a:r>
            <a:r>
              <a:rPr lang="fi-FI" dirty="0" err="1"/>
              <a:t>customers</a:t>
            </a:r>
            <a:r>
              <a:rPr lang="fi-FI" dirty="0"/>
              <a:t> for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zip</a:t>
            </a:r>
            <a:r>
              <a:rPr lang="fi-FI" dirty="0"/>
              <a:t> </a:t>
            </a:r>
            <a:r>
              <a:rPr lang="fi-FI" dirty="0" err="1"/>
              <a:t>code</a:t>
            </a:r>
            <a:endParaRPr lang="fi-FI" dirty="0"/>
          </a:p>
          <a:p>
            <a:endParaRPr lang="fi-FI" dirty="0"/>
          </a:p>
          <a:p>
            <a:endParaRPr lang="fi-FI" dirty="0"/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8497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/>
              <a:t>Hypothesis</a:t>
            </a:r>
            <a:r>
              <a:rPr lang="fi-FI" dirty="0"/>
              <a:t> 1: </a:t>
            </a:r>
            <a:r>
              <a:rPr lang="fi-FI" i="1" dirty="0"/>
              <a:t>Young </a:t>
            </a:r>
            <a:r>
              <a:rPr lang="fi-FI" i="1" dirty="0" err="1"/>
              <a:t>people</a:t>
            </a:r>
            <a:r>
              <a:rPr lang="fi-FI" i="1" dirty="0"/>
              <a:t> </a:t>
            </a:r>
            <a:r>
              <a:rPr lang="fi-FI" i="1" dirty="0" err="1"/>
              <a:t>use</a:t>
            </a:r>
            <a:r>
              <a:rPr lang="fi-FI" i="1" dirty="0"/>
              <a:t> </a:t>
            </a:r>
            <a:r>
              <a:rPr lang="fi-FI" i="1" dirty="0" err="1"/>
              <a:t>more</a:t>
            </a:r>
            <a:r>
              <a:rPr lang="fi-FI" i="1" dirty="0"/>
              <a:t> money (</a:t>
            </a:r>
            <a:r>
              <a:rPr lang="fi-FI" i="1" dirty="0" err="1"/>
              <a:t>credit</a:t>
            </a:r>
            <a:r>
              <a:rPr lang="fi-FI" i="1" dirty="0"/>
              <a:t> </a:t>
            </a:r>
            <a:r>
              <a:rPr lang="fi-FI" i="1" dirty="0" err="1"/>
              <a:t>card</a:t>
            </a:r>
            <a:r>
              <a:rPr lang="fi-FI" i="1" dirty="0"/>
              <a:t>) </a:t>
            </a:r>
            <a:r>
              <a:rPr lang="fi-FI" i="1" dirty="0" err="1"/>
              <a:t>propotionally</a:t>
            </a:r>
            <a:r>
              <a:rPr lang="fi-FI" i="1" dirty="0"/>
              <a:t> to </a:t>
            </a:r>
            <a:r>
              <a:rPr lang="fi-FI" i="1" dirty="0" err="1"/>
              <a:t>their</a:t>
            </a:r>
            <a:r>
              <a:rPr lang="fi-FI" i="1" dirty="0"/>
              <a:t> </a:t>
            </a:r>
            <a:r>
              <a:rPr lang="fi-FI" i="1" dirty="0" err="1"/>
              <a:t>income</a:t>
            </a:r>
            <a:r>
              <a:rPr lang="fi-FI" i="1" dirty="0"/>
              <a:t> </a:t>
            </a:r>
            <a:r>
              <a:rPr lang="fi-FI" i="1" dirty="0" err="1"/>
              <a:t>than</a:t>
            </a:r>
            <a:r>
              <a:rPr lang="fi-FI" i="1" dirty="0"/>
              <a:t> </a:t>
            </a:r>
            <a:r>
              <a:rPr lang="fi-FI" i="1" dirty="0" err="1"/>
              <a:t>older</a:t>
            </a:r>
            <a:r>
              <a:rPr lang="fi-FI" i="1" dirty="0"/>
              <a:t> </a:t>
            </a:r>
            <a:r>
              <a:rPr lang="fi-FI" i="1" dirty="0" err="1"/>
              <a:t>people</a:t>
            </a:r>
            <a:r>
              <a:rPr lang="fi-FI" i="1" dirty="0"/>
              <a:t>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Young </a:t>
            </a:r>
            <a:r>
              <a:rPr lang="fi-FI" dirty="0" err="1"/>
              <a:t>people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everyone</a:t>
            </a:r>
            <a:r>
              <a:rPr lang="fi-FI" dirty="0"/>
              <a:t> &lt; 44 </a:t>
            </a:r>
            <a:r>
              <a:rPr lang="fi-FI" dirty="0" err="1"/>
              <a:t>years</a:t>
            </a:r>
            <a:r>
              <a:rPr lang="fi-FI" dirty="0"/>
              <a:t> </a:t>
            </a:r>
            <a:r>
              <a:rPr lang="fi-FI" dirty="0" err="1"/>
              <a:t>old</a:t>
            </a:r>
            <a:r>
              <a:rPr lang="fi-FI" dirty="0"/>
              <a:t>. </a:t>
            </a:r>
            <a:r>
              <a:rPr lang="en-FI" dirty="0"/>
              <a:t>Amount: 2271</a:t>
            </a:r>
            <a:endParaRPr lang="fi-FI" dirty="0"/>
          </a:p>
          <a:p>
            <a:pPr lvl="1"/>
            <a:r>
              <a:rPr lang="fi-FI" dirty="0" err="1"/>
              <a:t>Income</a:t>
            </a:r>
            <a:r>
              <a:rPr lang="fi-FI" dirty="0"/>
              <a:t> </a:t>
            </a:r>
            <a:r>
              <a:rPr lang="fi-FI" dirty="0" err="1"/>
              <a:t>average</a:t>
            </a:r>
            <a:r>
              <a:rPr lang="fi-FI" dirty="0"/>
              <a:t>: 75.94k/</a:t>
            </a:r>
            <a:r>
              <a:rPr lang="fi-FI" dirty="0" err="1"/>
              <a:t>year</a:t>
            </a:r>
            <a:r>
              <a:rPr lang="fi-FI" dirty="0"/>
              <a:t>.</a:t>
            </a:r>
          </a:p>
          <a:p>
            <a:pPr lvl="1"/>
            <a:r>
              <a:rPr lang="fi-FI" dirty="0"/>
              <a:t>Credit </a:t>
            </a:r>
            <a:r>
              <a:rPr lang="fi-FI" dirty="0" err="1"/>
              <a:t>card</a:t>
            </a:r>
            <a:r>
              <a:rPr lang="fi-FI" dirty="0"/>
              <a:t> </a:t>
            </a:r>
            <a:r>
              <a:rPr lang="fi-FI" dirty="0" err="1"/>
              <a:t>average</a:t>
            </a:r>
            <a:r>
              <a:rPr lang="fi-FI" dirty="0"/>
              <a:t> </a:t>
            </a:r>
            <a:r>
              <a:rPr lang="fi-FI" dirty="0" err="1"/>
              <a:t>usage</a:t>
            </a:r>
            <a:r>
              <a:rPr lang="fi-FI" dirty="0"/>
              <a:t>: 2.02k/</a:t>
            </a:r>
            <a:r>
              <a:rPr lang="fi-FI" dirty="0" err="1"/>
              <a:t>month</a:t>
            </a:r>
            <a:r>
              <a:rPr lang="fi-FI" dirty="0"/>
              <a:t>.</a:t>
            </a:r>
          </a:p>
          <a:p>
            <a:pPr lvl="1"/>
            <a:r>
              <a:rPr lang="fi-FI" dirty="0"/>
              <a:t>~32% of </a:t>
            </a:r>
            <a:r>
              <a:rPr lang="fi-FI" dirty="0" err="1"/>
              <a:t>income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per </a:t>
            </a:r>
            <a:r>
              <a:rPr lang="fi-FI" dirty="0" err="1"/>
              <a:t>month</a:t>
            </a:r>
            <a:r>
              <a:rPr lang="fi-FI" dirty="0"/>
              <a:t>.</a:t>
            </a:r>
          </a:p>
          <a:p>
            <a:r>
              <a:rPr lang="fi-FI" dirty="0"/>
              <a:t>Old </a:t>
            </a:r>
            <a:r>
              <a:rPr lang="fi-FI" dirty="0" err="1"/>
              <a:t>people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everyone</a:t>
            </a:r>
            <a:r>
              <a:rPr lang="fi-FI" dirty="0"/>
              <a:t> &gt;= 44 </a:t>
            </a:r>
            <a:r>
              <a:rPr lang="fi-FI" dirty="0" err="1"/>
              <a:t>years</a:t>
            </a:r>
            <a:r>
              <a:rPr lang="fi-FI" dirty="0"/>
              <a:t> </a:t>
            </a:r>
            <a:r>
              <a:rPr lang="fi-FI" dirty="0" err="1"/>
              <a:t>old</a:t>
            </a:r>
            <a:r>
              <a:rPr lang="fi-FI" dirty="0"/>
              <a:t>. </a:t>
            </a:r>
            <a:r>
              <a:rPr lang="fi-FI" dirty="0" err="1"/>
              <a:t>Amount</a:t>
            </a:r>
            <a:r>
              <a:rPr lang="fi-FI" dirty="0"/>
              <a:t>: </a:t>
            </a:r>
            <a:r>
              <a:rPr lang="en-FI" dirty="0"/>
              <a:t>2729</a:t>
            </a:r>
            <a:endParaRPr lang="fi-FI" dirty="0"/>
          </a:p>
          <a:p>
            <a:pPr lvl="1"/>
            <a:r>
              <a:rPr lang="fi-FI" dirty="0" err="1"/>
              <a:t>Income</a:t>
            </a:r>
            <a:r>
              <a:rPr lang="fi-FI" dirty="0"/>
              <a:t> </a:t>
            </a:r>
            <a:r>
              <a:rPr lang="fi-FI" dirty="0" err="1"/>
              <a:t>average</a:t>
            </a:r>
            <a:r>
              <a:rPr lang="fi-FI" dirty="0"/>
              <a:t>: 71.98k/</a:t>
            </a:r>
            <a:r>
              <a:rPr lang="fi-FI" dirty="0" err="1"/>
              <a:t>year</a:t>
            </a:r>
            <a:r>
              <a:rPr lang="fi-FI" dirty="0"/>
              <a:t>.</a:t>
            </a:r>
          </a:p>
          <a:p>
            <a:pPr lvl="1"/>
            <a:r>
              <a:rPr lang="fi-FI" dirty="0"/>
              <a:t>Credit </a:t>
            </a:r>
            <a:r>
              <a:rPr lang="fi-FI" dirty="0" err="1"/>
              <a:t>card</a:t>
            </a:r>
            <a:r>
              <a:rPr lang="fi-FI" dirty="0"/>
              <a:t> </a:t>
            </a:r>
            <a:r>
              <a:rPr lang="fi-FI" dirty="0" err="1"/>
              <a:t>average</a:t>
            </a:r>
            <a:r>
              <a:rPr lang="fi-FI" dirty="0"/>
              <a:t> </a:t>
            </a:r>
            <a:r>
              <a:rPr lang="fi-FI" dirty="0" err="1"/>
              <a:t>usage</a:t>
            </a:r>
            <a:r>
              <a:rPr lang="fi-FI" dirty="0"/>
              <a:t>: 1.87k/</a:t>
            </a:r>
            <a:r>
              <a:rPr lang="fi-FI" dirty="0" err="1"/>
              <a:t>month</a:t>
            </a:r>
            <a:endParaRPr lang="fi-FI" dirty="0"/>
          </a:p>
          <a:p>
            <a:pPr lvl="1"/>
            <a:r>
              <a:rPr lang="fi-FI" dirty="0"/>
              <a:t>~31% of </a:t>
            </a:r>
            <a:r>
              <a:rPr lang="fi-FI" dirty="0" err="1"/>
              <a:t>income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per </a:t>
            </a:r>
            <a:r>
              <a:rPr lang="fi-FI" dirty="0" err="1"/>
              <a:t>month</a:t>
            </a:r>
            <a:r>
              <a:rPr lang="fi-FI" dirty="0"/>
              <a:t>.</a:t>
            </a:r>
          </a:p>
          <a:p>
            <a:r>
              <a:rPr lang="fi-FI" dirty="0"/>
              <a:t>No </a:t>
            </a:r>
            <a:r>
              <a:rPr lang="fi-FI" dirty="0" err="1"/>
              <a:t>significant</a:t>
            </a:r>
            <a:r>
              <a:rPr lang="fi-FI" dirty="0"/>
              <a:t> </a:t>
            </a:r>
            <a:r>
              <a:rPr lang="fi-FI" dirty="0" err="1"/>
              <a:t>difference</a:t>
            </a:r>
            <a:r>
              <a:rPr lang="fi-FI" dirty="0"/>
              <a:t>, </a:t>
            </a:r>
            <a:r>
              <a:rPr lang="fi-FI" dirty="0" err="1"/>
              <a:t>hypothesis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proven</a:t>
            </a:r>
            <a:r>
              <a:rPr lang="fi-FI" dirty="0"/>
              <a:t> </a:t>
            </a:r>
            <a:r>
              <a:rPr lang="fi-FI" dirty="0" err="1"/>
              <a:t>wrong</a:t>
            </a:r>
            <a:r>
              <a:rPr lang="fi-FI" dirty="0"/>
              <a:t>.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1384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Hypothesis</a:t>
            </a:r>
            <a:r>
              <a:rPr lang="fi-FI" dirty="0"/>
              <a:t> 2: </a:t>
            </a:r>
            <a:r>
              <a:rPr lang="fi-FI" i="1" dirty="0" err="1"/>
              <a:t>Work</a:t>
            </a:r>
            <a:r>
              <a:rPr lang="fi-FI" i="1" dirty="0"/>
              <a:t> </a:t>
            </a:r>
            <a:r>
              <a:rPr lang="fi-FI" i="1" dirty="0" err="1"/>
              <a:t>experience</a:t>
            </a:r>
            <a:r>
              <a:rPr lang="fi-FI" i="1" dirty="0"/>
              <a:t> </a:t>
            </a:r>
            <a:r>
              <a:rPr lang="fi-FI" i="1" dirty="0" err="1"/>
              <a:t>correlates</a:t>
            </a:r>
            <a:r>
              <a:rPr lang="fi-FI" i="1" dirty="0"/>
              <a:t> to </a:t>
            </a:r>
            <a:r>
              <a:rPr lang="fi-FI" i="1" dirty="0" err="1"/>
              <a:t>larger</a:t>
            </a:r>
            <a:r>
              <a:rPr lang="fi-FI" i="1" dirty="0"/>
              <a:t> </a:t>
            </a:r>
            <a:r>
              <a:rPr lang="fi-FI" i="1" dirty="0" err="1"/>
              <a:t>income</a:t>
            </a:r>
            <a:r>
              <a:rPr lang="fi-FI" i="1" dirty="0"/>
              <a:t>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&gt;= 10 </a:t>
            </a:r>
            <a:r>
              <a:rPr lang="fi-FI" dirty="0" err="1"/>
              <a:t>years</a:t>
            </a:r>
            <a:r>
              <a:rPr lang="fi-FI" dirty="0"/>
              <a:t> of </a:t>
            </a:r>
            <a:r>
              <a:rPr lang="fi-FI" dirty="0" err="1"/>
              <a:t>work</a:t>
            </a:r>
            <a:r>
              <a:rPr lang="fi-FI" dirty="0"/>
              <a:t> </a:t>
            </a:r>
            <a:r>
              <a:rPr lang="fi-FI" dirty="0" err="1"/>
              <a:t>experience</a:t>
            </a:r>
            <a:r>
              <a:rPr lang="fi-FI" dirty="0"/>
              <a:t>:</a:t>
            </a:r>
          </a:p>
          <a:p>
            <a:pPr lvl="1"/>
            <a:r>
              <a:rPr lang="fi-FI" dirty="0" err="1"/>
              <a:t>Average</a:t>
            </a:r>
            <a:r>
              <a:rPr lang="fi-FI" dirty="0"/>
              <a:t> </a:t>
            </a:r>
            <a:r>
              <a:rPr lang="fi-FI" dirty="0" err="1"/>
              <a:t>income</a:t>
            </a:r>
            <a:r>
              <a:rPr lang="fi-FI" dirty="0"/>
              <a:t> 73.12k/</a:t>
            </a:r>
            <a:r>
              <a:rPr lang="fi-FI" dirty="0" err="1"/>
              <a:t>year</a:t>
            </a:r>
            <a:r>
              <a:rPr lang="fi-FI" dirty="0"/>
              <a:t>.</a:t>
            </a:r>
          </a:p>
          <a:p>
            <a:pPr lvl="1"/>
            <a:r>
              <a:rPr lang="fi-FI" dirty="0"/>
              <a:t>Median </a:t>
            </a:r>
            <a:r>
              <a:rPr lang="fi-FI" dirty="0" err="1"/>
              <a:t>income</a:t>
            </a:r>
            <a:r>
              <a:rPr lang="fi-FI" dirty="0"/>
              <a:t> 63.00k/</a:t>
            </a:r>
            <a:r>
              <a:rPr lang="fi-FI" dirty="0" err="1"/>
              <a:t>year</a:t>
            </a:r>
            <a:r>
              <a:rPr lang="fi-FI" dirty="0"/>
              <a:t>.</a:t>
            </a:r>
          </a:p>
          <a:p>
            <a:r>
              <a:rPr lang="fi-FI" dirty="0"/>
              <a:t>&lt; 10 </a:t>
            </a:r>
            <a:r>
              <a:rPr lang="fi-FI" dirty="0" err="1"/>
              <a:t>years</a:t>
            </a:r>
            <a:r>
              <a:rPr lang="fi-FI" dirty="0"/>
              <a:t> of </a:t>
            </a:r>
            <a:r>
              <a:rPr lang="fi-FI" dirty="0" err="1"/>
              <a:t>work</a:t>
            </a:r>
            <a:r>
              <a:rPr lang="fi-FI" dirty="0"/>
              <a:t> </a:t>
            </a:r>
            <a:r>
              <a:rPr lang="fi-FI" dirty="0" err="1"/>
              <a:t>experience</a:t>
            </a:r>
            <a:endParaRPr lang="fi-FI" dirty="0"/>
          </a:p>
          <a:p>
            <a:pPr lvl="1"/>
            <a:r>
              <a:rPr lang="fi-FI" dirty="0" err="1"/>
              <a:t>Average</a:t>
            </a:r>
            <a:r>
              <a:rPr lang="fi-FI" dirty="0"/>
              <a:t> </a:t>
            </a:r>
            <a:r>
              <a:rPr lang="fi-FI" dirty="0" err="1"/>
              <a:t>income</a:t>
            </a:r>
            <a:r>
              <a:rPr lang="fi-FI" dirty="0"/>
              <a:t> : 75.89k/</a:t>
            </a:r>
            <a:r>
              <a:rPr lang="fi-FI" dirty="0" err="1"/>
              <a:t>year</a:t>
            </a:r>
            <a:r>
              <a:rPr lang="fi-FI" dirty="0"/>
              <a:t>.</a:t>
            </a:r>
          </a:p>
          <a:p>
            <a:pPr lvl="1"/>
            <a:r>
              <a:rPr lang="fi-FI" dirty="0"/>
              <a:t>Median </a:t>
            </a:r>
            <a:r>
              <a:rPr lang="fi-FI" dirty="0" err="1"/>
              <a:t>income</a:t>
            </a:r>
            <a:r>
              <a:rPr lang="fi-FI" dirty="0"/>
              <a:t>: 68.00k/</a:t>
            </a:r>
            <a:r>
              <a:rPr lang="fi-FI" dirty="0" err="1"/>
              <a:t>year</a:t>
            </a:r>
            <a:endParaRPr lang="fi-FI" dirty="0"/>
          </a:p>
          <a:p>
            <a:r>
              <a:rPr lang="fi-FI" dirty="0"/>
              <a:t>No </a:t>
            </a:r>
            <a:r>
              <a:rPr lang="fi-FI" dirty="0" err="1"/>
              <a:t>significant</a:t>
            </a:r>
            <a:r>
              <a:rPr lang="fi-FI" dirty="0"/>
              <a:t> </a:t>
            </a:r>
            <a:r>
              <a:rPr lang="fi-FI" dirty="0" err="1"/>
              <a:t>difference</a:t>
            </a:r>
            <a:r>
              <a:rPr lang="fi-FI" dirty="0"/>
              <a:t>, </a:t>
            </a:r>
            <a:r>
              <a:rPr lang="fi-FI" dirty="0" err="1"/>
              <a:t>hypothesis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proven</a:t>
            </a:r>
            <a:r>
              <a:rPr lang="fi-FI" dirty="0"/>
              <a:t> </a:t>
            </a:r>
            <a:r>
              <a:rPr lang="fi-FI" dirty="0" err="1"/>
              <a:t>wrong</a:t>
            </a:r>
            <a:r>
              <a:rPr lang="fi-FI" dirty="0"/>
              <a:t>.</a:t>
            </a:r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6512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/>
              <a:t>Hypothesis</a:t>
            </a:r>
            <a:r>
              <a:rPr lang="fi-FI" dirty="0"/>
              <a:t> 3: </a:t>
            </a:r>
            <a:r>
              <a:rPr lang="fi-FI" i="1" dirty="0"/>
              <a:t>People </a:t>
            </a:r>
            <a:r>
              <a:rPr lang="fi-FI" i="1" dirty="0" err="1"/>
              <a:t>with</a:t>
            </a:r>
            <a:r>
              <a:rPr lang="fi-FI" i="1" dirty="0"/>
              <a:t> </a:t>
            </a:r>
            <a:r>
              <a:rPr lang="fi-FI" i="1" dirty="0" err="1"/>
              <a:t>small</a:t>
            </a:r>
            <a:r>
              <a:rPr lang="fi-FI" i="1" dirty="0"/>
              <a:t> </a:t>
            </a:r>
            <a:r>
              <a:rPr lang="fi-FI" i="1" dirty="0" err="1"/>
              <a:t>income</a:t>
            </a:r>
            <a:r>
              <a:rPr lang="fi-FI" i="1" dirty="0"/>
              <a:t> </a:t>
            </a:r>
            <a:r>
              <a:rPr lang="fi-FI" i="1" dirty="0" err="1"/>
              <a:t>take</a:t>
            </a:r>
            <a:r>
              <a:rPr lang="fi-FI" i="1" dirty="0"/>
              <a:t> </a:t>
            </a:r>
            <a:r>
              <a:rPr lang="fi-FI" i="1" dirty="0" err="1"/>
              <a:t>more</a:t>
            </a:r>
            <a:r>
              <a:rPr lang="fi-FI" i="1" dirty="0"/>
              <a:t> </a:t>
            </a:r>
            <a:r>
              <a:rPr lang="fi-FI" i="1" dirty="0" err="1"/>
              <a:t>personal</a:t>
            </a:r>
            <a:r>
              <a:rPr lang="fi-FI" i="1" dirty="0"/>
              <a:t> </a:t>
            </a:r>
            <a:r>
              <a:rPr lang="fi-FI" i="1" dirty="0" err="1"/>
              <a:t>loans</a:t>
            </a:r>
            <a:r>
              <a:rPr lang="fi-FI" i="1" dirty="0"/>
              <a:t> </a:t>
            </a:r>
            <a:r>
              <a:rPr lang="fi-FI" i="1" dirty="0" err="1"/>
              <a:t>than</a:t>
            </a:r>
            <a:r>
              <a:rPr lang="fi-FI" i="1" dirty="0"/>
              <a:t> </a:t>
            </a:r>
            <a:r>
              <a:rPr lang="fi-FI" i="1" dirty="0" err="1"/>
              <a:t>people</a:t>
            </a:r>
            <a:r>
              <a:rPr lang="fi-FI" i="1" dirty="0"/>
              <a:t> </a:t>
            </a:r>
            <a:r>
              <a:rPr lang="fi-FI" i="1" dirty="0" err="1"/>
              <a:t>with</a:t>
            </a:r>
            <a:r>
              <a:rPr lang="fi-FI" i="1" dirty="0"/>
              <a:t> </a:t>
            </a:r>
            <a:r>
              <a:rPr lang="fi-FI" i="1" dirty="0" err="1"/>
              <a:t>larger</a:t>
            </a:r>
            <a:r>
              <a:rPr lang="fi-FI" i="1" dirty="0"/>
              <a:t> </a:t>
            </a:r>
            <a:r>
              <a:rPr lang="fi-FI" i="1" dirty="0" err="1"/>
              <a:t>income</a:t>
            </a:r>
            <a:r>
              <a:rPr lang="fi-FI" i="1" dirty="0"/>
              <a:t>.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Person </a:t>
            </a:r>
            <a:r>
              <a:rPr lang="fi-FI" dirty="0" err="1"/>
              <a:t>with</a:t>
            </a:r>
            <a:r>
              <a:rPr lang="fi-FI" dirty="0"/>
              <a:t> &gt;80k/</a:t>
            </a:r>
            <a:r>
              <a:rPr lang="fi-FI" dirty="0" err="1"/>
              <a:t>year</a:t>
            </a:r>
            <a:r>
              <a:rPr lang="fi-FI" dirty="0"/>
              <a:t> </a:t>
            </a:r>
            <a:r>
              <a:rPr lang="fi-FI" dirty="0" err="1"/>
              <a:t>income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labeled</a:t>
            </a:r>
            <a:r>
              <a:rPr lang="fi-FI" dirty="0"/>
              <a:t> as </a:t>
            </a:r>
            <a:r>
              <a:rPr lang="fi-FI" dirty="0" err="1"/>
              <a:t>having</a:t>
            </a:r>
            <a:r>
              <a:rPr lang="fi-FI" dirty="0"/>
              <a:t> </a:t>
            </a:r>
            <a:r>
              <a:rPr lang="fi-FI" dirty="0" err="1"/>
              <a:t>large</a:t>
            </a:r>
            <a:r>
              <a:rPr lang="fi-FI" dirty="0"/>
              <a:t> </a:t>
            </a:r>
            <a:r>
              <a:rPr lang="fi-FI" dirty="0" err="1"/>
              <a:t>income</a:t>
            </a:r>
            <a:r>
              <a:rPr lang="fi-FI" dirty="0"/>
              <a:t>.</a:t>
            </a:r>
          </a:p>
          <a:p>
            <a:r>
              <a:rPr lang="fi-FI" dirty="0"/>
              <a:t>473/480 </a:t>
            </a:r>
            <a:r>
              <a:rPr lang="fi-FI" dirty="0" err="1"/>
              <a:t>personal</a:t>
            </a:r>
            <a:r>
              <a:rPr lang="fi-FI" dirty="0"/>
              <a:t> </a:t>
            </a:r>
            <a:r>
              <a:rPr lang="fi-FI" dirty="0" err="1"/>
              <a:t>loans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taken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people</a:t>
            </a:r>
            <a:r>
              <a:rPr lang="fi-FI" dirty="0"/>
              <a:t> </a:t>
            </a:r>
            <a:r>
              <a:rPr lang="fi-FI" dirty="0" err="1"/>
              <a:t>who</a:t>
            </a:r>
            <a:r>
              <a:rPr lang="fi-FI" dirty="0"/>
              <a:t> </a:t>
            </a:r>
            <a:r>
              <a:rPr lang="fi-FI" dirty="0" err="1"/>
              <a:t>had</a:t>
            </a:r>
            <a:r>
              <a:rPr lang="fi-FI" dirty="0"/>
              <a:t> </a:t>
            </a:r>
            <a:r>
              <a:rPr lang="fi-FI" dirty="0" err="1"/>
              <a:t>income</a:t>
            </a:r>
            <a:r>
              <a:rPr lang="fi-FI" dirty="0"/>
              <a:t> </a:t>
            </a:r>
            <a:r>
              <a:rPr lang="fi-FI" dirty="0" err="1"/>
              <a:t>over</a:t>
            </a:r>
            <a:r>
              <a:rPr lang="fi-FI" dirty="0"/>
              <a:t> 80k/</a:t>
            </a:r>
            <a:r>
              <a:rPr lang="fi-FI" dirty="0" err="1"/>
              <a:t>year</a:t>
            </a:r>
            <a:r>
              <a:rPr lang="fi-FI" dirty="0"/>
              <a:t>.</a:t>
            </a:r>
          </a:p>
          <a:p>
            <a:r>
              <a:rPr lang="fi-FI" dirty="0" err="1"/>
              <a:t>Overwhelming</a:t>
            </a:r>
            <a:r>
              <a:rPr lang="fi-FI" dirty="0"/>
              <a:t> </a:t>
            </a:r>
            <a:r>
              <a:rPr lang="fi-FI" dirty="0" err="1"/>
              <a:t>majority</a:t>
            </a:r>
            <a:r>
              <a:rPr lang="fi-FI" dirty="0"/>
              <a:t> of loan </a:t>
            </a:r>
            <a:r>
              <a:rPr lang="fi-FI" dirty="0" err="1"/>
              <a:t>takers</a:t>
            </a:r>
            <a:r>
              <a:rPr lang="fi-FI" dirty="0"/>
              <a:t> </a:t>
            </a:r>
            <a:r>
              <a:rPr lang="fi-FI" dirty="0" err="1"/>
              <a:t>had</a:t>
            </a:r>
            <a:r>
              <a:rPr lang="fi-FI" dirty="0"/>
              <a:t> </a:t>
            </a:r>
            <a:r>
              <a:rPr lang="fi-FI" dirty="0" err="1"/>
              <a:t>large</a:t>
            </a:r>
            <a:r>
              <a:rPr lang="fi-FI" dirty="0"/>
              <a:t> </a:t>
            </a:r>
            <a:r>
              <a:rPr lang="fi-FI" dirty="0" err="1"/>
              <a:t>income</a:t>
            </a:r>
            <a:r>
              <a:rPr lang="fi-FI" dirty="0"/>
              <a:t>. </a:t>
            </a:r>
            <a:r>
              <a:rPr lang="fi-FI" dirty="0" err="1"/>
              <a:t>Hypothesis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proven</a:t>
            </a:r>
            <a:r>
              <a:rPr lang="fi-FI" dirty="0"/>
              <a:t> </a:t>
            </a:r>
            <a:r>
              <a:rPr lang="fi-FI" dirty="0" err="1"/>
              <a:t>wrong</a:t>
            </a:r>
            <a:r>
              <a:rPr lang="fi-FI" dirty="0"/>
              <a:t>.</a:t>
            </a:r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709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err="1"/>
              <a:t>Hypothesis</a:t>
            </a:r>
            <a:r>
              <a:rPr lang="fi-FI" dirty="0"/>
              <a:t> 4: </a:t>
            </a:r>
            <a:r>
              <a:rPr lang="fi-FI" i="1" dirty="0"/>
              <a:t>Online </a:t>
            </a:r>
            <a:r>
              <a:rPr lang="fi-FI" i="1" dirty="0" err="1"/>
              <a:t>banking</a:t>
            </a:r>
            <a:r>
              <a:rPr lang="fi-FI" i="1" dirty="0"/>
              <a:t> </a:t>
            </a:r>
            <a:r>
              <a:rPr lang="fi-FI" i="1" dirty="0" err="1"/>
              <a:t>usage</a:t>
            </a:r>
            <a:r>
              <a:rPr lang="fi-FI" i="1" dirty="0"/>
              <a:t> is </a:t>
            </a:r>
            <a:r>
              <a:rPr lang="fi-FI" i="1" dirty="0" err="1"/>
              <a:t>relatively</a:t>
            </a:r>
            <a:r>
              <a:rPr lang="fi-FI" i="1" dirty="0"/>
              <a:t> </a:t>
            </a:r>
            <a:r>
              <a:rPr lang="fi-FI" i="1" dirty="0" err="1"/>
              <a:t>bigger</a:t>
            </a:r>
            <a:r>
              <a:rPr lang="fi-FI" i="1" dirty="0"/>
              <a:t> </a:t>
            </a:r>
            <a:r>
              <a:rPr lang="fi-FI" i="1" dirty="0" err="1"/>
              <a:t>among</a:t>
            </a:r>
            <a:r>
              <a:rPr lang="fi-FI" i="1" dirty="0"/>
              <a:t> </a:t>
            </a:r>
            <a:r>
              <a:rPr lang="fi-FI" i="1" dirty="0" err="1"/>
              <a:t>young</a:t>
            </a:r>
            <a:r>
              <a:rPr lang="fi-FI" i="1" dirty="0"/>
              <a:t> </a:t>
            </a:r>
            <a:r>
              <a:rPr lang="fi-FI" i="1" dirty="0" err="1"/>
              <a:t>people</a:t>
            </a:r>
            <a:r>
              <a:rPr lang="fi-FI" i="1" dirty="0"/>
              <a:t> </a:t>
            </a:r>
            <a:r>
              <a:rPr lang="fi-FI" i="1" dirty="0" err="1"/>
              <a:t>than</a:t>
            </a:r>
            <a:r>
              <a:rPr lang="fi-FI" i="1" dirty="0"/>
              <a:t> </a:t>
            </a:r>
            <a:r>
              <a:rPr lang="fi-FI" i="1" dirty="0" err="1"/>
              <a:t>old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Young </a:t>
            </a:r>
            <a:r>
              <a:rPr lang="fi-FI" dirty="0" err="1"/>
              <a:t>people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everyone</a:t>
            </a:r>
            <a:r>
              <a:rPr lang="fi-FI" dirty="0"/>
              <a:t> &lt; 44 </a:t>
            </a:r>
            <a:r>
              <a:rPr lang="fi-FI" dirty="0" err="1"/>
              <a:t>years</a:t>
            </a:r>
            <a:r>
              <a:rPr lang="fi-FI" dirty="0"/>
              <a:t> </a:t>
            </a:r>
            <a:r>
              <a:rPr lang="fi-FI" dirty="0" err="1"/>
              <a:t>old</a:t>
            </a:r>
            <a:r>
              <a:rPr lang="fi-FI" dirty="0"/>
              <a:t>. </a:t>
            </a:r>
            <a:r>
              <a:rPr lang="en-FI" dirty="0"/>
              <a:t>Amount: 2271</a:t>
            </a:r>
            <a:endParaRPr lang="fi-FI" dirty="0"/>
          </a:p>
          <a:p>
            <a:pPr lvl="1"/>
            <a:r>
              <a:rPr lang="en-GB" dirty="0"/>
              <a:t>Use online services: 59.0%</a:t>
            </a:r>
            <a:endParaRPr lang="fi-FI" dirty="0"/>
          </a:p>
          <a:p>
            <a:r>
              <a:rPr lang="fi-FI" dirty="0"/>
              <a:t>Old </a:t>
            </a:r>
            <a:r>
              <a:rPr lang="fi-FI" dirty="0" err="1"/>
              <a:t>people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everyone</a:t>
            </a:r>
            <a:r>
              <a:rPr lang="fi-FI" dirty="0"/>
              <a:t> &gt;= 44 </a:t>
            </a:r>
            <a:r>
              <a:rPr lang="fi-FI" dirty="0" err="1"/>
              <a:t>years</a:t>
            </a:r>
            <a:r>
              <a:rPr lang="fi-FI" dirty="0"/>
              <a:t> </a:t>
            </a:r>
            <a:r>
              <a:rPr lang="fi-FI" dirty="0" err="1"/>
              <a:t>old</a:t>
            </a:r>
            <a:r>
              <a:rPr lang="fi-FI" dirty="0"/>
              <a:t>. </a:t>
            </a:r>
            <a:r>
              <a:rPr lang="fi-FI" dirty="0" err="1"/>
              <a:t>Amount</a:t>
            </a:r>
            <a:r>
              <a:rPr lang="fi-FI" dirty="0"/>
              <a:t>: </a:t>
            </a:r>
            <a:r>
              <a:rPr lang="en-FI" dirty="0"/>
              <a:t>2729</a:t>
            </a:r>
            <a:endParaRPr lang="fi-FI" dirty="0"/>
          </a:p>
          <a:p>
            <a:pPr lvl="1"/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online</a:t>
            </a:r>
            <a:r>
              <a:rPr lang="fi-FI" dirty="0"/>
              <a:t> </a:t>
            </a:r>
            <a:r>
              <a:rPr lang="fi-FI" dirty="0" err="1"/>
              <a:t>services</a:t>
            </a:r>
            <a:r>
              <a:rPr lang="fi-FI" dirty="0"/>
              <a:t>: 60.3%</a:t>
            </a:r>
          </a:p>
          <a:p>
            <a:r>
              <a:rPr lang="fi-FI" dirty="0"/>
              <a:t>No </a:t>
            </a:r>
            <a:r>
              <a:rPr lang="fi-FI" dirty="0" err="1"/>
              <a:t>significant</a:t>
            </a:r>
            <a:r>
              <a:rPr lang="fi-FI" dirty="0"/>
              <a:t> </a:t>
            </a:r>
            <a:r>
              <a:rPr lang="fi-FI" dirty="0" err="1"/>
              <a:t>difference</a:t>
            </a:r>
            <a:r>
              <a:rPr lang="fi-FI" dirty="0"/>
              <a:t>, </a:t>
            </a:r>
            <a:r>
              <a:rPr lang="fi-FI" dirty="0" err="1"/>
              <a:t>hypothesis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proven</a:t>
            </a:r>
            <a:r>
              <a:rPr lang="fi-FI" dirty="0"/>
              <a:t> </a:t>
            </a:r>
            <a:r>
              <a:rPr lang="fi-FI" dirty="0" err="1"/>
              <a:t>wrong</a:t>
            </a:r>
            <a:r>
              <a:rPr lang="fi-FI" dirty="0"/>
              <a:t>.</a:t>
            </a:r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4063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/>
              <a:t>Discussion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hypotheses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proved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wrong</a:t>
            </a:r>
            <a:endParaRPr lang="fi-FI" dirty="0"/>
          </a:p>
          <a:p>
            <a:r>
              <a:rPr lang="fi-FI" dirty="0"/>
              <a:t>Some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results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counter</a:t>
            </a:r>
            <a:r>
              <a:rPr lang="fi-FI" dirty="0"/>
              <a:t> </a:t>
            </a:r>
            <a:r>
              <a:rPr lang="fi-FI" dirty="0" err="1"/>
              <a:t>intuitive</a:t>
            </a:r>
            <a:endParaRPr lang="fi-FI" dirty="0"/>
          </a:p>
          <a:p>
            <a:pPr lvl="1"/>
            <a:r>
              <a:rPr lang="fi-FI" dirty="0" err="1"/>
              <a:t>Experience</a:t>
            </a:r>
            <a:r>
              <a:rPr lang="fi-FI" dirty="0"/>
              <a:t>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correlate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higher</a:t>
            </a:r>
            <a:r>
              <a:rPr lang="fi-FI" dirty="0"/>
              <a:t> </a:t>
            </a:r>
            <a:r>
              <a:rPr lang="fi-FI" dirty="0" err="1"/>
              <a:t>income</a:t>
            </a:r>
            <a:endParaRPr lang="fi-FI" dirty="0"/>
          </a:p>
          <a:p>
            <a:pPr lvl="1"/>
            <a:r>
              <a:rPr lang="fi-FI" dirty="0" err="1"/>
              <a:t>Overwhelming</a:t>
            </a:r>
            <a:r>
              <a:rPr lang="fi-FI" dirty="0"/>
              <a:t> </a:t>
            </a:r>
            <a:r>
              <a:rPr lang="fi-FI" dirty="0" err="1"/>
              <a:t>majority</a:t>
            </a:r>
            <a:r>
              <a:rPr lang="fi-FI" dirty="0"/>
              <a:t> of </a:t>
            </a:r>
            <a:r>
              <a:rPr lang="fi-FI" dirty="0" err="1"/>
              <a:t>personal</a:t>
            </a:r>
            <a:r>
              <a:rPr lang="fi-FI" dirty="0"/>
              <a:t> loan </a:t>
            </a:r>
            <a:r>
              <a:rPr lang="fi-FI" dirty="0" err="1"/>
              <a:t>takers</a:t>
            </a:r>
            <a:r>
              <a:rPr lang="fi-FI" dirty="0"/>
              <a:t> </a:t>
            </a:r>
            <a:r>
              <a:rPr lang="fi-FI" dirty="0" err="1"/>
              <a:t>had</a:t>
            </a:r>
            <a:r>
              <a:rPr lang="fi-FI" dirty="0"/>
              <a:t> </a:t>
            </a:r>
            <a:r>
              <a:rPr lang="fi-FI" dirty="0" err="1"/>
              <a:t>high</a:t>
            </a:r>
            <a:r>
              <a:rPr lang="fi-FI" dirty="0"/>
              <a:t> </a:t>
            </a:r>
            <a:r>
              <a:rPr lang="fi-FI" dirty="0" err="1"/>
              <a:t>salary</a:t>
            </a:r>
            <a:endParaRPr lang="fi-FI" dirty="0"/>
          </a:p>
          <a:p>
            <a:r>
              <a:rPr lang="fi-FI" dirty="0"/>
              <a:t>As a side </a:t>
            </a:r>
            <a:r>
              <a:rPr lang="fi-FI" dirty="0" err="1"/>
              <a:t>effect</a:t>
            </a:r>
            <a:r>
              <a:rPr lang="fi-FI" dirty="0"/>
              <a:t> it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noted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about</a:t>
            </a:r>
            <a:r>
              <a:rPr lang="fi-FI" dirty="0"/>
              <a:t> 60% </a:t>
            </a:r>
            <a:r>
              <a:rPr lang="fi-FI" dirty="0" err="1"/>
              <a:t>regardless</a:t>
            </a:r>
            <a:r>
              <a:rPr lang="fi-FI" dirty="0"/>
              <a:t> of </a:t>
            </a:r>
            <a:r>
              <a:rPr lang="fi-FI" dirty="0" err="1"/>
              <a:t>age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</a:t>
            </a:r>
            <a:r>
              <a:rPr lang="fi-FI" dirty="0" err="1"/>
              <a:t>online</a:t>
            </a:r>
            <a:r>
              <a:rPr lang="fi-FI" dirty="0"/>
              <a:t> </a:t>
            </a:r>
            <a:r>
              <a:rPr lang="fi-FI" dirty="0" err="1"/>
              <a:t>banking</a:t>
            </a:r>
            <a:r>
              <a:rPr lang="fi-FI" dirty="0"/>
              <a:t> </a:t>
            </a:r>
            <a:r>
              <a:rPr lang="fi-FI" dirty="0" err="1"/>
              <a:t>services</a:t>
            </a:r>
            <a:endParaRPr lang="fi-FI" dirty="0"/>
          </a:p>
          <a:p>
            <a:pPr lvl="1"/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9825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519</Words>
  <Application>Microsoft Macintosh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Office-teema</vt:lpstr>
      <vt:lpstr>DSDBA Project</vt:lpstr>
      <vt:lpstr>Dataset</vt:lpstr>
      <vt:lpstr>Pipeline</vt:lpstr>
      <vt:lpstr>MapReduce</vt:lpstr>
      <vt:lpstr>Hypothesis 1: Young people use more money (credit card) propotionally to their income than older people.</vt:lpstr>
      <vt:lpstr>Hypothesis 2: Work experience correlates to larger income.</vt:lpstr>
      <vt:lpstr>Hypothesis 3: People with small income take more personal loans than people with larger income.</vt:lpstr>
      <vt:lpstr>Hypothesis 4: Online banking usage is relatively bigger among young people than old</vt:lpstr>
      <vt:lpstr>Discussion</vt:lpstr>
      <vt:lpstr>Grazie e arrivederci!</vt:lpstr>
    </vt:vector>
  </TitlesOfParts>
  <Company>Varsinais-Suomen Sairaanhoitopiiri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DSDBA Project</dc:title>
  <dc:creator>Palonen Santeri</dc:creator>
  <cp:lastModifiedBy>Arttu Salmijärvi</cp:lastModifiedBy>
  <cp:revision>21</cp:revision>
  <dcterms:created xsi:type="dcterms:W3CDTF">2023-06-22T13:05:01Z</dcterms:created>
  <dcterms:modified xsi:type="dcterms:W3CDTF">2023-06-27T18:03:17Z</dcterms:modified>
</cp:coreProperties>
</file>