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70" r:id="rId9"/>
    <p:sldId id="271" r:id="rId10"/>
    <p:sldId id="272" r:id="rId11"/>
    <p:sldId id="273" r:id="rId12"/>
    <p:sldId id="261" r:id="rId13"/>
    <p:sldId id="262" r:id="rId14"/>
    <p:sldId id="263" r:id="rId15"/>
    <p:sldId id="274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85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63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87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004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028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081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169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894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892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87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392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57DBC-5CD4-4E77-A2A4-9871A9F74E15}" type="datetimeFigureOut">
              <a:rPr lang="LID4096" smtClean="0"/>
              <a:t>04/26/2024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30202-CFDA-4BF2-AB13-EDB69630E0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877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A2A4A29-B1AC-3823-872A-EA9FB592F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1" t="16458" r="-1877" b="-7451"/>
          <a:stretch/>
        </p:blipFill>
        <p:spPr>
          <a:xfrm>
            <a:off x="2507450" y="0"/>
            <a:ext cx="9898117" cy="752845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FE987D0-6DC9-CCF7-96DA-5F4043F60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i-FI" sz="4800" dirty="0"/>
              <a:t>Osakedata API </a:t>
            </a:r>
            <a:endParaRPr lang="LID4096" sz="48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B938DDC-F668-C9CE-E043-09BEF4A32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i-FI" sz="1700" dirty="0"/>
              <a:t>Eetu Taipale</a:t>
            </a:r>
          </a:p>
          <a:p>
            <a:pPr algn="l"/>
            <a:r>
              <a:rPr lang="fi-FI" sz="1700" dirty="0"/>
              <a:t>Arttu Kuitunen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819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7975" cy="779463"/>
          </a:xfrm>
        </p:spPr>
        <p:txBody>
          <a:bodyPr>
            <a:normAutofit fontScale="90000"/>
          </a:bodyPr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 err="1"/>
              <a:t>Front-end</a:t>
            </a:r>
            <a:r>
              <a:rPr lang="fi-FI" sz="2000" dirty="0"/>
              <a:t> renderöinti</a:t>
            </a:r>
          </a:p>
          <a:p>
            <a:endParaRPr lang="fi-FI" dirty="0"/>
          </a:p>
          <a:p>
            <a:endParaRPr lang="LID4096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E3D94315-8FAC-A5EB-91F1-70D7BEB0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15" y="2586037"/>
            <a:ext cx="7886498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7975" cy="779463"/>
          </a:xfrm>
        </p:spPr>
        <p:txBody>
          <a:bodyPr>
            <a:normAutofit fontScale="90000"/>
          </a:bodyPr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 err="1"/>
              <a:t>Front-end</a:t>
            </a:r>
            <a:r>
              <a:rPr lang="fi-FI" sz="2000" dirty="0"/>
              <a:t> PUT </a:t>
            </a:r>
            <a:r>
              <a:rPr lang="fi-FI" sz="2000" dirty="0" err="1"/>
              <a:t>method</a:t>
            </a:r>
            <a:r>
              <a:rPr lang="fi-FI" sz="2000" dirty="0"/>
              <a:t> </a:t>
            </a:r>
            <a:r>
              <a:rPr lang="fi-FI" sz="2000" dirty="0" err="1"/>
              <a:t>backend</a:t>
            </a:r>
            <a:r>
              <a:rPr lang="fi-FI" sz="2000" dirty="0"/>
              <a:t> kommunikaatioon</a:t>
            </a:r>
          </a:p>
          <a:p>
            <a:endParaRPr lang="fi-FI" dirty="0"/>
          </a:p>
          <a:p>
            <a:endParaRPr lang="LID4096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DCB68ED6-3FC4-EFC0-30ED-33FD713F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023" y="2358221"/>
            <a:ext cx="6054585" cy="41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8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99DE5C58-3578-70DA-6AE9-50661CC674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AA8F6DCE-FAC4-2E9E-6872-F5440D09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Demo työn toiminnasta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D951615-1B27-F13E-AC73-506FF12E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Sovelluksen avaus</a:t>
            </a:r>
          </a:p>
          <a:p>
            <a:r>
              <a:rPr lang="fi-FI" dirty="0"/>
              <a:t>Välilehdet</a:t>
            </a:r>
          </a:p>
          <a:p>
            <a:r>
              <a:rPr lang="fi-FI" dirty="0"/>
              <a:t>CRUD operaatiot</a:t>
            </a:r>
          </a:p>
          <a:p>
            <a:r>
              <a:rPr lang="fi-FI" dirty="0" err="1"/>
              <a:t>FastAPI</a:t>
            </a:r>
            <a:r>
              <a:rPr lang="fi-FI" dirty="0"/>
              <a:t> /</a:t>
            </a:r>
            <a:r>
              <a:rPr lang="fi-FI" dirty="0" err="1"/>
              <a:t>docs</a:t>
            </a:r>
            <a:r>
              <a:rPr lang="fi-FI" dirty="0"/>
              <a:t>#/ -työkalu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803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4CEB8D4-FA48-FEAD-C838-AB0924A7FF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3ADFCB-E46C-FF1D-6B43-1F4C3E4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Projektityökalut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127DD7C-41F7-2596-2659-617CA9F4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Github</a:t>
            </a:r>
            <a:r>
              <a:rPr lang="fi-FI" dirty="0"/>
              <a:t> -versionhallinta	</a:t>
            </a:r>
          </a:p>
          <a:p>
            <a:r>
              <a:rPr lang="fi-FI" dirty="0"/>
              <a:t>Testaus? – </a:t>
            </a:r>
            <a:r>
              <a:rPr lang="fi-FI" dirty="0" err="1"/>
              <a:t>FastAPI:n</a:t>
            </a:r>
            <a:r>
              <a:rPr lang="fi-FI" dirty="0"/>
              <a:t> dokumentaatio ja </a:t>
            </a:r>
            <a:r>
              <a:rPr lang="fi-FI" dirty="0" err="1"/>
              <a:t>konsolilogaus</a:t>
            </a:r>
            <a:r>
              <a:rPr lang="fi-FI" dirty="0"/>
              <a:t> testaus</a:t>
            </a:r>
          </a:p>
          <a:p>
            <a:r>
              <a:rPr lang="fi-FI" dirty="0" err="1"/>
              <a:t>Discord</a:t>
            </a:r>
            <a:r>
              <a:rPr lang="fi-FI" dirty="0"/>
              <a:t> kommunikaatioon</a:t>
            </a:r>
          </a:p>
          <a:p>
            <a:r>
              <a:rPr lang="fi-FI" dirty="0"/>
              <a:t>Videopalaverit</a:t>
            </a:r>
          </a:p>
          <a:p>
            <a:r>
              <a:rPr lang="fi-FI" dirty="0" err="1"/>
              <a:t>StackOverflow</a:t>
            </a:r>
            <a:endParaRPr lang="fi-FI" dirty="0"/>
          </a:p>
          <a:p>
            <a:pPr lvl="1"/>
            <a:r>
              <a:rPr lang="fi-FI" dirty="0"/>
              <a:t>Muut foorumit</a:t>
            </a:r>
          </a:p>
          <a:p>
            <a:endParaRPr lang="fi-FI" dirty="0"/>
          </a:p>
          <a:p>
            <a:endParaRPr lang="fi-F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9908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9522D0EB-78BD-D3C1-2C5D-FFFD750FF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4555E5A-E480-CF01-49DF-02ABCB3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 työkalut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6E79B8-E95D-FC39-1345-FD7C2E84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Chat GBT</a:t>
            </a:r>
          </a:p>
          <a:p>
            <a:pPr lvl="1"/>
            <a:r>
              <a:rPr lang="fi-FI" dirty="0"/>
              <a:t>Koodin oikoluku/koonnostaminen</a:t>
            </a:r>
          </a:p>
          <a:p>
            <a:pPr lvl="1"/>
            <a:r>
              <a:rPr lang="fi-FI" dirty="0"/>
              <a:t>Syntaksineuvot</a:t>
            </a:r>
          </a:p>
          <a:p>
            <a:pPr lvl="1"/>
            <a:r>
              <a:rPr lang="fi-FI" dirty="0"/>
              <a:t>Vaihtoehtojen valinnan apuna</a:t>
            </a:r>
          </a:p>
          <a:p>
            <a:pPr lvl="1"/>
            <a:r>
              <a:rPr lang="fi-FI" dirty="0"/>
              <a:t>Virheilmoitustulkinta ja selvitys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7378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9522D0EB-78BD-D3C1-2C5D-FFFD750FF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4555E5A-E480-CF01-49DF-02ABCB30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 työkalut</a:t>
            </a:r>
            <a:endParaRPr lang="LID4096" dirty="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600042-3134-EAEC-AC27-CB188DD6A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469"/>
            <a:ext cx="4695825" cy="4338493"/>
          </a:xfrm>
        </p:spPr>
        <p:txBody>
          <a:bodyPr>
            <a:normAutofit/>
          </a:bodyPr>
          <a:lstStyle/>
          <a:p>
            <a:r>
              <a:rPr lang="fi-FI" sz="2400" dirty="0"/>
              <a:t>Esimerkkinä kaksi eritapaa hakea tietoa tietokannan rakenteesta</a:t>
            </a:r>
          </a:p>
          <a:p>
            <a:pPr lvl="1"/>
            <a:r>
              <a:rPr lang="fi-FI" sz="2000" dirty="0" err="1"/>
              <a:t>Inspect</a:t>
            </a:r>
            <a:r>
              <a:rPr lang="fi-FI" sz="2000" dirty="0"/>
              <a:t>(</a:t>
            </a:r>
            <a:r>
              <a:rPr lang="fi-FI" sz="2000" dirty="0" err="1"/>
              <a:t>engine</a:t>
            </a:r>
            <a:r>
              <a:rPr lang="fi-FI" sz="2000" dirty="0"/>
              <a:t>) -&gt; yleiskäyttöisempi ajonaikaiseen skeemojen luomiseen tai muokkaamiseen</a:t>
            </a:r>
          </a:p>
          <a:p>
            <a:pPr lvl="1"/>
            <a:r>
              <a:rPr lang="fi-FI" sz="2000" dirty="0" err="1"/>
              <a:t>metadata.reflect</a:t>
            </a:r>
            <a:r>
              <a:rPr lang="fi-FI" sz="2000" dirty="0"/>
              <a:t>() -&gt; lataa koko tietokannan skeeman MetaData –olioon. Tilanteet, jossa on olemassa jo valmis skeema.</a:t>
            </a:r>
            <a:endParaRPr lang="LID4096" sz="2000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877364ED-B043-5253-5066-1B6FB62F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73" y="217343"/>
            <a:ext cx="6387417" cy="64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3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055A546F-7159-FC67-F675-8D8B72306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C650F1C4-721C-AC8F-280F-C42B3133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Työnjako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FE9CF05-1E26-894C-897C-BD5E141E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Suunnittelun, datan mallintamisen, arkkitehtuurin ja koodin siistimisen vastuita enemmän Artulla</a:t>
            </a:r>
          </a:p>
          <a:p>
            <a:r>
              <a:rPr lang="fi-FI" dirty="0"/>
              <a:t>Eetulla koodirivillisesti tuotanto suurempi</a:t>
            </a:r>
          </a:p>
          <a:p>
            <a:r>
              <a:rPr lang="fi-FI" dirty="0"/>
              <a:t>Eetu työsti enemmän </a:t>
            </a:r>
            <a:r>
              <a:rPr lang="fi-FI" dirty="0" err="1"/>
              <a:t>frontendiä</a:t>
            </a:r>
            <a:endParaRPr lang="fi-FI" dirty="0"/>
          </a:p>
          <a:p>
            <a:r>
              <a:rPr lang="fi-FI" dirty="0"/>
              <a:t>Arttu työsti hieman enemmän </a:t>
            </a:r>
            <a:r>
              <a:rPr lang="fi-FI" dirty="0" err="1"/>
              <a:t>backendiä</a:t>
            </a:r>
            <a:endParaRPr lang="fi-F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0367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6A737F8C-056D-1418-88F1-51DEC0EC5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0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AC537D7C-FD77-BED4-72F5-FB7A753C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Kehityskohdat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BBC1F65-0C3B-B628-3CBA-0A79CB90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Alkusuunnittelu </a:t>
            </a:r>
          </a:p>
          <a:p>
            <a:r>
              <a:rPr lang="fi-FI" dirty="0"/>
              <a:t>Koodin oikeinkirjoitussäännöt ja dokumentointi</a:t>
            </a:r>
          </a:p>
          <a:p>
            <a:r>
              <a:rPr lang="fi-FI" dirty="0"/>
              <a:t>Koodin järjestelmällisyys</a:t>
            </a:r>
          </a:p>
          <a:p>
            <a:r>
              <a:rPr lang="fi-FI" dirty="0"/>
              <a:t>Automaattisen testauksen työkalut paremmin käyttöön</a:t>
            </a:r>
          </a:p>
          <a:p>
            <a:r>
              <a:rPr lang="fi-FI" dirty="0"/>
              <a:t>SQL </a:t>
            </a:r>
            <a:r>
              <a:rPr lang="fi-FI" dirty="0" err="1"/>
              <a:t>Alchemyn</a:t>
            </a:r>
            <a:r>
              <a:rPr lang="fi-FI" dirty="0"/>
              <a:t> hyödyntäminen lasketun datan muodostamiseen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5344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BE145967-8A1F-79F6-80DE-6299D788C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4BB68A3-4609-FFB9-8068-20FF5D7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Mikä meni hyvin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285A8A-3805-C146-DBAA-AF01F354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 eteni tasaisesti</a:t>
            </a:r>
          </a:p>
          <a:p>
            <a:r>
              <a:rPr lang="fi-FI" dirty="0"/>
              <a:t>Molemmat osallistuivat hyvin</a:t>
            </a:r>
          </a:p>
          <a:p>
            <a:r>
              <a:rPr lang="fi-FI" dirty="0"/>
              <a:t>Vahvuudet täydensivät projektissa toisiaan</a:t>
            </a:r>
          </a:p>
          <a:p>
            <a:r>
              <a:rPr lang="fi-FI" dirty="0"/>
              <a:t>Projektin aikana havaituista kehityskohdista tullut oppia</a:t>
            </a:r>
          </a:p>
          <a:p>
            <a:r>
              <a:rPr lang="fi-FI" dirty="0"/>
              <a:t>Projektilounaat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591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EE8D7B48-F0B8-64C6-0EA1-3A8A4248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-8859" y="11"/>
            <a:ext cx="12191981" cy="6857989"/>
          </a:xfrm>
          <a:prstGeom prst="rect">
            <a:avLst/>
          </a:prstGeom>
        </p:spPr>
      </p:pic>
      <p:sp>
        <p:nvSpPr>
          <p:cNvPr id="10" name="Otsikko 9">
            <a:extLst>
              <a:ext uri="{FF2B5EF4-FFF2-40B4-BE49-F238E27FC236}">
                <a16:creationId xmlns:a16="http://schemas.microsoft.com/office/drawing/2014/main" id="{D70342FB-4197-1F54-79FD-410C9DBE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Aihe ja käyttötarkoitus</a:t>
            </a:r>
            <a:endParaRPr lang="LID4096" dirty="0"/>
          </a:p>
        </p:txBody>
      </p:sp>
      <p:sp>
        <p:nvSpPr>
          <p:cNvPr id="12" name="Sisällön paikkamerkki 2">
            <a:extLst>
              <a:ext uri="{FF2B5EF4-FFF2-40B4-BE49-F238E27FC236}">
                <a16:creationId xmlns:a16="http://schemas.microsoft.com/office/drawing/2014/main" id="{5E584792-F80E-A027-53BC-13344D27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400" dirty="0"/>
              <a:t>Osakedataa keräävä REST API sovellus, jonka tietokanta on pilviserverillä ja ohjelma ajettavissa paikallisesti. </a:t>
            </a:r>
          </a:p>
          <a:p>
            <a:pPr>
              <a:lnSpc>
                <a:spcPct val="150000"/>
              </a:lnSpc>
            </a:pPr>
            <a:r>
              <a:rPr lang="fi-FI" sz="2400" dirty="0"/>
              <a:t>Osakedata </a:t>
            </a:r>
            <a:r>
              <a:rPr lang="fi-FI" sz="2400" dirty="0" err="1"/>
              <a:t>API:mme</a:t>
            </a:r>
            <a:r>
              <a:rPr lang="fi-FI" sz="2400" dirty="0"/>
              <a:t> toteuttaa CRUD toiminnallisuudet</a:t>
            </a:r>
          </a:p>
          <a:p>
            <a:pPr lvl="1">
              <a:lnSpc>
                <a:spcPct val="150000"/>
              </a:lnSpc>
            </a:pPr>
            <a:r>
              <a:rPr lang="fi-FI" sz="2000" dirty="0" err="1"/>
              <a:t>Create</a:t>
            </a:r>
            <a:r>
              <a:rPr lang="fi-FI" sz="2000" dirty="0"/>
              <a:t>, </a:t>
            </a:r>
            <a:r>
              <a:rPr lang="fi-FI" sz="2000" dirty="0" err="1"/>
              <a:t>read</a:t>
            </a:r>
            <a:r>
              <a:rPr lang="fi-FI" sz="2000" dirty="0"/>
              <a:t>, </a:t>
            </a:r>
            <a:r>
              <a:rPr lang="fi-FI" sz="2000" dirty="0" err="1"/>
              <a:t>update</a:t>
            </a:r>
            <a:r>
              <a:rPr lang="fi-FI" sz="2000" dirty="0"/>
              <a:t>, </a:t>
            </a:r>
            <a:r>
              <a:rPr lang="fi-FI" sz="2000" dirty="0" err="1"/>
              <a:t>delete</a:t>
            </a:r>
            <a:endParaRPr lang="fi-FI" sz="2000" dirty="0"/>
          </a:p>
          <a:p>
            <a:pPr>
              <a:lnSpc>
                <a:spcPct val="150000"/>
              </a:lnSpc>
            </a:pPr>
            <a:r>
              <a:rPr lang="fi-FI" sz="2400" dirty="0"/>
              <a:t>Datan haku tietokantaan stockdata.org </a:t>
            </a:r>
            <a:r>
              <a:rPr lang="fi-FI" sz="2400" dirty="0" err="1"/>
              <a:t>API:ta</a:t>
            </a:r>
            <a:r>
              <a:rPr lang="fi-FI" sz="2400" dirty="0"/>
              <a:t> hyödyntäen.</a:t>
            </a:r>
          </a:p>
          <a:p>
            <a:endParaRPr lang="fi-FI" sz="24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157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EC339D83-DB0F-C0C3-97B2-D7FA27684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81A4D9D-2FE3-ABEC-1DD3-905DB6BF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Ratkaisuperiaatteet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C1C20E3-FBBA-4552-921E-0EED6FF0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000" dirty="0"/>
              <a:t>Python, </a:t>
            </a:r>
            <a:r>
              <a:rPr lang="fi-FI" sz="2000" dirty="0" err="1"/>
              <a:t>JavaScirpt</a:t>
            </a:r>
            <a:r>
              <a:rPr lang="fi-FI" sz="2000" dirty="0"/>
              <a:t> –ohjelmointikielinä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Serverin keskustelu </a:t>
            </a:r>
            <a:r>
              <a:rPr lang="fi-FI" sz="2000" dirty="0" err="1"/>
              <a:t>uvicorn</a:t>
            </a:r>
            <a:r>
              <a:rPr lang="fi-FI" sz="2000" dirty="0"/>
              <a:t> asynkronisesti</a:t>
            </a:r>
          </a:p>
          <a:p>
            <a:pPr>
              <a:lnSpc>
                <a:spcPct val="150000"/>
              </a:lnSpc>
            </a:pPr>
            <a:r>
              <a:rPr lang="fi-FI" sz="2000" dirty="0" err="1"/>
              <a:t>Pydantic</a:t>
            </a:r>
            <a:r>
              <a:rPr lang="fi-FI" sz="2000" dirty="0"/>
              <a:t> –kirjasto datamallien varmentamiseen </a:t>
            </a:r>
          </a:p>
          <a:p>
            <a:pPr>
              <a:lnSpc>
                <a:spcPct val="150000"/>
              </a:lnSpc>
            </a:pPr>
            <a:r>
              <a:rPr lang="fi-FI" sz="2000" dirty="0" err="1"/>
              <a:t>FastAPI</a:t>
            </a:r>
            <a:r>
              <a:rPr lang="fi-FI" sz="2000" dirty="0"/>
              <a:t> – web kehyksenä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SQL </a:t>
            </a:r>
            <a:r>
              <a:rPr lang="fi-FI" sz="2000" dirty="0" err="1"/>
              <a:t>Alchemy</a:t>
            </a:r>
            <a:r>
              <a:rPr lang="fi-FI" sz="2000" dirty="0"/>
              <a:t> – ratkaisee tietokantaliikenteen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Datamallin </a:t>
            </a:r>
            <a:r>
              <a:rPr lang="fi-FI" sz="2000" dirty="0" err="1"/>
              <a:t>sunnittelu</a:t>
            </a:r>
            <a:r>
              <a:rPr lang="fi-FI" sz="2000" dirty="0"/>
              <a:t>, toiminnallisuuksien suunnittelu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93506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7169DF69-312C-D79D-D5F8-EF202B27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A21B9E-E7B2-3659-D2DE-EF508E2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21" y="128121"/>
            <a:ext cx="9911050" cy="1649974"/>
          </a:xfrm>
        </p:spPr>
        <p:txBody>
          <a:bodyPr anchor="ctr">
            <a:normAutofit/>
          </a:bodyPr>
          <a:lstStyle/>
          <a:p>
            <a:r>
              <a:rPr lang="fi-FI" sz="4000" dirty="0"/>
              <a:t>Käytetyt teknologiat (</a:t>
            </a:r>
            <a:r>
              <a:rPr lang="fi-FI" sz="4000" dirty="0" err="1"/>
              <a:t>backend</a:t>
            </a:r>
            <a:r>
              <a:rPr lang="fi-FI" sz="4000" dirty="0"/>
              <a:t>)</a:t>
            </a:r>
            <a:endParaRPr lang="LID4096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C29856-361F-00E4-FE52-25B2CED8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21" y="1381761"/>
            <a:ext cx="9547980" cy="427412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i-FI" sz="2000" dirty="0"/>
              <a:t>Serveripuoli Python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Kehykset(</a:t>
            </a:r>
            <a:r>
              <a:rPr lang="fi-FI" sz="2000" dirty="0" err="1"/>
              <a:t>frameworks</a:t>
            </a:r>
            <a:r>
              <a:rPr lang="fi-FI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SQL </a:t>
            </a:r>
            <a:r>
              <a:rPr lang="fi-FI" sz="1600" dirty="0" err="1"/>
              <a:t>Alchemy</a:t>
            </a:r>
            <a:r>
              <a:rPr lang="fi-FI" sz="1600" dirty="0"/>
              <a:t> – keino keskustella SQL tietokannan kanssa ja kartoittaa dataa olioista relaatioiksi.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FastAPI</a:t>
            </a:r>
            <a:r>
              <a:rPr lang="fi-FI" sz="1600" dirty="0"/>
              <a:t> – Pythonin avuksi rakennettu </a:t>
            </a:r>
            <a:r>
              <a:rPr lang="fi-FI" sz="1600" dirty="0" err="1"/>
              <a:t>APIn</a:t>
            </a:r>
            <a:r>
              <a:rPr lang="fi-FI" sz="1600" dirty="0"/>
              <a:t> kehittämiseen tarkoitettu web-kehys. 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Kirjastot/työkalut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Pydantic</a:t>
            </a:r>
            <a:r>
              <a:rPr lang="fi-FI" sz="1600" dirty="0"/>
              <a:t> – Datan varmentamiseen ja mallintamisen aputyökalu.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Uvicorn</a:t>
            </a:r>
            <a:r>
              <a:rPr lang="fi-FI" sz="1600" dirty="0"/>
              <a:t> – työkalu asynkronisen sovelluksen kehittämiseen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PyODBC</a:t>
            </a:r>
            <a:r>
              <a:rPr lang="fi-FI" sz="1600" dirty="0"/>
              <a:t> – open </a:t>
            </a:r>
            <a:r>
              <a:rPr lang="fi-FI" sz="1600" dirty="0" err="1"/>
              <a:t>database</a:t>
            </a:r>
            <a:r>
              <a:rPr lang="fi-FI" sz="1600" dirty="0"/>
              <a:t> </a:t>
            </a:r>
            <a:r>
              <a:rPr lang="fi-FI" sz="1600" dirty="0" err="1"/>
              <a:t>connectivity</a:t>
            </a:r>
            <a:r>
              <a:rPr lang="fi-FI" sz="1600" dirty="0"/>
              <a:t> – MS SQL Serverin yhdistämisen apuna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Muita: </a:t>
            </a:r>
            <a:r>
              <a:rPr lang="fi-FI" sz="1600" dirty="0" err="1"/>
              <a:t>datetime</a:t>
            </a:r>
            <a:r>
              <a:rPr lang="fi-FI" sz="1600" dirty="0"/>
              <a:t>, </a:t>
            </a:r>
            <a:r>
              <a:rPr lang="fi-FI" sz="1600" dirty="0" err="1"/>
              <a:t>json</a:t>
            </a:r>
            <a:r>
              <a:rPr lang="fi-FI" sz="1600" dirty="0"/>
              <a:t>, </a:t>
            </a:r>
            <a:r>
              <a:rPr lang="fi-FI" sz="1600" dirty="0" err="1"/>
              <a:t>os</a:t>
            </a:r>
            <a:r>
              <a:rPr lang="fi-FI" sz="1600" dirty="0"/>
              <a:t>, </a:t>
            </a:r>
            <a:r>
              <a:rPr lang="fi-FI" sz="1600" dirty="0" err="1"/>
              <a:t>requests</a:t>
            </a:r>
            <a:r>
              <a:rPr lang="fi-FI" sz="1600" dirty="0"/>
              <a:t>, </a:t>
            </a:r>
            <a:r>
              <a:rPr lang="fi-FI" sz="1600" dirty="0" err="1"/>
              <a:t>logging</a:t>
            </a:r>
            <a:endParaRPr lang="fi-FI" sz="1600" dirty="0"/>
          </a:p>
          <a:p>
            <a:pPr lvl="1"/>
            <a:endParaRPr lang="fi-FI" sz="1400" dirty="0"/>
          </a:p>
          <a:p>
            <a:pPr lvl="1"/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11700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7169DF69-312C-D79D-D5F8-EF202B27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A21B9E-E7B2-3659-D2DE-EF508E2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71" y="102721"/>
            <a:ext cx="9911050" cy="1649974"/>
          </a:xfrm>
        </p:spPr>
        <p:txBody>
          <a:bodyPr anchor="ctr">
            <a:normAutofit/>
          </a:bodyPr>
          <a:lstStyle/>
          <a:p>
            <a:r>
              <a:rPr lang="fi-FI" sz="4000" dirty="0"/>
              <a:t>Käytetyt teknologiat (</a:t>
            </a:r>
            <a:r>
              <a:rPr lang="fi-FI" sz="4000" dirty="0" err="1"/>
              <a:t>frontend</a:t>
            </a:r>
            <a:r>
              <a:rPr lang="fi-FI" sz="4000" dirty="0"/>
              <a:t>)</a:t>
            </a:r>
            <a:endParaRPr lang="LID4096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C29856-361F-00E4-FE52-25B2CED8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71" y="1289049"/>
            <a:ext cx="9612779" cy="4025901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i-FI" sz="2000" dirty="0"/>
              <a:t>Asiakaspuoli JavaScript (React.js </a:t>
            </a:r>
            <a:r>
              <a:rPr lang="fi-FI" sz="2000" dirty="0" err="1"/>
              <a:t>app</a:t>
            </a:r>
            <a:r>
              <a:rPr lang="fi-FI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fi-FI" sz="2000" dirty="0"/>
              <a:t>Kirjastot</a:t>
            </a:r>
          </a:p>
          <a:p>
            <a:pPr lvl="1" algn="just">
              <a:lnSpc>
                <a:spcPct val="150000"/>
              </a:lnSpc>
            </a:pPr>
            <a:r>
              <a:rPr lang="fi-FI" sz="1600" dirty="0" err="1"/>
              <a:t>React</a:t>
            </a:r>
            <a:r>
              <a:rPr lang="fi-FI" sz="1600" dirty="0"/>
              <a:t> – UI sovelluksen komponenttien ja tilojen määrittelyyn</a:t>
            </a:r>
          </a:p>
          <a:p>
            <a:pPr lvl="1" algn="just">
              <a:lnSpc>
                <a:spcPct val="150000"/>
              </a:lnSpc>
            </a:pPr>
            <a:r>
              <a:rPr lang="fi-FI" sz="1600" dirty="0" err="1"/>
              <a:t>React-dom</a:t>
            </a:r>
            <a:r>
              <a:rPr lang="fi-FI" sz="1600" dirty="0"/>
              <a:t> – komponenttien renderöinti DOM muotoon selainta varten. </a:t>
            </a:r>
          </a:p>
          <a:p>
            <a:pPr lvl="1" algn="just">
              <a:lnSpc>
                <a:spcPct val="150000"/>
              </a:lnSpc>
            </a:pPr>
            <a:r>
              <a:rPr lang="fi-FI" sz="1600" dirty="0" err="1"/>
              <a:t>Axios</a:t>
            </a:r>
            <a:r>
              <a:rPr lang="fi-FI" sz="1600" dirty="0"/>
              <a:t> – HTTP pyyntöjen muodostaminen selaimesta käsin</a:t>
            </a:r>
          </a:p>
          <a:p>
            <a:pPr lvl="1" algn="just">
              <a:lnSpc>
                <a:spcPct val="150000"/>
              </a:lnSpc>
            </a:pPr>
            <a:r>
              <a:rPr lang="fi-FI" sz="1600" dirty="0" err="1"/>
              <a:t>Material</a:t>
            </a:r>
            <a:r>
              <a:rPr lang="fi-FI" sz="1600" dirty="0"/>
              <a:t>-UI – komponenttien tyylien kehittämiseen</a:t>
            </a:r>
          </a:p>
          <a:p>
            <a:pPr algn="just">
              <a:lnSpc>
                <a:spcPct val="150000"/>
              </a:lnSpc>
            </a:pPr>
            <a:r>
              <a:rPr lang="fi-FI" sz="2000" dirty="0"/>
              <a:t>Tietokanta Microsoft SQL Server ja </a:t>
            </a:r>
            <a:r>
              <a:rPr lang="fi-FI" sz="2000" dirty="0" err="1"/>
              <a:t>Azure</a:t>
            </a:r>
            <a:r>
              <a:rPr lang="fi-FI" sz="2000" dirty="0"/>
              <a:t> </a:t>
            </a:r>
            <a:r>
              <a:rPr lang="fi-FI" sz="2000" dirty="0" err="1"/>
              <a:t>Cloud</a:t>
            </a:r>
            <a:r>
              <a:rPr lang="fi-FI" sz="2000" dirty="0"/>
              <a:t> SQL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74704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7169DF69-312C-D79D-D5F8-EF202B27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0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5BA21B9E-E7B2-3659-D2DE-EF508E2E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21" y="157999"/>
            <a:ext cx="9911050" cy="1649974"/>
          </a:xfrm>
        </p:spPr>
        <p:txBody>
          <a:bodyPr anchor="ctr">
            <a:normAutofit/>
          </a:bodyPr>
          <a:lstStyle/>
          <a:p>
            <a:r>
              <a:rPr lang="fi-FI" sz="4000" dirty="0"/>
              <a:t>Tietokanta</a:t>
            </a:r>
            <a:endParaRPr lang="LID4096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C29856-361F-00E4-FE52-25B2CED8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21" y="1433836"/>
            <a:ext cx="9547980" cy="427412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fi-FI" sz="2000" dirty="0"/>
              <a:t>Käytetyt tietokannat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Google </a:t>
            </a:r>
            <a:r>
              <a:rPr lang="fi-FI" sz="1600" dirty="0" err="1"/>
              <a:t>Cloud</a:t>
            </a:r>
            <a:r>
              <a:rPr lang="fi-FI" sz="1600" dirty="0"/>
              <a:t> SQL</a:t>
            </a:r>
          </a:p>
          <a:p>
            <a:pPr lvl="1">
              <a:lnSpc>
                <a:spcPct val="150000"/>
              </a:lnSpc>
            </a:pPr>
            <a:r>
              <a:rPr lang="fi-FI" sz="1600" dirty="0" err="1"/>
              <a:t>Azure</a:t>
            </a:r>
            <a:r>
              <a:rPr lang="fi-FI" sz="1600" dirty="0"/>
              <a:t> </a:t>
            </a:r>
            <a:r>
              <a:rPr lang="fi-FI" sz="1600" dirty="0" err="1"/>
              <a:t>Cloud</a:t>
            </a:r>
            <a:r>
              <a:rPr lang="fi-FI" sz="1600" dirty="0"/>
              <a:t> SQL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Microsoft SQL Server, Server Management Studio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Tietokantojen ongelmat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Maksullisuus ja hinnoittelu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Ilmaisversioiden kapasiteetti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Alkuun yhdistäminen ja ajurien valinta</a:t>
            </a: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89928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715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 err="1"/>
              <a:t>Pydantic</a:t>
            </a:r>
            <a:r>
              <a:rPr lang="fi-FI" sz="2000" dirty="0"/>
              <a:t> datamallinnus</a:t>
            </a:r>
          </a:p>
          <a:p>
            <a:pPr lvl="1">
              <a:lnSpc>
                <a:spcPct val="150000"/>
              </a:lnSpc>
            </a:pPr>
            <a:r>
              <a:rPr lang="fi-FI" sz="1400" dirty="0"/>
              <a:t>Ylempi kuva, </a:t>
            </a:r>
            <a:r>
              <a:rPr lang="fi-FI" sz="1400" dirty="0" err="1"/>
              <a:t>Porfolio</a:t>
            </a:r>
            <a:r>
              <a:rPr lang="fi-FI" sz="1400" dirty="0"/>
              <a:t> </a:t>
            </a:r>
            <a:r>
              <a:rPr lang="fi-FI" sz="1400" dirty="0" err="1"/>
              <a:t>objecti</a:t>
            </a:r>
            <a:r>
              <a:rPr lang="fi-FI" sz="1400" dirty="0"/>
              <a:t> –luokka ja </a:t>
            </a:r>
            <a:r>
              <a:rPr lang="fi-FI" sz="1400" dirty="0" err="1"/>
              <a:t>PortfolioBase</a:t>
            </a:r>
            <a:r>
              <a:rPr lang="fi-FI" sz="1400" dirty="0"/>
              <a:t> –luokka. </a:t>
            </a:r>
          </a:p>
          <a:p>
            <a:pPr lvl="1">
              <a:lnSpc>
                <a:spcPct val="150000"/>
              </a:lnSpc>
            </a:pPr>
            <a:r>
              <a:rPr lang="fi-FI" sz="1400" dirty="0"/>
              <a:t>Alempi kuva, luokat otetaan käyttöön  main -tiedostossa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4AAA5ED0-528F-DDBF-F4DF-06F6EDE5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1690688"/>
            <a:ext cx="6496050" cy="2695575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6AF53A0B-34B6-31B3-E0A6-10572E87A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4785518"/>
            <a:ext cx="77057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24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/>
              <a:t>Datan haku </a:t>
            </a:r>
            <a:r>
              <a:rPr lang="fi-FI" sz="2000" dirty="0" err="1"/>
              <a:t>stockdata</a:t>
            </a:r>
            <a:r>
              <a:rPr lang="fi-FI" sz="2000" dirty="0"/>
              <a:t> apista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Valittujen osakkeiden TICKER –lista</a:t>
            </a:r>
          </a:p>
          <a:p>
            <a:pPr lvl="1">
              <a:lnSpc>
                <a:spcPct val="150000"/>
              </a:lnSpc>
            </a:pPr>
            <a:r>
              <a:rPr lang="fi-FI" sz="1600" dirty="0"/>
              <a:t>HTTP –</a:t>
            </a:r>
            <a:r>
              <a:rPr lang="fi-FI" sz="1600" dirty="0" err="1"/>
              <a:t>get</a:t>
            </a:r>
            <a:r>
              <a:rPr lang="fi-FI" sz="1600" dirty="0"/>
              <a:t> pyynnöllä </a:t>
            </a:r>
            <a:r>
              <a:rPr lang="fi-FI" sz="1600" dirty="0" err="1"/>
              <a:t>APIsta</a:t>
            </a:r>
            <a:r>
              <a:rPr lang="fi-FI" sz="1600" dirty="0"/>
              <a:t> </a:t>
            </a:r>
            <a:r>
              <a:rPr lang="fi-FI" sz="1600" dirty="0" err="1"/>
              <a:t>response</a:t>
            </a:r>
            <a:endParaRPr lang="fi-FI" sz="1600" dirty="0"/>
          </a:p>
          <a:p>
            <a:pPr lvl="1">
              <a:lnSpc>
                <a:spcPct val="150000"/>
              </a:lnSpc>
            </a:pPr>
            <a:r>
              <a:rPr lang="fi-FI" sz="1600" dirty="0" err="1"/>
              <a:t>Response</a:t>
            </a:r>
            <a:r>
              <a:rPr lang="fi-FI" sz="1600" dirty="0"/>
              <a:t> datan parsiminen ja valikoidun datan tallentaminen uuteen listaan. </a:t>
            </a:r>
          </a:p>
          <a:p>
            <a:endParaRPr lang="fi-FI" dirty="0"/>
          </a:p>
          <a:p>
            <a:endParaRPr lang="LID4096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211258E7-0D15-6F72-C96B-A04253E1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75" y="1314450"/>
            <a:ext cx="5068538" cy="554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0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5">
            <a:extLst>
              <a:ext uri="{FF2B5EF4-FFF2-40B4-BE49-F238E27FC236}">
                <a16:creationId xmlns:a16="http://schemas.microsoft.com/office/drawing/2014/main" id="{8FFB8CDF-51E7-0D9F-CDCB-19C4798D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071" b="1074"/>
          <a:stretch/>
        </p:blipFill>
        <p:spPr>
          <a:xfrm>
            <a:off x="19" y="11"/>
            <a:ext cx="12191981" cy="6857989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BE431D21-8862-60A5-5122-A1276708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Koodiesimerkit, ratkaisun esittely</a:t>
            </a:r>
            <a:endParaRPr lang="LID4096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2EF7534-1E9C-0F8B-42D8-338290E58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3847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sz="2000" dirty="0"/>
              <a:t>PUT –</a:t>
            </a:r>
            <a:r>
              <a:rPr lang="fi-FI" sz="2000" dirty="0" err="1"/>
              <a:t>endpointin</a:t>
            </a:r>
            <a:r>
              <a:rPr lang="fi-FI" sz="2000" dirty="0"/>
              <a:t> määrity </a:t>
            </a:r>
            <a:r>
              <a:rPr lang="fi-FI" sz="2000" dirty="0" err="1"/>
              <a:t>backendin</a:t>
            </a:r>
            <a:r>
              <a:rPr lang="fi-FI" sz="2000" dirty="0"/>
              <a:t> puolella</a:t>
            </a:r>
          </a:p>
          <a:p>
            <a:pPr>
              <a:lnSpc>
                <a:spcPct val="150000"/>
              </a:lnSpc>
            </a:pPr>
            <a:r>
              <a:rPr lang="fi-FI" sz="2000" dirty="0"/>
              <a:t>Pyytää parametrina </a:t>
            </a:r>
            <a:r>
              <a:rPr lang="fi-FI" sz="2000" dirty="0" err="1"/>
              <a:t>frontendiltä</a:t>
            </a:r>
            <a:r>
              <a:rPr lang="fi-FI" sz="2000" dirty="0"/>
              <a:t> datan tietystä portfoliosta, jonka laskettu arvo päivitetään tietokantaan</a:t>
            </a:r>
          </a:p>
          <a:p>
            <a:endParaRPr lang="fi-FI" dirty="0"/>
          </a:p>
          <a:p>
            <a:endParaRPr lang="LID4096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DDD39C88-043F-13DD-3C64-6C66939E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2" y="1825625"/>
            <a:ext cx="84201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2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-te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3912</TotalTime>
  <Words>481</Words>
  <Application>Microsoft Office PowerPoint</Application>
  <PresentationFormat>Laajakuva</PresentationFormat>
  <Paragraphs>98</Paragraphs>
  <Slides>18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Osakedata API </vt:lpstr>
      <vt:lpstr>Aihe ja käyttötarkoitus</vt:lpstr>
      <vt:lpstr>Ratkaisuperiaatteet</vt:lpstr>
      <vt:lpstr>Käytetyt teknologiat (backend)</vt:lpstr>
      <vt:lpstr>Käytetyt teknologiat (frontend)</vt:lpstr>
      <vt:lpstr>Tietokanta</vt:lpstr>
      <vt:lpstr>Koodiesimerkit, ratkaisun esittely</vt:lpstr>
      <vt:lpstr>Koodiesimerkit, ratkaisun esittely</vt:lpstr>
      <vt:lpstr>Koodiesimerkit, ratkaisun esittely</vt:lpstr>
      <vt:lpstr>Koodiesimerkit, ratkaisun esittely</vt:lpstr>
      <vt:lpstr>Koodiesimerkit, ratkaisun esittely</vt:lpstr>
      <vt:lpstr>Demo työn toiminnasta</vt:lpstr>
      <vt:lpstr>Projektityökalut</vt:lpstr>
      <vt:lpstr>AI työkalut</vt:lpstr>
      <vt:lpstr>AI työkalut</vt:lpstr>
      <vt:lpstr>Työnjako</vt:lpstr>
      <vt:lpstr>Kehityskohdat</vt:lpstr>
      <vt:lpstr>Mikä meni hyvin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Osakedata API </dc:title>
  <dc:creator>Arttu Kuitunen</dc:creator>
  <cp:lastModifiedBy>Arttu Kuitunen</cp:lastModifiedBy>
  <cp:revision>3</cp:revision>
  <dcterms:created xsi:type="dcterms:W3CDTF">2024-04-22T16:34:06Z</dcterms:created>
  <dcterms:modified xsi:type="dcterms:W3CDTF">2024-04-26T06:04:46Z</dcterms:modified>
</cp:coreProperties>
</file>