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5" r:id="rId9"/>
    <p:sldId id="266" r:id="rId10"/>
    <p:sldId id="267" r:id="rId11"/>
    <p:sldId id="268" r:id="rId12"/>
    <p:sldId id="269" r:id="rId13"/>
    <p:sldId id="270" r:id="rId14"/>
    <p:sldId id="27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2" d="100"/>
          <a:sy n="112" d="100"/>
        </p:scale>
        <p:origin x="8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8B7580-F949-404B-A63F-97424A9337B2}"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7965A-0CAC-4C32-97C4-E625E0978BB8}" type="slidenum">
              <a:rPr lang="en-US" smtClean="0"/>
              <a:t>‹#›</a:t>
            </a:fld>
            <a:endParaRPr lang="en-US"/>
          </a:p>
        </p:txBody>
      </p:sp>
    </p:spTree>
    <p:extLst>
      <p:ext uri="{BB962C8B-B14F-4D97-AF65-F5344CB8AC3E}">
        <p14:creationId xmlns:p14="http://schemas.microsoft.com/office/powerpoint/2010/main" val="2687600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8B7580-F949-404B-A63F-97424A9337B2}"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7965A-0CAC-4C32-97C4-E625E0978BB8}" type="slidenum">
              <a:rPr lang="en-US" smtClean="0"/>
              <a:t>‹#›</a:t>
            </a:fld>
            <a:endParaRPr lang="en-US"/>
          </a:p>
        </p:txBody>
      </p:sp>
    </p:spTree>
    <p:extLst>
      <p:ext uri="{BB962C8B-B14F-4D97-AF65-F5344CB8AC3E}">
        <p14:creationId xmlns:p14="http://schemas.microsoft.com/office/powerpoint/2010/main" val="3630221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8B7580-F949-404B-A63F-97424A9337B2}"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7965A-0CAC-4C32-97C4-E625E0978BB8}" type="slidenum">
              <a:rPr lang="en-US" smtClean="0"/>
              <a:t>‹#›</a:t>
            </a:fld>
            <a:endParaRPr lang="en-US"/>
          </a:p>
        </p:txBody>
      </p:sp>
    </p:spTree>
    <p:extLst>
      <p:ext uri="{BB962C8B-B14F-4D97-AF65-F5344CB8AC3E}">
        <p14:creationId xmlns:p14="http://schemas.microsoft.com/office/powerpoint/2010/main" val="7199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8B7580-F949-404B-A63F-97424A9337B2}"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7965A-0CAC-4C32-97C4-E625E0978BB8}" type="slidenum">
              <a:rPr lang="en-US" smtClean="0"/>
              <a:t>‹#›</a:t>
            </a:fld>
            <a:endParaRPr lang="en-US"/>
          </a:p>
        </p:txBody>
      </p:sp>
    </p:spTree>
    <p:extLst>
      <p:ext uri="{BB962C8B-B14F-4D97-AF65-F5344CB8AC3E}">
        <p14:creationId xmlns:p14="http://schemas.microsoft.com/office/powerpoint/2010/main" val="11848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8B7580-F949-404B-A63F-97424A9337B2}"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7965A-0CAC-4C32-97C4-E625E0978BB8}" type="slidenum">
              <a:rPr lang="en-US" smtClean="0"/>
              <a:t>‹#›</a:t>
            </a:fld>
            <a:endParaRPr lang="en-US"/>
          </a:p>
        </p:txBody>
      </p:sp>
    </p:spTree>
    <p:extLst>
      <p:ext uri="{BB962C8B-B14F-4D97-AF65-F5344CB8AC3E}">
        <p14:creationId xmlns:p14="http://schemas.microsoft.com/office/powerpoint/2010/main" val="1047077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8B7580-F949-404B-A63F-97424A9337B2}" type="datetimeFigureOut">
              <a:rPr lang="en-US" smtClean="0"/>
              <a:t>8/16/2019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7965A-0CAC-4C32-97C4-E625E0978BB8}" type="slidenum">
              <a:rPr lang="en-US" smtClean="0"/>
              <a:t>‹#›</a:t>
            </a:fld>
            <a:endParaRPr lang="en-US"/>
          </a:p>
        </p:txBody>
      </p:sp>
    </p:spTree>
    <p:extLst>
      <p:ext uri="{BB962C8B-B14F-4D97-AF65-F5344CB8AC3E}">
        <p14:creationId xmlns:p14="http://schemas.microsoft.com/office/powerpoint/2010/main" val="83623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8B7580-F949-404B-A63F-97424A9337B2}" type="datetimeFigureOut">
              <a:rPr lang="en-US" smtClean="0"/>
              <a:t>8/16/2019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67965A-0CAC-4C32-97C4-E625E0978BB8}" type="slidenum">
              <a:rPr lang="en-US" smtClean="0"/>
              <a:t>‹#›</a:t>
            </a:fld>
            <a:endParaRPr lang="en-US"/>
          </a:p>
        </p:txBody>
      </p:sp>
    </p:spTree>
    <p:extLst>
      <p:ext uri="{BB962C8B-B14F-4D97-AF65-F5344CB8AC3E}">
        <p14:creationId xmlns:p14="http://schemas.microsoft.com/office/powerpoint/2010/main" val="3823418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8B7580-F949-404B-A63F-97424A9337B2}" type="datetimeFigureOut">
              <a:rPr lang="en-US" smtClean="0"/>
              <a:t>8/16/2019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67965A-0CAC-4C32-97C4-E625E0978BB8}" type="slidenum">
              <a:rPr lang="en-US" smtClean="0"/>
              <a:t>‹#›</a:t>
            </a:fld>
            <a:endParaRPr lang="en-US"/>
          </a:p>
        </p:txBody>
      </p:sp>
    </p:spTree>
    <p:extLst>
      <p:ext uri="{BB962C8B-B14F-4D97-AF65-F5344CB8AC3E}">
        <p14:creationId xmlns:p14="http://schemas.microsoft.com/office/powerpoint/2010/main" val="3404921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8B7580-F949-404B-A63F-97424A9337B2}" type="datetimeFigureOut">
              <a:rPr lang="en-US" smtClean="0"/>
              <a:t>8/16/2019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67965A-0CAC-4C32-97C4-E625E0978BB8}" type="slidenum">
              <a:rPr lang="en-US" smtClean="0"/>
              <a:t>‹#›</a:t>
            </a:fld>
            <a:endParaRPr lang="en-US"/>
          </a:p>
        </p:txBody>
      </p:sp>
    </p:spTree>
    <p:extLst>
      <p:ext uri="{BB962C8B-B14F-4D97-AF65-F5344CB8AC3E}">
        <p14:creationId xmlns:p14="http://schemas.microsoft.com/office/powerpoint/2010/main" val="111335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8B7580-F949-404B-A63F-97424A9337B2}" type="datetimeFigureOut">
              <a:rPr lang="en-US" smtClean="0"/>
              <a:t>8/16/2019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7965A-0CAC-4C32-97C4-E625E0978BB8}" type="slidenum">
              <a:rPr lang="en-US" smtClean="0"/>
              <a:t>‹#›</a:t>
            </a:fld>
            <a:endParaRPr lang="en-US"/>
          </a:p>
        </p:txBody>
      </p:sp>
    </p:spTree>
    <p:extLst>
      <p:ext uri="{BB962C8B-B14F-4D97-AF65-F5344CB8AC3E}">
        <p14:creationId xmlns:p14="http://schemas.microsoft.com/office/powerpoint/2010/main" val="98077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8B7580-F949-404B-A63F-97424A9337B2}" type="datetimeFigureOut">
              <a:rPr lang="en-US" smtClean="0"/>
              <a:t>8/16/2019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7965A-0CAC-4C32-97C4-E625E0978BB8}" type="slidenum">
              <a:rPr lang="en-US" smtClean="0"/>
              <a:t>‹#›</a:t>
            </a:fld>
            <a:endParaRPr lang="en-US"/>
          </a:p>
        </p:txBody>
      </p:sp>
    </p:spTree>
    <p:extLst>
      <p:ext uri="{BB962C8B-B14F-4D97-AF65-F5344CB8AC3E}">
        <p14:creationId xmlns:p14="http://schemas.microsoft.com/office/powerpoint/2010/main" val="4016332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8B7580-F949-404B-A63F-97424A9337B2}" type="datetimeFigureOut">
              <a:rPr lang="en-US" smtClean="0"/>
              <a:t>8/16/2019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7965A-0CAC-4C32-97C4-E625E0978BB8}" type="slidenum">
              <a:rPr lang="en-US" smtClean="0"/>
              <a:t>‹#›</a:t>
            </a:fld>
            <a:endParaRPr lang="en-US"/>
          </a:p>
        </p:txBody>
      </p:sp>
    </p:spTree>
    <p:extLst>
      <p:ext uri="{BB962C8B-B14F-4D97-AF65-F5344CB8AC3E}">
        <p14:creationId xmlns:p14="http://schemas.microsoft.com/office/powerpoint/2010/main" val="3136087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hredds.unidata.ucar.edu/thredds/catalog.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conda.io/en/latest/miniconda.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7923-22F3-4BBB-A346-1A57153B6F25}"/>
              </a:ext>
            </a:extLst>
          </p:cNvPr>
          <p:cNvSpPr>
            <a:spLocks noGrp="1"/>
          </p:cNvSpPr>
          <p:nvPr>
            <p:ph type="ctrTitle"/>
          </p:nvPr>
        </p:nvSpPr>
        <p:spPr/>
        <p:txBody>
          <a:bodyPr>
            <a:normAutofit fontScale="90000"/>
          </a:bodyPr>
          <a:lstStyle/>
          <a:p>
            <a:r>
              <a:rPr lang="en-US" dirty="0"/>
              <a:t>Get weather model data and convert them to HEC-HMS Ready file input (.</a:t>
            </a:r>
            <a:r>
              <a:rPr lang="en-US" dirty="0" err="1"/>
              <a:t>dss</a:t>
            </a:r>
            <a:r>
              <a:rPr lang="en-US" dirty="0"/>
              <a:t>)</a:t>
            </a:r>
          </a:p>
        </p:txBody>
      </p:sp>
      <p:sp>
        <p:nvSpPr>
          <p:cNvPr id="3" name="Subtitle 2">
            <a:extLst>
              <a:ext uri="{FF2B5EF4-FFF2-40B4-BE49-F238E27FC236}">
                <a16:creationId xmlns:a16="http://schemas.microsoft.com/office/drawing/2014/main" id="{5A17EEEC-8E11-4D7B-885F-FA8083FCDF8A}"/>
              </a:ext>
            </a:extLst>
          </p:cNvPr>
          <p:cNvSpPr>
            <a:spLocks noGrp="1"/>
          </p:cNvSpPr>
          <p:nvPr>
            <p:ph type="subTitle" idx="1"/>
          </p:nvPr>
        </p:nvSpPr>
        <p:spPr/>
        <p:txBody>
          <a:bodyPr/>
          <a:lstStyle/>
          <a:p>
            <a:r>
              <a:rPr lang="en-US" dirty="0"/>
              <a:t>14-Aug-2019</a:t>
            </a:r>
          </a:p>
        </p:txBody>
      </p:sp>
    </p:spTree>
    <p:extLst>
      <p:ext uri="{BB962C8B-B14F-4D97-AF65-F5344CB8AC3E}">
        <p14:creationId xmlns:p14="http://schemas.microsoft.com/office/powerpoint/2010/main" val="2597441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1830A3-16E5-4CBC-A6B6-087825506DA0}"/>
              </a:ext>
            </a:extLst>
          </p:cNvPr>
          <p:cNvPicPr>
            <a:picLocks noChangeAspect="1"/>
          </p:cNvPicPr>
          <p:nvPr/>
        </p:nvPicPr>
        <p:blipFill>
          <a:blip r:embed="rId2"/>
          <a:stretch>
            <a:fillRect/>
          </a:stretch>
        </p:blipFill>
        <p:spPr>
          <a:xfrm>
            <a:off x="435668" y="2235424"/>
            <a:ext cx="8127791" cy="4276469"/>
          </a:xfrm>
          <a:prstGeom prst="rect">
            <a:avLst/>
          </a:prstGeom>
        </p:spPr>
      </p:pic>
      <p:sp>
        <p:nvSpPr>
          <p:cNvPr id="2" name="Rectangle 1">
            <a:extLst>
              <a:ext uri="{FF2B5EF4-FFF2-40B4-BE49-F238E27FC236}">
                <a16:creationId xmlns:a16="http://schemas.microsoft.com/office/drawing/2014/main" id="{C0CA55D3-F0E8-47DE-97C2-AD73A7CA88B5}"/>
              </a:ext>
            </a:extLst>
          </p:cNvPr>
          <p:cNvSpPr/>
          <p:nvPr/>
        </p:nvSpPr>
        <p:spPr>
          <a:xfrm>
            <a:off x="183733" y="75323"/>
            <a:ext cx="7490389" cy="1569660"/>
          </a:xfrm>
          <a:prstGeom prst="rect">
            <a:avLst/>
          </a:prstGeom>
        </p:spPr>
        <p:txBody>
          <a:bodyPr wrap="square">
            <a:spAutoFit/>
          </a:bodyPr>
          <a:lstStyle/>
          <a:p>
            <a:r>
              <a:rPr lang="en-US" sz="2400" dirty="0"/>
              <a:t>4. Create Python environment based on environment specification “flood01.txt” by executing :</a:t>
            </a:r>
          </a:p>
          <a:p>
            <a:endParaRPr lang="en-US" sz="2400" dirty="0"/>
          </a:p>
          <a:p>
            <a:r>
              <a:rPr lang="en-US" sz="2400" b="1" dirty="0" err="1"/>
              <a:t>conda</a:t>
            </a:r>
            <a:r>
              <a:rPr lang="en-US" sz="2400" b="1" dirty="0"/>
              <a:t> create --name flood01 --file flood01.txt</a:t>
            </a:r>
          </a:p>
        </p:txBody>
      </p:sp>
    </p:spTree>
    <p:extLst>
      <p:ext uri="{BB962C8B-B14F-4D97-AF65-F5344CB8AC3E}">
        <p14:creationId xmlns:p14="http://schemas.microsoft.com/office/powerpoint/2010/main" val="1777128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85834D-811D-47C9-8177-4F0128E261F4}"/>
              </a:ext>
            </a:extLst>
          </p:cNvPr>
          <p:cNvPicPr>
            <a:picLocks noChangeAspect="1"/>
          </p:cNvPicPr>
          <p:nvPr/>
        </p:nvPicPr>
        <p:blipFill>
          <a:blip r:embed="rId2"/>
          <a:stretch>
            <a:fillRect/>
          </a:stretch>
        </p:blipFill>
        <p:spPr>
          <a:xfrm>
            <a:off x="324740" y="1703559"/>
            <a:ext cx="4843463" cy="1700213"/>
          </a:xfrm>
          <a:prstGeom prst="rect">
            <a:avLst/>
          </a:prstGeom>
        </p:spPr>
      </p:pic>
      <p:pic>
        <p:nvPicPr>
          <p:cNvPr id="6" name="Picture 5">
            <a:extLst>
              <a:ext uri="{FF2B5EF4-FFF2-40B4-BE49-F238E27FC236}">
                <a16:creationId xmlns:a16="http://schemas.microsoft.com/office/drawing/2014/main" id="{96AA4FB9-1537-4EFC-A273-EEC3F6599C12}"/>
              </a:ext>
            </a:extLst>
          </p:cNvPr>
          <p:cNvPicPr>
            <a:picLocks noChangeAspect="1"/>
          </p:cNvPicPr>
          <p:nvPr/>
        </p:nvPicPr>
        <p:blipFill>
          <a:blip r:embed="rId3"/>
          <a:stretch>
            <a:fillRect/>
          </a:stretch>
        </p:blipFill>
        <p:spPr>
          <a:xfrm>
            <a:off x="3350240" y="2950710"/>
            <a:ext cx="5894173" cy="3788704"/>
          </a:xfrm>
          <a:prstGeom prst="rect">
            <a:avLst/>
          </a:prstGeom>
        </p:spPr>
      </p:pic>
      <p:sp>
        <p:nvSpPr>
          <p:cNvPr id="2" name="Rectangle 1">
            <a:extLst>
              <a:ext uri="{FF2B5EF4-FFF2-40B4-BE49-F238E27FC236}">
                <a16:creationId xmlns:a16="http://schemas.microsoft.com/office/drawing/2014/main" id="{87AF9E7B-05F0-48CA-9BB1-C7135984B9F5}"/>
              </a:ext>
            </a:extLst>
          </p:cNvPr>
          <p:cNvSpPr/>
          <p:nvPr/>
        </p:nvSpPr>
        <p:spPr>
          <a:xfrm>
            <a:off x="2662015" y="226231"/>
            <a:ext cx="4572000" cy="1200329"/>
          </a:xfrm>
          <a:prstGeom prst="rect">
            <a:avLst/>
          </a:prstGeom>
        </p:spPr>
        <p:txBody>
          <a:bodyPr>
            <a:spAutoFit/>
          </a:bodyPr>
          <a:lstStyle/>
          <a:p>
            <a:r>
              <a:rPr lang="en-US" dirty="0"/>
              <a:t>5. Execute Python script by executing below command. The GFS_Forecast.py will target HEC-HMS working folder (</a:t>
            </a:r>
            <a:r>
              <a:rPr lang="en-US" dirty="0" err="1"/>
              <a:t>CypressHMS</a:t>
            </a:r>
            <a:r>
              <a:rPr lang="en-US" dirty="0"/>
              <a:t>)</a:t>
            </a:r>
          </a:p>
          <a:p>
            <a:r>
              <a:rPr lang="en-US" b="1" dirty="0"/>
              <a:t>python GFS_Forecast.py</a:t>
            </a:r>
          </a:p>
        </p:txBody>
      </p:sp>
    </p:spTree>
    <p:extLst>
      <p:ext uri="{BB962C8B-B14F-4D97-AF65-F5344CB8AC3E}">
        <p14:creationId xmlns:p14="http://schemas.microsoft.com/office/powerpoint/2010/main" val="29583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43E8-B8CB-4B25-A36D-A5D35F081A93}"/>
              </a:ext>
            </a:extLst>
          </p:cNvPr>
          <p:cNvSpPr>
            <a:spLocks noGrp="1"/>
          </p:cNvSpPr>
          <p:nvPr>
            <p:ph type="title"/>
          </p:nvPr>
        </p:nvSpPr>
        <p:spPr/>
        <p:txBody>
          <a:bodyPr/>
          <a:lstStyle/>
          <a:p>
            <a:r>
              <a:rPr lang="en-US" dirty="0"/>
              <a:t>Use the .</a:t>
            </a:r>
            <a:r>
              <a:rPr lang="en-US" dirty="0" err="1"/>
              <a:t>dss</a:t>
            </a:r>
            <a:r>
              <a:rPr lang="en-US" dirty="0"/>
              <a:t> file in HEC-HMS 4.3</a:t>
            </a:r>
          </a:p>
        </p:txBody>
      </p:sp>
      <p:pic>
        <p:nvPicPr>
          <p:cNvPr id="4" name="Picture 3">
            <a:extLst>
              <a:ext uri="{FF2B5EF4-FFF2-40B4-BE49-F238E27FC236}">
                <a16:creationId xmlns:a16="http://schemas.microsoft.com/office/drawing/2014/main" id="{D3318043-EB52-4EB0-BB4A-61925F7701E2}"/>
              </a:ext>
            </a:extLst>
          </p:cNvPr>
          <p:cNvPicPr>
            <a:picLocks noChangeAspect="1"/>
          </p:cNvPicPr>
          <p:nvPr/>
        </p:nvPicPr>
        <p:blipFill>
          <a:blip r:embed="rId2"/>
          <a:stretch>
            <a:fillRect/>
          </a:stretch>
        </p:blipFill>
        <p:spPr>
          <a:xfrm>
            <a:off x="1241854" y="1854678"/>
            <a:ext cx="7154562" cy="3916378"/>
          </a:xfrm>
          <a:prstGeom prst="rect">
            <a:avLst/>
          </a:prstGeom>
        </p:spPr>
      </p:pic>
      <p:sp>
        <p:nvSpPr>
          <p:cNvPr id="5" name="Rectangle 4">
            <a:extLst>
              <a:ext uri="{FF2B5EF4-FFF2-40B4-BE49-F238E27FC236}">
                <a16:creationId xmlns:a16="http://schemas.microsoft.com/office/drawing/2014/main" id="{D1144921-3801-476E-A87C-D798B279C0AF}"/>
              </a:ext>
            </a:extLst>
          </p:cNvPr>
          <p:cNvSpPr/>
          <p:nvPr/>
        </p:nvSpPr>
        <p:spPr>
          <a:xfrm>
            <a:off x="1241854" y="4230645"/>
            <a:ext cx="2088293" cy="994172"/>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1251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95BE3-810B-449F-9C2C-EFCCEFF94037}"/>
              </a:ext>
            </a:extLst>
          </p:cNvPr>
          <p:cNvSpPr>
            <a:spLocks noGrp="1"/>
          </p:cNvSpPr>
          <p:nvPr>
            <p:ph type="title"/>
          </p:nvPr>
        </p:nvSpPr>
        <p:spPr/>
        <p:txBody>
          <a:bodyPr>
            <a:normAutofit fontScale="90000"/>
          </a:bodyPr>
          <a:lstStyle/>
          <a:p>
            <a:r>
              <a:rPr lang="en-US" dirty="0"/>
              <a:t>Make sure time simulation is within the </a:t>
            </a:r>
            <a:r>
              <a:rPr lang="en-US" b="1" dirty="0" err="1"/>
              <a:t>GFS.dss</a:t>
            </a:r>
            <a:r>
              <a:rPr lang="en-US" dirty="0"/>
              <a:t> time range in HEC-HMS 4.3</a:t>
            </a:r>
          </a:p>
        </p:txBody>
      </p:sp>
      <p:pic>
        <p:nvPicPr>
          <p:cNvPr id="4" name="Picture 3">
            <a:extLst>
              <a:ext uri="{FF2B5EF4-FFF2-40B4-BE49-F238E27FC236}">
                <a16:creationId xmlns:a16="http://schemas.microsoft.com/office/drawing/2014/main" id="{C7F8489A-9AF6-426F-BBAE-789CB74C12B2}"/>
              </a:ext>
            </a:extLst>
          </p:cNvPr>
          <p:cNvPicPr>
            <a:picLocks noChangeAspect="1"/>
          </p:cNvPicPr>
          <p:nvPr/>
        </p:nvPicPr>
        <p:blipFill>
          <a:blip r:embed="rId2"/>
          <a:stretch>
            <a:fillRect/>
          </a:stretch>
        </p:blipFill>
        <p:spPr>
          <a:xfrm>
            <a:off x="980586" y="2055856"/>
            <a:ext cx="6965233" cy="3787346"/>
          </a:xfrm>
          <a:prstGeom prst="rect">
            <a:avLst/>
          </a:prstGeom>
        </p:spPr>
      </p:pic>
      <p:sp>
        <p:nvSpPr>
          <p:cNvPr id="5" name="Rectangle 4">
            <a:extLst>
              <a:ext uri="{FF2B5EF4-FFF2-40B4-BE49-F238E27FC236}">
                <a16:creationId xmlns:a16="http://schemas.microsoft.com/office/drawing/2014/main" id="{8A79A15D-FF53-4A7C-B0DF-293BE0BD587E}"/>
              </a:ext>
            </a:extLst>
          </p:cNvPr>
          <p:cNvSpPr/>
          <p:nvPr/>
        </p:nvSpPr>
        <p:spPr>
          <a:xfrm>
            <a:off x="980586" y="4397461"/>
            <a:ext cx="2088293" cy="994172"/>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288853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EB01BD-2C4F-4361-B7BC-FB948CCF27DB}"/>
              </a:ext>
            </a:extLst>
          </p:cNvPr>
          <p:cNvPicPr>
            <a:picLocks noChangeAspect="1"/>
          </p:cNvPicPr>
          <p:nvPr/>
        </p:nvPicPr>
        <p:blipFill>
          <a:blip r:embed="rId2"/>
          <a:stretch>
            <a:fillRect/>
          </a:stretch>
        </p:blipFill>
        <p:spPr>
          <a:xfrm>
            <a:off x="0" y="1765472"/>
            <a:ext cx="9144000" cy="3693100"/>
          </a:xfrm>
          <a:prstGeom prst="rect">
            <a:avLst/>
          </a:prstGeom>
        </p:spPr>
      </p:pic>
    </p:spTree>
    <p:extLst>
      <p:ext uri="{BB962C8B-B14F-4D97-AF65-F5344CB8AC3E}">
        <p14:creationId xmlns:p14="http://schemas.microsoft.com/office/powerpoint/2010/main" val="1195363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85A94-3667-4DC6-9E0B-C503798FD8D0}"/>
              </a:ext>
            </a:extLst>
          </p:cNvPr>
          <p:cNvSpPr>
            <a:spLocks noGrp="1"/>
          </p:cNvSpPr>
          <p:nvPr>
            <p:ph type="title"/>
          </p:nvPr>
        </p:nvSpPr>
        <p:spPr>
          <a:xfrm>
            <a:off x="628650" y="365126"/>
            <a:ext cx="7886700" cy="1325563"/>
          </a:xfrm>
        </p:spPr>
        <p:txBody>
          <a:bodyPr/>
          <a:lstStyle/>
          <a:p>
            <a:r>
              <a:rPr lang="en-US" dirty="0"/>
              <a:t>Data Sources</a:t>
            </a:r>
          </a:p>
        </p:txBody>
      </p:sp>
      <p:sp>
        <p:nvSpPr>
          <p:cNvPr id="3" name="Content Placeholder 2">
            <a:extLst>
              <a:ext uri="{FF2B5EF4-FFF2-40B4-BE49-F238E27FC236}">
                <a16:creationId xmlns:a16="http://schemas.microsoft.com/office/drawing/2014/main" id="{EC816FEB-E4BC-4610-92AC-55F0E2A97648}"/>
              </a:ext>
            </a:extLst>
          </p:cNvPr>
          <p:cNvSpPr>
            <a:spLocks noGrp="1"/>
          </p:cNvSpPr>
          <p:nvPr>
            <p:ph idx="1"/>
          </p:nvPr>
        </p:nvSpPr>
        <p:spPr/>
        <p:txBody>
          <a:bodyPr>
            <a:normAutofit lnSpcReduction="10000"/>
          </a:bodyPr>
          <a:lstStyle/>
          <a:p>
            <a:r>
              <a:rPr lang="en-US" dirty="0"/>
              <a:t>The most convenient way on how to download the weather forecasting dataset is from </a:t>
            </a:r>
            <a:r>
              <a:rPr lang="en-US" b="1" dirty="0"/>
              <a:t>THREDDS</a:t>
            </a:r>
            <a:r>
              <a:rPr lang="en-US" dirty="0"/>
              <a:t> server of </a:t>
            </a:r>
            <a:r>
              <a:rPr lang="en-US" b="1" dirty="0"/>
              <a:t>UCAR (University Corporation of Atmospheric Research) </a:t>
            </a:r>
            <a:r>
              <a:rPr lang="en-US" dirty="0"/>
              <a:t>that is collected as Research Data Archive (RDA), managed by the Data Engineering and Curation Section (DECS) of the Computational and Information Systems Laboratory (CISL)</a:t>
            </a:r>
          </a:p>
          <a:p>
            <a:r>
              <a:rPr lang="en-US" dirty="0"/>
              <a:t>Benefit</a:t>
            </a:r>
          </a:p>
          <a:p>
            <a:pPr lvl="1"/>
            <a:r>
              <a:rPr lang="en-US" dirty="0"/>
              <a:t>Easy to access through Siphon Library</a:t>
            </a:r>
          </a:p>
          <a:p>
            <a:pPr lvl="1"/>
            <a:r>
              <a:rPr lang="en-US" i="1" dirty="0"/>
              <a:t>Responsive administrator</a:t>
            </a:r>
          </a:p>
        </p:txBody>
      </p:sp>
    </p:spTree>
    <p:extLst>
      <p:ext uri="{BB962C8B-B14F-4D97-AF65-F5344CB8AC3E}">
        <p14:creationId xmlns:p14="http://schemas.microsoft.com/office/powerpoint/2010/main" val="1562163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96ECA-B28E-48A2-9F18-8D9D68658D8F}"/>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BB412BDD-0E30-4F19-9477-2BFC0CB09722}"/>
              </a:ext>
            </a:extLst>
          </p:cNvPr>
          <p:cNvSpPr>
            <a:spLocks noGrp="1"/>
          </p:cNvSpPr>
          <p:nvPr>
            <p:ph idx="1"/>
          </p:nvPr>
        </p:nvSpPr>
        <p:spPr/>
        <p:txBody>
          <a:bodyPr/>
          <a:lstStyle/>
          <a:p>
            <a:pPr marL="0" indent="0">
              <a:buNone/>
            </a:pPr>
            <a:r>
              <a:rPr lang="en-US" dirty="0">
                <a:hlinkClick r:id="rId2"/>
              </a:rPr>
              <a:t>https://thredds.unidata.ucar.edu/thredds/catalog.html</a:t>
            </a:r>
            <a:endParaRPr lang="en-US" dirty="0"/>
          </a:p>
        </p:txBody>
      </p:sp>
      <p:pic>
        <p:nvPicPr>
          <p:cNvPr id="4" name="Picture 3">
            <a:extLst>
              <a:ext uri="{FF2B5EF4-FFF2-40B4-BE49-F238E27FC236}">
                <a16:creationId xmlns:a16="http://schemas.microsoft.com/office/drawing/2014/main" id="{42743E29-1821-4C06-B1A5-43EBA62B5728}"/>
              </a:ext>
            </a:extLst>
          </p:cNvPr>
          <p:cNvPicPr>
            <a:picLocks noChangeAspect="1"/>
          </p:cNvPicPr>
          <p:nvPr/>
        </p:nvPicPr>
        <p:blipFill rotWithShape="1">
          <a:blip r:embed="rId3"/>
          <a:srcRect b="36190"/>
          <a:stretch/>
        </p:blipFill>
        <p:spPr>
          <a:xfrm>
            <a:off x="0" y="3237743"/>
            <a:ext cx="9144000" cy="3074156"/>
          </a:xfrm>
          <a:prstGeom prst="rect">
            <a:avLst/>
          </a:prstGeom>
        </p:spPr>
      </p:pic>
    </p:spTree>
    <p:extLst>
      <p:ext uri="{BB962C8B-B14F-4D97-AF65-F5344CB8AC3E}">
        <p14:creationId xmlns:p14="http://schemas.microsoft.com/office/powerpoint/2010/main" val="3673298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7E82D-C976-47B0-90A6-D51D5D88BAA0}"/>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654A9F0B-DFE1-4D32-855D-02DEF88221A0}"/>
              </a:ext>
            </a:extLst>
          </p:cNvPr>
          <p:cNvSpPr>
            <a:spLocks noGrp="1"/>
          </p:cNvSpPr>
          <p:nvPr>
            <p:ph idx="1"/>
          </p:nvPr>
        </p:nvSpPr>
        <p:spPr/>
        <p:txBody>
          <a:bodyPr>
            <a:normAutofit fontScale="85000" lnSpcReduction="20000"/>
          </a:bodyPr>
          <a:lstStyle/>
          <a:p>
            <a:r>
              <a:rPr lang="en-US" dirty="0"/>
              <a:t>Python 3.6 minimum</a:t>
            </a:r>
          </a:p>
          <a:p>
            <a:r>
              <a:rPr lang="en-US" dirty="0"/>
              <a:t>We highly recommend to use a powerful Anaconda or </a:t>
            </a:r>
            <a:r>
              <a:rPr lang="en-US" dirty="0" err="1"/>
              <a:t>Miniconda</a:t>
            </a:r>
            <a:r>
              <a:rPr lang="en-US" dirty="0"/>
              <a:t> package manager to use their virtual environment because most of the time if we install Python libraries they will messed up with existing Python system e.g. ArcGIS/QGIS Python.</a:t>
            </a:r>
          </a:p>
          <a:p>
            <a:r>
              <a:rPr lang="en-US" dirty="0"/>
              <a:t>Virtual environment is an isolated environment used by developer to test an application. It can be cloned. We can easily deploy exactly the same environment in another machine so that our apps run smoothly in any machine as long as it has the same OS because Anaconda/</a:t>
            </a:r>
            <a:r>
              <a:rPr lang="en-US" dirty="0" err="1"/>
              <a:t>Miniconda</a:t>
            </a:r>
            <a:r>
              <a:rPr lang="en-US" dirty="0"/>
              <a:t> will take care of dependencies installation, though there has to be some modifications if we want to transfer the apps from Win to UNIX/MacOS or vice-versa.</a:t>
            </a:r>
          </a:p>
          <a:p>
            <a:pPr marL="0" indent="0">
              <a:buNone/>
            </a:pPr>
            <a:endParaRPr lang="en-US" dirty="0"/>
          </a:p>
        </p:txBody>
      </p:sp>
      <p:sp>
        <p:nvSpPr>
          <p:cNvPr id="4" name="Rectangle 3">
            <a:extLst>
              <a:ext uri="{FF2B5EF4-FFF2-40B4-BE49-F238E27FC236}">
                <a16:creationId xmlns:a16="http://schemas.microsoft.com/office/drawing/2014/main" id="{8A8AED6F-CE1D-4BCE-9C4A-59F01AE2FA98}"/>
              </a:ext>
            </a:extLst>
          </p:cNvPr>
          <p:cNvSpPr/>
          <p:nvPr/>
        </p:nvSpPr>
        <p:spPr>
          <a:xfrm>
            <a:off x="829101" y="6031209"/>
            <a:ext cx="7103660" cy="461665"/>
          </a:xfrm>
          <a:prstGeom prst="rect">
            <a:avLst/>
          </a:prstGeom>
        </p:spPr>
        <p:txBody>
          <a:bodyPr wrap="square">
            <a:spAutoFit/>
          </a:bodyPr>
          <a:lstStyle/>
          <a:p>
            <a:r>
              <a:rPr lang="en-US" sz="2400" dirty="0">
                <a:hlinkClick r:id="rId2"/>
              </a:rPr>
              <a:t>https://docs.conda.io/en/latest/miniconda.html</a:t>
            </a:r>
            <a:endParaRPr lang="en-US" sz="2400" dirty="0"/>
          </a:p>
        </p:txBody>
      </p:sp>
    </p:spTree>
    <p:extLst>
      <p:ext uri="{BB962C8B-B14F-4D97-AF65-F5344CB8AC3E}">
        <p14:creationId xmlns:p14="http://schemas.microsoft.com/office/powerpoint/2010/main" val="1511359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7395850-3355-4F75-84DC-701158A9810E}"/>
              </a:ext>
            </a:extLst>
          </p:cNvPr>
          <p:cNvPicPr>
            <a:picLocks noChangeAspect="1"/>
          </p:cNvPicPr>
          <p:nvPr/>
        </p:nvPicPr>
        <p:blipFill>
          <a:blip r:embed="rId2"/>
          <a:stretch>
            <a:fillRect/>
          </a:stretch>
        </p:blipFill>
        <p:spPr>
          <a:xfrm>
            <a:off x="75347" y="1485282"/>
            <a:ext cx="5124450" cy="4953000"/>
          </a:xfrm>
          <a:prstGeom prst="rect">
            <a:avLst/>
          </a:prstGeom>
        </p:spPr>
      </p:pic>
      <p:sp>
        <p:nvSpPr>
          <p:cNvPr id="2" name="Title 1">
            <a:extLst>
              <a:ext uri="{FF2B5EF4-FFF2-40B4-BE49-F238E27FC236}">
                <a16:creationId xmlns:a16="http://schemas.microsoft.com/office/drawing/2014/main" id="{9E0AB628-D1EC-492C-9AD0-5FE9310287F5}"/>
              </a:ext>
            </a:extLst>
          </p:cNvPr>
          <p:cNvSpPr>
            <a:spLocks noGrp="1"/>
          </p:cNvSpPr>
          <p:nvPr>
            <p:ph type="title"/>
          </p:nvPr>
        </p:nvSpPr>
        <p:spPr/>
        <p:txBody>
          <a:bodyPr/>
          <a:lstStyle/>
          <a:p>
            <a:r>
              <a:rPr lang="en-US" dirty="0"/>
              <a:t>Tools (Forecast_GFS.py)</a:t>
            </a:r>
          </a:p>
        </p:txBody>
      </p:sp>
      <p:sp>
        <p:nvSpPr>
          <p:cNvPr id="6" name="Rectangle 5">
            <a:extLst>
              <a:ext uri="{FF2B5EF4-FFF2-40B4-BE49-F238E27FC236}">
                <a16:creationId xmlns:a16="http://schemas.microsoft.com/office/drawing/2014/main" id="{9B1F5807-5158-4E1A-B992-9FC5C66F5D1A}"/>
              </a:ext>
            </a:extLst>
          </p:cNvPr>
          <p:cNvSpPr/>
          <p:nvPr/>
        </p:nvSpPr>
        <p:spPr>
          <a:xfrm>
            <a:off x="0" y="3997324"/>
            <a:ext cx="4908929" cy="174838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722637D3-8A6A-457A-95B2-944202C8BC26}"/>
              </a:ext>
            </a:extLst>
          </p:cNvPr>
          <p:cNvCxnSpPr/>
          <p:nvPr/>
        </p:nvCxnSpPr>
        <p:spPr>
          <a:xfrm>
            <a:off x="2538484" y="5199797"/>
            <a:ext cx="26613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4D42C53-AEAA-4D1F-B9BD-E90E663E0CE3}"/>
              </a:ext>
            </a:extLst>
          </p:cNvPr>
          <p:cNvSpPr txBox="1"/>
          <p:nvPr/>
        </p:nvSpPr>
        <p:spPr>
          <a:xfrm>
            <a:off x="5199797" y="1658202"/>
            <a:ext cx="3793509" cy="4524315"/>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User may change this part. North, South, West, East are the coordinate points which contain Cypress Creek, and remember also the resolution in degree for each dataset. In this case, GFS has 0.25deg resolution then this bounding box will only contain 3x4 array. </a:t>
            </a:r>
            <a:r>
              <a:rPr lang="en-US" b="1" i="1" dirty="0"/>
              <a:t>res</a:t>
            </a:r>
            <a:r>
              <a:rPr lang="en-US" dirty="0"/>
              <a:t> is the data resampled Resolution. </a:t>
            </a:r>
          </a:p>
          <a:p>
            <a:pPr marL="285750" indent="-285750">
              <a:buFont typeface="Arial" panose="020B0604020202020204" pitchFamily="34" charset="0"/>
              <a:buChar char="•"/>
            </a:pPr>
            <a:r>
              <a:rPr lang="en-US" dirty="0"/>
              <a:t>Keep in mind that HEC-HMS only accept the input DSS grid that has the same dimension with Distributed Model Grid.</a:t>
            </a:r>
          </a:p>
          <a:p>
            <a:pPr marL="285750" indent="-285750">
              <a:buFont typeface="Arial" panose="020B0604020202020204" pitchFamily="34" charset="0"/>
              <a:buChar char="•"/>
            </a:pPr>
            <a:r>
              <a:rPr lang="en-US" b="1" dirty="0" err="1"/>
              <a:t>LeadTime</a:t>
            </a:r>
            <a:r>
              <a:rPr lang="en-US" dirty="0"/>
              <a:t> is the lead time of weather forecasting</a:t>
            </a:r>
          </a:p>
        </p:txBody>
      </p:sp>
    </p:spTree>
    <p:extLst>
      <p:ext uri="{BB962C8B-B14F-4D97-AF65-F5344CB8AC3E}">
        <p14:creationId xmlns:p14="http://schemas.microsoft.com/office/powerpoint/2010/main" val="578882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19F0CB-5161-4C28-B3A3-A16813E9714F}"/>
              </a:ext>
            </a:extLst>
          </p:cNvPr>
          <p:cNvSpPr>
            <a:spLocks noGrp="1"/>
          </p:cNvSpPr>
          <p:nvPr>
            <p:ph idx="1"/>
          </p:nvPr>
        </p:nvSpPr>
        <p:spPr>
          <a:xfrm>
            <a:off x="150125" y="954107"/>
            <a:ext cx="8802806" cy="5822708"/>
          </a:xfrm>
        </p:spPr>
        <p:txBody>
          <a:bodyPr>
            <a:normAutofit fontScale="70000" lnSpcReduction="20000"/>
          </a:bodyPr>
          <a:lstStyle/>
          <a:p>
            <a:pPr marL="514350" indent="-514350">
              <a:buAutoNum type="arabicPeriod"/>
            </a:pPr>
            <a:r>
              <a:rPr lang="en-US" dirty="0"/>
              <a:t>Install </a:t>
            </a:r>
            <a:r>
              <a:rPr lang="en-US" dirty="0" err="1"/>
              <a:t>Miniconda</a:t>
            </a:r>
            <a:endParaRPr lang="en-US" dirty="0"/>
          </a:p>
          <a:p>
            <a:pPr marL="514350" indent="-514350">
              <a:buAutoNum type="arabicPeriod"/>
            </a:pPr>
            <a:endParaRPr lang="en-US" dirty="0"/>
          </a:p>
          <a:p>
            <a:pPr marL="514350" indent="-514350">
              <a:buAutoNum type="arabicPeriod"/>
            </a:pPr>
            <a:r>
              <a:rPr lang="en-US" dirty="0"/>
              <a:t>Launch Anaconda prompt as Administrator (Right-Click, Open as Administrator)</a:t>
            </a:r>
          </a:p>
          <a:p>
            <a:pPr marL="0" indent="0">
              <a:buNone/>
            </a:pPr>
            <a:endParaRPr lang="en-US" dirty="0"/>
          </a:p>
          <a:p>
            <a:pPr marL="0" indent="0">
              <a:buNone/>
            </a:pPr>
            <a:r>
              <a:rPr lang="en-US" dirty="0"/>
              <a:t>3. Navigate to working folder (</a:t>
            </a:r>
            <a:r>
              <a:rPr lang="en-US" dirty="0" err="1"/>
              <a:t>Flood_Forecasting</a:t>
            </a:r>
            <a:r>
              <a:rPr lang="en-US" dirty="0"/>
              <a:t>)</a:t>
            </a:r>
          </a:p>
          <a:p>
            <a:pPr marL="0" indent="0">
              <a:buNone/>
            </a:pPr>
            <a:endParaRPr lang="en-US" dirty="0"/>
          </a:p>
          <a:p>
            <a:pPr marL="0" indent="0">
              <a:buNone/>
            </a:pPr>
            <a:r>
              <a:rPr lang="en-US" dirty="0"/>
              <a:t>4. Create Python environment based on environment specification “flood01.txt” by executing :</a:t>
            </a:r>
          </a:p>
          <a:p>
            <a:pPr marL="0" indent="0">
              <a:buNone/>
            </a:pPr>
            <a:endParaRPr lang="en-US" dirty="0"/>
          </a:p>
          <a:p>
            <a:pPr marL="0" indent="0">
              <a:buNone/>
            </a:pPr>
            <a:r>
              <a:rPr lang="en-US" b="1" dirty="0" err="1"/>
              <a:t>conda</a:t>
            </a:r>
            <a:r>
              <a:rPr lang="en-US" b="1" dirty="0"/>
              <a:t> create --name flood01 --file flood01.txt</a:t>
            </a:r>
          </a:p>
          <a:p>
            <a:pPr marL="0" indent="0">
              <a:buNone/>
            </a:pPr>
            <a:endParaRPr lang="en-US" dirty="0"/>
          </a:p>
          <a:p>
            <a:pPr marL="0" indent="0">
              <a:buNone/>
            </a:pPr>
            <a:r>
              <a:rPr lang="en-US" dirty="0"/>
              <a:t>5. Execute Python script by executing below command. The GFS_Forecast.py automatically will target HEC-HMS working folder (</a:t>
            </a:r>
            <a:r>
              <a:rPr lang="en-US" dirty="0" err="1"/>
              <a:t>CypressHMS</a:t>
            </a:r>
            <a:r>
              <a:rPr lang="en-US" dirty="0"/>
              <a:t>)</a:t>
            </a:r>
          </a:p>
          <a:p>
            <a:pPr marL="0" indent="0">
              <a:buNone/>
            </a:pPr>
            <a:r>
              <a:rPr lang="en-US" b="1" dirty="0"/>
              <a:t>python GFS_Forecast.py</a:t>
            </a:r>
          </a:p>
          <a:p>
            <a:pPr marL="0" indent="0">
              <a:buNone/>
            </a:pPr>
            <a:endParaRPr lang="en-US" b="1" dirty="0"/>
          </a:p>
          <a:p>
            <a:pPr marL="0" indent="0">
              <a:buNone/>
            </a:pPr>
            <a:r>
              <a:rPr lang="en-US" dirty="0"/>
              <a:t>6. Open HEC-HMS 4.3, make sure that computation time range is within </a:t>
            </a:r>
            <a:r>
              <a:rPr lang="en-US" dirty="0" err="1"/>
              <a:t>GFS.dss</a:t>
            </a:r>
            <a:r>
              <a:rPr lang="en-US" dirty="0"/>
              <a:t>. </a:t>
            </a:r>
            <a:r>
              <a:rPr lang="en-US" b="1" dirty="0"/>
              <a:t>Execute!</a:t>
            </a:r>
          </a:p>
          <a:p>
            <a:pPr marL="0" indent="0">
              <a:buNone/>
            </a:pPr>
            <a:endParaRPr lang="en-US" dirty="0"/>
          </a:p>
        </p:txBody>
      </p:sp>
      <p:sp>
        <p:nvSpPr>
          <p:cNvPr id="5" name="TextBox 4">
            <a:extLst>
              <a:ext uri="{FF2B5EF4-FFF2-40B4-BE49-F238E27FC236}">
                <a16:creationId xmlns:a16="http://schemas.microsoft.com/office/drawing/2014/main" id="{B2724E0A-211B-4818-AEAC-377AACF09713}"/>
              </a:ext>
            </a:extLst>
          </p:cNvPr>
          <p:cNvSpPr txBox="1"/>
          <p:nvPr/>
        </p:nvSpPr>
        <p:spPr>
          <a:xfrm>
            <a:off x="76912" y="0"/>
            <a:ext cx="8802806" cy="954107"/>
          </a:xfrm>
          <a:prstGeom prst="rect">
            <a:avLst/>
          </a:prstGeom>
          <a:noFill/>
        </p:spPr>
        <p:txBody>
          <a:bodyPr wrap="square" rtlCol="0">
            <a:spAutoFit/>
          </a:bodyPr>
          <a:lstStyle/>
          <a:p>
            <a:r>
              <a:rPr lang="en-US" sz="2800" b="1" dirty="0"/>
              <a:t>Main Steps to execute forecasting streamflow with HEC-HMS</a:t>
            </a:r>
          </a:p>
        </p:txBody>
      </p:sp>
    </p:spTree>
    <p:extLst>
      <p:ext uri="{BB962C8B-B14F-4D97-AF65-F5344CB8AC3E}">
        <p14:creationId xmlns:p14="http://schemas.microsoft.com/office/powerpoint/2010/main" val="1274164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7606FF-5C23-4447-8F59-697FA9491339}"/>
              </a:ext>
            </a:extLst>
          </p:cNvPr>
          <p:cNvPicPr>
            <a:picLocks noChangeAspect="1"/>
          </p:cNvPicPr>
          <p:nvPr/>
        </p:nvPicPr>
        <p:blipFill>
          <a:blip r:embed="rId2"/>
          <a:stretch>
            <a:fillRect/>
          </a:stretch>
        </p:blipFill>
        <p:spPr>
          <a:xfrm>
            <a:off x="294830" y="628650"/>
            <a:ext cx="3579019" cy="2800350"/>
          </a:xfrm>
          <a:prstGeom prst="rect">
            <a:avLst/>
          </a:prstGeom>
        </p:spPr>
      </p:pic>
      <p:pic>
        <p:nvPicPr>
          <p:cNvPr id="3" name="Picture 2">
            <a:extLst>
              <a:ext uri="{FF2B5EF4-FFF2-40B4-BE49-F238E27FC236}">
                <a16:creationId xmlns:a16="http://schemas.microsoft.com/office/drawing/2014/main" id="{8FC69037-AB93-4EFD-A07E-6C1332F0F2B7}"/>
              </a:ext>
            </a:extLst>
          </p:cNvPr>
          <p:cNvPicPr>
            <a:picLocks noChangeAspect="1"/>
          </p:cNvPicPr>
          <p:nvPr/>
        </p:nvPicPr>
        <p:blipFill>
          <a:blip r:embed="rId3"/>
          <a:stretch>
            <a:fillRect/>
          </a:stretch>
        </p:blipFill>
        <p:spPr>
          <a:xfrm>
            <a:off x="280543" y="3819574"/>
            <a:ext cx="3593306" cy="2786063"/>
          </a:xfrm>
          <a:prstGeom prst="rect">
            <a:avLst/>
          </a:prstGeom>
        </p:spPr>
      </p:pic>
      <p:sp>
        <p:nvSpPr>
          <p:cNvPr id="2" name="Rectangle 1">
            <a:extLst>
              <a:ext uri="{FF2B5EF4-FFF2-40B4-BE49-F238E27FC236}">
                <a16:creationId xmlns:a16="http://schemas.microsoft.com/office/drawing/2014/main" id="{306FABE6-B35D-4AB0-8D72-2441B5ED85F7}"/>
              </a:ext>
            </a:extLst>
          </p:cNvPr>
          <p:cNvSpPr/>
          <p:nvPr/>
        </p:nvSpPr>
        <p:spPr>
          <a:xfrm>
            <a:off x="75118" y="261852"/>
            <a:ext cx="2350772" cy="369332"/>
          </a:xfrm>
          <a:prstGeom prst="rect">
            <a:avLst/>
          </a:prstGeom>
        </p:spPr>
        <p:txBody>
          <a:bodyPr wrap="none">
            <a:spAutoFit/>
          </a:bodyPr>
          <a:lstStyle/>
          <a:p>
            <a:pPr marL="514350" indent="-514350">
              <a:buAutoNum type="arabicPeriod"/>
            </a:pPr>
            <a:r>
              <a:rPr lang="en-US" b="1" dirty="0"/>
              <a:t>Install </a:t>
            </a:r>
            <a:r>
              <a:rPr lang="en-US" b="1" dirty="0" err="1"/>
              <a:t>Miniconda</a:t>
            </a:r>
            <a:endParaRPr lang="en-US" b="1" dirty="0"/>
          </a:p>
        </p:txBody>
      </p:sp>
      <p:pic>
        <p:nvPicPr>
          <p:cNvPr id="5" name="Picture 4">
            <a:extLst>
              <a:ext uri="{FF2B5EF4-FFF2-40B4-BE49-F238E27FC236}">
                <a16:creationId xmlns:a16="http://schemas.microsoft.com/office/drawing/2014/main" id="{4B7F7608-D496-41FE-B5D9-5EE5727014A1}"/>
              </a:ext>
            </a:extLst>
          </p:cNvPr>
          <p:cNvPicPr>
            <a:picLocks noChangeAspect="1"/>
          </p:cNvPicPr>
          <p:nvPr/>
        </p:nvPicPr>
        <p:blipFill>
          <a:blip r:embed="rId4"/>
          <a:stretch>
            <a:fillRect/>
          </a:stretch>
        </p:blipFill>
        <p:spPr>
          <a:xfrm>
            <a:off x="5130281" y="628650"/>
            <a:ext cx="3579019" cy="2800350"/>
          </a:xfrm>
          <a:prstGeom prst="rect">
            <a:avLst/>
          </a:prstGeom>
        </p:spPr>
      </p:pic>
      <p:pic>
        <p:nvPicPr>
          <p:cNvPr id="6" name="Picture 5">
            <a:extLst>
              <a:ext uri="{FF2B5EF4-FFF2-40B4-BE49-F238E27FC236}">
                <a16:creationId xmlns:a16="http://schemas.microsoft.com/office/drawing/2014/main" id="{912A54B5-6A90-48E8-A13B-9BFC174D7457}"/>
              </a:ext>
            </a:extLst>
          </p:cNvPr>
          <p:cNvPicPr>
            <a:picLocks noChangeAspect="1"/>
          </p:cNvPicPr>
          <p:nvPr/>
        </p:nvPicPr>
        <p:blipFill>
          <a:blip r:embed="rId5"/>
          <a:stretch>
            <a:fillRect/>
          </a:stretch>
        </p:blipFill>
        <p:spPr>
          <a:xfrm>
            <a:off x="5144569" y="3790999"/>
            <a:ext cx="3564731" cy="2814638"/>
          </a:xfrm>
          <a:prstGeom prst="rect">
            <a:avLst/>
          </a:prstGeom>
        </p:spPr>
      </p:pic>
      <p:sp>
        <p:nvSpPr>
          <p:cNvPr id="7" name="Arrow: Down 6">
            <a:extLst>
              <a:ext uri="{FF2B5EF4-FFF2-40B4-BE49-F238E27FC236}">
                <a16:creationId xmlns:a16="http://schemas.microsoft.com/office/drawing/2014/main" id="{E9167212-EE7C-4AE4-B0FB-A202E7F54F52}"/>
              </a:ext>
            </a:extLst>
          </p:cNvPr>
          <p:cNvSpPr/>
          <p:nvPr/>
        </p:nvSpPr>
        <p:spPr>
          <a:xfrm>
            <a:off x="1734796" y="3382541"/>
            <a:ext cx="461473" cy="384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Connector: Elbow 8">
            <a:extLst>
              <a:ext uri="{FF2B5EF4-FFF2-40B4-BE49-F238E27FC236}">
                <a16:creationId xmlns:a16="http://schemas.microsoft.com/office/drawing/2014/main" id="{1F9C8738-0A39-420F-AC51-1EFB4155C966}"/>
              </a:ext>
            </a:extLst>
          </p:cNvPr>
          <p:cNvCxnSpPr>
            <a:stCxn id="3" idx="3"/>
            <a:endCxn id="5" idx="1"/>
          </p:cNvCxnSpPr>
          <p:nvPr/>
        </p:nvCxnSpPr>
        <p:spPr>
          <a:xfrm flipV="1">
            <a:off x="3873849" y="2028825"/>
            <a:ext cx="1256432" cy="3183781"/>
          </a:xfrm>
          <a:prstGeom prst="bentConnector3">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0" name="Arrow: Down 9">
            <a:extLst>
              <a:ext uri="{FF2B5EF4-FFF2-40B4-BE49-F238E27FC236}">
                <a16:creationId xmlns:a16="http://schemas.microsoft.com/office/drawing/2014/main" id="{929B9BE2-5A8D-4FD9-8207-450D4FAF9A2F}"/>
              </a:ext>
            </a:extLst>
          </p:cNvPr>
          <p:cNvSpPr/>
          <p:nvPr/>
        </p:nvSpPr>
        <p:spPr>
          <a:xfrm>
            <a:off x="6689053" y="3406438"/>
            <a:ext cx="461473" cy="384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295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6F78B8-4CC5-4CF7-B78B-8873E6A6F605}"/>
              </a:ext>
            </a:extLst>
          </p:cNvPr>
          <p:cNvPicPr>
            <a:picLocks noChangeAspect="1"/>
          </p:cNvPicPr>
          <p:nvPr/>
        </p:nvPicPr>
        <p:blipFill rotWithShape="1">
          <a:blip r:embed="rId2"/>
          <a:srcRect t="37477" r="49257"/>
          <a:stretch/>
        </p:blipFill>
        <p:spPr>
          <a:xfrm>
            <a:off x="1197363" y="1321147"/>
            <a:ext cx="7083511" cy="4909411"/>
          </a:xfrm>
          <a:prstGeom prst="rect">
            <a:avLst/>
          </a:prstGeom>
        </p:spPr>
      </p:pic>
      <p:sp>
        <p:nvSpPr>
          <p:cNvPr id="5" name="TextBox 4">
            <a:extLst>
              <a:ext uri="{FF2B5EF4-FFF2-40B4-BE49-F238E27FC236}">
                <a16:creationId xmlns:a16="http://schemas.microsoft.com/office/drawing/2014/main" id="{45867263-037E-4B44-9A3A-058AE7528E34}"/>
              </a:ext>
            </a:extLst>
          </p:cNvPr>
          <p:cNvSpPr txBox="1"/>
          <p:nvPr/>
        </p:nvSpPr>
        <p:spPr>
          <a:xfrm>
            <a:off x="146953" y="213423"/>
            <a:ext cx="8603939" cy="830997"/>
          </a:xfrm>
          <a:prstGeom prst="rect">
            <a:avLst/>
          </a:prstGeom>
          <a:noFill/>
        </p:spPr>
        <p:txBody>
          <a:bodyPr wrap="square" rtlCol="0">
            <a:spAutoFit/>
          </a:bodyPr>
          <a:lstStyle/>
          <a:p>
            <a:r>
              <a:rPr lang="en-US" sz="2400" b="1" dirty="0"/>
              <a:t>2. Launch Anaconda prompt as Administrator (Right-Click, Open as Administrator)</a:t>
            </a:r>
          </a:p>
        </p:txBody>
      </p:sp>
    </p:spTree>
    <p:extLst>
      <p:ext uri="{BB962C8B-B14F-4D97-AF65-F5344CB8AC3E}">
        <p14:creationId xmlns:p14="http://schemas.microsoft.com/office/powerpoint/2010/main" val="3606535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848C5C-1CD3-4D93-A2DF-308055EAE023}"/>
              </a:ext>
            </a:extLst>
          </p:cNvPr>
          <p:cNvPicPr>
            <a:picLocks noChangeAspect="1"/>
          </p:cNvPicPr>
          <p:nvPr/>
        </p:nvPicPr>
        <p:blipFill>
          <a:blip r:embed="rId2"/>
          <a:stretch>
            <a:fillRect/>
          </a:stretch>
        </p:blipFill>
        <p:spPr>
          <a:xfrm>
            <a:off x="1162027" y="2014171"/>
            <a:ext cx="6986588" cy="3664744"/>
          </a:xfrm>
          <a:prstGeom prst="rect">
            <a:avLst/>
          </a:prstGeom>
        </p:spPr>
      </p:pic>
      <p:sp>
        <p:nvSpPr>
          <p:cNvPr id="2" name="Rectangle 1">
            <a:extLst>
              <a:ext uri="{FF2B5EF4-FFF2-40B4-BE49-F238E27FC236}">
                <a16:creationId xmlns:a16="http://schemas.microsoft.com/office/drawing/2014/main" id="{9625F9AD-8B39-4947-8B3C-2802F0306061}"/>
              </a:ext>
            </a:extLst>
          </p:cNvPr>
          <p:cNvSpPr/>
          <p:nvPr/>
        </p:nvSpPr>
        <p:spPr>
          <a:xfrm>
            <a:off x="465746" y="610463"/>
            <a:ext cx="6610172" cy="954107"/>
          </a:xfrm>
          <a:prstGeom prst="rect">
            <a:avLst/>
          </a:prstGeom>
        </p:spPr>
        <p:txBody>
          <a:bodyPr wrap="square">
            <a:spAutoFit/>
          </a:bodyPr>
          <a:lstStyle/>
          <a:p>
            <a:r>
              <a:rPr lang="en-US" sz="2800" b="1" dirty="0"/>
              <a:t>3. Navigate to working folder (</a:t>
            </a:r>
            <a:r>
              <a:rPr lang="en-US" sz="2800" b="1" dirty="0" err="1"/>
              <a:t>Flood_Forecasting</a:t>
            </a:r>
            <a:r>
              <a:rPr lang="en-US" sz="2800" b="1" dirty="0"/>
              <a:t>)</a:t>
            </a:r>
          </a:p>
        </p:txBody>
      </p:sp>
    </p:spTree>
    <p:extLst>
      <p:ext uri="{BB962C8B-B14F-4D97-AF65-F5344CB8AC3E}">
        <p14:creationId xmlns:p14="http://schemas.microsoft.com/office/powerpoint/2010/main" val="5544148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982</TotalTime>
  <Words>524</Words>
  <Application>Microsoft Office PowerPoint</Application>
  <PresentationFormat>On-screen Show (4:3)</PresentationFormat>
  <Paragraphs>43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Get weather model data and convert them to HEC-HMS Ready file input (.dss)</vt:lpstr>
      <vt:lpstr>Data Sources</vt:lpstr>
      <vt:lpstr>Data Sources</vt:lpstr>
      <vt:lpstr>Tools</vt:lpstr>
      <vt:lpstr>Tools (Forecast_GFS.py)</vt:lpstr>
      <vt:lpstr>PowerPoint Presentation</vt:lpstr>
      <vt:lpstr>PowerPoint Presentation</vt:lpstr>
      <vt:lpstr>PowerPoint Presentation</vt:lpstr>
      <vt:lpstr>PowerPoint Presentation</vt:lpstr>
      <vt:lpstr>PowerPoint Presentation</vt:lpstr>
      <vt:lpstr>PowerPoint Presentation</vt:lpstr>
      <vt:lpstr>Use the .dss file in HEC-HMS 4.3</vt:lpstr>
      <vt:lpstr>Make sure time simulation is within the GFS.dss time range in HEC-HMS 4.3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weather model data and convert them to HEC-HMS Ready file input (.dss)</dc:title>
  <dc:creator>Rojali Aditia</dc:creator>
  <cp:lastModifiedBy>Rojali Aditia</cp:lastModifiedBy>
  <cp:revision>24</cp:revision>
  <dcterms:created xsi:type="dcterms:W3CDTF">2019-08-16T22:47:39Z</dcterms:created>
  <dcterms:modified xsi:type="dcterms:W3CDTF">2019-08-17T15:10:36Z</dcterms:modified>
</cp:coreProperties>
</file>