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B1BE-7623-7A4C-8D1F-A4EF380AC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B877F-F233-E44B-9D10-0E6429B2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5529-FD03-3348-9218-F924957F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3F07-9B9A-A44D-A92E-07A56C84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540FB-F516-7246-87E5-E1FAADED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76A-C029-4A4E-93A0-A322D27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D9CC3-B663-CD42-920A-1EFE3CC2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E565-64A8-2E4A-8CDA-1B262826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E73C-E2A7-6E41-9421-D45EB162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3FB5-9E71-EA47-9C06-4D8BA139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3E364-801D-7B49-BCA1-9A30FC903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5D9A9-EC76-1141-9ACE-A1BDDB3B4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B4FD-39B3-6E40-ADE0-DD8CDBD5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858C-7293-B748-9EF7-F4A57420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3937-09A6-3443-8047-2024141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FD0A-5918-604B-9597-09622C21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5460-1AD4-1341-8681-641E47E0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2454-8DCB-054C-BEDA-5C86D32A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7E61-D2ED-6544-B609-3BB3111E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F668-D1DC-6B44-A4A5-136F16F4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5EF-E79B-7045-B349-C1D07C53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FEC5-2349-4A46-83D6-28BF15361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51039-6A20-4948-B49C-2EFB823C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7F18-C84C-0641-8428-D953F738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F31B0-322D-074E-8DBF-B9D45E28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9ADF-F7F8-654F-A08A-4875359F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E67B-0E35-474B-BB23-72EEC29E8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21A6-9C74-DE48-8F8E-02CAC07C1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E7973-0F41-F14A-8EE7-94B10DBF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BFBF5-7667-7041-87A1-88E0F388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8A98D-8C46-7B42-B206-F9B670D6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EA51-0FAE-174F-BFA2-47152FC1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193CC-EDF0-574B-9A5A-591F0340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C426-A807-4349-BC6E-A0C36132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F8D6D-C80B-964C-AE8E-86DA85399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97AE7-A98B-BD4F-AE37-DC014C109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D5708-6042-A94D-9A58-2739E953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49276-970D-A943-9ED2-F01E42A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A7B79-5155-2D44-A0D2-863FC727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4F66-B4C9-C74F-9226-62FAAF60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15B98-E9C5-084D-ABB5-F0C04058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6E38E-8DAC-6F41-A93E-87E61969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7C3E1-8741-2E4E-B7FD-D0490CC1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F6AD3-BA5F-DE4C-8287-78B8DC45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5D9D4-5032-F04B-B4C9-AB2B45F8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C893F-62B2-B54A-A2EA-6B24DA44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2EB2-E87B-0043-B1F7-F4DBA30C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C42B-56FB-0E4A-8B64-66821790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289C0-8DF7-7B44-967F-538DB8400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81B11-7F12-C348-9491-15D8AF21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9E515-1B81-574C-8394-3D993A8A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728A-73A0-724E-B028-0F1F4E7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53C3-7AC2-224F-A768-4E5BEE38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2FBE1-0300-1C46-8F17-C91E64317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D242-8E83-6D49-BE19-AA0CED7E4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C9946-6983-4A46-B3DD-87D5386E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9FB7E-5E22-A54B-8DDF-DDA348E7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032F9-8938-DF42-B252-B52D212A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C04C5-997B-5740-B73D-A131C37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5F7D7-D4F3-AD4A-8D57-CEF747D4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B4EB-4F23-0B4E-981F-5D85E89E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7E27-CCC2-6546-AD9F-79A360F4C0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656A-F534-8C4E-AEA0-C15AA6D86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200FE-AF72-6145-9A75-EDDA7B496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ED22-B1CD-8E47-8475-C8EB5698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7C40-7E7D-794A-B402-9D876AD0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 Mountain Resort – Problem Identification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16D0-2D3D-AB46-81BD-60DF6050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the resort compares favorably with others in the US in natural beauty and physical facilities…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013DE-4D12-5E49-B9E5-421776AC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69" y="1919836"/>
            <a:ext cx="8959731" cy="49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7C40-7E7D-794A-B402-9D876AD0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 Mountain Resort – Problem Identification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16D0-2D3D-AB46-81BD-60DF6050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736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…there has not been a systematic investigation into pricing support for a higher ticket price or scenario analysis.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 analysis does that.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EF7D1-DF00-EB49-9244-886CDE8B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70" y="1856124"/>
            <a:ext cx="7453443" cy="39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7C40-7E7D-794A-B402-9D876AD0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 Mountain Resort – Applications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16D0-2D3D-AB46-81BD-60DF6050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7367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1: Support for Higher Weekend Prices</a:t>
            </a:r>
          </a:p>
          <a:p>
            <a:pPr marL="457200" lvl="1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Our analysis indicates Weekend Adult price could </a:t>
            </a: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support $95.77 ($10.39 average error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on each side) vs the current price of $81.00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2: Scenario Analysis</a:t>
            </a:r>
          </a:p>
          <a:p>
            <a:endParaRPr lang="en-US" sz="4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A scenario where a 150ft increase of vertical drop via a new run and a new chair could support an increase of $1.99 of Adult Weekend price. With 350,000 visitors at 5 visits per year, this corresponds to an increase of $3.47M in revenue.</a:t>
            </a:r>
          </a:p>
          <a:p>
            <a:pPr marL="45720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Compare </a:t>
            </a:r>
            <a:r>
              <a:rPr lang="en-US" sz="4200">
                <a:latin typeface="Courier New" panose="02070309020205020404" pitchFamily="49" charset="0"/>
                <a:cs typeface="Courier New" panose="02070309020205020404" pitchFamily="49" charset="0"/>
              </a:rPr>
              <a:t>the increase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to the $1.54M operating cost of a new chair.</a:t>
            </a:r>
          </a:p>
          <a:p>
            <a:pPr marL="457200" lvl="1" indent="0">
              <a:buNone/>
            </a:pPr>
            <a:endParaRPr lang="en-US" sz="4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Recommendation</a:t>
            </a:r>
          </a:p>
          <a:p>
            <a:pPr marL="457200" lvl="1" indent="0">
              <a:buNone/>
            </a:pPr>
            <a:endParaRPr lang="en-US" sz="4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We recommend that other teams in the company take a closer look at the model and the results and see how we could make use of 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8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7C40-7E7D-794A-B402-9D876AD0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 Mountain Resort – Data and Model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16D0-2D3D-AB46-81BD-60DF6050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736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(A merge of Resort Data and State Data)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Resort Data: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from 330 resorts across the US with features that combine state, region, resort natural characteristics (summit elevation, vertical drop, area,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resort facility characteristics (runs, quads, chairs, snow making, night skiing,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and price (Adult Weekend &amp; Weekday).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 Data: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 and area data for states.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Combined Data: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merged dataset consisting of various state measures (state resorts per capita / per 100sq miles) and resort shares in state (% resort skiable area in state resort total,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…) Total remaining resort in dataset: 277: 49 missing both Adult Weekend/Weekday prices, 4 more missing only Adult Weekend; an analysis of composition of missing data was not made)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3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7C40-7E7D-794A-B402-9D876AD0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 Mountain Resort – Data and Model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16D0-2D3D-AB46-81BD-60DF6050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736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(Features vs Adult Weekend Price)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B32D2-18DA-CB42-A7EB-5B342BE2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072"/>
            <a:ext cx="12192000" cy="52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7C40-7E7D-794A-B402-9D876AD0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 Mountain Resort – Data and Model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16D0-2D3D-AB46-81BD-60DF6050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4753783" cy="527367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A set of random forest regressor models and linear regression models were trained on the target feature.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A random forest model was chosen based on its smaller mean absolute error and lower standard deviation.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Feature </a:t>
            </a:r>
            <a:r>
              <a:rPr lang="en-US" sz="4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importances</a:t>
            </a: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final model are shown to the right with Fast Quads, Runs, Snow Making and Vertical Drop being the most important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900" dirty="0">
                <a:latin typeface="Courier New" panose="02070309020205020404" pitchFamily="49" charset="0"/>
                <a:cs typeface="Courier New" panose="02070309020205020404" pitchFamily="49" charset="0"/>
              </a:rPr>
              <a:t>    The model is used for both pricing and scenario analysis.</a:t>
            </a:r>
          </a:p>
          <a:p>
            <a:pPr marL="0" indent="0">
              <a:lnSpc>
                <a:spcPct val="110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4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D1AD4-B1DB-8644-91F8-15C0F941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83" y="911350"/>
            <a:ext cx="6418172" cy="588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4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7C40-7E7D-794A-B402-9D876AD0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 Mountain Resort – 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16D0-2D3D-AB46-81BD-60DF6050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736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We believe the company can benefit from this analysis where we identify pricing support for a higher ticket price and present a scenario analysis tool.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model will be available on a web server for general use, with regular data updates and model calibrations.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0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523</Words>
  <Application>Microsoft Macintosh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Big Mountain Resort – Problem Identification (1) </vt:lpstr>
      <vt:lpstr>Big Mountain Resort – Problem Identification (2)</vt:lpstr>
      <vt:lpstr>Big Mountain Resort – Applications and Recommendation</vt:lpstr>
      <vt:lpstr>Big Mountain Resort – Data and Model (1)</vt:lpstr>
      <vt:lpstr>Big Mountain Resort – Data and Model (2)</vt:lpstr>
      <vt:lpstr>Big Mountain Resort – Data and Model (3)</vt:lpstr>
      <vt:lpstr>Big Mountain Resort – 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Artun Alparslan</dc:creator>
  <cp:lastModifiedBy>Artun Alparslan</cp:lastModifiedBy>
  <cp:revision>18</cp:revision>
  <cp:lastPrinted>2021-03-05T23:28:37Z</cp:lastPrinted>
  <dcterms:created xsi:type="dcterms:W3CDTF">2021-03-05T22:48:18Z</dcterms:created>
  <dcterms:modified xsi:type="dcterms:W3CDTF">2021-03-07T00:27:37Z</dcterms:modified>
</cp:coreProperties>
</file>