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05600" cy="9944100"/>
  <p:embeddedFontLst>
    <p:embeddedFont>
      <p:font typeface="Helvetica Neue"/>
      <p:regular r:id="rId9"/>
      <p:bold r:id="rId10"/>
      <p:italic r:id="rId11"/>
      <p:boldItalic r:id="rId12"/>
    </p:embeddedFon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93">
          <p15:clr>
            <a:srgbClr val="A4A3A4"/>
          </p15:clr>
        </p15:guide>
        <p15:guide id="4" pos="73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393"/>
        <p:guide pos="730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3" Type="http://schemas.openxmlformats.org/officeDocument/2006/relationships/font" Target="fonts/CenturyGothic-regular.fntdata"/><Relationship Id="rId12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regular.fntdata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89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5625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889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889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889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914400" y="650555"/>
            <a:ext cx="10363200" cy="105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/>
        </p:nvSpPr>
        <p:spPr>
          <a:xfrm>
            <a:off x="2804160" y="3058160"/>
            <a:ext cx="8473440" cy="302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12265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914400" y="1782763"/>
            <a:ext cx="1818323" cy="1025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Student:</a:t>
            </a:r>
            <a:endParaRPr/>
          </a:p>
          <a:p>
            <a:pPr indent="0" lvl="0" marL="0" marR="0" rtl="0" algn="r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Supervisor:</a:t>
            </a:r>
            <a:endParaRPr/>
          </a:p>
          <a:p>
            <a:pPr indent="0" lvl="0" marL="0" marR="0" rtl="0" algn="r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Co-supervisors:</a:t>
            </a:r>
            <a:endParaRPr b="0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914400" y="2930907"/>
            <a:ext cx="18183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endParaRPr/>
          </a:p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2732723" y="2936875"/>
            <a:ext cx="8544877" cy="3148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5406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2733320" y="1782763"/>
            <a:ext cx="8544280" cy="1027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5406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609600" y="0"/>
            <a:ext cx="10972800" cy="112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>
                <a:solidFill>
                  <a:srgbClr val="12265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122650"/>
              </a:buClr>
              <a:buSzPts val="2000"/>
              <a:buChar char="▪"/>
              <a:defRPr>
                <a:solidFill>
                  <a:srgbClr val="12265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122650"/>
              </a:buClr>
              <a:buSzPts val="1600"/>
              <a:buFont typeface="Arial"/>
              <a:buChar char="•"/>
              <a:defRPr>
                <a:solidFill>
                  <a:srgbClr val="12265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122650"/>
              </a:buClr>
              <a:buSzPts val="1400"/>
              <a:buChar char="»"/>
              <a:defRPr>
                <a:solidFill>
                  <a:srgbClr val="1226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3"/>
          <p:cNvCxnSpPr/>
          <p:nvPr/>
        </p:nvCxnSpPr>
        <p:spPr>
          <a:xfrm flipH="1" rot="10800000">
            <a:off x="609600" y="1097281"/>
            <a:ext cx="10972800" cy="15875"/>
          </a:xfrm>
          <a:prstGeom prst="straightConnector1">
            <a:avLst/>
          </a:prstGeom>
          <a:noFill/>
          <a:ln cap="flat" cmpd="sng" w="12700">
            <a:solidFill>
              <a:srgbClr val="27572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"/>
          <p:cNvCxnSpPr/>
          <p:nvPr/>
        </p:nvCxnSpPr>
        <p:spPr>
          <a:xfrm flipH="1" rot="10800000">
            <a:off x="609600" y="1117601"/>
            <a:ext cx="10972800" cy="15875"/>
          </a:xfrm>
          <a:prstGeom prst="straightConnector1">
            <a:avLst/>
          </a:prstGeom>
          <a:noFill/>
          <a:ln cap="flat" cmpd="sng" w="12700">
            <a:solidFill>
              <a:srgbClr val="27572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4"/>
          <p:cNvSpPr txBox="1"/>
          <p:nvPr>
            <p:ph type="title"/>
          </p:nvPr>
        </p:nvSpPr>
        <p:spPr>
          <a:xfrm>
            <a:off x="609599" y="0"/>
            <a:ext cx="10955868" cy="112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09600" y="0"/>
            <a:ext cx="10922000" cy="112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09600" y="1398183"/>
            <a:ext cx="5334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5406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6220121" y="1398183"/>
            <a:ext cx="5334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5406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" name="Google Shape;42;p5"/>
          <p:cNvCxnSpPr/>
          <p:nvPr/>
        </p:nvCxnSpPr>
        <p:spPr>
          <a:xfrm flipH="1" rot="10800000">
            <a:off x="609600" y="1117601"/>
            <a:ext cx="10972800" cy="15875"/>
          </a:xfrm>
          <a:prstGeom prst="straightConnector1">
            <a:avLst/>
          </a:prstGeom>
          <a:noFill/>
          <a:ln cap="flat" cmpd="sng" w="12700">
            <a:solidFill>
              <a:srgbClr val="27572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0"/>
            <a:ext cx="10955867" cy="1125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5406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5406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5406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5406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339933"/>
              </a:buClr>
              <a:buSzPts val="2400"/>
              <a:buFont typeface="Noto Sans Symbols"/>
              <a:buChar char="❖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5406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1"/>
          <p:cNvCxnSpPr/>
          <p:nvPr/>
        </p:nvCxnSpPr>
        <p:spPr>
          <a:xfrm>
            <a:off x="10941051" y="6411913"/>
            <a:ext cx="0" cy="28575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609599" y="6411913"/>
            <a:ext cx="853440" cy="2968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ctrTitle"/>
          </p:nvPr>
        </p:nvSpPr>
        <p:spPr>
          <a:xfrm>
            <a:off x="914400" y="498150"/>
            <a:ext cx="1127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Development of a computational system to determine ESCO competences associated to training offers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2732723" y="2936875"/>
            <a:ext cx="8544877" cy="3148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0162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business sector currently faces a challenge in linking a training offer (by its title, description or objectives) to the skills acquired at the time of its completion, which is a barrier in the process of choosing job offers </a:t>
            </a:r>
            <a:r>
              <a:rPr lang="en-US"/>
              <a:t>by</a:t>
            </a:r>
            <a:r>
              <a:rPr lang="en-US"/>
              <a:t> workers and selecting candidates by companies. In order to fight this, the European Union recently made available a database containing the multilingual taxonomy of European qualifications, competences and occupations (ESCO) which aims to be the </a:t>
            </a:r>
            <a:r>
              <a:rPr lang="en-US"/>
              <a:t>fundamental reference</a:t>
            </a:r>
            <a:r>
              <a:rPr lang="en-US"/>
              <a:t> for professional integration and mobility within Europe. </a:t>
            </a:r>
            <a:endParaRPr/>
          </a:p>
          <a:p>
            <a:pPr indent="0" lvl="0" marL="30162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Therefore, the objective of this dissertation is to develop a computational system capable of processing the training offers’ information coming from UA microcredentials and courses’ Pedagogical Dossiers (DPUCs) and to map them to ESCO competences.</a:t>
            </a:r>
            <a:endParaRPr/>
          </a:p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2733325" y="1782767"/>
            <a:ext cx="8544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0162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Artur Correia Romão</a:t>
            </a:r>
            <a:br>
              <a:rPr lang="en-US"/>
            </a:br>
            <a:endParaRPr/>
          </a:p>
          <a:p>
            <a:pPr indent="0" lvl="0" marL="30162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DETI / MEI / PDE / 2023-24</a:t>
            </a:r>
            <a:endParaRPr/>
          </a:p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2733325" y="2113067"/>
            <a:ext cx="8544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0162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António Neves</a:t>
            </a:r>
            <a:endParaRPr/>
          </a:p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2733325" y="2443367"/>
            <a:ext cx="8544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0162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Fabianne Ribeiro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609600" y="0"/>
            <a:ext cx="10972800" cy="112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 done / results</a:t>
            </a:r>
            <a:endParaRPr/>
          </a:p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Major advances in the state of the art, with still some details to be finished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Searching for platforms that could be able to process a file containing every ESCO skill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Creation of a parser to manage the spreadsheets </a:t>
            </a:r>
            <a:r>
              <a:rPr lang="en-US"/>
              <a:t>containing</a:t>
            </a:r>
            <a:r>
              <a:rPr lang="en-US"/>
              <a:t> the DPUCs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Contacted ESCO support in order to understand how competences are returned</a:t>
            </a:r>
            <a:endParaRPr/>
          </a:p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DETI / MEI / PDE / 2023-24</a:t>
            </a:r>
            <a:endParaRPr/>
          </a:p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609600" y="0"/>
            <a:ext cx="10972800" cy="112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 / challenges</a:t>
            </a:r>
            <a:endParaRPr/>
          </a:p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Finish the state of the art and </a:t>
            </a:r>
            <a:r>
              <a:rPr lang="en-US"/>
              <a:t>continue</a:t>
            </a:r>
            <a:r>
              <a:rPr lang="en-US"/>
              <a:t> to write the </a:t>
            </a:r>
            <a:r>
              <a:rPr lang="en-US"/>
              <a:t>dissertation</a:t>
            </a:r>
            <a:r>
              <a:rPr lang="en-US"/>
              <a:t> 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Understand in what measure the context passed to the LLM influences its </a:t>
            </a:r>
            <a:r>
              <a:rPr lang="en-US"/>
              <a:t>response</a:t>
            </a:r>
            <a:r>
              <a:rPr lang="en-US"/>
              <a:t> to the query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Continue to test querying ESCO API after processing with LLM for different DPUCs and microcredentials</a:t>
            </a:r>
            <a:endParaRPr/>
          </a:p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DETI / MEI / PDE / 2023-24</a:t>
            </a:r>
            <a:endParaRPr/>
          </a:p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MIF template">
  <a:themeElements>
    <a:clrScheme name="EMIF colours">
      <a:dk1>
        <a:srgbClr val="000000"/>
      </a:dk1>
      <a:lt1>
        <a:srgbClr val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