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9" r:id="rId31"/>
    <p:sldId id="286" r:id="rId32"/>
    <p:sldId id="287" r:id="rId33"/>
    <p:sldId id="290" r:id="rId34"/>
    <p:sldId id="291" r:id="rId35"/>
    <p:sldId id="293" r:id="rId36"/>
    <p:sldId id="292" r:id="rId37"/>
    <p:sldId id="294" r:id="rId38"/>
    <p:sldId id="295" r:id="rId39"/>
    <p:sldId id="296" r:id="rId40"/>
    <p:sldId id="297" r:id="rId41"/>
    <p:sldId id="298" r:id="rId42"/>
    <p:sldId id="299" r:id="rId43"/>
    <p:sldId id="300" r:id="rId44"/>
    <p:sldId id="301" r:id="rId45"/>
    <p:sldId id="304" r:id="rId46"/>
    <p:sldId id="302" r:id="rId47"/>
    <p:sldId id="303" r:id="rId48"/>
    <p:sldId id="305" r:id="rId49"/>
    <p:sldId id="315" r:id="rId50"/>
    <p:sldId id="317" r:id="rId51"/>
    <p:sldId id="316" r:id="rId52"/>
    <p:sldId id="314" r:id="rId53"/>
    <p:sldId id="306" r:id="rId54"/>
    <p:sldId id="307" r:id="rId55"/>
    <p:sldId id="308" r:id="rId56"/>
    <p:sldId id="309" r:id="rId57"/>
    <p:sldId id="310" r:id="rId58"/>
    <p:sldId id="311" r:id="rId59"/>
    <p:sldId id="312" r:id="rId60"/>
    <p:sldId id="313" r:id="rId61"/>
    <p:sldId id="318" r:id="rId62"/>
    <p:sldId id="319" r:id="rId63"/>
    <p:sldId id="320" r:id="rId64"/>
    <p:sldId id="321" r:id="rId65"/>
    <p:sldId id="322" r:id="rId66"/>
    <p:sldId id="323" r:id="rId67"/>
    <p:sldId id="324" r:id="rId68"/>
    <p:sldId id="328" r:id="rId69"/>
    <p:sldId id="325"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5AE1-BEAE-14E9-F65C-DE5C21B74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B76F06-C9AE-2D01-F908-AB931E7B0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A4FE98-CEBD-4FEA-B3A8-06AD98D2FAA4}"/>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3D6DB6FF-F6A0-5D8A-8A40-B82A197586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5BB2E9-FA9D-948C-B073-6EFE3CFC2B70}"/>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105781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1582-71FF-0C8D-D331-8C8397B9A9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D1F53E-5188-9FB6-3BD5-9040ACEB4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BDEACF-B88E-9ED5-098E-945BECC79C8D}"/>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3F6213D7-0B0A-12A6-81C8-81DE045F48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F3CDC-1089-8DC9-E879-680B6CB23775}"/>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268661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BB7FE-AE76-83FA-BF2B-DD2A92AFD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EE1F10-DD25-1085-2E7F-913A75FC6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047052-212A-5471-CFB0-CD0CAAADCCA5}"/>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C0853339-F575-56D8-1605-7956C32C3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7DF4F7-1ED1-CBFB-3D70-FD7FE0B0DD9F}"/>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224803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3C38-C6E5-E6ED-E792-6F0F144DB9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ADCD1B-92F1-D5A2-48E0-1C973B6C3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BEE3C3-E308-C0DB-2ED2-F5E27291E473}"/>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7E1DA386-3AA5-F1B3-7331-82431CC95C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88C192-A88B-16AB-B583-AA96F9AAE9D6}"/>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422998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6022-5EF4-B289-0AC7-AE03673A7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E4FC62C-1C2E-752B-94C1-947D1095F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4BAC20-38D6-147C-D958-3F9051B1E894}"/>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A8CA305F-4DC4-4C51-677D-D7CF11EB57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2B69E-009B-3D63-3C7E-54E8AAA2107C}"/>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20097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7925-0D98-69E3-DE1A-D4C95EC1E3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EA3BF-1B8B-0C69-1383-54489AE96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FA233D-018B-4C9E-6ED8-33BA073E0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9E8CBC-0DEC-BC4F-7E64-B44F7F0BE683}"/>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6" name="Footer Placeholder 5">
            <a:extLst>
              <a:ext uri="{FF2B5EF4-FFF2-40B4-BE49-F238E27FC236}">
                <a16:creationId xmlns:a16="http://schemas.microsoft.com/office/drawing/2014/main" id="{F7B9E92E-ADEE-1637-75E3-D5E503D1F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60BA8B-8395-6107-B09F-0BD1964C59F1}"/>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145047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8DEF-B29E-677B-F805-C8F741521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B00BBE-F492-3DD6-20C6-5BEFAF71D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D3B3E5-9A27-1BB1-8855-1DCED32D7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279EB0-6088-5872-9D43-8FF640352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5A256-34CC-E040-56C7-B4264E0E3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D80468-5BAD-1441-F435-34C816CDC963}"/>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8" name="Footer Placeholder 7">
            <a:extLst>
              <a:ext uri="{FF2B5EF4-FFF2-40B4-BE49-F238E27FC236}">
                <a16:creationId xmlns:a16="http://schemas.microsoft.com/office/drawing/2014/main" id="{79D731F2-FC4C-2852-2C61-D779B5D2D3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4123D3-93AE-A438-069E-6CF2942837FD}"/>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2928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2CEF-57F2-C545-A724-3BC823359A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271556-FCF8-CBE6-3BE7-0BD55117E861}"/>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4" name="Footer Placeholder 3">
            <a:extLst>
              <a:ext uri="{FF2B5EF4-FFF2-40B4-BE49-F238E27FC236}">
                <a16:creationId xmlns:a16="http://schemas.microsoft.com/office/drawing/2014/main" id="{49F18F70-0D81-633B-E0D9-8A7ACB8692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EE29A2-2DF1-6B1A-2A88-C8A89CC0A4AF}"/>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80925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82F75-75FC-51E2-F81C-0B71D4B13E9D}"/>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3" name="Footer Placeholder 2">
            <a:extLst>
              <a:ext uri="{FF2B5EF4-FFF2-40B4-BE49-F238E27FC236}">
                <a16:creationId xmlns:a16="http://schemas.microsoft.com/office/drawing/2014/main" id="{E137C020-FCFA-E2C3-4D9A-2B2A32CFDD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7B3FB1-B2E4-28E9-3548-D06585BEE512}"/>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3109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410F-BBAF-9AD3-53F8-DB4A558AB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EA39BF-F2FD-2307-79E5-E197F2369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6A727A-707F-DE64-9AE6-D6EB1D2D3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AFB9-579C-0D45-A4BC-85AE04FCB472}"/>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6" name="Footer Placeholder 5">
            <a:extLst>
              <a:ext uri="{FF2B5EF4-FFF2-40B4-BE49-F238E27FC236}">
                <a16:creationId xmlns:a16="http://schemas.microsoft.com/office/drawing/2014/main" id="{142423D8-98D6-64F1-5E22-716333DB7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FC8B6-F3C3-7A5E-32D8-399F5865746F}"/>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278908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8B95-96C1-1576-779D-AB214B866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A1AA16-7B6E-42E8-7838-9319E2A6C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E0A706E-AF65-FDAB-53CA-B70EEE5E5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51B3B-CE9E-D041-8055-EC8FCD5A1932}"/>
              </a:ext>
            </a:extLst>
          </p:cNvPr>
          <p:cNvSpPr>
            <a:spLocks noGrp="1"/>
          </p:cNvSpPr>
          <p:nvPr>
            <p:ph type="dt" sz="half" idx="10"/>
          </p:nvPr>
        </p:nvSpPr>
        <p:spPr/>
        <p:txBody>
          <a:bodyPr/>
          <a:lstStyle/>
          <a:p>
            <a:fld id="{DF624403-BCAB-4AE4-AF41-3065D3E1A067}" type="datetimeFigureOut">
              <a:rPr lang="en-GB" smtClean="0"/>
              <a:t>16/07/2024</a:t>
            </a:fld>
            <a:endParaRPr lang="en-GB"/>
          </a:p>
        </p:txBody>
      </p:sp>
      <p:sp>
        <p:nvSpPr>
          <p:cNvPr id="6" name="Footer Placeholder 5">
            <a:extLst>
              <a:ext uri="{FF2B5EF4-FFF2-40B4-BE49-F238E27FC236}">
                <a16:creationId xmlns:a16="http://schemas.microsoft.com/office/drawing/2014/main" id="{14419B3B-63F1-288F-1CE7-7781AAA7A7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F6884-5F76-A793-69A7-EDA7336DB6E2}"/>
              </a:ext>
            </a:extLst>
          </p:cNvPr>
          <p:cNvSpPr>
            <a:spLocks noGrp="1"/>
          </p:cNvSpPr>
          <p:nvPr>
            <p:ph type="sldNum" sz="quarter" idx="12"/>
          </p:nvPr>
        </p:nvSpPr>
        <p:spPr/>
        <p:txBody>
          <a:bodyPr/>
          <a:lstStyle/>
          <a:p>
            <a:fld id="{0CEA5D34-0AD6-4AAE-B362-F0713C634299}" type="slidenum">
              <a:rPr lang="en-GB" smtClean="0"/>
              <a:t>‹#›</a:t>
            </a:fld>
            <a:endParaRPr lang="en-GB"/>
          </a:p>
        </p:txBody>
      </p:sp>
    </p:spTree>
    <p:extLst>
      <p:ext uri="{BB962C8B-B14F-4D97-AF65-F5344CB8AC3E}">
        <p14:creationId xmlns:p14="http://schemas.microsoft.com/office/powerpoint/2010/main" val="355967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71A87-70E3-1AE6-8F71-77BBC7763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FA0F59-9ABA-C82A-7582-FA1AE6BFA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F3105A-3131-A546-EFC2-6CD0FFC3B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24403-BCAB-4AE4-AF41-3065D3E1A067}" type="datetimeFigureOut">
              <a:rPr lang="en-GB" smtClean="0"/>
              <a:t>16/07/2024</a:t>
            </a:fld>
            <a:endParaRPr lang="en-GB"/>
          </a:p>
        </p:txBody>
      </p:sp>
      <p:sp>
        <p:nvSpPr>
          <p:cNvPr id="5" name="Footer Placeholder 4">
            <a:extLst>
              <a:ext uri="{FF2B5EF4-FFF2-40B4-BE49-F238E27FC236}">
                <a16:creationId xmlns:a16="http://schemas.microsoft.com/office/drawing/2014/main" id="{E9750A99-9B30-EA4D-DE82-DCB411207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628340-9531-FF1A-7974-7B04AF02B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A5D34-0AD6-4AAE-B362-F0713C634299}" type="slidenum">
              <a:rPr lang="en-GB" smtClean="0"/>
              <a:t>‹#›</a:t>
            </a:fld>
            <a:endParaRPr lang="en-GB"/>
          </a:p>
        </p:txBody>
      </p:sp>
    </p:spTree>
    <p:extLst>
      <p:ext uri="{BB962C8B-B14F-4D97-AF65-F5344CB8AC3E}">
        <p14:creationId xmlns:p14="http://schemas.microsoft.com/office/powerpoint/2010/main" val="276304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70E8-F52D-381A-D9B3-55800CCB0739}"/>
              </a:ext>
            </a:extLst>
          </p:cNvPr>
          <p:cNvSpPr>
            <a:spLocks noGrp="1"/>
          </p:cNvSpPr>
          <p:nvPr>
            <p:ph type="ctrTitle"/>
          </p:nvPr>
        </p:nvSpPr>
        <p:spPr>
          <a:xfrm>
            <a:off x="1524000" y="1122363"/>
            <a:ext cx="9144000" cy="3030538"/>
          </a:xfrm>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ISTQB CERTIFIED TESTER FOUNDATION LEVEL V4.0</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99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2CE-5DD4-A84F-339E-D905924596A1}"/>
              </a:ext>
            </a:extLst>
          </p:cNvPr>
          <p:cNvSpPr>
            <a:spLocks noGrp="1"/>
          </p:cNvSpPr>
          <p:nvPr>
            <p:ph type="title"/>
          </p:nvPr>
        </p:nvSpPr>
        <p:spPr>
          <a:xfrm>
            <a:off x="838200" y="365125"/>
            <a:ext cx="10515600" cy="835025"/>
          </a:xfrm>
        </p:spPr>
        <p:txBody>
          <a:bodyPr>
            <a:normAutofit fontScale="90000"/>
          </a:bodyPr>
          <a:lstStyle/>
          <a:p>
            <a:pPr algn="ctr"/>
            <a:r>
              <a:rPr lang="en-GB" sz="40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1.3 Testing Principles</a:t>
            </a:r>
            <a:br>
              <a:rPr lang="en-GB" sz="28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684428-59AF-D68A-ACF4-7168D609F825}"/>
              </a:ext>
            </a:extLst>
          </p:cNvPr>
          <p:cNvSpPr>
            <a:spLocks noGrp="1"/>
          </p:cNvSpPr>
          <p:nvPr>
            <p:ph idx="1"/>
          </p:nvPr>
        </p:nvSpPr>
        <p:spPr>
          <a:xfrm>
            <a:off x="838200" y="819151"/>
            <a:ext cx="10515600" cy="5838824"/>
          </a:xfrm>
        </p:spPr>
        <p:txBody>
          <a:bodyPr>
            <a:noAutofit/>
          </a:bodyPr>
          <a:lstStyle/>
          <a:p>
            <a:pPr marL="152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A number of testing principles offering general guidelines applicable to all testing have been suggested over the years. This syllabus describes seven such principles.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1. Testing shows the presence, not the absence of defects.</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Testing can show that defects are present in the test object, but cannot prove that there are no defects.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2. Exhaustive testing is impossible.</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Testing everything is not feasible except in trivial cases.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3. Early testing saves time and money.</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Defects that are removed early in the process will not cause subsequent defects in derived work products.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4. Defects cluster together.</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A small number of system components usually contain most of the defects.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5. Tests wear out.</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 same tests are repeated many times, they become increasingly ineffective in detecting new defects.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6. Testing is context dependent.</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Testing is done differently in different contexts.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2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7. Absence-of-defects fallacy.</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It is a fallacy to expect that software verification will ensure the success of a system.</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75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77D7-FA36-2BAC-E4CA-EC2633A90707}"/>
              </a:ext>
            </a:extLst>
          </p:cNvPr>
          <p:cNvSpPr>
            <a:spLocks noGrp="1"/>
          </p:cNvSpPr>
          <p:nvPr>
            <p:ph type="title"/>
          </p:nvPr>
        </p:nvSpPr>
        <p:spPr>
          <a:xfrm>
            <a:off x="838200" y="127000"/>
            <a:ext cx="10515600" cy="663575"/>
          </a:xfrm>
        </p:spPr>
        <p:txBody>
          <a:bodyPr>
            <a:noAutofit/>
          </a:bodyPr>
          <a:lstStyle/>
          <a:p>
            <a:pPr algn="ct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 Test Activities, </a:t>
            </a:r>
            <a:r>
              <a:rPr lang="en-GB" sz="2800" b="1" kern="0"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Testware</a:t>
            </a: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and Test Roles</a:t>
            </a:r>
            <a:br>
              <a:rPr lang="en-GB" sz="28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6C305F-B7BE-1F44-3295-5988754955F3}"/>
              </a:ext>
            </a:extLst>
          </p:cNvPr>
          <p:cNvSpPr>
            <a:spLocks noGrp="1"/>
          </p:cNvSpPr>
          <p:nvPr>
            <p:ph idx="1"/>
          </p:nvPr>
        </p:nvSpPr>
        <p:spPr>
          <a:xfrm>
            <a:off x="838200" y="533400"/>
            <a:ext cx="10515600" cy="5943599"/>
          </a:xfrm>
        </p:spPr>
        <p:txBody>
          <a:bodyPr>
            <a:noAutofit/>
          </a:bodyPr>
          <a:lstStyle/>
          <a:p>
            <a:pPr marL="0" indent="0" algn="just">
              <a:lnSpc>
                <a:spcPct val="120000"/>
              </a:lnSpc>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Testing is context dependent, but, at a high level, there are common sets of test activities without which testing is less likely to achieve test objectives.</a:t>
            </a:r>
          </a:p>
          <a:p>
            <a:pPr marL="0" indent="0" algn="just">
              <a:lnSpc>
                <a:spcPct val="120000"/>
              </a:lnSpc>
              <a:buNone/>
            </a:pPr>
            <a:r>
              <a:rPr lang="en-GB" sz="20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1.4.1. Test Activities and Tasks</a:t>
            </a:r>
            <a:endParaRPr lang="en-GB" sz="2000" b="1" kern="1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planning</a:t>
            </a:r>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consists of defining the objectives of the test and then selecting the approach that best achieves the objectives.</a:t>
            </a:r>
            <a:endParaRPr lang="en-GB"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analysis</a:t>
            </a:r>
            <a:r>
              <a:rPr lang="en-GB" sz="1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Test monitoring involves the ongoing checking of all test activities and the comparison of actual progress against the plan.</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design</a:t>
            </a:r>
            <a:r>
              <a:rPr lang="en-GB" sz="1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It includes the elaboration of test conditions in test cases, the identification of coverage elements, test cases. Test design It also includes defining test data requirements, designing the test environment, and identifying any other necessary infrastructure and tools.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implementation</a:t>
            </a:r>
            <a:r>
              <a:rPr lang="en-GB" sz="1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Includes creating or acquiring the </a:t>
            </a:r>
            <a:r>
              <a:rPr lang="en-GB"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testware</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necessary for test execution.</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execution</a:t>
            </a:r>
            <a:r>
              <a:rPr lang="en-GB" sz="1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Includes running the tests in accordance with the test execution schedule. Test execution may be manual or automated. Actual test results are compared with the expected results.</a:t>
            </a:r>
          </a:p>
          <a:p>
            <a:pPr marL="406400" indent="0">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Test completion</a:t>
            </a:r>
            <a:r>
              <a:rPr lang="en-GB" sz="1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Activities usually occur at project milestones.</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14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3C0B-7CED-AE97-AB51-B99E1039DC10}"/>
              </a:ext>
            </a:extLst>
          </p:cNvPr>
          <p:cNvSpPr>
            <a:spLocks noGrp="1"/>
          </p:cNvSpPr>
          <p:nvPr>
            <p:ph type="title"/>
          </p:nvPr>
        </p:nvSpPr>
        <p:spPr/>
        <p:txBody>
          <a:bodyPr/>
          <a:lstStyle/>
          <a:p>
            <a:pPr algn="ct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1.4.2. Test Process in Context</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FD93A044-D6F8-3040-29FE-785713B207BC}"/>
              </a:ext>
            </a:extLst>
          </p:cNvPr>
          <p:cNvSpPr>
            <a:spLocks noGrp="1"/>
          </p:cNvSpPr>
          <p:nvPr>
            <p:ph idx="1"/>
          </p:nvPr>
        </p:nvSpPr>
        <p:spPr>
          <a:xfrm>
            <a:off x="838200" y="1333500"/>
            <a:ext cx="10515600" cy="4843463"/>
          </a:xfrm>
        </p:spPr>
        <p:txBody>
          <a:bodyPr>
            <a:normAutofit fontScale="92500" lnSpcReduction="20000"/>
          </a:bodyPr>
          <a:lstStyle/>
          <a:p>
            <a:pPr marL="406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testing process will vary depending on the business context in which we find ourselves and the factors may be the following.</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Stakeholders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Team members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Business domain</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Technical factors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Project constraints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Organizational factors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Software development lifecycle</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Tools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5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D0CE-9A14-A2AF-4D41-E40E38846F81}"/>
              </a:ext>
            </a:extLst>
          </p:cNvPr>
          <p:cNvSpPr>
            <a:spLocks noGrp="1"/>
          </p:cNvSpPr>
          <p:nvPr>
            <p:ph type="title"/>
          </p:nvPr>
        </p:nvSpPr>
        <p:spPr>
          <a:xfrm>
            <a:off x="838200" y="115887"/>
            <a:ext cx="10515600" cy="912813"/>
          </a:xfrm>
        </p:spPr>
        <p:txBody>
          <a:bodyPr>
            <a:normAutofit/>
          </a:bodyPr>
          <a:lstStyle/>
          <a:p>
            <a:pPr algn="ct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1.4.3. </a:t>
            </a:r>
            <a:r>
              <a:rPr lang="en-GB" sz="2800" b="1" kern="0"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Testware</a:t>
            </a:r>
            <a:br>
              <a:rPr lang="en-GB" sz="28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4D8114-C0E3-3089-2D3D-3F2CF6E368BB}"/>
              </a:ext>
            </a:extLst>
          </p:cNvPr>
          <p:cNvSpPr>
            <a:spLocks noGrp="1"/>
          </p:cNvSpPr>
          <p:nvPr>
            <p:ph idx="1"/>
          </p:nvPr>
        </p:nvSpPr>
        <p:spPr>
          <a:xfrm>
            <a:off x="838200" y="771525"/>
            <a:ext cx="10515600" cy="5405438"/>
          </a:xfrm>
        </p:spPr>
        <p:txBody>
          <a:bodyPr>
            <a:normAutofit fontScale="25000" lnSpcReduction="20000"/>
          </a:bodyPr>
          <a:lstStyle/>
          <a:p>
            <a:pPr marL="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             Test planning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plan, test schedule, risk register, and entry and exit criteria.</a:t>
            </a:r>
          </a:p>
          <a:p>
            <a:pPr marL="533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monitoring and control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progress reports, documentation of control directives and risk information.</a:t>
            </a:r>
          </a:p>
          <a:p>
            <a:pPr marL="406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analysis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conditions and acceptance criteria.</a:t>
            </a:r>
          </a:p>
          <a:p>
            <a:pPr marL="406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design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cases, test charters, coverage items, test data requirements and test environment requirements.</a:t>
            </a:r>
          </a:p>
          <a:p>
            <a:pPr marL="406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implementation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procedures, automated test scripts, test suites, test data, test execution schedule, and test environment elements.</a:t>
            </a:r>
          </a:p>
          <a:p>
            <a:pPr marL="406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execution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logs, and defect reports.</a:t>
            </a:r>
          </a:p>
          <a:p>
            <a:pPr marL="406400" indent="0" algn="just">
              <a:lnSpc>
                <a:spcPct val="107000"/>
              </a:lnSpc>
              <a:spcAft>
                <a:spcPts val="800"/>
              </a:spcAft>
              <a:buNone/>
            </a:pPr>
            <a:r>
              <a:rPr lang="en-GB" sz="4800" b="1" dirty="0">
                <a:effectLst/>
                <a:latin typeface="Times New Roman" panose="02020603050405020304" pitchFamily="18" charset="0"/>
                <a:ea typeface="Calibri" panose="020F0502020204030204" pitchFamily="34" charset="0"/>
                <a:cs typeface="Times New Roman" panose="02020603050405020304" pitchFamily="18" charset="0"/>
              </a:rPr>
              <a:t>Test completion work products</a:t>
            </a:r>
          </a:p>
          <a:p>
            <a:pPr marL="762000" algn="just">
              <a:lnSpc>
                <a:spcPct val="107000"/>
              </a:lnSpc>
              <a:spcAft>
                <a:spcPts val="800"/>
              </a:spcAft>
            </a:pPr>
            <a:r>
              <a:rPr lang="en-GB" sz="4800" dirty="0">
                <a:effectLst/>
                <a:latin typeface="Times New Roman" panose="02020603050405020304" pitchFamily="18" charset="0"/>
                <a:ea typeface="Calibri" panose="020F0502020204030204" pitchFamily="34" charset="0"/>
                <a:cs typeface="Times New Roman" panose="02020603050405020304" pitchFamily="18" charset="0"/>
              </a:rPr>
              <a:t>Test completion report, action items for improvement of subsequent projects or iterations, documented lessons learned, and change requests.</a:t>
            </a:r>
          </a:p>
          <a:p>
            <a:endParaRPr lang="en-GB" dirty="0"/>
          </a:p>
        </p:txBody>
      </p:sp>
    </p:spTree>
    <p:extLst>
      <p:ext uri="{BB962C8B-B14F-4D97-AF65-F5344CB8AC3E}">
        <p14:creationId xmlns:p14="http://schemas.microsoft.com/office/powerpoint/2010/main" val="349139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B19D-7BB6-B71E-1931-20A24492FF61}"/>
              </a:ext>
            </a:extLst>
          </p:cNvPr>
          <p:cNvSpPr>
            <a:spLocks noGrp="1"/>
          </p:cNvSpPr>
          <p:nvPr>
            <p:ph type="title"/>
          </p:nvPr>
        </p:nvSpPr>
        <p:spPr/>
        <p:txBody>
          <a:bodyPr/>
          <a:lstStyle/>
          <a:p>
            <a:pPr algn="ct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1.4.4. Traceability between the Test Basis and </a:t>
            </a:r>
            <a:r>
              <a:rPr lang="en-GB" sz="2800" b="1" kern="0"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Testware</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1FE347B-B6AA-DC4F-8BA6-4AEF71EC5588}"/>
              </a:ext>
            </a:extLst>
          </p:cNvPr>
          <p:cNvSpPr>
            <a:spLocks noGrp="1"/>
          </p:cNvSpPr>
          <p:nvPr>
            <p:ph idx="1"/>
          </p:nvPr>
        </p:nvSpPr>
        <p:spPr>
          <a:xfrm>
            <a:off x="838200" y="1381125"/>
            <a:ext cx="10515600" cy="4795838"/>
          </a:xfrm>
        </p:spPr>
        <p:txBody>
          <a:bodyPr>
            <a:normAutofit/>
          </a:bodyPr>
          <a:lstStyle/>
          <a:p>
            <a:pPr marL="406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In order to implement effective test monitoring and control, it is important to establish and maintain traceability throughout the test process between the test basis elements,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testware</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associated with these elements, test results, and detected defects.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60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Traceability of test cases to requirements can verify that the requirements are covered by test cases.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60400" indent="0">
              <a:lnSpc>
                <a:spcPct val="100000"/>
              </a:lnSpc>
              <a:spcAft>
                <a:spcPts val="800"/>
              </a:spcAft>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Traceability of test results to risks can be used to evaluate the level of residual risk in a test object.</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19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2B9-3510-AE1C-8683-BDBE9D1B6A34}"/>
              </a:ext>
            </a:extLst>
          </p:cNvPr>
          <p:cNvSpPr>
            <a:spLocks noGrp="1"/>
          </p:cNvSpPr>
          <p:nvPr>
            <p:ph type="title"/>
          </p:nvPr>
        </p:nvSpPr>
        <p:spPr/>
        <p:txBody>
          <a:bodyPr/>
          <a:lstStyle/>
          <a:p>
            <a:pPr algn="ctr"/>
            <a:r>
              <a:rPr lang="en-GB" sz="32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1.4.5. Roles in Testing</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FDAF838A-A9F9-481A-94FD-A99691DC6CB8}"/>
              </a:ext>
            </a:extLst>
          </p:cNvPr>
          <p:cNvSpPr>
            <a:spLocks noGrp="1"/>
          </p:cNvSpPr>
          <p:nvPr>
            <p:ph idx="1"/>
          </p:nvPr>
        </p:nvSpPr>
        <p:spPr>
          <a:xfrm>
            <a:off x="838200" y="1362075"/>
            <a:ext cx="10515600" cy="4814888"/>
          </a:xfrm>
        </p:spPr>
        <p:txBody>
          <a:bodyPr/>
          <a:lstStyle/>
          <a:p>
            <a:pPr marL="406400" indent="0" algn="just">
              <a:lnSpc>
                <a:spcPct val="100000"/>
              </a:lnSpc>
              <a:spcAft>
                <a:spcPts val="800"/>
              </a:spcAft>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Test management role</a:t>
            </a:r>
            <a:endParaRPr lang="en-GB" sz="2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0" algn="just">
              <a:lnSpc>
                <a:spcPct val="100000"/>
              </a:lnSpc>
              <a:spcAft>
                <a:spcPts val="800"/>
              </a:spcAft>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test management role oversees the test process, team, and activities, focusing on planning, monitoring, control, and completion. Its execution varies by context; in Agile, some tasks may be handled by the team, while others by external managers for broader scope.</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Testing role</a:t>
            </a:r>
            <a:endParaRPr lang="en-GB" sz="2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0" algn="just">
              <a:lnSpc>
                <a:spcPct val="100000"/>
              </a:lnSpc>
              <a:spcAft>
                <a:spcPts val="800"/>
              </a:spcAft>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testing role takes overall responsibility for the engineering (technical) aspect of testing. The testing role is mainly focused on the activities of test analysis, test design, test implementation and test execution.</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58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F7C8-C1BC-2D29-4DD4-BAA6725CF3A5}"/>
              </a:ext>
            </a:extLst>
          </p:cNvPr>
          <p:cNvSpPr>
            <a:spLocks noGrp="1"/>
          </p:cNvSpPr>
          <p:nvPr>
            <p:ph type="title"/>
          </p:nvPr>
        </p:nvSpPr>
        <p:spPr/>
        <p:txBody>
          <a:bodyPr>
            <a:normAutofit/>
          </a:bodyPr>
          <a:lstStyle/>
          <a:p>
            <a:pPr algn="ctr"/>
            <a:r>
              <a:rPr lang="en-GB" sz="28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1.5 Essential Skills and Good Practices in Testing</a:t>
            </a:r>
            <a:b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773-2DE6-2375-4C13-154F0D21C713}"/>
              </a:ext>
            </a:extLst>
          </p:cNvPr>
          <p:cNvSpPr>
            <a:spLocks noGrp="1"/>
          </p:cNvSpPr>
          <p:nvPr>
            <p:ph idx="1"/>
          </p:nvPr>
        </p:nvSpPr>
        <p:spPr>
          <a:xfrm>
            <a:off x="838200" y="1238250"/>
            <a:ext cx="10515600" cy="4938713"/>
          </a:xfrm>
        </p:spPr>
        <p:txBody>
          <a:bodyPr>
            <a:normAutofit fontScale="92500" lnSpcReduction="20000"/>
          </a:bodyPr>
          <a:lstStyle/>
          <a:p>
            <a:pPr marL="152400" indent="0" algn="just">
              <a:lnSpc>
                <a:spcPct val="100000"/>
              </a:lnSpc>
              <a:spcAft>
                <a:spcPts val="800"/>
              </a:spcAft>
              <a:buNone/>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Skill is the ability to do something well that comes from one’s knowledge</a:t>
            </a:r>
            <a:endPar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00000"/>
              </a:lnSpc>
              <a:spcAft>
                <a:spcPts val="800"/>
              </a:spcAft>
              <a:buNone/>
            </a:pPr>
            <a:r>
              <a:rPr lang="en-GB" sz="22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1.5.1. Generic Skills Required for Testing</a:t>
            </a:r>
            <a:endParaRPr lang="en-GB" sz="2200" b="1" kern="1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Testing knowledge</a:t>
            </a:r>
            <a:endParaRPr lang="en-GB" sz="1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 Thoroughness, carefulness, curiosity, attention to details, being methodical</a:t>
            </a:r>
            <a:endParaRPr lang="en-GB" sz="1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gn="just">
              <a:lnSpc>
                <a:spcPct val="100000"/>
              </a:lnSpc>
              <a:spcAft>
                <a:spcPts val="800"/>
              </a:spcAft>
              <a:buNone/>
            </a:pP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 Good communication skills, active listening, being a team player</a:t>
            </a:r>
            <a:endParaRPr lang="en-GB" sz="1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9400" indent="0" algn="just">
              <a:lnSpc>
                <a:spcPct val="100000"/>
              </a:lnSpc>
              <a:spcAft>
                <a:spcPts val="800"/>
              </a:spcAft>
              <a:buNone/>
            </a:pPr>
            <a:r>
              <a:rPr lang="en-GB" sz="22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1.5.2. Whole Team Approach</a:t>
            </a:r>
            <a:endParaRPr lang="en-GB" sz="2200" b="1" kern="1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92150" indent="-285750" algn="just">
              <a:lnSpc>
                <a:spcPct val="100000"/>
              </a:lnSpc>
              <a:spcAft>
                <a:spcPts val="800"/>
              </a:spcAft>
            </a:pP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One of the important skills for a tester is the ability to work effectively in a team context and to contribute positively to the team goals.</a:t>
            </a:r>
          </a:p>
          <a:p>
            <a:pPr marL="692150" indent="-285750" algn="just">
              <a:lnSpc>
                <a:spcPct val="100000"/>
              </a:lnSpc>
              <a:spcAft>
                <a:spcPts val="800"/>
              </a:spcAft>
            </a:pP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In the whole-team approach any team member with the necessary knowledge and skills can perform any task, and everyone is responsible for quality.</a:t>
            </a:r>
          </a:p>
          <a:p>
            <a:pPr marL="692150" indent="-285750" algn="just">
              <a:lnSpc>
                <a:spcPct val="100000"/>
              </a:lnSpc>
              <a:spcAft>
                <a:spcPts val="800"/>
              </a:spcAft>
            </a:pPr>
            <a:r>
              <a:rPr lang="en-GB" sz="1900" kern="0" dirty="0">
                <a:effectLst/>
                <a:latin typeface="Times New Roman" panose="02020603050405020304" pitchFamily="18" charset="0"/>
                <a:ea typeface="Times New Roman" panose="02020603050405020304" pitchFamily="18" charset="0"/>
                <a:cs typeface="Times New Roman" panose="02020603050405020304" pitchFamily="18" charset="0"/>
              </a:rPr>
              <a:t>The whole team approach improves team dynamics, enhances communication and collaboration within the team, and creates synergy by allowing the various skill sets within the team to be leveraged for the benefit of the project.</a:t>
            </a:r>
            <a:endParaRPr lang="en-GB" sz="1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5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FD891-4502-B345-D98E-B930B1472278}"/>
              </a:ext>
            </a:extLst>
          </p:cNvPr>
          <p:cNvSpPr>
            <a:spLocks noGrp="1"/>
          </p:cNvSpPr>
          <p:nvPr>
            <p:ph idx="1"/>
          </p:nvPr>
        </p:nvSpPr>
        <p:spPr>
          <a:xfrm>
            <a:off x="838200" y="180974"/>
            <a:ext cx="10515600" cy="6143625"/>
          </a:xfrm>
        </p:spPr>
        <p:txBody>
          <a:bodyPr>
            <a:noAutofit/>
          </a:bodyPr>
          <a:lstStyle/>
          <a:p>
            <a:pPr marL="0" indent="0">
              <a:buNone/>
            </a:pPr>
            <a:r>
              <a:rPr lang="en-US" b="1" dirty="0">
                <a:solidFill>
                  <a:srgbClr val="7030A0"/>
                </a:solidFill>
                <a:latin typeface="Times New Roman" panose="02020603050405020304" pitchFamily="18" charset="0"/>
                <a:cs typeface="Times New Roman" panose="02020603050405020304" pitchFamily="18" charset="0"/>
              </a:rPr>
              <a:t>1.5.3. Independence of Testing</a:t>
            </a: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Benefits</a:t>
            </a:r>
          </a:p>
          <a:p>
            <a:pPr marL="0" indent="0">
              <a:buNone/>
            </a:pPr>
            <a:r>
              <a:rPr lang="en-US" sz="1800" b="1" i="1" dirty="0">
                <a:latin typeface="Times New Roman" panose="02020603050405020304" pitchFamily="18" charset="0"/>
                <a:cs typeface="Times New Roman" panose="02020603050405020304" pitchFamily="18" charset="0"/>
              </a:rPr>
              <a:t>Different Perspectives</a:t>
            </a:r>
          </a:p>
          <a:p>
            <a:r>
              <a:rPr lang="en-US" sz="1800" dirty="0">
                <a:latin typeface="Times New Roman" panose="02020603050405020304" pitchFamily="18" charset="0"/>
                <a:cs typeface="Times New Roman" panose="02020603050405020304" pitchFamily="18" charset="0"/>
              </a:rPr>
              <a:t>Independent testers offer varied backgrounds, technical viewpoints, and biases compared to developers. This aids in uncovering different types of failures and defects that developers might overlook.</a:t>
            </a:r>
          </a:p>
          <a:p>
            <a:pPr marL="0" indent="0">
              <a:buNone/>
            </a:pPr>
            <a:r>
              <a:rPr lang="en-US" sz="1800" b="1" i="1" dirty="0">
                <a:latin typeface="Times New Roman" panose="02020603050405020304" pitchFamily="18" charset="0"/>
                <a:cs typeface="Times New Roman" panose="02020603050405020304" pitchFamily="18" charset="0"/>
              </a:rPr>
              <a:t>Verification and Challenge</a:t>
            </a:r>
          </a:p>
          <a:p>
            <a:r>
              <a:rPr lang="en-US" sz="1800" dirty="0">
                <a:latin typeface="Times New Roman" panose="02020603050405020304" pitchFamily="18" charset="0"/>
                <a:cs typeface="Times New Roman" panose="02020603050405020304" pitchFamily="18" charset="0"/>
              </a:rPr>
              <a:t>Independent testers can verify, challenge, or refute assumptions made by stakeholders during system specification and implementation. This ensures the system meets required standards and functionalities.</a:t>
            </a: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Drawbacks</a:t>
            </a:r>
          </a:p>
          <a:p>
            <a:pPr marL="0" indent="0">
              <a:buNone/>
            </a:pPr>
            <a:r>
              <a:rPr lang="en-US" sz="1800" b="1" i="1" dirty="0">
                <a:latin typeface="Times New Roman" panose="02020603050405020304" pitchFamily="18" charset="0"/>
                <a:cs typeface="Times New Roman" panose="02020603050405020304" pitchFamily="18" charset="0"/>
              </a:rPr>
              <a:t>Isolation</a:t>
            </a:r>
          </a:p>
          <a:p>
            <a:r>
              <a:rPr lang="en-US" sz="1800" dirty="0">
                <a:latin typeface="Times New Roman" panose="02020603050405020304" pitchFamily="18" charset="0"/>
                <a:cs typeface="Times New Roman" panose="02020603050405020304" pitchFamily="18" charset="0"/>
              </a:rPr>
              <a:t>Independent testers may become isolated from the development team, leading to collaboration and communication issues. This could foster an adversarial relationship between testing and development teams.</a:t>
            </a:r>
          </a:p>
          <a:p>
            <a:pPr marL="0" indent="0">
              <a:buNone/>
            </a:pPr>
            <a:r>
              <a:rPr lang="en-US" sz="1800" b="1" i="1" dirty="0">
                <a:latin typeface="Times New Roman" panose="02020603050405020304" pitchFamily="18" charset="0"/>
                <a:cs typeface="Times New Roman" panose="02020603050405020304" pitchFamily="18" charset="0"/>
              </a:rPr>
              <a:t>Loss of Responsibility</a:t>
            </a:r>
          </a:p>
          <a:p>
            <a:r>
              <a:rPr lang="en-US" sz="1800" dirty="0">
                <a:latin typeface="Times New Roman" panose="02020603050405020304" pitchFamily="18" charset="0"/>
                <a:cs typeface="Times New Roman" panose="02020603050405020304" pitchFamily="18" charset="0"/>
              </a:rPr>
              <a:t>Developers may lose a sense of responsibility for code quality if testing is completely independent. This could lower the overall product quality.</a:t>
            </a:r>
          </a:p>
          <a:p>
            <a:pPr marL="0" indent="0">
              <a:buNone/>
            </a:pPr>
            <a:r>
              <a:rPr lang="en-US" sz="1800" b="1" i="1" dirty="0">
                <a:latin typeface="Times New Roman" panose="02020603050405020304" pitchFamily="18" charset="0"/>
                <a:cs typeface="Times New Roman" panose="02020603050405020304" pitchFamily="18" charset="0"/>
              </a:rPr>
              <a:t>Perceived Bottlenecks</a:t>
            </a:r>
          </a:p>
          <a:p>
            <a:r>
              <a:rPr lang="en-US" sz="1800" dirty="0">
                <a:latin typeface="Times New Roman" panose="02020603050405020304" pitchFamily="18" charset="0"/>
                <a:cs typeface="Times New Roman" panose="02020603050405020304" pitchFamily="18" charset="0"/>
              </a:rPr>
              <a:t>Independent testers may be viewed as hindrances in the development process, especially if product release is delayed. They may be unfairly blamed for these delays.</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41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0054-8910-FFB2-0BD6-8DA3B8C24B4E}"/>
              </a:ext>
            </a:extLst>
          </p:cNvPr>
          <p:cNvSpPr>
            <a:spLocks noGrp="1"/>
          </p:cNvSpPr>
          <p:nvPr>
            <p:ph type="title"/>
          </p:nvPr>
        </p:nvSpPr>
        <p:spPr/>
        <p:txBody>
          <a:bodyPr>
            <a:normAutofit/>
          </a:bodyPr>
          <a:lstStyle/>
          <a:p>
            <a:pPr algn="ctr"/>
            <a:r>
              <a:rPr lang="en-GB" sz="3600" b="1" kern="0" dirty="0">
                <a:solidFill>
                  <a:schemeClr val="accent4"/>
                </a:solidFill>
                <a:effectLst/>
                <a:latin typeface="Times New Roman" panose="02020603050405020304" pitchFamily="18" charset="0"/>
                <a:ea typeface="Times New Roman" panose="02020603050405020304" pitchFamily="18" charset="0"/>
                <a:cs typeface="Times New Roman" panose="02020603050405020304" pitchFamily="18" charset="0"/>
              </a:rPr>
              <a:t>2. Testing Throughout the Software Development Lifecycle</a:t>
            </a:r>
            <a:endParaRPr lang="en-GB" sz="36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BA730B-B89B-6AC5-7249-8490CFD5B92D}"/>
              </a:ext>
            </a:extLst>
          </p:cNvPr>
          <p:cNvSpPr>
            <a:spLocks noGrp="1"/>
          </p:cNvSpPr>
          <p:nvPr>
            <p:ph idx="1"/>
          </p:nvPr>
        </p:nvSpPr>
        <p:spPr>
          <a:xfrm>
            <a:off x="838200" y="1571625"/>
            <a:ext cx="10515600" cy="4605338"/>
          </a:xfrm>
        </p:spPr>
        <p:txBody>
          <a:bodyPr>
            <a:normAutofit fontScale="85000" lnSpcReduction="20000"/>
          </a:bodyPr>
          <a:lstStyle/>
          <a:p>
            <a:pPr marL="0" indent="0">
              <a:buNone/>
            </a:pPr>
            <a:r>
              <a:rPr lang="en-US" b="1" dirty="0">
                <a:solidFill>
                  <a:schemeClr val="accent4"/>
                </a:solidFill>
                <a:latin typeface="Times New Roman" panose="02020603050405020304" pitchFamily="18" charset="0"/>
                <a:cs typeface="Times New Roman" panose="02020603050405020304" pitchFamily="18" charset="0"/>
              </a:rPr>
              <a:t>2.1 Testing in the Context of a Software Development Lifecycle</a:t>
            </a:r>
          </a:p>
          <a:p>
            <a:pPr marL="0" indent="0">
              <a:buNone/>
            </a:pPr>
            <a:r>
              <a:rPr lang="en-US" dirty="0">
                <a:latin typeface="Times New Roman" panose="02020603050405020304" pitchFamily="18" charset="0"/>
                <a:cs typeface="Times New Roman" panose="02020603050405020304" pitchFamily="18" charset="0"/>
              </a:rPr>
              <a:t>A software development lifecycle (SDLC) model is an abstract, high-level representation of the software development process. A SDLC model defines how different development phases and types of activities performed within this process relate to each other, both logically and chronologically.</a:t>
            </a:r>
          </a:p>
          <a:p>
            <a:pPr marL="0" indent="0">
              <a:buNone/>
            </a:pPr>
            <a:r>
              <a:rPr lang="en-US" b="1" i="1" dirty="0">
                <a:solidFill>
                  <a:schemeClr val="accent4"/>
                </a:solidFill>
                <a:latin typeface="Times New Roman" panose="02020603050405020304" pitchFamily="18" charset="0"/>
                <a:cs typeface="Times New Roman" panose="02020603050405020304" pitchFamily="18" charset="0"/>
              </a:rPr>
              <a:t>2.1.1. Impact of the Software Development Lifecycle on Testing</a:t>
            </a:r>
          </a:p>
          <a:p>
            <a:pPr marL="0" indent="0">
              <a:buNone/>
            </a:pPr>
            <a:r>
              <a:rPr lang="en-US" dirty="0">
                <a:latin typeface="Times New Roman" panose="02020603050405020304" pitchFamily="18" charset="0"/>
                <a:cs typeface="Times New Roman" panose="02020603050405020304" pitchFamily="18" charset="0"/>
              </a:rPr>
              <a:t>Testing must be adapted to the SDLC to succeed. The choice of the SDLC impacts on the:</a:t>
            </a:r>
          </a:p>
          <a:p>
            <a:pPr marL="0" indent="0">
              <a:buNone/>
            </a:pPr>
            <a:r>
              <a:rPr lang="en-US" dirty="0">
                <a:latin typeface="Times New Roman" panose="02020603050405020304" pitchFamily="18" charset="0"/>
                <a:cs typeface="Times New Roman" panose="02020603050405020304" pitchFamily="18" charset="0"/>
              </a:rPr>
              <a:t>• Scope and timing of test activities (e.g., test levels and test types).</a:t>
            </a:r>
          </a:p>
          <a:p>
            <a:pPr marL="0" indent="0">
              <a:buNone/>
            </a:pPr>
            <a:r>
              <a:rPr lang="en-US" dirty="0">
                <a:latin typeface="Times New Roman" panose="02020603050405020304" pitchFamily="18" charset="0"/>
                <a:cs typeface="Times New Roman" panose="02020603050405020304" pitchFamily="18" charset="0"/>
              </a:rPr>
              <a:t>• Level of detail of test documentation.</a:t>
            </a:r>
          </a:p>
          <a:p>
            <a:pPr marL="0" indent="0">
              <a:buNone/>
            </a:pPr>
            <a:r>
              <a:rPr lang="en-US" dirty="0">
                <a:latin typeface="Times New Roman" panose="02020603050405020304" pitchFamily="18" charset="0"/>
                <a:cs typeface="Times New Roman" panose="02020603050405020304" pitchFamily="18" charset="0"/>
              </a:rPr>
              <a:t>• Choice of test techniques and test approach.</a:t>
            </a:r>
          </a:p>
          <a:p>
            <a:pPr marL="0" indent="0">
              <a:buNone/>
            </a:pPr>
            <a:r>
              <a:rPr lang="en-US" dirty="0">
                <a:latin typeface="Times New Roman" panose="02020603050405020304" pitchFamily="18" charset="0"/>
                <a:cs typeface="Times New Roman" panose="02020603050405020304" pitchFamily="18" charset="0"/>
              </a:rPr>
              <a:t>• Extent of test automation.</a:t>
            </a:r>
          </a:p>
          <a:p>
            <a:pPr marL="0" indent="0">
              <a:buNone/>
            </a:pPr>
            <a:r>
              <a:rPr lang="en-US" dirty="0">
                <a:latin typeface="Times New Roman" panose="02020603050405020304" pitchFamily="18" charset="0"/>
                <a:cs typeface="Times New Roman" panose="02020603050405020304" pitchFamily="18" charset="0"/>
              </a:rPr>
              <a:t>• Role and responsibilities of a tester.</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D370D-31E8-AE1A-7567-CC3B94972EF8}"/>
              </a:ext>
            </a:extLst>
          </p:cNvPr>
          <p:cNvSpPr>
            <a:spLocks noGrp="1"/>
          </p:cNvSpPr>
          <p:nvPr>
            <p:ph idx="1"/>
          </p:nvPr>
        </p:nvSpPr>
        <p:spPr>
          <a:xfrm>
            <a:off x="838200" y="295275"/>
            <a:ext cx="10515600" cy="5881688"/>
          </a:xfrm>
        </p:spPr>
        <p:txBody>
          <a:bodyPr>
            <a:normAutofit/>
          </a:bodyPr>
          <a:lstStyle/>
          <a:p>
            <a:pPr marL="0" indent="0">
              <a:buNone/>
            </a:pPr>
            <a:r>
              <a:rPr lang="en-US" b="1" dirty="0">
                <a:solidFill>
                  <a:schemeClr val="accent4"/>
                </a:solidFill>
                <a:latin typeface="Times New Roman" panose="02020603050405020304" pitchFamily="18" charset="0"/>
                <a:cs typeface="Times New Roman" panose="02020603050405020304" pitchFamily="18" charset="0"/>
              </a:rPr>
              <a:t>2.1.2. Software Development Lifecycle and Good Testing Practices</a:t>
            </a:r>
          </a:p>
          <a:p>
            <a:pPr marL="0" indent="0">
              <a:buNone/>
            </a:pPr>
            <a:r>
              <a:rPr lang="en-US" dirty="0">
                <a:latin typeface="Times New Roman" panose="02020603050405020304" pitchFamily="18" charset="0"/>
                <a:cs typeface="Times New Roman" panose="02020603050405020304" pitchFamily="18" charset="0"/>
              </a:rPr>
              <a:t>• For every software development activity, there is a corresponding test activity, so that all development activities are subject to quality control.</a:t>
            </a:r>
          </a:p>
          <a:p>
            <a:pPr marL="0" indent="0">
              <a:buNone/>
            </a:pPr>
            <a:r>
              <a:rPr lang="en-US" dirty="0">
                <a:latin typeface="Times New Roman" panose="02020603050405020304" pitchFamily="18" charset="0"/>
                <a:cs typeface="Times New Roman" panose="02020603050405020304" pitchFamily="18" charset="0"/>
              </a:rPr>
              <a:t>• Different test levels (see chapter 2.2.1) have specific and different test objectives, which allows for testing to be appropriately comprehensive while avoiding redundancy.</a:t>
            </a:r>
          </a:p>
          <a:p>
            <a:pPr marL="0" indent="0">
              <a:buNone/>
            </a:pPr>
            <a:r>
              <a:rPr lang="en-US" dirty="0">
                <a:latin typeface="Times New Roman" panose="02020603050405020304" pitchFamily="18" charset="0"/>
                <a:cs typeface="Times New Roman" panose="02020603050405020304" pitchFamily="18" charset="0"/>
              </a:rPr>
              <a:t>• Test analysis and design for a given test level begins during the corresponding development phase of the SDLC, so that testing can adhere to the principle of early testing (see section 1.3).</a:t>
            </a:r>
          </a:p>
          <a:p>
            <a:pPr marL="0" indent="0">
              <a:buNone/>
            </a:pPr>
            <a:r>
              <a:rPr lang="en-US" dirty="0">
                <a:latin typeface="Times New Roman" panose="02020603050405020304" pitchFamily="18" charset="0"/>
                <a:cs typeface="Times New Roman" panose="02020603050405020304" pitchFamily="18" charset="0"/>
              </a:rPr>
              <a:t>• Testers are involved in reviewing work products as soon as drafts of this documentation are available, so that this earlier testing and defect detection can support the shift-left strategy (see section 2.1.5).</a:t>
            </a:r>
          </a:p>
          <a:p>
            <a:pPr marL="0" indent="0">
              <a:buNone/>
            </a:pPr>
            <a:endParaRPr lang="en-GB" dirty="0"/>
          </a:p>
        </p:txBody>
      </p:sp>
    </p:spTree>
    <p:extLst>
      <p:ext uri="{BB962C8B-B14F-4D97-AF65-F5344CB8AC3E}">
        <p14:creationId xmlns:p14="http://schemas.microsoft.com/office/powerpoint/2010/main" val="38868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8D00-A8CD-6E62-4212-9FBF3E6702DF}"/>
              </a:ext>
            </a:extLst>
          </p:cNvPr>
          <p:cNvSpPr>
            <a:spLocks noGrp="1"/>
          </p:cNvSpPr>
          <p:nvPr>
            <p:ph type="title"/>
          </p:nvPr>
        </p:nvSpPr>
        <p:spPr/>
        <p:txBody>
          <a:bodyPr/>
          <a:lstStyle/>
          <a:p>
            <a:r>
              <a:rPr lang="en-GB" b="1" dirty="0">
                <a:solidFill>
                  <a:srgbClr val="7030A0"/>
                </a:solidFill>
                <a:latin typeface="Times New Roman" panose="02020603050405020304" pitchFamily="18" charset="0"/>
                <a:cs typeface="Times New Roman" panose="02020603050405020304" pitchFamily="18" charset="0"/>
              </a:rPr>
              <a:t>1</a:t>
            </a:r>
            <a:r>
              <a:rPr lang="en-GB" dirty="0">
                <a:solidFill>
                  <a:srgbClr val="7030A0"/>
                </a:solidFill>
                <a:latin typeface="Times New Roman" panose="02020603050405020304" pitchFamily="18" charset="0"/>
                <a:cs typeface="Times New Roman" panose="02020603050405020304" pitchFamily="18" charset="0"/>
              </a:rPr>
              <a:t>. </a:t>
            </a:r>
            <a:r>
              <a:rPr lang="en-GB" b="1" dirty="0">
                <a:solidFill>
                  <a:srgbClr val="7030A0"/>
                </a:solidFill>
                <a:latin typeface="Times New Roman" panose="02020603050405020304" pitchFamily="18" charset="0"/>
                <a:cs typeface="Times New Roman" panose="02020603050405020304" pitchFamily="18" charset="0"/>
              </a:rPr>
              <a:t>Fundamentals of Testing</a:t>
            </a:r>
          </a:p>
        </p:txBody>
      </p:sp>
      <p:sp>
        <p:nvSpPr>
          <p:cNvPr id="3" name="Content Placeholder 2">
            <a:extLst>
              <a:ext uri="{FF2B5EF4-FFF2-40B4-BE49-F238E27FC236}">
                <a16:creationId xmlns:a16="http://schemas.microsoft.com/office/drawing/2014/main" id="{E9F4F180-F451-9BB3-FA91-3CF56E0065E1}"/>
              </a:ext>
            </a:extLst>
          </p:cNvPr>
          <p:cNvSpPr>
            <a:spLocks noGrp="1"/>
          </p:cNvSpPr>
          <p:nvPr>
            <p:ph idx="1"/>
          </p:nvPr>
        </p:nvSpPr>
        <p:spPr/>
        <p:txBody>
          <a:bodyPr>
            <a:normAutofit/>
          </a:bodyPr>
          <a:lstStyle/>
          <a:p>
            <a:r>
              <a:rPr lang="en-GB" sz="3600" b="1" dirty="0">
                <a:latin typeface="Times New Roman" panose="02020603050405020304" pitchFamily="18" charset="0"/>
                <a:cs typeface="Times New Roman" panose="02020603050405020304" pitchFamily="18" charset="0"/>
              </a:rPr>
              <a:t>1.1 What is testing</a:t>
            </a:r>
          </a:p>
          <a:p>
            <a:r>
              <a:rPr lang="en-GB" sz="3600" b="1" dirty="0">
                <a:latin typeface="Times New Roman" panose="02020603050405020304" pitchFamily="18" charset="0"/>
                <a:cs typeface="Times New Roman" panose="02020603050405020304" pitchFamily="18" charset="0"/>
              </a:rPr>
              <a:t>1.2 Why is testing Necessary</a:t>
            </a:r>
          </a:p>
          <a:p>
            <a:r>
              <a:rPr lang="en-GB" sz="3600" b="1" dirty="0">
                <a:latin typeface="Times New Roman" panose="02020603050405020304" pitchFamily="18" charset="0"/>
                <a:cs typeface="Times New Roman" panose="02020603050405020304" pitchFamily="18" charset="0"/>
              </a:rPr>
              <a:t>1.3 </a:t>
            </a:r>
            <a:r>
              <a:rPr lang="en-GB" sz="3600" b="1" i="0" u="none" strike="noStrike" baseline="0" dirty="0">
                <a:solidFill>
                  <a:srgbClr val="000000"/>
                </a:solidFill>
                <a:latin typeface="Times New Roman" panose="02020603050405020304" pitchFamily="18" charset="0"/>
                <a:cs typeface="Times New Roman" panose="02020603050405020304" pitchFamily="18" charset="0"/>
              </a:rPr>
              <a:t>Testing Principles </a:t>
            </a:r>
          </a:p>
          <a:p>
            <a:r>
              <a:rPr lang="en-GB" sz="3600" b="1" dirty="0">
                <a:solidFill>
                  <a:srgbClr val="000000"/>
                </a:solidFill>
                <a:latin typeface="Times New Roman" panose="02020603050405020304" pitchFamily="18" charset="0"/>
                <a:cs typeface="Times New Roman" panose="02020603050405020304" pitchFamily="18" charset="0"/>
              </a:rPr>
              <a:t>1.4 </a:t>
            </a:r>
            <a:r>
              <a:rPr lang="en-US" sz="3600" b="1" i="0" u="none" strike="noStrike" baseline="0" dirty="0">
                <a:solidFill>
                  <a:srgbClr val="000000"/>
                </a:solidFill>
                <a:latin typeface="Times New Roman" panose="02020603050405020304" pitchFamily="18" charset="0"/>
                <a:cs typeface="Times New Roman" panose="02020603050405020304" pitchFamily="18" charset="0"/>
              </a:rPr>
              <a:t>Test Activities, </a:t>
            </a:r>
            <a:r>
              <a:rPr lang="en-US" sz="3600" b="1" i="0" u="none" strike="noStrike" baseline="0" dirty="0" err="1">
                <a:solidFill>
                  <a:srgbClr val="000000"/>
                </a:solidFill>
                <a:latin typeface="Times New Roman" panose="02020603050405020304" pitchFamily="18" charset="0"/>
                <a:cs typeface="Times New Roman" panose="02020603050405020304" pitchFamily="18" charset="0"/>
              </a:rPr>
              <a:t>Testware</a:t>
            </a:r>
            <a:r>
              <a:rPr lang="en-US" sz="3600" b="1" i="0" u="none" strike="noStrike" baseline="0" dirty="0">
                <a:solidFill>
                  <a:srgbClr val="000000"/>
                </a:solidFill>
                <a:latin typeface="Times New Roman" panose="02020603050405020304" pitchFamily="18" charset="0"/>
                <a:cs typeface="Times New Roman" panose="02020603050405020304" pitchFamily="18" charset="0"/>
              </a:rPr>
              <a:t> and Test Roles </a:t>
            </a:r>
            <a:endParaRPr lang="en-GB" sz="3600" b="1" dirty="0">
              <a:solidFill>
                <a:srgbClr val="000000"/>
              </a:solidFill>
              <a:latin typeface="Times New Roman" panose="02020603050405020304" pitchFamily="18" charset="0"/>
              <a:cs typeface="Times New Roman" panose="02020603050405020304" pitchFamily="18" charset="0"/>
            </a:endParaRPr>
          </a:p>
          <a:p>
            <a:r>
              <a:rPr lang="en-US" sz="3600" b="1" i="0" u="none" strike="noStrike" baseline="0" dirty="0">
                <a:solidFill>
                  <a:srgbClr val="000000"/>
                </a:solidFill>
                <a:latin typeface="Times New Roman" panose="02020603050405020304" pitchFamily="18" charset="0"/>
                <a:cs typeface="Times New Roman" panose="02020603050405020304" pitchFamily="18" charset="0"/>
              </a:rPr>
              <a:t>1.5 Essential Skills and Good Practices in Testing </a:t>
            </a:r>
            <a:endParaRPr lang="en-GB"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55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6A20D-6C44-1EEB-34E9-C104DB86C422}"/>
              </a:ext>
            </a:extLst>
          </p:cNvPr>
          <p:cNvSpPr>
            <a:spLocks noGrp="1"/>
          </p:cNvSpPr>
          <p:nvPr>
            <p:ph idx="1"/>
          </p:nvPr>
        </p:nvSpPr>
        <p:spPr>
          <a:xfrm>
            <a:off x="838200" y="285750"/>
            <a:ext cx="10515600" cy="5891213"/>
          </a:xfrm>
        </p:spPr>
        <p:txBody>
          <a:bodyPr>
            <a:normAutofit fontScale="70000" lnSpcReduction="20000"/>
          </a:bodyPr>
          <a:lstStyle/>
          <a:p>
            <a:pPr marL="0" indent="0">
              <a:buNone/>
            </a:pPr>
            <a:r>
              <a:rPr lang="en-US" b="1" dirty="0">
                <a:solidFill>
                  <a:schemeClr val="accent4"/>
                </a:solidFill>
                <a:latin typeface="Times New Roman" panose="02020603050405020304" pitchFamily="18" charset="0"/>
                <a:cs typeface="Times New Roman" panose="02020603050405020304" pitchFamily="18" charset="0"/>
              </a:rPr>
              <a:t>2.1.3. Testing as a Driver for Software Development</a:t>
            </a:r>
          </a:p>
          <a:p>
            <a:r>
              <a:rPr lang="en-US" dirty="0">
                <a:latin typeface="Times New Roman" panose="02020603050405020304" pitchFamily="18" charset="0"/>
                <a:cs typeface="Times New Roman" panose="02020603050405020304" pitchFamily="18" charset="0"/>
              </a:rPr>
              <a:t>Acceptance Test-Driven Development (ATDD).</a:t>
            </a:r>
          </a:p>
          <a:p>
            <a:r>
              <a:rPr lang="en-US" dirty="0">
                <a:latin typeface="Times New Roman" panose="02020603050405020304" pitchFamily="18" charset="0"/>
                <a:cs typeface="Times New Roman" panose="02020603050405020304" pitchFamily="18" charset="0"/>
              </a:rPr>
              <a:t>Test-Driven Development (TDD).</a:t>
            </a:r>
          </a:p>
          <a:p>
            <a:r>
              <a:rPr lang="en-US" dirty="0">
                <a:latin typeface="Times New Roman" panose="02020603050405020304" pitchFamily="18" charset="0"/>
                <a:cs typeface="Times New Roman" panose="02020603050405020304" pitchFamily="18" charset="0"/>
              </a:rPr>
              <a:t>Behavior-Driven Development (BDD).</a:t>
            </a:r>
          </a:p>
          <a:p>
            <a:pPr marL="0" indent="0">
              <a:buNone/>
            </a:pPr>
            <a:r>
              <a:rPr lang="en-US" b="1" dirty="0">
                <a:solidFill>
                  <a:schemeClr val="accent4"/>
                </a:solidFill>
                <a:latin typeface="Times New Roman" panose="02020603050405020304" pitchFamily="18" charset="0"/>
                <a:cs typeface="Times New Roman" panose="02020603050405020304" pitchFamily="18" charset="0"/>
              </a:rPr>
              <a:t>2.1.4. DevOps and Testing</a:t>
            </a:r>
          </a:p>
          <a:p>
            <a:pPr marL="0" indent="0">
              <a:buNone/>
            </a:pPr>
            <a:r>
              <a:rPr lang="en-US" dirty="0">
                <a:latin typeface="Times New Roman" panose="02020603050405020304" pitchFamily="18" charset="0"/>
                <a:cs typeface="Times New Roman" panose="02020603050405020304" pitchFamily="18" charset="0"/>
              </a:rPr>
              <a:t>Promotes team autonomy, fast feedback, integrated toolchains, and technical practices like continuous integration (CI) and continuous delivery (CD).</a:t>
            </a:r>
          </a:p>
          <a:p>
            <a:pPr marL="0" indent="0">
              <a:buNone/>
            </a:pPr>
            <a:r>
              <a:rPr lang="en-US" dirty="0">
                <a:latin typeface="Times New Roman" panose="02020603050405020304" pitchFamily="18" charset="0"/>
                <a:cs typeface="Times New Roman" panose="02020603050405020304" pitchFamily="18" charset="0"/>
              </a:rPr>
              <a:t>• Fast feedback.</a:t>
            </a:r>
          </a:p>
          <a:p>
            <a:pPr marL="0" indent="0">
              <a:buNone/>
            </a:pPr>
            <a:r>
              <a:rPr lang="en-US" dirty="0">
                <a:latin typeface="Times New Roman" panose="02020603050405020304" pitchFamily="18" charset="0"/>
                <a:cs typeface="Times New Roman" panose="02020603050405020304" pitchFamily="18" charset="0"/>
              </a:rPr>
              <a:t>• Promotes automated processed.</a:t>
            </a:r>
          </a:p>
          <a:p>
            <a:pPr marL="0" indent="0">
              <a:buNone/>
            </a:pPr>
            <a:r>
              <a:rPr lang="en-US" dirty="0">
                <a:latin typeface="Times New Roman" panose="02020603050405020304" pitchFamily="18" charset="0"/>
                <a:cs typeface="Times New Roman" panose="02020603050405020304" pitchFamily="18" charset="0"/>
              </a:rPr>
              <a:t>• Reduces the need for repetitive manual testing.</a:t>
            </a:r>
          </a:p>
          <a:p>
            <a:pPr marL="0" indent="0">
              <a:buNone/>
            </a:pPr>
            <a:r>
              <a:rPr lang="en-US" b="1" dirty="0">
                <a:solidFill>
                  <a:schemeClr val="accent4"/>
                </a:solidFill>
                <a:latin typeface="Times New Roman" panose="02020603050405020304" pitchFamily="18" charset="0"/>
                <a:cs typeface="Times New Roman" panose="02020603050405020304" pitchFamily="18" charset="0"/>
              </a:rPr>
              <a:t>2.1.5. Shift-Left Approach</a:t>
            </a:r>
          </a:p>
          <a:p>
            <a:pPr marL="0" indent="0">
              <a:buNone/>
            </a:pPr>
            <a:r>
              <a:rPr lang="en-US" dirty="0">
                <a:latin typeface="Times New Roman" panose="02020603050405020304" pitchFamily="18" charset="0"/>
                <a:cs typeface="Times New Roman" panose="02020603050405020304" pitchFamily="18" charset="0"/>
              </a:rPr>
              <a:t>Where testing is performed earlier in the SDLC.</a:t>
            </a:r>
          </a:p>
          <a:p>
            <a:pPr marL="0" indent="0">
              <a:buNone/>
            </a:pPr>
            <a:r>
              <a:rPr lang="en-US" dirty="0">
                <a:latin typeface="Times New Roman" panose="02020603050405020304" pitchFamily="18" charset="0"/>
                <a:cs typeface="Times New Roman" panose="02020603050405020304" pitchFamily="18" charset="0"/>
              </a:rPr>
              <a:t>• Reviewing the specification from the perspective of testing.</a:t>
            </a:r>
          </a:p>
          <a:p>
            <a:pPr marL="0" indent="0">
              <a:buNone/>
            </a:pPr>
            <a:r>
              <a:rPr lang="en-US" dirty="0">
                <a:latin typeface="Times New Roman" panose="02020603050405020304" pitchFamily="18" charset="0"/>
                <a:cs typeface="Times New Roman" panose="02020603050405020304" pitchFamily="18" charset="0"/>
              </a:rPr>
              <a:t>• Writing test cases before the code.</a:t>
            </a:r>
          </a:p>
          <a:p>
            <a:pPr marL="0" indent="0">
              <a:buNone/>
            </a:pPr>
            <a:r>
              <a:rPr lang="en-US" dirty="0">
                <a:latin typeface="Times New Roman" panose="02020603050405020304" pitchFamily="18" charset="0"/>
                <a:cs typeface="Times New Roman" panose="02020603050405020304" pitchFamily="18" charset="0"/>
              </a:rPr>
              <a:t>• Using CI and CD.</a:t>
            </a:r>
          </a:p>
          <a:p>
            <a:pPr marL="0" indent="0">
              <a:buNone/>
            </a:pPr>
            <a:r>
              <a:rPr lang="en-US" dirty="0">
                <a:latin typeface="Times New Roman" panose="02020603050405020304" pitchFamily="18" charset="0"/>
                <a:cs typeface="Times New Roman" panose="02020603050405020304" pitchFamily="18" charset="0"/>
              </a:rPr>
              <a:t>• Static analysis.</a:t>
            </a:r>
          </a:p>
          <a:p>
            <a:pPr marL="0" indent="0">
              <a:buNone/>
            </a:pPr>
            <a:r>
              <a:rPr lang="en-US" dirty="0">
                <a:latin typeface="Times New Roman" panose="02020603050405020304" pitchFamily="18" charset="0"/>
                <a:cs typeface="Times New Roman" panose="02020603050405020304" pitchFamily="18" charset="0"/>
              </a:rPr>
              <a:t>• Perform non-functional testing early.</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86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2E8FA-6856-10D6-86A4-7AA1BB4943A2}"/>
              </a:ext>
            </a:extLst>
          </p:cNvPr>
          <p:cNvSpPr>
            <a:spLocks noGrp="1"/>
          </p:cNvSpPr>
          <p:nvPr>
            <p:ph idx="1"/>
          </p:nvPr>
        </p:nvSpPr>
        <p:spPr>
          <a:xfrm>
            <a:off x="838200" y="1047750"/>
            <a:ext cx="10515600" cy="5129213"/>
          </a:xfrm>
        </p:spPr>
        <p:txBody>
          <a:bodyPr>
            <a:normAutofit/>
          </a:bodyPr>
          <a:lstStyle/>
          <a:p>
            <a:pPr marL="0" indent="0">
              <a:buNone/>
            </a:pPr>
            <a:r>
              <a:rPr lang="en-US" b="1" dirty="0">
                <a:solidFill>
                  <a:schemeClr val="accent4"/>
                </a:solidFill>
                <a:latin typeface="Times New Roman" panose="02020603050405020304" pitchFamily="18" charset="0"/>
                <a:cs typeface="Times New Roman" panose="02020603050405020304" pitchFamily="18" charset="0"/>
              </a:rPr>
              <a:t>2.1.6. Retrospectives and Process Improvement</a:t>
            </a:r>
          </a:p>
          <a:p>
            <a:pPr marL="0" indent="0">
              <a:buNone/>
            </a:pPr>
            <a:r>
              <a:rPr lang="en-US" dirty="0">
                <a:latin typeface="Times New Roman" panose="02020603050405020304" pitchFamily="18" charset="0"/>
                <a:cs typeface="Times New Roman" panose="02020603050405020304" pitchFamily="18" charset="0"/>
              </a:rPr>
              <a:t>It is usually celebrated as a project milestone, an iteration, or a set period of time.</a:t>
            </a:r>
          </a:p>
          <a:p>
            <a:pPr marL="0" indent="0">
              <a:buNone/>
            </a:pPr>
            <a:r>
              <a:rPr lang="en-US" dirty="0">
                <a:latin typeface="Times New Roman" panose="02020603050405020304" pitchFamily="18" charset="0"/>
                <a:cs typeface="Times New Roman" panose="02020603050405020304" pitchFamily="18" charset="0"/>
              </a:rPr>
              <a:t>• What was successful, and should be retained?</a:t>
            </a:r>
          </a:p>
          <a:p>
            <a:pPr marL="0" indent="0">
              <a:buNone/>
            </a:pPr>
            <a:r>
              <a:rPr lang="en-US" dirty="0">
                <a:latin typeface="Times New Roman" panose="02020603050405020304" pitchFamily="18" charset="0"/>
                <a:cs typeface="Times New Roman" panose="02020603050405020304" pitchFamily="18" charset="0"/>
              </a:rPr>
              <a:t>• What was not successful and could be improved?</a:t>
            </a:r>
          </a:p>
          <a:p>
            <a:pPr marL="0" indent="0">
              <a:buNone/>
            </a:pPr>
            <a:r>
              <a:rPr lang="en-US" dirty="0">
                <a:latin typeface="Times New Roman" panose="02020603050405020304" pitchFamily="18" charset="0"/>
                <a:cs typeface="Times New Roman" panose="02020603050405020304" pitchFamily="18" charset="0"/>
              </a:rPr>
              <a:t>• How to incorporate the improvements and retain the successes in the future?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13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3F6B-8B09-845D-44A3-9CE45D0F024C}"/>
              </a:ext>
            </a:extLst>
          </p:cNvPr>
          <p:cNvSpPr>
            <a:spLocks noGrp="1"/>
          </p:cNvSpPr>
          <p:nvPr>
            <p:ph type="title"/>
          </p:nvPr>
        </p:nvSpPr>
        <p:spPr>
          <a:xfrm>
            <a:off x="838200" y="198436"/>
            <a:ext cx="10515600" cy="482600"/>
          </a:xfrm>
        </p:spPr>
        <p:txBody>
          <a:bodyPr>
            <a:normAutofit fontScale="90000"/>
          </a:bodyPr>
          <a:lstStyle/>
          <a:p>
            <a:pPr algn="ctr"/>
            <a:r>
              <a:rPr lang="en-GB" sz="3600" b="1" kern="0" dirty="0">
                <a:solidFill>
                  <a:schemeClr val="accent4"/>
                </a:solidFill>
                <a:effectLst/>
                <a:latin typeface="Times New Roman" panose="02020603050405020304" pitchFamily="18" charset="0"/>
                <a:ea typeface="Times New Roman" panose="02020603050405020304" pitchFamily="18" charset="0"/>
                <a:cs typeface="Times New Roman" panose="02020603050405020304" pitchFamily="18" charset="0"/>
              </a:rPr>
              <a:t>2.2 Test Levels and Test Types</a:t>
            </a:r>
            <a:br>
              <a:rPr lang="en-GB"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4CB2C6-DB8A-E249-B981-A9B594B9F12C}"/>
              </a:ext>
            </a:extLst>
          </p:cNvPr>
          <p:cNvSpPr>
            <a:spLocks noGrp="1"/>
          </p:cNvSpPr>
          <p:nvPr>
            <p:ph idx="1"/>
          </p:nvPr>
        </p:nvSpPr>
        <p:spPr>
          <a:xfrm>
            <a:off x="838200" y="571500"/>
            <a:ext cx="10515600" cy="5605464"/>
          </a:xfrm>
        </p:spPr>
        <p:txBody>
          <a:bodyPr>
            <a:noAutofit/>
          </a:bodyPr>
          <a:lstStyle/>
          <a:p>
            <a:pPr marL="0" indent="0" algn="just">
              <a:lnSpc>
                <a:spcPct val="100000"/>
              </a:lnSpc>
              <a:buNone/>
            </a:pPr>
            <a:r>
              <a:rPr lang="en-US" sz="2400" b="1" dirty="0">
                <a:solidFill>
                  <a:schemeClr val="accent4"/>
                </a:solidFill>
                <a:latin typeface="Times New Roman" panose="02020603050405020304" pitchFamily="18" charset="0"/>
                <a:cs typeface="Times New Roman" panose="02020603050405020304" pitchFamily="18" charset="0"/>
              </a:rPr>
              <a:t>2.2.1 Test levels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Test levels are groups of test activities that are organized and managed together. Each test level is an instance of the test process, performed in relation to software at a given stage of development, from individual components to complete systems or, where applicable, systems of systems.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Component testing.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Focuses on testing components in isolation.</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Component integration testing.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Focuses on testing the interfaces and interactions between components.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System testing.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focuses on the overall behavior and capabilities of an entire system or product.</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System integration testing.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focuses on testing the interfaces of the system under test and other systems and external services.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Acceptance testing.</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Focuses on validation and on demonstrating readiness for deployment, which means that the system fulfills the user’s business needs.</a:t>
            </a:r>
          </a:p>
          <a:p>
            <a:pPr marL="0" indent="0" algn="just">
              <a:lnSpc>
                <a:spcPct val="10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45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E34ED-DDAC-7C64-411B-6EB96FF22F98}"/>
              </a:ext>
            </a:extLst>
          </p:cNvPr>
          <p:cNvSpPr>
            <a:spLocks noGrp="1"/>
          </p:cNvSpPr>
          <p:nvPr>
            <p:ph idx="1"/>
          </p:nvPr>
        </p:nvSpPr>
        <p:spPr>
          <a:xfrm>
            <a:off x="838200" y="200025"/>
            <a:ext cx="10515600" cy="5976938"/>
          </a:xfrm>
        </p:spPr>
        <p:txBody>
          <a:bodyPr>
            <a:normAutofit fontScale="85000" lnSpcReduction="10000"/>
          </a:bodyPr>
          <a:lstStyle/>
          <a:p>
            <a:pPr marL="0" indent="0">
              <a:buNone/>
            </a:pPr>
            <a:r>
              <a:rPr lang="en-US" sz="3300" b="1" dirty="0">
                <a:solidFill>
                  <a:schemeClr val="accent4"/>
                </a:solidFill>
                <a:latin typeface="Times New Roman" panose="02020603050405020304" pitchFamily="18" charset="0"/>
                <a:cs typeface="Times New Roman" panose="02020603050405020304" pitchFamily="18" charset="0"/>
              </a:rPr>
              <a:t>2.2.2 Test types</a:t>
            </a:r>
          </a:p>
          <a:p>
            <a:pPr marL="0" indent="0">
              <a:buNone/>
            </a:pPr>
            <a:r>
              <a:rPr lang="en-US" dirty="0">
                <a:latin typeface="Times New Roman" panose="02020603050405020304" pitchFamily="18" charset="0"/>
                <a:cs typeface="Times New Roman" panose="02020603050405020304" pitchFamily="18" charset="0"/>
              </a:rPr>
              <a:t>Test types are groups of test activities related to specific quality characteristics and most of those test activities can be performed at every test level.</a:t>
            </a:r>
          </a:p>
          <a:p>
            <a:pPr marL="0" indent="0">
              <a:buNone/>
            </a:pPr>
            <a:r>
              <a:rPr lang="en-US" b="1" i="1" dirty="0">
                <a:latin typeface="Times New Roman" panose="02020603050405020304" pitchFamily="18" charset="0"/>
                <a:cs typeface="Times New Roman" panose="02020603050405020304" pitchFamily="18" charset="0"/>
              </a:rPr>
              <a:t>Functional testing.</a:t>
            </a:r>
          </a:p>
          <a:p>
            <a:pPr marL="0" indent="0">
              <a:buNone/>
            </a:pPr>
            <a:r>
              <a:rPr lang="en-US" dirty="0">
                <a:latin typeface="Times New Roman" panose="02020603050405020304" pitchFamily="18" charset="0"/>
                <a:cs typeface="Times New Roman" panose="02020603050405020304" pitchFamily="18" charset="0"/>
              </a:rPr>
              <a:t>Evaluates the functions that a component or system should perform. The functions are “what” the test object should do.</a:t>
            </a:r>
          </a:p>
          <a:p>
            <a:pPr marL="0" indent="0">
              <a:buNone/>
            </a:pPr>
            <a:r>
              <a:rPr lang="en-US" b="1" i="1" dirty="0">
                <a:latin typeface="Times New Roman" panose="02020603050405020304" pitchFamily="18" charset="0"/>
                <a:cs typeface="Times New Roman" panose="02020603050405020304" pitchFamily="18" charset="0"/>
              </a:rPr>
              <a:t>Non-functional testing.</a:t>
            </a:r>
          </a:p>
          <a:p>
            <a:pPr marL="0" indent="0">
              <a:buNone/>
            </a:pPr>
            <a:r>
              <a:rPr lang="en-US" dirty="0">
                <a:latin typeface="Times New Roman" panose="02020603050405020304" pitchFamily="18" charset="0"/>
                <a:cs typeface="Times New Roman" panose="02020603050405020304" pitchFamily="18" charset="0"/>
              </a:rPr>
              <a:t>Evaluates attributes other than functional characteristics of a component or system. Non-functional testing is the testing of “how well the system behaves”.</a:t>
            </a:r>
          </a:p>
          <a:p>
            <a:pPr marL="0" indent="0">
              <a:buNone/>
            </a:pPr>
            <a:r>
              <a:rPr lang="en-US" b="1" i="1" dirty="0">
                <a:latin typeface="Times New Roman" panose="02020603050405020304" pitchFamily="18" charset="0"/>
                <a:cs typeface="Times New Roman" panose="02020603050405020304" pitchFamily="18" charset="0"/>
              </a:rPr>
              <a:t>Black-box testing.</a:t>
            </a:r>
          </a:p>
          <a:p>
            <a:pPr marL="0" indent="0">
              <a:buNone/>
            </a:pPr>
            <a:r>
              <a:rPr lang="en-US" dirty="0">
                <a:latin typeface="Times New Roman" panose="02020603050405020304" pitchFamily="18" charset="0"/>
                <a:cs typeface="Times New Roman" panose="02020603050405020304" pitchFamily="18" charset="0"/>
              </a:rPr>
              <a:t>Is specification-based and derives tests from documentation external to the test object. The main objective of black-box testing is checking the system's behavior against its specifications.</a:t>
            </a:r>
          </a:p>
          <a:p>
            <a:pPr marL="0" indent="0">
              <a:buNone/>
            </a:pPr>
            <a:r>
              <a:rPr lang="en-US" b="1" i="1" dirty="0">
                <a:latin typeface="Times New Roman" panose="02020603050405020304" pitchFamily="18" charset="0"/>
                <a:cs typeface="Times New Roman" panose="02020603050405020304" pitchFamily="18" charset="0"/>
              </a:rPr>
              <a:t>White-box testing.</a:t>
            </a:r>
          </a:p>
          <a:p>
            <a:pPr marL="0" indent="0">
              <a:buNone/>
            </a:pPr>
            <a:r>
              <a:rPr lang="en-US" dirty="0">
                <a:latin typeface="Times New Roman" panose="02020603050405020304" pitchFamily="18" charset="0"/>
                <a:cs typeface="Times New Roman" panose="02020603050405020304" pitchFamily="18" charset="0"/>
              </a:rPr>
              <a:t>Structure-based and derives tests from the system's implementation or internal structure (e.g., code, architecture, workflows, and data flows).</a:t>
            </a:r>
          </a:p>
          <a:p>
            <a:pPr marL="0" indent="0">
              <a:buNone/>
            </a:pPr>
            <a:endParaRPr lang="en-GB" dirty="0"/>
          </a:p>
        </p:txBody>
      </p:sp>
    </p:spTree>
    <p:extLst>
      <p:ext uri="{BB962C8B-B14F-4D97-AF65-F5344CB8AC3E}">
        <p14:creationId xmlns:p14="http://schemas.microsoft.com/office/powerpoint/2010/main" val="4143715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EA9C4-4A4A-7365-3188-64EF9E0B396A}"/>
              </a:ext>
            </a:extLst>
          </p:cNvPr>
          <p:cNvSpPr>
            <a:spLocks noGrp="1"/>
          </p:cNvSpPr>
          <p:nvPr>
            <p:ph idx="1"/>
          </p:nvPr>
        </p:nvSpPr>
        <p:spPr>
          <a:xfrm>
            <a:off x="838200" y="285750"/>
            <a:ext cx="10515600" cy="5891213"/>
          </a:xfrm>
        </p:spPr>
        <p:txBody>
          <a:bodyPr>
            <a:normAutofit/>
          </a:bodyPr>
          <a:lstStyle/>
          <a:p>
            <a:pPr marL="0" indent="0" algn="just">
              <a:lnSpc>
                <a:spcPct val="100000"/>
              </a:lnSpc>
              <a:buNone/>
            </a:pPr>
            <a:r>
              <a:rPr lang="en-US" b="1" dirty="0">
                <a:solidFill>
                  <a:schemeClr val="accent4"/>
                </a:solidFill>
                <a:latin typeface="Times New Roman" panose="02020603050405020304" pitchFamily="18" charset="0"/>
                <a:cs typeface="Times New Roman" panose="02020603050405020304" pitchFamily="18" charset="0"/>
              </a:rPr>
              <a:t>2.2.3 Confirmation Testing and Regression Testing</a:t>
            </a:r>
          </a:p>
          <a:p>
            <a:pPr marL="0" indent="0" algn="just">
              <a:lnSpc>
                <a:spcPct val="100000"/>
              </a:lnSpc>
              <a:buNone/>
            </a:pPr>
            <a:r>
              <a:rPr lang="en-US" dirty="0">
                <a:latin typeface="Times New Roman" panose="02020603050405020304" pitchFamily="18" charset="0"/>
                <a:cs typeface="Times New Roman" panose="02020603050405020304" pitchFamily="18" charset="0"/>
              </a:rPr>
              <a:t>They are tests associated with changes. Typically, changes are made to a component or system to improve it by adding a new feature or to solve it by eliminating a defect.</a:t>
            </a:r>
          </a:p>
          <a:p>
            <a:pPr marL="0" indent="0" algn="just">
              <a:lnSpc>
                <a:spcPct val="100000"/>
              </a:lnSpc>
              <a:buNone/>
            </a:pPr>
            <a:r>
              <a:rPr lang="en-US" b="1" i="1" dirty="0">
                <a:latin typeface="Times New Roman" panose="02020603050405020304" pitchFamily="18" charset="0"/>
                <a:cs typeface="Times New Roman" panose="02020603050405020304" pitchFamily="18" charset="0"/>
              </a:rPr>
              <a:t>Confirmation testing.</a:t>
            </a:r>
          </a:p>
          <a:p>
            <a:pPr marL="0" indent="0" algn="just">
              <a:lnSpc>
                <a:spcPct val="100000"/>
              </a:lnSpc>
              <a:buNone/>
            </a:pPr>
            <a:r>
              <a:rPr lang="en-US" dirty="0">
                <a:latin typeface="Times New Roman" panose="02020603050405020304" pitchFamily="18" charset="0"/>
                <a:cs typeface="Times New Roman" panose="02020603050405020304" pitchFamily="18" charset="0"/>
              </a:rPr>
              <a:t>Confirms that an original defect has been successfully fixed.</a:t>
            </a:r>
          </a:p>
          <a:p>
            <a:pPr marL="0" indent="0" algn="just">
              <a:lnSpc>
                <a:spcPct val="100000"/>
              </a:lnSpc>
              <a:buNone/>
            </a:pPr>
            <a:r>
              <a:rPr lang="en-US" b="1" i="1" dirty="0">
                <a:latin typeface="Times New Roman" panose="02020603050405020304" pitchFamily="18" charset="0"/>
                <a:cs typeface="Times New Roman" panose="02020603050405020304" pitchFamily="18" charset="0"/>
              </a:rPr>
              <a:t>Regression testing.</a:t>
            </a:r>
          </a:p>
          <a:p>
            <a:pPr marL="0" indent="0" algn="just">
              <a:lnSpc>
                <a:spcPct val="100000"/>
              </a:lnSpc>
              <a:buNone/>
            </a:pPr>
            <a:r>
              <a:rPr lang="en-US" dirty="0">
                <a:latin typeface="Times New Roman" panose="02020603050405020304" pitchFamily="18" charset="0"/>
                <a:cs typeface="Times New Roman" panose="02020603050405020304" pitchFamily="18" charset="0"/>
              </a:rPr>
              <a:t>Confirms that no adverse consequences have been caused by a change, including a fix that has already been confirmation tested. These adverse consequences could affect the same component where the change was made, other components in the same system, or even other connected systems.</a:t>
            </a:r>
          </a:p>
          <a:p>
            <a:pPr marL="0" indent="0" algn="just">
              <a:lnSpc>
                <a:spcPct val="100000"/>
              </a:lnSpc>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76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6DD3B-9798-5D5C-FA57-EA4FC060B831}"/>
              </a:ext>
            </a:extLst>
          </p:cNvPr>
          <p:cNvSpPr>
            <a:spLocks noGrp="1"/>
          </p:cNvSpPr>
          <p:nvPr>
            <p:ph idx="1"/>
          </p:nvPr>
        </p:nvSpPr>
        <p:spPr>
          <a:xfrm>
            <a:off x="838200" y="342900"/>
            <a:ext cx="10515600" cy="5834063"/>
          </a:xfrm>
        </p:spPr>
        <p:txBody>
          <a:bodyPr>
            <a:normAutofit fontScale="92500" lnSpcReduction="20000"/>
          </a:bodyPr>
          <a:lstStyle/>
          <a:p>
            <a:pPr marL="0" indent="0">
              <a:buNone/>
            </a:pPr>
            <a:r>
              <a:rPr lang="en-US" sz="3000" b="1" dirty="0">
                <a:solidFill>
                  <a:schemeClr val="accent4"/>
                </a:solidFill>
                <a:latin typeface="Times New Roman" panose="02020603050405020304" pitchFamily="18" charset="0"/>
                <a:cs typeface="Times New Roman" panose="02020603050405020304" pitchFamily="18" charset="0"/>
              </a:rPr>
              <a:t>2.3 Maintenance Testing</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They are tests of changes to an operating system or the impact of a modified environment to an operating system.</a:t>
            </a:r>
          </a:p>
          <a:p>
            <a:pPr marL="0" indent="0">
              <a:buNone/>
            </a:pPr>
            <a:r>
              <a:rPr lang="en-US" dirty="0">
                <a:latin typeface="Times New Roman" panose="02020603050405020304" pitchFamily="18" charset="0"/>
                <a:cs typeface="Times New Roman" panose="02020603050405020304" pitchFamily="18" charset="0"/>
              </a:rPr>
              <a:t>The scope of maintenance testing typically depends on.</a:t>
            </a:r>
          </a:p>
          <a:p>
            <a:pPr marL="0" indent="0">
              <a:buNone/>
            </a:pPr>
            <a:r>
              <a:rPr lang="en-US" dirty="0">
                <a:latin typeface="Times New Roman" panose="02020603050405020304" pitchFamily="18" charset="0"/>
                <a:cs typeface="Times New Roman" panose="02020603050405020304" pitchFamily="18" charset="0"/>
              </a:rPr>
              <a:t>• The degree of risk of the change.</a:t>
            </a:r>
          </a:p>
          <a:p>
            <a:pPr marL="0" indent="0">
              <a:buNone/>
            </a:pPr>
            <a:r>
              <a:rPr lang="en-US" dirty="0">
                <a:latin typeface="Times New Roman" panose="02020603050405020304" pitchFamily="18" charset="0"/>
                <a:cs typeface="Times New Roman" panose="02020603050405020304" pitchFamily="18" charset="0"/>
              </a:rPr>
              <a:t>• The size of the existing system.</a:t>
            </a:r>
          </a:p>
          <a:p>
            <a:pPr marL="0" indent="0">
              <a:buNone/>
            </a:pPr>
            <a:r>
              <a:rPr lang="en-US" dirty="0">
                <a:latin typeface="Times New Roman" panose="02020603050405020304" pitchFamily="18" charset="0"/>
                <a:cs typeface="Times New Roman" panose="02020603050405020304" pitchFamily="18" charset="0"/>
              </a:rPr>
              <a:t>• The size of the change.</a:t>
            </a:r>
          </a:p>
          <a:p>
            <a:pPr marL="0" indent="0">
              <a:buNone/>
            </a:pPr>
            <a:r>
              <a:rPr lang="en-US" dirty="0">
                <a:latin typeface="Times New Roman" panose="02020603050405020304" pitchFamily="18" charset="0"/>
                <a:cs typeface="Times New Roman" panose="02020603050405020304" pitchFamily="18" charset="0"/>
              </a:rPr>
              <a:t>The triggers for maintenance and maintenance testing can be classified as follows.</a:t>
            </a:r>
          </a:p>
          <a:p>
            <a:pPr marL="0" indent="0">
              <a:buNone/>
            </a:pPr>
            <a:r>
              <a:rPr lang="en-US" dirty="0">
                <a:latin typeface="Times New Roman" panose="02020603050405020304" pitchFamily="18" charset="0"/>
                <a:cs typeface="Times New Roman" panose="02020603050405020304" pitchFamily="18" charset="0"/>
              </a:rPr>
              <a:t>• Modifications.</a:t>
            </a:r>
          </a:p>
          <a:p>
            <a:pPr marL="0" indent="0">
              <a:buNone/>
            </a:pPr>
            <a:r>
              <a:rPr lang="en-US" dirty="0">
                <a:latin typeface="Times New Roman" panose="02020603050405020304" pitchFamily="18" charset="0"/>
                <a:cs typeface="Times New Roman" panose="02020603050405020304" pitchFamily="18" charset="0"/>
              </a:rPr>
              <a:t>• Corrective changes.</a:t>
            </a:r>
          </a:p>
          <a:p>
            <a:pPr marL="0" indent="0">
              <a:buNone/>
            </a:pPr>
            <a:r>
              <a:rPr lang="en-US" dirty="0">
                <a:latin typeface="Times New Roman" panose="02020603050405020304" pitchFamily="18" charset="0"/>
                <a:cs typeface="Times New Roman" panose="02020603050405020304" pitchFamily="18" charset="0"/>
              </a:rPr>
              <a:t>• Upgrades.</a:t>
            </a:r>
          </a:p>
          <a:p>
            <a:pPr marL="0" indent="0">
              <a:buNone/>
            </a:pPr>
            <a:r>
              <a:rPr lang="en-US" dirty="0">
                <a:latin typeface="Times New Roman" panose="02020603050405020304" pitchFamily="18" charset="0"/>
                <a:cs typeface="Times New Roman" panose="02020603050405020304" pitchFamily="18" charset="0"/>
              </a:rPr>
              <a:t>• Migrations.</a:t>
            </a:r>
          </a:p>
          <a:p>
            <a:pPr marL="0" indent="0">
              <a:buNone/>
            </a:pPr>
            <a:r>
              <a:rPr lang="en-US" dirty="0">
                <a:latin typeface="Times New Roman" panose="02020603050405020304" pitchFamily="18" charset="0"/>
                <a:cs typeface="Times New Roman" panose="02020603050405020304" pitchFamily="18" charset="0"/>
              </a:rPr>
              <a:t>• Retirement.</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335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62DE-D4A0-0922-B096-E9C50F4A0763}"/>
              </a:ext>
            </a:extLst>
          </p:cNvPr>
          <p:cNvSpPr>
            <a:spLocks noGrp="1"/>
          </p:cNvSpPr>
          <p:nvPr>
            <p:ph type="title"/>
          </p:nvPr>
        </p:nvSpPr>
        <p:spPr>
          <a:xfrm>
            <a:off x="838200" y="365125"/>
            <a:ext cx="10515600" cy="1025525"/>
          </a:xfrm>
        </p:spPr>
        <p:txBody>
          <a:bodyPr/>
          <a:lstStyle/>
          <a:p>
            <a:pPr algn="ctr"/>
            <a:r>
              <a:rPr lang="en-GB" b="1" dirty="0">
                <a:solidFill>
                  <a:srgbClr val="FF3399"/>
                </a:solidFill>
                <a:latin typeface="Times New Roman" panose="02020603050405020304" pitchFamily="18" charset="0"/>
                <a:cs typeface="Times New Roman" panose="02020603050405020304" pitchFamily="18" charset="0"/>
              </a:rPr>
              <a:t>3. Static Testing</a:t>
            </a:r>
          </a:p>
        </p:txBody>
      </p:sp>
      <p:sp>
        <p:nvSpPr>
          <p:cNvPr id="3" name="Content Placeholder 2">
            <a:extLst>
              <a:ext uri="{FF2B5EF4-FFF2-40B4-BE49-F238E27FC236}">
                <a16:creationId xmlns:a16="http://schemas.microsoft.com/office/drawing/2014/main" id="{5DC331C0-3172-748E-3E95-FF8DD2883C4D}"/>
              </a:ext>
            </a:extLst>
          </p:cNvPr>
          <p:cNvSpPr>
            <a:spLocks noGrp="1"/>
          </p:cNvSpPr>
          <p:nvPr>
            <p:ph idx="1"/>
          </p:nvPr>
        </p:nvSpPr>
        <p:spPr>
          <a:xfrm>
            <a:off x="838200" y="1171576"/>
            <a:ext cx="10515600" cy="5005388"/>
          </a:xfrm>
        </p:spPr>
        <p:txBody>
          <a:bodyPr>
            <a:normAutofit fontScale="77500" lnSpcReduction="20000"/>
          </a:bodyPr>
          <a:lstStyle/>
          <a:p>
            <a:pPr marL="0" indent="0">
              <a:buNone/>
            </a:pPr>
            <a:r>
              <a:rPr lang="en-US" sz="3400" b="1" dirty="0">
                <a:solidFill>
                  <a:srgbClr val="FF3399"/>
                </a:solidFill>
                <a:latin typeface="Times New Roman" panose="02020603050405020304" pitchFamily="18" charset="0"/>
                <a:cs typeface="Times New Roman" panose="02020603050405020304" pitchFamily="18" charset="0"/>
              </a:rPr>
              <a:t>3.1 Static Testing Basics</a:t>
            </a:r>
          </a:p>
          <a:p>
            <a:pPr marL="0" indent="0">
              <a:buNone/>
            </a:pPr>
            <a:r>
              <a:rPr lang="en-US" dirty="0">
                <a:latin typeface="Times New Roman" panose="02020603050405020304" pitchFamily="18" charset="0"/>
                <a:cs typeface="Times New Roman" panose="02020603050405020304" pitchFamily="18" charset="0"/>
              </a:rPr>
              <a:t>Not require running testable software.</a:t>
            </a:r>
          </a:p>
          <a:p>
            <a:pPr marL="0" indent="0">
              <a:buNone/>
            </a:pPr>
            <a:r>
              <a:rPr lang="en-US" b="1" dirty="0">
                <a:solidFill>
                  <a:srgbClr val="FF3399"/>
                </a:solidFill>
                <a:latin typeface="Times New Roman" panose="02020603050405020304" pitchFamily="18" charset="0"/>
                <a:cs typeface="Times New Roman" panose="02020603050405020304" pitchFamily="18" charset="0"/>
              </a:rPr>
              <a:t>3.1.1. Work Products Examinable by Static Testing</a:t>
            </a:r>
          </a:p>
          <a:p>
            <a:pPr marL="0" indent="0">
              <a:buNone/>
            </a:pPr>
            <a:r>
              <a:rPr lang="en-US" dirty="0">
                <a:latin typeface="Times New Roman" panose="02020603050405020304" pitchFamily="18" charset="0"/>
                <a:cs typeface="Times New Roman" panose="02020603050405020304" pitchFamily="18" charset="0"/>
              </a:rPr>
              <a:t>Almost any work product can be examined using static testing.</a:t>
            </a:r>
          </a:p>
          <a:p>
            <a:r>
              <a:rPr lang="en-US" dirty="0">
                <a:latin typeface="Times New Roman" panose="02020603050405020304" pitchFamily="18" charset="0"/>
                <a:cs typeface="Times New Roman" panose="02020603050405020304" pitchFamily="18" charset="0"/>
              </a:rPr>
              <a:t>specification documents</a:t>
            </a:r>
          </a:p>
          <a:p>
            <a:r>
              <a:rPr lang="en-US" dirty="0">
                <a:latin typeface="Times New Roman" panose="02020603050405020304" pitchFamily="18" charset="0"/>
                <a:cs typeface="Times New Roman" panose="02020603050405020304" pitchFamily="18" charset="0"/>
              </a:rPr>
              <a:t>source code</a:t>
            </a:r>
          </a:p>
          <a:p>
            <a:r>
              <a:rPr lang="en-US" dirty="0">
                <a:latin typeface="Times New Roman" panose="02020603050405020304" pitchFamily="18" charset="0"/>
                <a:cs typeface="Times New Roman" panose="02020603050405020304" pitchFamily="18" charset="0"/>
              </a:rPr>
              <a:t>test plans</a:t>
            </a:r>
          </a:p>
          <a:p>
            <a:r>
              <a:rPr lang="en-US" dirty="0">
                <a:latin typeface="Times New Roman" panose="02020603050405020304" pitchFamily="18" charset="0"/>
                <a:cs typeface="Times New Roman" panose="02020603050405020304" pitchFamily="18" charset="0"/>
              </a:rPr>
              <a:t>test cases</a:t>
            </a:r>
          </a:p>
          <a:p>
            <a:pPr marL="0" indent="0">
              <a:buNone/>
            </a:pPr>
            <a:r>
              <a:rPr lang="en-US" dirty="0">
                <a:latin typeface="Times New Roman" panose="02020603050405020304" pitchFamily="18" charset="0"/>
                <a:cs typeface="Times New Roman" panose="02020603050405020304" pitchFamily="18" charset="0"/>
              </a:rPr>
              <a:t>product backlog items</a:t>
            </a:r>
          </a:p>
          <a:p>
            <a:pPr marL="0" indent="0">
              <a:buNone/>
            </a:pPr>
            <a:r>
              <a:rPr lang="en-US" b="1" dirty="0">
                <a:solidFill>
                  <a:srgbClr val="FF3399"/>
                </a:solidFill>
                <a:latin typeface="Times New Roman" panose="02020603050405020304" pitchFamily="18" charset="0"/>
                <a:cs typeface="Times New Roman" panose="02020603050405020304" pitchFamily="18" charset="0"/>
              </a:rPr>
              <a:t>3.1.2. Value of Static Testing</a:t>
            </a:r>
          </a:p>
          <a:p>
            <a:r>
              <a:rPr lang="en-US" dirty="0">
                <a:latin typeface="Times New Roman" panose="02020603050405020304" pitchFamily="18" charset="0"/>
                <a:cs typeface="Times New Roman" panose="02020603050405020304" pitchFamily="18" charset="0"/>
              </a:rPr>
              <a:t>Static testing can detect defects in the earliest phases of the SDLC.</a:t>
            </a:r>
          </a:p>
          <a:p>
            <a:r>
              <a:rPr lang="en-US" dirty="0">
                <a:latin typeface="Times New Roman" panose="02020603050405020304" pitchFamily="18" charset="0"/>
                <a:cs typeface="Times New Roman" panose="02020603050405020304" pitchFamily="18" charset="0"/>
              </a:rPr>
              <a:t>identify defects which cannot be detected by dynamic testing.</a:t>
            </a:r>
          </a:p>
          <a:p>
            <a:r>
              <a:rPr lang="en-US" dirty="0">
                <a:latin typeface="Times New Roman" panose="02020603050405020304" pitchFamily="18" charset="0"/>
                <a:cs typeface="Times New Roman" panose="02020603050405020304" pitchFamily="18" charset="0"/>
              </a:rPr>
              <a:t>Static testing provides the ability to evaluate the quality of, and to build confidence in work products.</a:t>
            </a:r>
          </a:p>
          <a:p>
            <a:pPr marL="0" indent="0">
              <a:buNone/>
            </a:pPr>
            <a:endParaRPr lang="en-GB" dirty="0"/>
          </a:p>
        </p:txBody>
      </p:sp>
    </p:spTree>
    <p:extLst>
      <p:ext uri="{BB962C8B-B14F-4D97-AF65-F5344CB8AC3E}">
        <p14:creationId xmlns:p14="http://schemas.microsoft.com/office/powerpoint/2010/main" val="585661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BB5CD-3B81-7AF1-7812-07B0E1C7A6E4}"/>
              </a:ext>
            </a:extLst>
          </p:cNvPr>
          <p:cNvSpPr>
            <a:spLocks noGrp="1"/>
          </p:cNvSpPr>
          <p:nvPr>
            <p:ph idx="1"/>
          </p:nvPr>
        </p:nvSpPr>
        <p:spPr>
          <a:xfrm>
            <a:off x="838200" y="581025"/>
            <a:ext cx="10515600" cy="5595938"/>
          </a:xfrm>
        </p:spPr>
        <p:txBody>
          <a:bodyPr/>
          <a:lstStyle/>
          <a:p>
            <a:pPr marL="0" indent="0">
              <a:buNone/>
            </a:pPr>
            <a:r>
              <a:rPr lang="en-US" b="1" dirty="0">
                <a:solidFill>
                  <a:srgbClr val="FF3399"/>
                </a:solidFill>
                <a:latin typeface="Times New Roman" panose="02020603050405020304" pitchFamily="18" charset="0"/>
                <a:cs typeface="Times New Roman" panose="02020603050405020304" pitchFamily="18" charset="0"/>
              </a:rPr>
              <a:t>3.1.3. Differences between Static Testing and Dynamic Testing</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some defect types that can only be found by either static or dynamic testing.</a:t>
            </a:r>
          </a:p>
          <a:p>
            <a:pPr marL="0" indent="0">
              <a:buNone/>
            </a:pPr>
            <a:r>
              <a:rPr lang="en-US" dirty="0">
                <a:latin typeface="Times New Roman" panose="02020603050405020304" pitchFamily="18" charset="0"/>
                <a:cs typeface="Times New Roman" panose="02020603050405020304" pitchFamily="18" charset="0"/>
              </a:rPr>
              <a:t>Static testing finds defects directly, while dynamic testing causes failures.</a:t>
            </a:r>
          </a:p>
          <a:p>
            <a:pPr marL="0" indent="0">
              <a:buNone/>
            </a:pPr>
            <a:r>
              <a:rPr lang="en-US" dirty="0">
                <a:latin typeface="Times New Roman" panose="02020603050405020304" pitchFamily="18" charset="0"/>
                <a:cs typeface="Times New Roman" panose="02020603050405020304" pitchFamily="18" charset="0"/>
              </a:rPr>
              <a:t>Static testing may more easily detect defects that lay on paths through the code.</a:t>
            </a:r>
          </a:p>
          <a:p>
            <a:pPr marL="0" indent="0">
              <a:buNone/>
            </a:pPr>
            <a:r>
              <a:rPr lang="en-US" dirty="0">
                <a:latin typeface="Times New Roman" panose="02020603050405020304" pitchFamily="18" charset="0"/>
                <a:cs typeface="Times New Roman" panose="02020603050405020304" pitchFamily="18" charset="0"/>
              </a:rPr>
              <a:t>Static testing can be applied to non-executable work products, while dynamic testing can only be applied to executable work products</a:t>
            </a:r>
          </a:p>
          <a:p>
            <a:pPr marL="0" indent="0">
              <a:buNone/>
            </a:pPr>
            <a:endParaRPr lang="en-GB" dirty="0"/>
          </a:p>
        </p:txBody>
      </p:sp>
    </p:spTree>
    <p:extLst>
      <p:ext uri="{BB962C8B-B14F-4D97-AF65-F5344CB8AC3E}">
        <p14:creationId xmlns:p14="http://schemas.microsoft.com/office/powerpoint/2010/main" val="3913451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6E654-1539-D52A-80AA-5FFADFF6828E}"/>
              </a:ext>
            </a:extLst>
          </p:cNvPr>
          <p:cNvSpPr>
            <a:spLocks noGrp="1"/>
          </p:cNvSpPr>
          <p:nvPr>
            <p:ph idx="1"/>
          </p:nvPr>
        </p:nvSpPr>
        <p:spPr>
          <a:xfrm>
            <a:off x="838200" y="381000"/>
            <a:ext cx="10515600" cy="5795963"/>
          </a:xfrm>
        </p:spPr>
        <p:txBody>
          <a:bodyPr/>
          <a:lstStyle/>
          <a:p>
            <a:pPr marL="0" indent="0">
              <a:buNone/>
            </a:pPr>
            <a:r>
              <a:rPr lang="en-US" sz="3200" b="1" dirty="0">
                <a:solidFill>
                  <a:srgbClr val="FF3399"/>
                </a:solidFill>
                <a:latin typeface="Times New Roman" panose="02020603050405020304" pitchFamily="18" charset="0"/>
                <a:cs typeface="Times New Roman" panose="02020603050405020304" pitchFamily="18" charset="0"/>
              </a:rPr>
              <a:t>3.2 Feedback and Review Process</a:t>
            </a:r>
          </a:p>
          <a:p>
            <a:pPr marL="0" indent="0">
              <a:buNone/>
            </a:pPr>
            <a:endParaRPr lang="en-US" b="1" dirty="0">
              <a:solidFill>
                <a:srgbClr val="FF3399"/>
              </a:solidFill>
              <a:latin typeface="Times New Roman" panose="02020603050405020304" pitchFamily="18" charset="0"/>
              <a:cs typeface="Times New Roman" panose="02020603050405020304" pitchFamily="18" charset="0"/>
            </a:endParaRPr>
          </a:p>
          <a:p>
            <a:pPr marL="0" indent="0">
              <a:buNone/>
            </a:pPr>
            <a:r>
              <a:rPr lang="en-US" b="1" dirty="0">
                <a:solidFill>
                  <a:srgbClr val="FF3399"/>
                </a:solidFill>
                <a:latin typeface="Times New Roman" panose="02020603050405020304" pitchFamily="18" charset="0"/>
                <a:cs typeface="Times New Roman" panose="02020603050405020304" pitchFamily="18" charset="0"/>
              </a:rPr>
              <a:t>3.2.1. Benefits of Early and Frequent Stakeholder Feedback</a:t>
            </a:r>
          </a:p>
          <a:p>
            <a:r>
              <a:rPr lang="en-US" dirty="0">
                <a:latin typeface="Times New Roman" panose="02020603050405020304" pitchFamily="18" charset="0"/>
                <a:cs typeface="Times New Roman" panose="02020603050405020304" pitchFamily="18" charset="0"/>
              </a:rPr>
              <a:t>Can prevent misunderstandings about requirements and ensure that changes to requirements are understood and implemented earlier.</a:t>
            </a:r>
          </a:p>
          <a:p>
            <a:r>
              <a:rPr lang="en-US" dirty="0">
                <a:latin typeface="Times New Roman" panose="02020603050405020304" pitchFamily="18" charset="0"/>
                <a:cs typeface="Times New Roman" panose="02020603050405020304" pitchFamily="18" charset="0"/>
              </a:rPr>
              <a:t>Detect the parts of the system that represent the greatest value.</a:t>
            </a:r>
          </a:p>
          <a:p>
            <a:r>
              <a:rPr lang="en-US" dirty="0">
                <a:latin typeface="Times New Roman" panose="02020603050405020304" pitchFamily="18" charset="0"/>
                <a:cs typeface="Times New Roman" panose="02020603050405020304" pitchFamily="18" charset="0"/>
              </a:rPr>
              <a:t>Review possible areas of risk and impact.</a:t>
            </a:r>
          </a:p>
          <a:p>
            <a:pPr marL="0" indent="0">
              <a:buNone/>
            </a:pPr>
            <a:endParaRPr lang="en-GB" dirty="0"/>
          </a:p>
        </p:txBody>
      </p:sp>
    </p:spTree>
    <p:extLst>
      <p:ext uri="{BB962C8B-B14F-4D97-AF65-F5344CB8AC3E}">
        <p14:creationId xmlns:p14="http://schemas.microsoft.com/office/powerpoint/2010/main" val="149430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64A7B-F7DF-C56D-290F-80AB3D19DFB9}"/>
              </a:ext>
            </a:extLst>
          </p:cNvPr>
          <p:cNvSpPr>
            <a:spLocks noGrp="1"/>
          </p:cNvSpPr>
          <p:nvPr>
            <p:ph idx="1"/>
          </p:nvPr>
        </p:nvSpPr>
        <p:spPr>
          <a:xfrm>
            <a:off x="838200" y="285750"/>
            <a:ext cx="10515600" cy="5891213"/>
          </a:xfrm>
        </p:spPr>
        <p:txBody>
          <a:bodyPr>
            <a:normAutofit fontScale="85000" lnSpcReduction="10000"/>
          </a:bodyPr>
          <a:lstStyle/>
          <a:p>
            <a:pPr marL="0" indent="0">
              <a:buNone/>
            </a:pPr>
            <a:r>
              <a:rPr lang="en-US" sz="3300" b="1" dirty="0">
                <a:solidFill>
                  <a:srgbClr val="FF3399"/>
                </a:solidFill>
                <a:latin typeface="Times New Roman" panose="02020603050405020304" pitchFamily="18" charset="0"/>
                <a:cs typeface="Times New Roman" panose="02020603050405020304" pitchFamily="18" charset="0"/>
              </a:rPr>
              <a:t>3.2.2. Review Process Activities</a:t>
            </a:r>
          </a:p>
          <a:p>
            <a:pPr marL="0" indent="0">
              <a:buNone/>
            </a:pPr>
            <a:r>
              <a:rPr lang="en-US" b="1" i="1" dirty="0">
                <a:latin typeface="Times New Roman" panose="02020603050405020304" pitchFamily="18" charset="0"/>
                <a:cs typeface="Times New Roman" panose="02020603050405020304" pitchFamily="18" charset="0"/>
              </a:rPr>
              <a:t>• Planning:</a:t>
            </a:r>
          </a:p>
          <a:p>
            <a:pPr marL="0" indent="0">
              <a:buNone/>
            </a:pPr>
            <a:r>
              <a:rPr lang="en-US" dirty="0">
                <a:latin typeface="Times New Roman" panose="02020603050405020304" pitchFamily="18" charset="0"/>
                <a:cs typeface="Times New Roman" panose="02020603050405020304" pitchFamily="18" charset="0"/>
              </a:rPr>
              <a:t>Scope, purpose, criteria, standards, efforts and deadlines.</a:t>
            </a:r>
          </a:p>
          <a:p>
            <a:pPr marL="0" indent="0">
              <a:buNone/>
            </a:pPr>
            <a:r>
              <a:rPr lang="en-US" b="1" i="1" dirty="0">
                <a:latin typeface="Times New Roman" panose="02020603050405020304" pitchFamily="18" charset="0"/>
                <a:cs typeface="Times New Roman" panose="02020603050405020304" pitchFamily="18" charset="0"/>
              </a:rPr>
              <a:t>• Review initiation:</a:t>
            </a:r>
          </a:p>
          <a:p>
            <a:pPr marL="0" indent="0">
              <a:buNone/>
            </a:pPr>
            <a:r>
              <a:rPr lang="en-US" dirty="0">
                <a:latin typeface="Times New Roman" panose="02020603050405020304" pitchFamily="18" charset="0"/>
                <a:cs typeface="Times New Roman" panose="02020603050405020304" pitchFamily="18" charset="0"/>
              </a:rPr>
              <a:t>Every participant has access to the work product under review, understands their role and responsibilities and receives everything needed to perform the review.</a:t>
            </a:r>
          </a:p>
          <a:p>
            <a:pPr marL="0" indent="0">
              <a:buNone/>
            </a:pPr>
            <a:r>
              <a:rPr lang="en-US" b="1" i="1" dirty="0">
                <a:latin typeface="Times New Roman" panose="02020603050405020304" pitchFamily="18" charset="0"/>
                <a:cs typeface="Times New Roman" panose="02020603050405020304" pitchFamily="18" charset="0"/>
              </a:rPr>
              <a:t>• Individual review:</a:t>
            </a:r>
          </a:p>
          <a:p>
            <a:pPr marL="0" indent="0">
              <a:buNone/>
            </a:pPr>
            <a:r>
              <a:rPr lang="en-US" dirty="0">
                <a:latin typeface="Times New Roman" panose="02020603050405020304" pitchFamily="18" charset="0"/>
                <a:cs typeface="Times New Roman" panose="02020603050405020304" pitchFamily="18" charset="0"/>
              </a:rPr>
              <a:t>Every reviewer performs an individual review to assess the quality of the work product under review, and to identify anomalies, recommendations, and questions.</a:t>
            </a:r>
          </a:p>
          <a:p>
            <a:pPr marL="0" indent="0">
              <a:buNone/>
            </a:pP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Communication and analysis:</a:t>
            </a:r>
          </a:p>
          <a:p>
            <a:pPr marL="0" indent="0">
              <a:buNone/>
            </a:pPr>
            <a:r>
              <a:rPr lang="en-US" dirty="0">
                <a:latin typeface="Times New Roman" panose="02020603050405020304" pitchFamily="18" charset="0"/>
                <a:cs typeface="Times New Roman" panose="02020603050405020304" pitchFamily="18" charset="0"/>
              </a:rPr>
              <a:t>For every anomaly, the decision should be made on its status, ownership and required actions.</a:t>
            </a:r>
          </a:p>
          <a:p>
            <a:pPr marL="0" indent="0">
              <a:buNone/>
            </a:pPr>
            <a:r>
              <a:rPr lang="en-US" b="1" i="1" dirty="0">
                <a:latin typeface="Times New Roman" panose="02020603050405020304" pitchFamily="18" charset="0"/>
                <a:cs typeface="Times New Roman" panose="02020603050405020304" pitchFamily="18" charset="0"/>
              </a:rPr>
              <a:t>• Fixing and reporting.</a:t>
            </a:r>
          </a:p>
          <a:p>
            <a:pPr marL="0" indent="0">
              <a:buNone/>
            </a:pPr>
            <a:r>
              <a:rPr lang="en-US" dirty="0">
                <a:latin typeface="Times New Roman" panose="02020603050405020304" pitchFamily="18" charset="0"/>
                <a:cs typeface="Times New Roman" panose="02020603050405020304" pitchFamily="18" charset="0"/>
              </a:rPr>
              <a:t>Corrective actions are applied. Once the exit criteria are reached, the work product can be accepted. The review results are reported.</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9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1075-460D-3DC0-EA84-761580D09660}"/>
              </a:ext>
            </a:extLst>
          </p:cNvPr>
          <p:cNvSpPr>
            <a:spLocks noGrp="1"/>
          </p:cNvSpPr>
          <p:nvPr>
            <p:ph type="title"/>
          </p:nvPr>
        </p:nvSpPr>
        <p:spPr/>
        <p:txBody>
          <a:bodyPr/>
          <a:lstStyle/>
          <a:p>
            <a:pPr algn="ctr"/>
            <a:r>
              <a:rPr lang="en-GB"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1.1 What is testing?</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ADD99B7-E3DD-0E5D-73D7-7F037CD5EA1C}"/>
              </a:ext>
            </a:extLst>
          </p:cNvPr>
          <p:cNvSpPr>
            <a:spLocks noGrp="1"/>
          </p:cNvSpPr>
          <p:nvPr>
            <p:ph idx="1"/>
          </p:nvPr>
        </p:nvSpPr>
        <p:spPr/>
        <p:txBody>
          <a:bodyPr/>
          <a:lstStyle/>
          <a:p>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Software testing is a set of activities to discover defects and evaluate the quality of software artifacts. These artifacts, when being tested, are known as test objects. A common misconception about testing is that it only consists of executing tests (i.e., running the software and checking the test results). However, software testing also includes other activities and must be aligned with the software development lifecycle.</a:t>
            </a:r>
            <a:endParaRPr lang="en-GB"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90405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C57C8-0D3B-42EB-786A-ABFDEEA81ACD}"/>
              </a:ext>
            </a:extLst>
          </p:cNvPr>
          <p:cNvSpPr>
            <a:spLocks noGrp="1"/>
          </p:cNvSpPr>
          <p:nvPr>
            <p:ph idx="1"/>
          </p:nvPr>
        </p:nvSpPr>
        <p:spPr>
          <a:xfrm>
            <a:off x="838200" y="295275"/>
            <a:ext cx="10515600" cy="5881688"/>
          </a:xfrm>
        </p:spPr>
        <p:txBody>
          <a:bodyPr>
            <a:normAutofit fontScale="92500" lnSpcReduction="10000"/>
          </a:bodyPr>
          <a:lstStyle/>
          <a:p>
            <a:pPr marL="0" indent="0">
              <a:buNone/>
            </a:pPr>
            <a:r>
              <a:rPr lang="en-US" sz="3000" b="1" dirty="0">
                <a:solidFill>
                  <a:srgbClr val="FF3399"/>
                </a:solidFill>
                <a:latin typeface="Times New Roman" panose="02020603050405020304" pitchFamily="18" charset="0"/>
                <a:cs typeface="Times New Roman" panose="02020603050405020304" pitchFamily="18" charset="0"/>
              </a:rPr>
              <a:t>3.2.3. Roles and Responsibilities in Reviews</a:t>
            </a:r>
          </a:p>
          <a:p>
            <a:pPr marL="0" indent="0">
              <a:buNone/>
            </a:pPr>
            <a:r>
              <a:rPr lang="en-US" b="1" i="1" dirty="0">
                <a:latin typeface="Times New Roman" panose="02020603050405020304" pitchFamily="18" charset="0"/>
                <a:cs typeface="Times New Roman" panose="02020603050405020304" pitchFamily="18" charset="0"/>
              </a:rPr>
              <a:t>• Author</a:t>
            </a:r>
          </a:p>
          <a:p>
            <a:pPr marL="0" indent="0">
              <a:buNone/>
            </a:pPr>
            <a:r>
              <a:rPr lang="en-US" sz="2600" dirty="0">
                <a:latin typeface="Times New Roman" panose="02020603050405020304" pitchFamily="18" charset="0"/>
                <a:cs typeface="Times New Roman" panose="02020603050405020304" pitchFamily="18" charset="0"/>
              </a:rPr>
              <a:t>Creates and fixes the work product under review.</a:t>
            </a:r>
          </a:p>
          <a:p>
            <a:pPr marL="0" indent="0">
              <a:buNone/>
            </a:pPr>
            <a:r>
              <a:rPr lang="en-US" b="1" i="1" dirty="0">
                <a:latin typeface="Times New Roman" panose="02020603050405020304" pitchFamily="18" charset="0"/>
                <a:cs typeface="Times New Roman" panose="02020603050405020304" pitchFamily="18" charset="0"/>
              </a:rPr>
              <a:t>• Manager</a:t>
            </a:r>
          </a:p>
          <a:p>
            <a:pPr marL="0" indent="0">
              <a:buNone/>
            </a:pPr>
            <a:r>
              <a:rPr lang="en-US" sz="2600" dirty="0">
                <a:latin typeface="Times New Roman" panose="02020603050405020304" pitchFamily="18" charset="0"/>
                <a:cs typeface="Times New Roman" panose="02020603050405020304" pitchFamily="18" charset="0"/>
              </a:rPr>
              <a:t>Decides what is to be reviewed and provides resources.</a:t>
            </a:r>
          </a:p>
          <a:p>
            <a:pPr marL="0" indent="0">
              <a:buNone/>
            </a:pPr>
            <a:r>
              <a:rPr lang="en-US" b="1" i="1" dirty="0">
                <a:latin typeface="Times New Roman" panose="02020603050405020304" pitchFamily="18" charset="0"/>
                <a:cs typeface="Times New Roman" panose="02020603050405020304" pitchFamily="18" charset="0"/>
              </a:rPr>
              <a:t>• Moderator</a:t>
            </a:r>
          </a:p>
          <a:p>
            <a:pPr marL="0" indent="0">
              <a:buNone/>
            </a:pPr>
            <a:r>
              <a:rPr lang="en-US" sz="2600" dirty="0">
                <a:latin typeface="Times New Roman" panose="02020603050405020304" pitchFamily="18" charset="0"/>
                <a:cs typeface="Times New Roman" panose="02020603050405020304" pitchFamily="18" charset="0"/>
              </a:rPr>
              <a:t>Ensures the effective running of review meetings.</a:t>
            </a:r>
          </a:p>
          <a:p>
            <a:pPr marL="0" indent="0">
              <a:buNone/>
            </a:pPr>
            <a:r>
              <a:rPr lang="en-US" b="1" dirty="0">
                <a:latin typeface="Times New Roman" panose="02020603050405020304" pitchFamily="18" charset="0"/>
                <a:cs typeface="Times New Roman" panose="02020603050405020304" pitchFamily="18" charset="0"/>
              </a:rPr>
              <a:t>• Scribe</a:t>
            </a:r>
          </a:p>
          <a:p>
            <a:pPr marL="0" indent="0">
              <a:buNone/>
            </a:pPr>
            <a:r>
              <a:rPr lang="en-US" sz="2600" dirty="0">
                <a:latin typeface="Times New Roman" panose="02020603050405020304" pitchFamily="18" charset="0"/>
                <a:cs typeface="Times New Roman" panose="02020603050405020304" pitchFamily="18" charset="0"/>
              </a:rPr>
              <a:t>Records review information.</a:t>
            </a:r>
          </a:p>
          <a:p>
            <a:pPr marL="0" indent="0">
              <a:buNone/>
            </a:pPr>
            <a:r>
              <a:rPr lang="en-US" b="1" dirty="0">
                <a:latin typeface="Times New Roman" panose="02020603050405020304" pitchFamily="18" charset="0"/>
                <a:cs typeface="Times New Roman" panose="02020603050405020304" pitchFamily="18" charset="0"/>
              </a:rPr>
              <a:t>• Reviewer</a:t>
            </a:r>
          </a:p>
          <a:p>
            <a:pPr marL="0" indent="0">
              <a:buNone/>
            </a:pPr>
            <a:r>
              <a:rPr lang="en-US" sz="2600" dirty="0">
                <a:latin typeface="Times New Roman" panose="02020603050405020304" pitchFamily="18" charset="0"/>
                <a:cs typeface="Times New Roman" panose="02020603050405020304" pitchFamily="18" charset="0"/>
              </a:rPr>
              <a:t>Performs reviews.</a:t>
            </a:r>
          </a:p>
          <a:p>
            <a:pPr marL="0" indent="0">
              <a:buNone/>
            </a:pPr>
            <a:r>
              <a:rPr lang="en-US" b="1" dirty="0">
                <a:latin typeface="Times New Roman" panose="02020603050405020304" pitchFamily="18" charset="0"/>
                <a:cs typeface="Times New Roman" panose="02020603050405020304" pitchFamily="18" charset="0"/>
              </a:rPr>
              <a:t>• Review leader</a:t>
            </a:r>
          </a:p>
          <a:p>
            <a:pPr marL="0" indent="0">
              <a:buNone/>
            </a:pPr>
            <a:r>
              <a:rPr lang="en-US" sz="2600" dirty="0">
                <a:latin typeface="Times New Roman" panose="02020603050405020304" pitchFamily="18" charset="0"/>
                <a:cs typeface="Times New Roman" panose="02020603050405020304" pitchFamily="18" charset="0"/>
              </a:rPr>
              <a:t>Takes overall responsibility for the review.</a:t>
            </a:r>
          </a:p>
        </p:txBody>
      </p:sp>
    </p:spTree>
    <p:extLst>
      <p:ext uri="{BB962C8B-B14F-4D97-AF65-F5344CB8AC3E}">
        <p14:creationId xmlns:p14="http://schemas.microsoft.com/office/powerpoint/2010/main" val="614099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CFBD2-80C2-B5E3-BA80-1B6755654732}"/>
              </a:ext>
            </a:extLst>
          </p:cNvPr>
          <p:cNvSpPr>
            <a:spLocks noGrp="1"/>
          </p:cNvSpPr>
          <p:nvPr>
            <p:ph idx="1"/>
          </p:nvPr>
        </p:nvSpPr>
        <p:spPr>
          <a:xfrm>
            <a:off x="838200" y="381000"/>
            <a:ext cx="10515600" cy="5795963"/>
          </a:xfrm>
        </p:spPr>
        <p:txBody>
          <a:bodyPr>
            <a:normAutofit lnSpcReduction="10000"/>
          </a:bodyPr>
          <a:lstStyle/>
          <a:p>
            <a:pPr marL="0" indent="0">
              <a:buNone/>
            </a:pPr>
            <a:r>
              <a:rPr lang="en-US" sz="3200" b="1" dirty="0">
                <a:solidFill>
                  <a:srgbClr val="FF3399"/>
                </a:solidFill>
                <a:latin typeface="Times New Roman" panose="02020603050405020304" pitchFamily="18" charset="0"/>
                <a:cs typeface="Times New Roman" panose="02020603050405020304" pitchFamily="18" charset="0"/>
              </a:rPr>
              <a:t>3.2.4. Review Types</a:t>
            </a:r>
          </a:p>
          <a:p>
            <a:pPr marL="0" indent="0">
              <a:buNone/>
            </a:pPr>
            <a:r>
              <a:rPr lang="en-US" sz="2600" b="1" i="1" dirty="0">
                <a:latin typeface="Times New Roman" panose="02020603050405020304" pitchFamily="18" charset="0"/>
                <a:cs typeface="Times New Roman" panose="02020603050405020304" pitchFamily="18" charset="0"/>
              </a:rPr>
              <a:t>• Informal review</a:t>
            </a:r>
          </a:p>
          <a:p>
            <a:pPr marL="0" indent="0">
              <a:buNone/>
            </a:pPr>
            <a:r>
              <a:rPr lang="en-US" sz="2600" dirty="0">
                <a:latin typeface="Times New Roman" panose="02020603050405020304" pitchFamily="18" charset="0"/>
                <a:cs typeface="Times New Roman" panose="02020603050405020304" pitchFamily="18" charset="0"/>
              </a:rPr>
              <a:t>Informal reviews do not follow a defined process and do not require a formal documented output.</a:t>
            </a:r>
          </a:p>
          <a:p>
            <a:pPr marL="0" indent="0">
              <a:buNone/>
            </a:pPr>
            <a:r>
              <a:rPr lang="en-US" sz="2600" b="1" i="1" dirty="0">
                <a:latin typeface="Times New Roman" panose="02020603050405020304" pitchFamily="18" charset="0"/>
                <a:cs typeface="Times New Roman" panose="02020603050405020304" pitchFamily="18" charset="0"/>
              </a:rPr>
              <a:t>• Walkthrough</a:t>
            </a:r>
          </a:p>
          <a:p>
            <a:pPr marL="0" indent="0">
              <a:buNone/>
            </a:pPr>
            <a:r>
              <a:rPr lang="en-US" sz="2600" dirty="0">
                <a:latin typeface="Times New Roman" panose="02020603050405020304" pitchFamily="18" charset="0"/>
                <a:cs typeface="Times New Roman" panose="02020603050405020304" pitchFamily="18" charset="0"/>
              </a:rPr>
              <a:t>Which is led by the author. Evaluate quality and improve trust. Educate reviewers, earn consensus, generating new ideas, motivating and training.</a:t>
            </a:r>
          </a:p>
          <a:p>
            <a:pPr marL="0" indent="0">
              <a:buNone/>
            </a:pPr>
            <a:r>
              <a:rPr lang="en-US" sz="2600" b="1" i="1" dirty="0">
                <a:latin typeface="Times New Roman" panose="02020603050405020304" pitchFamily="18" charset="0"/>
                <a:cs typeface="Times New Roman" panose="02020603050405020304" pitchFamily="18" charset="0"/>
              </a:rPr>
              <a:t>• Technical Review</a:t>
            </a:r>
          </a:p>
          <a:p>
            <a:pPr marL="0" indent="0">
              <a:buNone/>
            </a:pPr>
            <a:r>
              <a:rPr lang="en-US" sz="2600" dirty="0">
                <a:latin typeface="Times New Roman" panose="02020603050405020304" pitchFamily="18" charset="0"/>
                <a:cs typeface="Times New Roman" panose="02020603050405020304" pitchFamily="18" charset="0"/>
              </a:rPr>
              <a:t>A technical review is performed by technically qualified reviewers and led by a moderator.</a:t>
            </a:r>
          </a:p>
          <a:p>
            <a:pPr marL="0" indent="0">
              <a:buNone/>
            </a:pPr>
            <a:r>
              <a:rPr lang="en-US" sz="2600" b="1" i="1" dirty="0">
                <a:latin typeface="Times New Roman" panose="02020603050405020304" pitchFamily="18" charset="0"/>
                <a:cs typeface="Times New Roman" panose="02020603050405020304" pitchFamily="18" charset="0"/>
              </a:rPr>
              <a:t>• Inspection</a:t>
            </a:r>
          </a:p>
          <a:p>
            <a:pPr marL="0" indent="0">
              <a:buNone/>
            </a:pPr>
            <a:r>
              <a:rPr lang="en-US" sz="2600" dirty="0">
                <a:latin typeface="Times New Roman" panose="02020603050405020304" pitchFamily="18" charset="0"/>
                <a:cs typeface="Times New Roman" panose="02020603050405020304" pitchFamily="18" charset="0"/>
              </a:rPr>
              <a:t>It is the most formal type of review. Metrics are collected and used to improve the SDLC, including the inspection process.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876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42458-D69C-1AAE-0396-FE3BA9877547}"/>
              </a:ext>
            </a:extLst>
          </p:cNvPr>
          <p:cNvSpPr>
            <a:spLocks noGrp="1"/>
          </p:cNvSpPr>
          <p:nvPr>
            <p:ph idx="1"/>
          </p:nvPr>
        </p:nvSpPr>
        <p:spPr>
          <a:xfrm>
            <a:off x="838200" y="295275"/>
            <a:ext cx="10515600" cy="5881688"/>
          </a:xfrm>
        </p:spPr>
        <p:txBody>
          <a:bodyPr/>
          <a:lstStyle/>
          <a:p>
            <a:pPr marL="0" indent="0">
              <a:buNone/>
            </a:pPr>
            <a:r>
              <a:rPr lang="en-US" sz="3200" b="1" dirty="0">
                <a:solidFill>
                  <a:srgbClr val="FF3399"/>
                </a:solidFill>
                <a:latin typeface="Times New Roman" panose="02020603050405020304" pitchFamily="18" charset="0"/>
                <a:cs typeface="Times New Roman" panose="02020603050405020304" pitchFamily="18" charset="0"/>
              </a:rPr>
              <a:t>3.2.5. Success Factors for Reviews</a:t>
            </a:r>
          </a:p>
          <a:p>
            <a:pPr marL="0" indent="0">
              <a:buNone/>
            </a:pP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Clear objectives and measurable exit criteria.</a:t>
            </a:r>
          </a:p>
          <a:p>
            <a:r>
              <a:rPr lang="en-US" sz="3200" dirty="0">
                <a:latin typeface="Times New Roman" panose="02020603050405020304" pitchFamily="18" charset="0"/>
                <a:cs typeface="Times New Roman" panose="02020603050405020304" pitchFamily="18" charset="0"/>
              </a:rPr>
              <a:t>Choose the appropriate type of review according to the needs and context of the project.</a:t>
            </a:r>
          </a:p>
          <a:p>
            <a:r>
              <a:rPr lang="en-US" sz="3200" dirty="0">
                <a:latin typeface="Times New Roman" panose="02020603050405020304" pitchFamily="18" charset="0"/>
                <a:cs typeface="Times New Roman" panose="02020603050405020304" pitchFamily="18" charset="0"/>
              </a:rPr>
              <a:t>Providing feedback from reviews to stakeholders.</a:t>
            </a:r>
          </a:p>
          <a:p>
            <a:r>
              <a:rPr lang="en-US" sz="3200" dirty="0">
                <a:latin typeface="Times New Roman" panose="02020603050405020304" pitchFamily="18" charset="0"/>
                <a:cs typeface="Times New Roman" panose="02020603050405020304" pitchFamily="18" charset="0"/>
              </a:rPr>
              <a:t>Support from management for the review process.</a:t>
            </a:r>
          </a:p>
          <a:p>
            <a:r>
              <a:rPr lang="en-US" sz="3200" dirty="0">
                <a:latin typeface="Times New Roman" panose="02020603050405020304" pitchFamily="18" charset="0"/>
                <a:cs typeface="Times New Roman" panose="02020603050405020304" pitchFamily="18" charset="0"/>
              </a:rPr>
              <a:t>Providing adequate training for all participants.</a:t>
            </a:r>
          </a:p>
          <a:p>
            <a:r>
              <a:rPr lang="en-US" sz="3200" dirty="0">
                <a:latin typeface="Times New Roman" panose="02020603050405020304" pitchFamily="18" charset="0"/>
                <a:cs typeface="Times New Roman" panose="02020603050405020304" pitchFamily="18" charset="0"/>
              </a:rPr>
              <a:t>Facilitating meetings.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60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C05E-2C76-3238-0104-8AA296D72203}"/>
              </a:ext>
            </a:extLst>
          </p:cNvPr>
          <p:cNvSpPr>
            <a:spLocks noGrp="1"/>
          </p:cNvSpPr>
          <p:nvPr>
            <p:ph type="title"/>
          </p:nvPr>
        </p:nvSpPr>
        <p:spPr>
          <a:xfrm>
            <a:off x="838200" y="365125"/>
            <a:ext cx="10515600" cy="911225"/>
          </a:xfrm>
        </p:spPr>
        <p:txBody>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4. Test Analysis and Design</a:t>
            </a:r>
            <a:endParaRPr lang="en-GB"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9CABA-CC14-82D3-010C-FC0001944FB5}"/>
              </a:ext>
            </a:extLst>
          </p:cNvPr>
          <p:cNvSpPr>
            <a:spLocks noGrp="1"/>
          </p:cNvSpPr>
          <p:nvPr>
            <p:ph idx="1"/>
          </p:nvPr>
        </p:nvSpPr>
        <p:spPr>
          <a:xfrm>
            <a:off x="838200" y="1276350"/>
            <a:ext cx="10515600" cy="4900613"/>
          </a:xfrm>
        </p:spPr>
        <p:txBody>
          <a:bodyPr/>
          <a:lstStyle/>
          <a:p>
            <a:pPr marL="0" indent="0">
              <a:buNone/>
            </a:pPr>
            <a:r>
              <a:rPr lang="en-US" b="1" i="1" dirty="0">
                <a:solidFill>
                  <a:schemeClr val="accent6">
                    <a:lumMod val="50000"/>
                  </a:schemeClr>
                </a:solidFill>
                <a:latin typeface="Times New Roman" panose="02020603050405020304" pitchFamily="18" charset="0"/>
                <a:cs typeface="Times New Roman" panose="02020603050405020304" pitchFamily="18" charset="0"/>
              </a:rPr>
              <a:t>4.1 Test Techniques Overview</a:t>
            </a:r>
          </a:p>
          <a:p>
            <a:r>
              <a:rPr lang="en-US" dirty="0">
                <a:latin typeface="Times New Roman" panose="02020603050405020304" pitchFamily="18" charset="0"/>
                <a:cs typeface="Times New Roman" panose="02020603050405020304" pitchFamily="18" charset="0"/>
              </a:rPr>
              <a:t>Test techniques support the tester in test analysis (what to test) and in test design (how to test). </a:t>
            </a:r>
          </a:p>
          <a:p>
            <a:r>
              <a:rPr lang="en-US" dirty="0">
                <a:latin typeface="Times New Roman" panose="02020603050405020304" pitchFamily="18" charset="0"/>
                <a:cs typeface="Times New Roman" panose="02020603050405020304" pitchFamily="18" charset="0"/>
              </a:rPr>
              <a:t>Test techniques also help the tester to define test conditions, identify coverage items, and identify test data during the test analysis and design.</a:t>
            </a:r>
          </a:p>
          <a:p>
            <a:endParaRPr lang="en-GB" dirty="0"/>
          </a:p>
        </p:txBody>
      </p:sp>
    </p:spTree>
    <p:extLst>
      <p:ext uri="{BB962C8B-B14F-4D97-AF65-F5344CB8AC3E}">
        <p14:creationId xmlns:p14="http://schemas.microsoft.com/office/powerpoint/2010/main" val="84917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54DFD-41A0-208B-1A32-8E31D5D7C3C2}"/>
              </a:ext>
            </a:extLst>
          </p:cNvPr>
          <p:cNvSpPr>
            <a:spLocks noGrp="1"/>
          </p:cNvSpPr>
          <p:nvPr>
            <p:ph idx="1"/>
          </p:nvPr>
        </p:nvSpPr>
        <p:spPr>
          <a:xfrm>
            <a:off x="838200" y="180975"/>
            <a:ext cx="10515600" cy="5995988"/>
          </a:xfrm>
        </p:spPr>
        <p:txBody>
          <a:bodyPr>
            <a:normAutofit/>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4.2 Black-Box Test Techniques</a:t>
            </a:r>
          </a:p>
          <a:p>
            <a:pPr marL="0" indent="0">
              <a:buNone/>
            </a:pPr>
            <a:r>
              <a:rPr lang="en-US" dirty="0">
                <a:latin typeface="Times New Roman" panose="02020603050405020304" pitchFamily="18" charset="0"/>
                <a:cs typeface="Times New Roman" panose="02020603050405020304" pitchFamily="18" charset="0"/>
              </a:rPr>
              <a:t>Are based on an analysis of the specified behavior of the test object without reference to its internal structure.</a:t>
            </a:r>
          </a:p>
          <a:p>
            <a:pPr marL="0" indent="0">
              <a:buNone/>
            </a:pPr>
            <a:r>
              <a:rPr lang="en-US" b="1" i="1" dirty="0">
                <a:solidFill>
                  <a:schemeClr val="accent6">
                    <a:lumMod val="50000"/>
                  </a:schemeClr>
                </a:solidFill>
                <a:latin typeface="Times New Roman" panose="02020603050405020304" pitchFamily="18" charset="0"/>
                <a:cs typeface="Times New Roman" panose="02020603050405020304" pitchFamily="18" charset="0"/>
              </a:rPr>
              <a:t>4.2.1. Equivalence Partitioning</a:t>
            </a:r>
          </a:p>
          <a:p>
            <a:pPr marL="0" indent="0">
              <a:buNone/>
            </a:pPr>
            <a:r>
              <a:rPr lang="en-US" dirty="0">
                <a:latin typeface="Times New Roman" panose="02020603050405020304" pitchFamily="18" charset="0"/>
                <a:cs typeface="Times New Roman" panose="02020603050405020304" pitchFamily="18" charset="0"/>
              </a:rPr>
              <a:t>Equivalence partitioning divides software testing input data into two fields: valid and invalid inputs. The values within each partition should cause the software to display the same behavior.</a:t>
            </a:r>
          </a:p>
          <a:p>
            <a:pPr marL="0" indent="0">
              <a:buNone/>
            </a:pPr>
            <a:r>
              <a:rPr lang="en-US" dirty="0">
                <a:latin typeface="Times New Roman" panose="02020603050405020304" pitchFamily="18" charset="0"/>
                <a:cs typeface="Times New Roman" panose="02020603050405020304" pitchFamily="18" charset="0"/>
              </a:rPr>
              <a:t>If a test case, that tests one value from an equivalence partition, detects a defect, this defect should also be detected by test cases that test any other value </a:t>
            </a:r>
            <a:r>
              <a:rPr lang="en-US" dirty="0" err="1">
                <a:latin typeface="Times New Roman" panose="02020603050405020304" pitchFamily="18" charset="0"/>
                <a:cs typeface="Times New Roman" panose="02020603050405020304" pitchFamily="18" charset="0"/>
              </a:rPr>
              <a:t>fromthe</a:t>
            </a:r>
            <a:r>
              <a:rPr lang="en-US" dirty="0">
                <a:latin typeface="Times New Roman" panose="02020603050405020304" pitchFamily="18" charset="0"/>
                <a:cs typeface="Times New Roman" panose="02020603050405020304" pitchFamily="18" charset="0"/>
              </a:rPr>
              <a:t> same partition. Therefore, one test for each partition is sufficient.</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955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3977C-F617-6137-ABBB-E7C1C4199A26}"/>
              </a:ext>
            </a:extLst>
          </p:cNvPr>
          <p:cNvSpPr>
            <a:spLocks noGrp="1"/>
          </p:cNvSpPr>
          <p:nvPr>
            <p:ph idx="1"/>
          </p:nvPr>
        </p:nvSpPr>
        <p:spPr>
          <a:xfrm>
            <a:off x="838200" y="495300"/>
            <a:ext cx="10515600" cy="5681663"/>
          </a:xfrm>
        </p:spPr>
        <p:txBody>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4.2.2. Boundary Value Analysis</a:t>
            </a:r>
          </a:p>
          <a:p>
            <a:pPr marL="0" indent="0">
              <a:buNone/>
            </a:pPr>
            <a:r>
              <a:rPr lang="en-US" dirty="0">
                <a:latin typeface="Times New Roman" panose="02020603050405020304" pitchFamily="18" charset="0"/>
                <a:cs typeface="Times New Roman" panose="02020603050405020304" pitchFamily="18" charset="0"/>
              </a:rPr>
              <a:t>Is a technique based on exercising the boundaries of equivalence partitions. The minimum and maximum values of a partition are its boundary values.</a:t>
            </a:r>
          </a:p>
          <a:p>
            <a:pPr marL="0" indent="0">
              <a:buNone/>
            </a:pPr>
            <a:r>
              <a:rPr lang="en-US" dirty="0">
                <a:latin typeface="Times New Roman" panose="02020603050405020304" pitchFamily="18" charset="0"/>
                <a:cs typeface="Times New Roman" panose="02020603050405020304" pitchFamily="18" charset="0"/>
              </a:rPr>
              <a:t>Typical defects found by BVA are located where implemented boundaries are misplaced to positions above or below their intended positions or are omitted altogether.</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76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43074-C120-6E43-B9E6-370C1C64A55F}"/>
              </a:ext>
            </a:extLst>
          </p:cNvPr>
          <p:cNvSpPr>
            <a:spLocks noGrp="1"/>
          </p:cNvSpPr>
          <p:nvPr>
            <p:ph idx="1"/>
          </p:nvPr>
        </p:nvSpPr>
        <p:spPr>
          <a:xfrm>
            <a:off x="838200" y="257175"/>
            <a:ext cx="10515600" cy="5919788"/>
          </a:xfrm>
        </p:spPr>
        <p:txBody>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4.2.3. Decision Table Testing</a:t>
            </a:r>
          </a:p>
          <a:p>
            <a:pPr marL="0" indent="0">
              <a:buNone/>
            </a:pP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Decision tables are used for testing the implementation of system requirements that specify how different combinations of conditions result in different outcomes. Decision tables are an effective way of recording complex logic, such as business rules. When creating decision tables, the conditions and the resulting actions of the system are defined.</a:t>
            </a:r>
          </a:p>
          <a:p>
            <a:pPr marL="0" indent="0">
              <a:buNone/>
            </a:pPr>
            <a:r>
              <a:rPr lang="en-US" dirty="0">
                <a:latin typeface="Times New Roman" panose="02020603050405020304" pitchFamily="18" charset="0"/>
                <a:cs typeface="Times New Roman" panose="02020603050405020304" pitchFamily="18" charset="0"/>
              </a:rPr>
              <a:t>When creating decision tables, the conditions and the resulting actions of the system are defined.</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506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C830B-19CD-8E4E-305D-C8ECA7A185CE}"/>
              </a:ext>
            </a:extLst>
          </p:cNvPr>
          <p:cNvSpPr>
            <a:spLocks noGrp="1"/>
          </p:cNvSpPr>
          <p:nvPr>
            <p:ph idx="1"/>
          </p:nvPr>
        </p:nvSpPr>
        <p:spPr>
          <a:xfrm>
            <a:off x="838200" y="323850"/>
            <a:ext cx="10515600" cy="5824538"/>
          </a:xfrm>
        </p:spPr>
        <p:txBody>
          <a:bodyPr/>
          <a:lstStyle/>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4.2.4. State Transition Testing</a:t>
            </a:r>
          </a:p>
          <a:p>
            <a:pPr marL="0" indent="0">
              <a:buNone/>
            </a:pPr>
            <a:r>
              <a:rPr lang="en-US" dirty="0">
                <a:latin typeface="Times New Roman" panose="02020603050405020304" pitchFamily="18" charset="0"/>
                <a:cs typeface="Times New Roman" panose="02020603050405020304" pitchFamily="18" charset="0"/>
              </a:rPr>
              <a:t>A state transition diagram models the behavior of a system by showing its possible states and valid state transitions. A transition is initiated by an event, which may be additionally qualified by a guard condition.</a:t>
            </a:r>
          </a:p>
          <a:p>
            <a:pPr marL="0" indent="0">
              <a:buNone/>
            </a:pPr>
            <a:r>
              <a:rPr lang="en-US" dirty="0">
                <a:latin typeface="Times New Roman" panose="02020603050405020304" pitchFamily="18" charset="0"/>
                <a:cs typeface="Times New Roman" panose="02020603050405020304" pitchFamily="18" charset="0"/>
              </a:rPr>
              <a:t>A test case based on a state transition diagram or state table is usually represented as a sequence of events, which results in a sequence of state changes.</a:t>
            </a:r>
          </a:p>
          <a:p>
            <a:pPr marL="0" indent="0">
              <a:buNone/>
            </a:pPr>
            <a:endParaRPr lang="en-GB" dirty="0"/>
          </a:p>
        </p:txBody>
      </p:sp>
    </p:spTree>
    <p:extLst>
      <p:ext uri="{BB962C8B-B14F-4D97-AF65-F5344CB8AC3E}">
        <p14:creationId xmlns:p14="http://schemas.microsoft.com/office/powerpoint/2010/main" val="3858466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6D06D-E4E7-330A-D26F-C75233CEFA42}"/>
              </a:ext>
            </a:extLst>
          </p:cNvPr>
          <p:cNvSpPr>
            <a:spLocks noGrp="1"/>
          </p:cNvSpPr>
          <p:nvPr>
            <p:ph idx="1"/>
          </p:nvPr>
        </p:nvSpPr>
        <p:spPr>
          <a:xfrm>
            <a:off x="838200" y="266700"/>
            <a:ext cx="10515600" cy="5910263"/>
          </a:xfrm>
        </p:spPr>
        <p:txBody>
          <a:bodyPr/>
          <a:lstStyle/>
          <a:p>
            <a:pPr marL="0" indent="0" algn="ctr">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4.3 White-Box Test Techniques</a:t>
            </a:r>
          </a:p>
          <a:p>
            <a:pPr marL="0" indent="0">
              <a:buNone/>
            </a:pPr>
            <a:r>
              <a:rPr lang="en-US" dirty="0">
                <a:latin typeface="Times New Roman" panose="02020603050405020304" pitchFamily="18" charset="0"/>
                <a:cs typeface="Times New Roman" panose="02020603050405020304" pitchFamily="18" charset="0"/>
              </a:rPr>
              <a:t>Are based on an analysis of the test object’s internal structure and processing.</a:t>
            </a:r>
          </a:p>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4.3.1. Statement Testing and Statement Coverage</a:t>
            </a:r>
          </a:p>
          <a:p>
            <a:pPr marL="0" indent="0">
              <a:buNone/>
            </a:pPr>
            <a:r>
              <a:rPr lang="en-US" dirty="0">
                <a:latin typeface="Times New Roman" panose="02020603050405020304" pitchFamily="18" charset="0"/>
                <a:cs typeface="Times New Roman" panose="02020603050405020304" pitchFamily="18" charset="0"/>
              </a:rPr>
              <a:t>The aim is to design test cases that exercise statements in the code until an acceptable level of coverage is achieved.</a:t>
            </a:r>
          </a:p>
          <a:p>
            <a:pPr marL="0" indent="0">
              <a:buNone/>
            </a:pPr>
            <a:r>
              <a:rPr lang="en-US" dirty="0">
                <a:latin typeface="Times New Roman" panose="02020603050405020304" pitchFamily="18" charset="0"/>
                <a:cs typeface="Times New Roman" panose="02020603050405020304" pitchFamily="18" charset="0"/>
              </a:rPr>
              <a:t>Coverage is measured as the number of statements exercised by the test cases divided by the total number of executable statements in the code, and is expressed as a percentage.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591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CF75E-FEF8-2D78-DB6E-7AF1B4DD89A6}"/>
              </a:ext>
            </a:extLst>
          </p:cNvPr>
          <p:cNvSpPr>
            <a:spLocks noGrp="1"/>
          </p:cNvSpPr>
          <p:nvPr>
            <p:ph idx="1"/>
          </p:nvPr>
        </p:nvSpPr>
        <p:spPr>
          <a:xfrm>
            <a:off x="838200" y="419100"/>
            <a:ext cx="10515600" cy="5757863"/>
          </a:xfrm>
        </p:spPr>
        <p:txBody>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4.3.2. Branch Testing and Branch Coverage</a:t>
            </a:r>
          </a:p>
          <a:p>
            <a:pPr marL="0" indent="0">
              <a:buNone/>
            </a:pPr>
            <a:r>
              <a:rPr lang="en-US" sz="2400" dirty="0">
                <a:latin typeface="Times New Roman" panose="02020603050405020304" pitchFamily="18" charset="0"/>
                <a:cs typeface="Times New Roman" panose="02020603050405020304" pitchFamily="18" charset="0"/>
              </a:rPr>
              <a:t>A branch is a transfer of control between two nodes in the control flow graph, which shows the possible sequences in which source code statements are executed in the test object.</a:t>
            </a:r>
          </a:p>
          <a:p>
            <a:pPr marL="0" indent="0">
              <a:buNone/>
            </a:pPr>
            <a:r>
              <a:rPr lang="en-US" sz="2400" dirty="0">
                <a:latin typeface="Times New Roman" panose="02020603050405020304" pitchFamily="18" charset="0"/>
                <a:cs typeface="Times New Roman" panose="02020603050405020304" pitchFamily="18" charset="0"/>
              </a:rPr>
              <a:t>In branch testing the coverage items are branches and the aim is to design test cases to exercise branches in the code until an acceptable level of coverage is achieved.</a:t>
            </a:r>
          </a:p>
          <a:p>
            <a:pPr marL="0" indent="0">
              <a:buNone/>
            </a:pPr>
            <a:r>
              <a:rPr lang="en-US" sz="2400" dirty="0">
                <a:latin typeface="Times New Roman" panose="02020603050405020304" pitchFamily="18" charset="0"/>
                <a:cs typeface="Times New Roman" panose="02020603050405020304" pitchFamily="18" charset="0"/>
              </a:rPr>
              <a:t>Coverage is measured as the number of branches exercised by the test cases divided by the total number of branches, and is expressed as a percentage.</a:t>
            </a:r>
          </a:p>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4.3.3. The Value of White-box Testing</a:t>
            </a:r>
          </a:p>
          <a:p>
            <a:pPr marL="0" indent="0">
              <a:buNone/>
            </a:pPr>
            <a:r>
              <a:rPr lang="en-US" dirty="0">
                <a:latin typeface="Times New Roman" panose="02020603050405020304" pitchFamily="18" charset="0"/>
                <a:cs typeface="Times New Roman" panose="02020603050405020304" pitchFamily="18" charset="0"/>
              </a:rPr>
              <a:t>Facilitates defect detection even when the software specification is vague, outdated or incomplete.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47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6086-CB4E-6520-3588-CC95F2BA656D}"/>
              </a:ext>
            </a:extLst>
          </p:cNvPr>
          <p:cNvSpPr>
            <a:spLocks noGrp="1"/>
          </p:cNvSpPr>
          <p:nvPr>
            <p:ph type="title"/>
          </p:nvPr>
        </p:nvSpPr>
        <p:spPr>
          <a:xfrm>
            <a:off x="838200" y="527051"/>
            <a:ext cx="10515600" cy="730250"/>
          </a:xfrm>
        </p:spPr>
        <p:txBody>
          <a:bodyPr>
            <a:normAutofit fontScale="90000"/>
          </a:bodyPr>
          <a:lstStyle/>
          <a:p>
            <a:pPr algn="ctr"/>
            <a:r>
              <a:rPr lang="en-GB"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1.1.1 Test Objectives</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166C2B73-3092-3C18-6E4C-D56E9E93A25C}"/>
              </a:ext>
            </a:extLst>
          </p:cNvPr>
          <p:cNvSpPr>
            <a:spLocks noGrp="1"/>
          </p:cNvSpPr>
          <p:nvPr>
            <p:ph idx="1"/>
          </p:nvPr>
        </p:nvSpPr>
        <p:spPr/>
        <p:txBody>
          <a:bodyPr/>
          <a:lstStyle/>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Evaluating work products such as requirements, user stories, designs, and code</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Causing failures and finding defects</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required coverage of a test object</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Reducing the level of risk of inadequate software quality</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Verifying whether specified requirements have been fulfilled</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Verifying that a test object complies with contractual, legal, and regulatory requirements</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Providing information to stakeholders to allow them to make informed decisions</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Building confidence in the quality of the test object</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ts val="1200"/>
              </a:lnSpc>
              <a:spcAft>
                <a:spcPts val="800"/>
              </a:spcAft>
              <a:buNone/>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Validating whether the test object is complete and works as expected by the stakeholders</a:t>
            </a:r>
            <a:endParaRPr lang="en-GB"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0023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9FE3B-3AF0-DCC0-9063-ED81411CD938}"/>
              </a:ext>
            </a:extLst>
          </p:cNvPr>
          <p:cNvSpPr>
            <a:spLocks noGrp="1"/>
          </p:cNvSpPr>
          <p:nvPr>
            <p:ph idx="1"/>
          </p:nvPr>
        </p:nvSpPr>
        <p:spPr>
          <a:xfrm>
            <a:off x="838200" y="361950"/>
            <a:ext cx="10515600" cy="5843588"/>
          </a:xfrm>
        </p:spPr>
        <p:txBody>
          <a:bodyPr>
            <a:normAutofit/>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4.4 Experience-based Test Techniques</a:t>
            </a:r>
          </a:p>
          <a:p>
            <a:pPr marL="0" indent="0">
              <a:buNone/>
            </a:pPr>
            <a:r>
              <a:rPr lang="en-US" dirty="0">
                <a:latin typeface="Times New Roman" panose="02020603050405020304" pitchFamily="18" charset="0"/>
                <a:cs typeface="Times New Roman" panose="02020603050405020304" pitchFamily="18" charset="0"/>
              </a:rPr>
              <a:t>Effectively use the knowledge and experience of testers for the design and implementation of test cases. The effectiveness of these techniques depends heavily on the tester’s skills.</a:t>
            </a:r>
          </a:p>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4.4.1. Error Guessing</a:t>
            </a:r>
          </a:p>
          <a:p>
            <a:pPr marL="0" indent="0">
              <a:buNone/>
            </a:pPr>
            <a:r>
              <a:rPr lang="en-US" dirty="0">
                <a:latin typeface="Times New Roman" panose="02020603050405020304" pitchFamily="18" charset="0"/>
                <a:cs typeface="Times New Roman" panose="02020603050405020304" pitchFamily="18" charset="0"/>
              </a:rPr>
              <a:t>Anticipate the occurrence of errors, defects, and failures.</a:t>
            </a:r>
          </a:p>
          <a:p>
            <a:pPr marL="0" indent="0">
              <a:buNone/>
            </a:pPr>
            <a:r>
              <a:rPr lang="en-US" dirty="0">
                <a:latin typeface="Times New Roman" panose="02020603050405020304" pitchFamily="18" charset="0"/>
                <a:cs typeface="Times New Roman" panose="02020603050405020304" pitchFamily="18" charset="0"/>
              </a:rPr>
              <a:t>• How the application has worked in the past.</a:t>
            </a:r>
          </a:p>
          <a:p>
            <a:pPr marL="0" indent="0">
              <a:buNone/>
            </a:pPr>
            <a:r>
              <a:rPr lang="en-US" dirty="0">
                <a:latin typeface="Times New Roman" panose="02020603050405020304" pitchFamily="18" charset="0"/>
                <a:cs typeface="Times New Roman" panose="02020603050405020304" pitchFamily="18" charset="0"/>
              </a:rPr>
              <a:t>• The types of errors the developers tend to make and the types of defects that result from these errors.</a:t>
            </a:r>
          </a:p>
          <a:p>
            <a:pPr marL="0" indent="0">
              <a:buNone/>
            </a:pPr>
            <a:r>
              <a:rPr lang="en-US" dirty="0">
                <a:latin typeface="Times New Roman" panose="02020603050405020304" pitchFamily="18" charset="0"/>
                <a:cs typeface="Times New Roman" panose="02020603050405020304" pitchFamily="18" charset="0"/>
              </a:rPr>
              <a:t>• The types of failures that have occurred in other, similar applications.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318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4.4.2. Exploratory Testing</a:t>
            </a:r>
          </a:p>
          <a:p>
            <a:pPr marL="0" indent="0">
              <a:buNone/>
            </a:pPr>
            <a:r>
              <a:rPr lang="en-US" dirty="0">
                <a:latin typeface="Times New Roman" panose="02020603050405020304" pitchFamily="18" charset="0"/>
                <a:cs typeface="Times New Roman" panose="02020603050405020304" pitchFamily="18" charset="0"/>
              </a:rPr>
              <a:t>Tests are simultaneously designed, executed, and evaluated while the tester learns about the test object.</a:t>
            </a:r>
          </a:p>
          <a:p>
            <a:pPr marL="0" indent="0">
              <a:buNone/>
            </a:pPr>
            <a:r>
              <a:rPr lang="en-US" dirty="0">
                <a:latin typeface="Times New Roman" panose="02020603050405020304" pitchFamily="18" charset="0"/>
                <a:cs typeface="Times New Roman" panose="02020603050405020304" pitchFamily="18" charset="0"/>
              </a:rPr>
              <a:t>Is conducted within a defined time-box.</a:t>
            </a:r>
          </a:p>
          <a:p>
            <a:pPr marL="0" indent="0">
              <a:buNone/>
            </a:pPr>
            <a:r>
              <a:rPr lang="en-US" dirty="0">
                <a:latin typeface="Times New Roman" panose="02020603050405020304" pitchFamily="18" charset="0"/>
                <a:cs typeface="Times New Roman" panose="02020603050405020304" pitchFamily="18" charset="0"/>
              </a:rPr>
              <a:t>Session-based testing.</a:t>
            </a:r>
          </a:p>
          <a:p>
            <a:pPr marL="0" indent="0">
              <a:buNone/>
            </a:pPr>
            <a:r>
              <a:rPr lang="en-US" dirty="0">
                <a:latin typeface="Times New Roman" panose="02020603050405020304" pitchFamily="18" charset="0"/>
                <a:cs typeface="Times New Roman" panose="02020603050405020304" pitchFamily="18" charset="0"/>
              </a:rPr>
              <a:t>Exploratory testing is useful when there are few or inadequate specifications or there is significant time pressure on the testing.</a:t>
            </a:r>
          </a:p>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4.4.3. Checklist-Based Testing</a:t>
            </a:r>
          </a:p>
          <a:p>
            <a:pPr marL="0" indent="0">
              <a:buNone/>
            </a:pPr>
            <a:r>
              <a:rPr lang="en-US" dirty="0">
                <a:latin typeface="Times New Roman" panose="02020603050405020304" pitchFamily="18" charset="0"/>
                <a:cs typeface="Times New Roman" panose="02020603050405020304" pitchFamily="18" charset="0"/>
              </a:rPr>
              <a:t>In checklist-based testing, a tester designs, implements, and executes tests to cover test conditions from a checklist.</a:t>
            </a:r>
          </a:p>
          <a:p>
            <a:pPr marL="0" indent="0">
              <a:buNone/>
            </a:pPr>
            <a:r>
              <a:rPr lang="en-US" dirty="0">
                <a:latin typeface="Times New Roman" panose="02020603050405020304" pitchFamily="18" charset="0"/>
                <a:cs typeface="Times New Roman" panose="02020603050405020304" pitchFamily="18" charset="0"/>
              </a:rPr>
              <a:t>Checklists can be created to support various test types, including functional and non-functional testing.</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732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lnSpcReduction="10000"/>
          </a:bodyPr>
          <a:lstStyle/>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4.5 Collaboration-based Test Approaches</a:t>
            </a:r>
          </a:p>
          <a:p>
            <a:pPr marL="0" indent="0">
              <a:buNone/>
            </a:pPr>
            <a:r>
              <a:rPr lang="en-US" dirty="0">
                <a:latin typeface="Times New Roman" panose="02020603050405020304" pitchFamily="18" charset="0"/>
                <a:cs typeface="Times New Roman" panose="02020603050405020304" pitchFamily="18" charset="0"/>
              </a:rPr>
              <a:t>Avoid defects through collaboration and communication.</a:t>
            </a:r>
          </a:p>
          <a:p>
            <a:pPr marL="0" indent="0">
              <a:buNone/>
            </a:pPr>
            <a:r>
              <a:rPr lang="en-US" b="1" i="1" dirty="0">
                <a:solidFill>
                  <a:schemeClr val="accent6">
                    <a:lumMod val="50000"/>
                  </a:schemeClr>
                </a:solidFill>
                <a:latin typeface="Times New Roman" panose="02020603050405020304" pitchFamily="18" charset="0"/>
                <a:cs typeface="Times New Roman" panose="02020603050405020304" pitchFamily="18" charset="0"/>
              </a:rPr>
              <a:t>4.5.1. Collaborative User Story Writing</a:t>
            </a:r>
          </a:p>
          <a:p>
            <a:pPr marL="0" indent="0">
              <a:buNone/>
            </a:pPr>
            <a:r>
              <a:rPr lang="en-US" dirty="0">
                <a:latin typeface="Times New Roman" panose="02020603050405020304" pitchFamily="18" charset="0"/>
                <a:cs typeface="Times New Roman" panose="02020603050405020304" pitchFamily="18" charset="0"/>
              </a:rPr>
              <a:t>The most common format for a user story is “As a [role], I want [goal to be accomplished], so that I can[resulting business value for the role]”, followed by the acceptance criteria. User stories have three critical aspects.</a:t>
            </a:r>
          </a:p>
          <a:p>
            <a:pPr marL="0" indent="0">
              <a:buNone/>
            </a:pPr>
            <a:r>
              <a:rPr lang="en-US" b="1" dirty="0">
                <a:latin typeface="Times New Roman" panose="02020603050405020304" pitchFamily="18" charset="0"/>
                <a:cs typeface="Times New Roman" panose="02020603050405020304" pitchFamily="18" charset="0"/>
              </a:rPr>
              <a:t>Card</a:t>
            </a:r>
          </a:p>
          <a:p>
            <a:pPr marL="0" indent="0">
              <a:buNone/>
            </a:pPr>
            <a:r>
              <a:rPr lang="en-US" dirty="0">
                <a:latin typeface="Times New Roman" panose="02020603050405020304" pitchFamily="18" charset="0"/>
                <a:cs typeface="Times New Roman" panose="02020603050405020304" pitchFamily="18" charset="0"/>
              </a:rPr>
              <a:t>The medium describing a user story.</a:t>
            </a:r>
          </a:p>
          <a:p>
            <a:pPr marL="0" indent="0">
              <a:buNone/>
            </a:pPr>
            <a:r>
              <a:rPr lang="en-US" b="1" dirty="0">
                <a:latin typeface="Times New Roman" panose="02020603050405020304" pitchFamily="18" charset="0"/>
                <a:cs typeface="Times New Roman" panose="02020603050405020304" pitchFamily="18" charset="0"/>
              </a:rPr>
              <a:t>Conversation</a:t>
            </a:r>
          </a:p>
          <a:p>
            <a:pPr marL="0" indent="0">
              <a:buNone/>
            </a:pPr>
            <a:r>
              <a:rPr lang="en-US" dirty="0">
                <a:latin typeface="Times New Roman" panose="02020603050405020304" pitchFamily="18" charset="0"/>
                <a:cs typeface="Times New Roman" panose="02020603050405020304" pitchFamily="18" charset="0"/>
              </a:rPr>
              <a:t>Explains how the software will be used.</a:t>
            </a:r>
          </a:p>
          <a:p>
            <a:pPr marL="0" indent="0">
              <a:buNone/>
            </a:pPr>
            <a:r>
              <a:rPr lang="en-US" b="1" dirty="0">
                <a:latin typeface="Times New Roman" panose="02020603050405020304" pitchFamily="18" charset="0"/>
                <a:cs typeface="Times New Roman" panose="02020603050405020304" pitchFamily="18" charset="0"/>
              </a:rPr>
              <a:t>Confirmation</a:t>
            </a:r>
          </a:p>
          <a:p>
            <a:pPr marL="0" indent="0">
              <a:buNone/>
            </a:pPr>
            <a:r>
              <a:rPr lang="en-US" dirty="0">
                <a:latin typeface="Times New Roman" panose="02020603050405020304" pitchFamily="18" charset="0"/>
                <a:cs typeface="Times New Roman" panose="02020603050405020304" pitchFamily="18" charset="0"/>
              </a:rPr>
              <a:t>The acceptance criteria.</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276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chemeClr val="accent6">
                    <a:lumMod val="50000"/>
                  </a:schemeClr>
                </a:solidFill>
                <a:latin typeface="Times New Roman" panose="02020603050405020304" pitchFamily="18" charset="0"/>
                <a:cs typeface="Times New Roman" panose="02020603050405020304" pitchFamily="18" charset="0"/>
              </a:rPr>
              <a:t>4.5.2. Acceptance Criteria</a:t>
            </a:r>
          </a:p>
          <a:p>
            <a:pPr marL="0" indent="0">
              <a:buNone/>
            </a:pPr>
            <a:endParaRPr lang="en-US"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Acceptance criteria for a user story are the conditions that an implementation of the user story must meet to be accepted by stakeholders.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Define the scope of the user story.</a:t>
            </a:r>
          </a:p>
          <a:p>
            <a:pPr marL="0" indent="0">
              <a:buNone/>
            </a:pPr>
            <a:r>
              <a:rPr lang="en-US" dirty="0">
                <a:latin typeface="Times New Roman" panose="02020603050405020304" pitchFamily="18" charset="0"/>
                <a:cs typeface="Times New Roman" panose="02020603050405020304" pitchFamily="18" charset="0"/>
              </a:rPr>
              <a:t>• Reach consensus.</a:t>
            </a:r>
          </a:p>
          <a:p>
            <a:pPr marL="0" indent="0">
              <a:buNone/>
            </a:pPr>
            <a:r>
              <a:rPr lang="en-US" dirty="0">
                <a:latin typeface="Times New Roman" panose="02020603050405020304" pitchFamily="18" charset="0"/>
                <a:cs typeface="Times New Roman" panose="02020603050405020304" pitchFamily="18" charset="0"/>
              </a:rPr>
              <a:t>• Describe scenarios.</a:t>
            </a:r>
          </a:p>
          <a:p>
            <a:pPr marL="0" indent="0">
              <a:buNone/>
            </a:pPr>
            <a:r>
              <a:rPr lang="en-US" dirty="0">
                <a:latin typeface="Times New Roman" panose="02020603050405020304" pitchFamily="18" charset="0"/>
                <a:cs typeface="Times New Roman" panose="02020603050405020304" pitchFamily="18" charset="0"/>
              </a:rPr>
              <a:t>• Accurate planning and estimation.</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775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sz="3200" b="1" dirty="0">
                <a:solidFill>
                  <a:schemeClr val="accent6">
                    <a:lumMod val="50000"/>
                  </a:schemeClr>
                </a:solidFill>
                <a:latin typeface="Times New Roman" panose="02020603050405020304" pitchFamily="18" charset="0"/>
                <a:cs typeface="Times New Roman" panose="02020603050405020304" pitchFamily="18" charset="0"/>
              </a:rPr>
              <a:t>4.5.3. Acceptance Test-driven Development (ATDD)</a:t>
            </a:r>
          </a:p>
          <a:p>
            <a:pPr marL="0" indent="0">
              <a:buNone/>
            </a:pP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ATDD is a test-first approach. Test cases are created prior to implementing the user story. Criteria are analyzed, discussed, and written by the team members.</a:t>
            </a:r>
          </a:p>
          <a:p>
            <a:pPr marL="0" indent="0">
              <a:buNone/>
            </a:pPr>
            <a:r>
              <a:rPr lang="en-US" dirty="0">
                <a:latin typeface="Times New Roman" panose="02020603050405020304" pitchFamily="18" charset="0"/>
                <a:cs typeface="Times New Roman" panose="02020603050405020304" pitchFamily="18" charset="0"/>
              </a:rPr>
              <a:t>The test cases are based on the acceptance criteria and can be seen as examples of how the software works.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915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EF68-F4AB-E130-E743-20282CB1ABE9}"/>
              </a:ext>
            </a:extLst>
          </p:cNvPr>
          <p:cNvSpPr>
            <a:spLocks noGrp="1"/>
          </p:cNvSpPr>
          <p:nvPr>
            <p:ph type="title"/>
          </p:nvPr>
        </p:nvSpPr>
        <p:spPr>
          <a:xfrm>
            <a:off x="838200" y="66675"/>
            <a:ext cx="10515600" cy="790575"/>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5. Managing the Test Activities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E804E9-F47A-AC9E-FE14-B028A09A632E}"/>
              </a:ext>
            </a:extLst>
          </p:cNvPr>
          <p:cNvSpPr>
            <a:spLocks noGrp="1"/>
          </p:cNvSpPr>
          <p:nvPr>
            <p:ph idx="1"/>
          </p:nvPr>
        </p:nvSpPr>
        <p:spPr>
          <a:xfrm>
            <a:off x="838200" y="781050"/>
            <a:ext cx="10515600" cy="5395914"/>
          </a:xfrm>
        </p:spPr>
        <p:txBody>
          <a:bodyPr>
            <a:normAutofit fontScale="70000" lnSpcReduction="20000"/>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5.1.1. Purpose and Content of a Test Plan</a:t>
            </a:r>
          </a:p>
          <a:p>
            <a:pPr marL="0" indent="0">
              <a:buNone/>
            </a:pPr>
            <a:r>
              <a:rPr lang="en-US" sz="3400" dirty="0" err="1">
                <a:latin typeface="Times New Roman" panose="02020603050405020304" pitchFamily="18" charset="0"/>
                <a:cs typeface="Times New Roman" panose="02020603050405020304" pitchFamily="18" charset="0"/>
              </a:rPr>
              <a:t>Purpouse</a:t>
            </a:r>
            <a:endParaRPr lang="en-US" sz="3400"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 Documents the means and schedule for achieving test objectives.</a:t>
            </a:r>
          </a:p>
          <a:p>
            <a:pPr marL="0" indent="0">
              <a:buNone/>
            </a:pPr>
            <a:r>
              <a:rPr lang="en-US" sz="3400" dirty="0">
                <a:latin typeface="Times New Roman" panose="02020603050405020304" pitchFamily="18" charset="0"/>
                <a:cs typeface="Times New Roman" panose="02020603050405020304" pitchFamily="18" charset="0"/>
              </a:rPr>
              <a:t>• Helps to ensure that the performed test activities will meet the established criteria.</a:t>
            </a:r>
          </a:p>
          <a:p>
            <a:pPr marL="0" indent="0">
              <a:buNone/>
            </a:pPr>
            <a:r>
              <a:rPr lang="en-US" sz="3400" dirty="0">
                <a:latin typeface="Times New Roman" panose="02020603050405020304" pitchFamily="18" charset="0"/>
                <a:cs typeface="Times New Roman" panose="02020603050405020304" pitchFamily="18" charset="0"/>
              </a:rPr>
              <a:t>• Serves as a means of communication with team members and other stakeholders.</a:t>
            </a:r>
          </a:p>
          <a:p>
            <a:pPr marL="0" indent="0">
              <a:buNone/>
            </a:pPr>
            <a:r>
              <a:rPr lang="en-US" sz="3400" dirty="0">
                <a:latin typeface="Times New Roman" panose="02020603050405020304" pitchFamily="18" charset="0"/>
                <a:cs typeface="Times New Roman" panose="02020603050405020304" pitchFamily="18" charset="0"/>
              </a:rPr>
              <a:t>• Demonstrates that testing will adhere to the existing test policy and test strategy.</a:t>
            </a:r>
          </a:p>
          <a:p>
            <a:pPr marL="0" indent="0">
              <a:buNone/>
            </a:pPr>
            <a:r>
              <a:rPr lang="en-US" sz="3400" dirty="0">
                <a:latin typeface="Times New Roman" panose="02020603050405020304" pitchFamily="18" charset="0"/>
                <a:cs typeface="Times New Roman" panose="02020603050405020304" pitchFamily="18" charset="0"/>
              </a:rPr>
              <a:t>Content</a:t>
            </a:r>
          </a:p>
          <a:p>
            <a:pPr marL="0" indent="0">
              <a:buNone/>
            </a:pPr>
            <a:r>
              <a:rPr lang="en-US" sz="3400" dirty="0">
                <a:latin typeface="Times New Roman" panose="02020603050405020304" pitchFamily="18" charset="0"/>
                <a:cs typeface="Times New Roman" panose="02020603050405020304" pitchFamily="18" charset="0"/>
              </a:rPr>
              <a:t>• Context of testing (e.g., scope, test objectives, constraints, test basis).</a:t>
            </a:r>
          </a:p>
          <a:p>
            <a:pPr marL="0" indent="0">
              <a:buNone/>
            </a:pPr>
            <a:r>
              <a:rPr lang="en-US" sz="3400" dirty="0">
                <a:latin typeface="Times New Roman" panose="02020603050405020304" pitchFamily="18" charset="0"/>
                <a:cs typeface="Times New Roman" panose="02020603050405020304" pitchFamily="18" charset="0"/>
              </a:rPr>
              <a:t>• Assumptions and constraints of the test project.</a:t>
            </a:r>
          </a:p>
          <a:p>
            <a:pPr marL="0" indent="0">
              <a:buNone/>
            </a:pPr>
            <a:r>
              <a:rPr lang="en-US" sz="3400" dirty="0">
                <a:latin typeface="Times New Roman" panose="02020603050405020304" pitchFamily="18" charset="0"/>
                <a:cs typeface="Times New Roman" panose="02020603050405020304" pitchFamily="18" charset="0"/>
              </a:rPr>
              <a:t>• Stakeholders.</a:t>
            </a:r>
          </a:p>
          <a:p>
            <a:pPr marL="0" indent="0">
              <a:buNone/>
            </a:pPr>
            <a:r>
              <a:rPr lang="en-US" sz="3400" dirty="0">
                <a:latin typeface="Times New Roman" panose="02020603050405020304" pitchFamily="18" charset="0"/>
                <a:cs typeface="Times New Roman" panose="02020603050405020304" pitchFamily="18" charset="0"/>
              </a:rPr>
              <a:t>• Communication.</a:t>
            </a:r>
          </a:p>
          <a:p>
            <a:pPr marL="0" indent="0">
              <a:buNone/>
            </a:pPr>
            <a:r>
              <a:rPr lang="en-US" sz="3400" dirty="0">
                <a:latin typeface="Times New Roman" panose="02020603050405020304" pitchFamily="18" charset="0"/>
                <a:cs typeface="Times New Roman" panose="02020603050405020304" pitchFamily="18" charset="0"/>
              </a:rPr>
              <a:t>• Risk register.</a:t>
            </a:r>
          </a:p>
          <a:p>
            <a:pPr marL="0" indent="0">
              <a:buNone/>
            </a:pPr>
            <a:r>
              <a:rPr lang="en-US" sz="3400" dirty="0">
                <a:latin typeface="Times New Roman" panose="02020603050405020304" pitchFamily="18" charset="0"/>
                <a:cs typeface="Times New Roman" panose="02020603050405020304" pitchFamily="18" charset="0"/>
              </a:rPr>
              <a:t>• Test approach.</a:t>
            </a:r>
          </a:p>
          <a:p>
            <a:pPr marL="0" indent="0">
              <a:buNone/>
            </a:pPr>
            <a:r>
              <a:rPr lang="en-US" sz="3400" dirty="0">
                <a:latin typeface="Times New Roman" panose="02020603050405020304" pitchFamily="18" charset="0"/>
                <a:cs typeface="Times New Roman" panose="02020603050405020304" pitchFamily="18" charset="0"/>
              </a:rPr>
              <a:t>• Budget and schedule.</a:t>
            </a:r>
          </a:p>
          <a:p>
            <a:pPr marL="0" indent="0">
              <a:buNone/>
            </a:pPr>
            <a:endParaRPr lang="en-GB" dirty="0"/>
          </a:p>
        </p:txBody>
      </p:sp>
    </p:spTree>
    <p:extLst>
      <p:ext uri="{BB962C8B-B14F-4D97-AF65-F5344CB8AC3E}">
        <p14:creationId xmlns:p14="http://schemas.microsoft.com/office/powerpoint/2010/main" val="2513364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5.1.2. Tester's Contribution to Iteration and Release Planning</a:t>
            </a:r>
          </a:p>
          <a:p>
            <a:pPr marL="0" indent="0">
              <a:buNone/>
            </a:pPr>
            <a:r>
              <a:rPr lang="en-US" b="1" dirty="0">
                <a:latin typeface="Times New Roman" panose="02020603050405020304" pitchFamily="18" charset="0"/>
                <a:cs typeface="Times New Roman" panose="02020603050405020304" pitchFamily="18" charset="0"/>
              </a:rPr>
              <a:t>Iteration planning.</a:t>
            </a:r>
          </a:p>
          <a:p>
            <a:pPr marL="0" indent="0">
              <a:buNone/>
            </a:pPr>
            <a:r>
              <a:rPr lang="en-US" dirty="0">
                <a:latin typeface="Times New Roman" panose="02020603050405020304" pitchFamily="18" charset="0"/>
                <a:cs typeface="Times New Roman" panose="02020603050405020304" pitchFamily="18" charset="0"/>
              </a:rPr>
              <a:t>Iteration planning looks ahead to the end of a single iteration and is concerned with the iteration backlog.</a:t>
            </a:r>
          </a:p>
          <a:p>
            <a:pPr marL="0" indent="0">
              <a:buNone/>
            </a:pPr>
            <a:r>
              <a:rPr lang="en-US" b="1" dirty="0">
                <a:latin typeface="Times New Roman" panose="02020603050405020304" pitchFamily="18" charset="0"/>
                <a:cs typeface="Times New Roman" panose="02020603050405020304" pitchFamily="18" charset="0"/>
              </a:rPr>
              <a:t>Release planning.</a:t>
            </a:r>
          </a:p>
          <a:p>
            <a:pPr marL="0" indent="0">
              <a:buNone/>
            </a:pPr>
            <a:r>
              <a:rPr lang="en-US" dirty="0">
                <a:latin typeface="Times New Roman" panose="02020603050405020304" pitchFamily="18" charset="0"/>
                <a:cs typeface="Times New Roman" panose="02020603050405020304" pitchFamily="18" charset="0"/>
              </a:rPr>
              <a:t>Release planning looks ahead to the release of a product, defines and re-defines the product backlog, and may involve refining larger user stories into a set of smaller user stories.</a:t>
            </a:r>
          </a:p>
          <a:p>
            <a:pPr marL="0" indent="0">
              <a:buNone/>
            </a:pPr>
            <a:r>
              <a:rPr lang="en-US" dirty="0">
                <a:latin typeface="Times New Roman" panose="02020603050405020304" pitchFamily="18" charset="0"/>
                <a:cs typeface="Times New Roman" panose="02020603050405020304" pitchFamily="18" charset="0"/>
              </a:rPr>
              <a:t>It also serves as the basis for the test approach and test plan across all iterations.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39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5.1.3. Entry Criteria and Exit Criteria</a:t>
            </a:r>
          </a:p>
          <a:p>
            <a:pPr marL="0" indent="0">
              <a:buNone/>
            </a:pPr>
            <a:r>
              <a:rPr lang="en-US" b="1" dirty="0">
                <a:latin typeface="Times New Roman" panose="02020603050405020304" pitchFamily="18" charset="0"/>
                <a:cs typeface="Times New Roman" panose="02020603050405020304" pitchFamily="18" charset="0"/>
              </a:rPr>
              <a:t>Entry criteria </a:t>
            </a:r>
            <a:r>
              <a:rPr lang="en-US" dirty="0">
                <a:latin typeface="Times New Roman" panose="02020603050405020304" pitchFamily="18" charset="0"/>
                <a:cs typeface="Times New Roman" panose="02020603050405020304" pitchFamily="18" charset="0"/>
              </a:rPr>
              <a:t>define the preconditions for undertaking a given activity.</a:t>
            </a:r>
          </a:p>
          <a:p>
            <a:pPr marL="0" indent="0">
              <a:buNone/>
            </a:pPr>
            <a:r>
              <a:rPr lang="en-US" b="1" dirty="0">
                <a:latin typeface="Times New Roman" panose="02020603050405020304" pitchFamily="18" charset="0"/>
                <a:cs typeface="Times New Roman" panose="02020603050405020304" pitchFamily="18" charset="0"/>
              </a:rPr>
              <a:t>Exit criteria </a:t>
            </a:r>
            <a:r>
              <a:rPr lang="en-US" dirty="0">
                <a:latin typeface="Times New Roman" panose="02020603050405020304" pitchFamily="18" charset="0"/>
                <a:cs typeface="Times New Roman" panose="02020603050405020304" pitchFamily="18" charset="0"/>
              </a:rPr>
              <a:t>define what must be achieved in order to declare an activity completed.</a:t>
            </a:r>
          </a:p>
          <a:p>
            <a:pPr marL="0" indent="0">
              <a:buNone/>
            </a:pPr>
            <a:r>
              <a:rPr lang="en-US" dirty="0">
                <a:latin typeface="Times New Roman" panose="02020603050405020304" pitchFamily="18" charset="0"/>
                <a:cs typeface="Times New Roman" panose="02020603050405020304" pitchFamily="18" charset="0"/>
              </a:rPr>
              <a:t>Examples: people, tools, environments, test data, budget, time.</a:t>
            </a:r>
          </a:p>
          <a:p>
            <a:pPr marL="0" indent="0">
              <a:buNone/>
            </a:pPr>
            <a:r>
              <a:rPr lang="en-US" dirty="0">
                <a:latin typeface="Times New Roman" panose="02020603050405020304" pitchFamily="18" charset="0"/>
                <a:cs typeface="Times New Roman" panose="02020603050405020304" pitchFamily="18" charset="0"/>
              </a:rPr>
              <a:t>Exit criteria.</a:t>
            </a:r>
          </a:p>
          <a:p>
            <a:pPr marL="0" indent="0">
              <a:buNone/>
            </a:pPr>
            <a:r>
              <a:rPr lang="en-US" dirty="0">
                <a:latin typeface="Times New Roman" panose="02020603050405020304" pitchFamily="18" charset="0"/>
                <a:cs typeface="Times New Roman" panose="02020603050405020304" pitchFamily="18" charset="0"/>
              </a:rPr>
              <a:t>Examples: measures of thoroughness, achieved level of coverage, number of unresolved defects, defect density, number of failed test cases.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79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5.1.4. Estimation Techniques</a:t>
            </a:r>
          </a:p>
          <a:p>
            <a:pPr marL="0" indent="0">
              <a:buNone/>
            </a:pPr>
            <a:r>
              <a:rPr lang="en-US" dirty="0">
                <a:latin typeface="Times New Roman" panose="02020603050405020304" pitchFamily="18" charset="0"/>
                <a:cs typeface="Times New Roman" panose="02020603050405020304" pitchFamily="18" charset="0"/>
              </a:rPr>
              <a:t>Test effort estimation involves predicting the amount of test-related work needed to meet the objectives of a test project.</a:t>
            </a:r>
          </a:p>
          <a:p>
            <a:pPr marL="0" indent="0">
              <a:buNone/>
            </a:pPr>
            <a:r>
              <a:rPr lang="en-US" b="1" dirty="0">
                <a:latin typeface="Times New Roman" panose="02020603050405020304" pitchFamily="18" charset="0"/>
                <a:cs typeface="Times New Roman" panose="02020603050405020304" pitchFamily="18" charset="0"/>
              </a:rPr>
              <a:t>Estimation based on ratios.</a:t>
            </a:r>
          </a:p>
          <a:p>
            <a:pPr marL="0" indent="0">
              <a:buNone/>
            </a:pPr>
            <a:r>
              <a:rPr lang="en-US" dirty="0">
                <a:latin typeface="Times New Roman" panose="02020603050405020304" pitchFamily="18" charset="0"/>
                <a:cs typeface="Times New Roman" panose="02020603050405020304" pitchFamily="18" charset="0"/>
              </a:rPr>
              <a:t>In this metrics-based technique, figures are collected from previous projects within the organization, which makes it possible to derive “standard” ratios for similar projects.</a:t>
            </a:r>
          </a:p>
          <a:p>
            <a:pPr marL="0" indent="0">
              <a:buNone/>
            </a:pPr>
            <a:r>
              <a:rPr lang="en-GB" sz="2400" dirty="0">
                <a:effectLst/>
                <a:latin typeface="Times New Roman" panose="02020603050405020304" pitchFamily="18" charset="0"/>
                <a:ea typeface="Calibri" panose="020F0502020204030204" pitchFamily="34" charset="0"/>
              </a:rPr>
              <a:t>In this metrics-based technique, figures are collected from previous projects within the organization, which makes it possible to derive “standard” ratios for similar projects. The ratios of an organization’s own projects (e.g., taken from historical data) are generally the best source to use in the estimation process. These standard ratios can then be used to estimate the test effort for the new project.</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447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endParaRPr lang="en-GB" sz="1800" b="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GB" sz="2400" b="0" dirty="0">
                <a:solidFill>
                  <a:srgbClr val="000000"/>
                </a:solidFill>
                <a:effectLst/>
                <a:latin typeface="Times New Roman" panose="02020603050405020304" pitchFamily="18" charset="0"/>
                <a:ea typeface="Times New Roman" panose="02020603050405020304" pitchFamily="18" charset="0"/>
              </a:rPr>
              <a:t>For example, if in the previous project the development-to-test effort ratio was 3:2, and in the current project the development effort is expected to be 600 person-days, the test effort can be estimated to be 400 person-days.</a:t>
            </a:r>
            <a:endParaRPr lang="en-GB" sz="2400" b="1" dirty="0">
              <a:effectLst/>
              <a:latin typeface="Times New Roman" panose="02020603050405020304" pitchFamily="18" charset="0"/>
              <a:ea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2AF8F6F-0D7E-0061-8AE9-BB90300B7446}"/>
              </a:ext>
            </a:extLst>
          </p:cNvPr>
          <p:cNvPicPr>
            <a:picLocks noChangeAspect="1"/>
          </p:cNvPicPr>
          <p:nvPr/>
        </p:nvPicPr>
        <p:blipFill>
          <a:blip r:embed="rId2"/>
          <a:stretch>
            <a:fillRect/>
          </a:stretch>
        </p:blipFill>
        <p:spPr>
          <a:xfrm>
            <a:off x="1819733" y="2347735"/>
            <a:ext cx="9065517" cy="3297373"/>
          </a:xfrm>
          <a:prstGeom prst="rect">
            <a:avLst/>
          </a:prstGeom>
        </p:spPr>
      </p:pic>
    </p:spTree>
    <p:extLst>
      <p:ext uri="{BB962C8B-B14F-4D97-AF65-F5344CB8AC3E}">
        <p14:creationId xmlns:p14="http://schemas.microsoft.com/office/powerpoint/2010/main" val="155883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B21B-9717-CE89-AF09-B154B996CFE0}"/>
              </a:ext>
            </a:extLst>
          </p:cNvPr>
          <p:cNvSpPr>
            <a:spLocks noGrp="1"/>
          </p:cNvSpPr>
          <p:nvPr>
            <p:ph type="title"/>
          </p:nvPr>
        </p:nvSpPr>
        <p:spPr/>
        <p:txBody>
          <a:bodyPr>
            <a:normAutofit/>
          </a:bodyPr>
          <a:lstStyle/>
          <a:p>
            <a:pPr algn="ctr"/>
            <a:r>
              <a:rPr lang="en-GB" sz="36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1.1.2 Testing and Debugging</a:t>
            </a:r>
            <a:br>
              <a:rPr lang="en-GB" sz="28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CE9472-7F8D-9715-34C5-F3791C15F522}"/>
              </a:ext>
            </a:extLst>
          </p:cNvPr>
          <p:cNvSpPr>
            <a:spLocks noGrp="1"/>
          </p:cNvSpPr>
          <p:nvPr>
            <p:ph idx="1"/>
          </p:nvPr>
        </p:nvSpPr>
        <p:spPr>
          <a:xfrm>
            <a:off x="838200" y="1530350"/>
            <a:ext cx="10515600" cy="4351338"/>
          </a:xfrm>
        </p:spPr>
        <p:txBody>
          <a:bodyPr/>
          <a:lstStyle/>
          <a:p>
            <a:pPr marL="635000">
              <a:lnSpc>
                <a:spcPts val="1200"/>
              </a:lnSpc>
              <a:spcAft>
                <a:spcPts val="800"/>
              </a:spcAft>
            </a:pPr>
            <a:endParaRPr lang="en-GB"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nSpc>
                <a:spcPts val="12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Tests may show failures caused by defects in the software</a:t>
            </a:r>
            <a:endParaRPr lang="en-GB"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nSpc>
                <a:spcPts val="1200"/>
              </a:lnSpc>
              <a:spcAft>
                <a:spcPts val="800"/>
              </a:spcAft>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Debugging is the development activity that finds,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and</a:t>
            </a:r>
          </a:p>
          <a:p>
            <a:pPr marL="406400" indent="0">
              <a:lnSpc>
                <a:spcPts val="1200"/>
              </a:lnSpc>
              <a:spcAft>
                <a:spcPts val="800"/>
              </a:spcAft>
              <a:buNone/>
            </a:pP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corrects defects</a:t>
            </a:r>
            <a:endParaRPr lang="en-GB"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262853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Extrapolation.</a:t>
            </a:r>
          </a:p>
          <a:p>
            <a:pPr marL="0" indent="0">
              <a:buNone/>
            </a:pPr>
            <a:r>
              <a:rPr lang="en-US" sz="2400" dirty="0">
                <a:latin typeface="Times New Roman" panose="02020603050405020304" pitchFamily="18" charset="0"/>
                <a:cs typeface="Times New Roman" panose="02020603050405020304" pitchFamily="18" charset="0"/>
              </a:rPr>
              <a:t>In this metrics-based technique, measurements are made as early as possible in the current project to gather the data.</a:t>
            </a:r>
          </a:p>
          <a:p>
            <a:pPr algn="just"/>
            <a:r>
              <a:rPr lang="en-GB" sz="1800" b="0" dirty="0">
                <a:solidFill>
                  <a:srgbClr val="000000"/>
                </a:solidFill>
                <a:effectLst/>
                <a:latin typeface="Times New Roman" panose="02020603050405020304" pitchFamily="18" charset="0"/>
                <a:ea typeface="Times New Roman" panose="02020603050405020304" pitchFamily="18" charset="0"/>
              </a:rPr>
              <a:t>In this metrics-based technique, measurements are made as early as possible in the current project to gather the data. Having enough observations, the effort required for the remaining work can be approximated by extrapolating this data (usually by applying a mathematical model). This method is very suitable in iterative SDLCs. For example, the team may extrapolate the test effort in the forthcoming iteration as the averaged effort from the last three iterations.</a:t>
            </a:r>
            <a:endParaRPr lang="en-GB" sz="1800" b="1"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Iteration 1: 50 hours</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Iteration 2: 55 hours</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Iteration 3: 52 hours</a:t>
            </a:r>
          </a:p>
          <a:p>
            <a:r>
              <a:rPr lang="en-GB" sz="1800" dirty="0">
                <a:effectLst/>
                <a:latin typeface="Times New Roman" panose="02020603050405020304" pitchFamily="18" charset="0"/>
                <a:ea typeface="Times New Roman" panose="02020603050405020304" pitchFamily="18" charset="0"/>
              </a:rPr>
              <a:t>To estimate the effort needed for the upcoming iteration, the team can calculate the average effort from the last three iterations: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7B320DF-3024-D637-ED88-3A05865C4ED1}"/>
              </a:ext>
            </a:extLst>
          </p:cNvPr>
          <p:cNvPicPr>
            <a:picLocks noChangeAspect="1"/>
          </p:cNvPicPr>
          <p:nvPr/>
        </p:nvPicPr>
        <p:blipFill>
          <a:blip r:embed="rId2"/>
          <a:stretch>
            <a:fillRect/>
          </a:stretch>
        </p:blipFill>
        <p:spPr>
          <a:xfrm>
            <a:off x="3880443" y="5311363"/>
            <a:ext cx="4061460" cy="739140"/>
          </a:xfrm>
          <a:prstGeom prst="rect">
            <a:avLst/>
          </a:prstGeom>
        </p:spPr>
      </p:pic>
    </p:spTree>
    <p:extLst>
      <p:ext uri="{BB962C8B-B14F-4D97-AF65-F5344CB8AC3E}">
        <p14:creationId xmlns:p14="http://schemas.microsoft.com/office/powerpoint/2010/main" val="2413713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Wideband Delphi.</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Experts make experience-based estimations.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 this iterative, expert-based technique, experts make experience-based estimations. Each expert, in isolation, estimates the effort. The results are collected and if there are deviations that are out of range of the agreed upon boundaries, the experts discuss their current estimates. Each expert is then asked to make a new estimation based on that feedback, again in isolation. This process is repeated until a consensus is reached. Planning Poker is a variant of Wideband Delphi, commonly used in Agile software development. In Planning Poker, estimates are usually made using cards with numbers that represent the effort size.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860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Three-point estimation.</a:t>
            </a:r>
          </a:p>
          <a:p>
            <a:pPr marL="0" indent="0">
              <a:buNone/>
            </a:pPr>
            <a:r>
              <a:rPr lang="en-US" dirty="0">
                <a:latin typeface="Times New Roman" panose="02020603050405020304" pitchFamily="18" charset="0"/>
                <a:cs typeface="Times New Roman" panose="02020603050405020304" pitchFamily="18" charset="0"/>
              </a:rPr>
              <a:t>In this expert-based technique, three estimations are made by the experts: the most optimistic estimation (a), the most likely estimation (m) and the most pessimistic estimation (b).</a:t>
            </a:r>
          </a:p>
          <a:p>
            <a:pPr marL="0" indent="0">
              <a:buNone/>
            </a:pPr>
            <a:r>
              <a:rPr lang="en-US" dirty="0">
                <a:latin typeface="Times New Roman" panose="02020603050405020304" pitchFamily="18" charset="0"/>
                <a:cs typeface="Times New Roman" panose="02020603050405020304" pitchFamily="18" charset="0"/>
              </a:rPr>
              <a:t>In the most popular version of this technique, the estimate is calculated as E = (a + 4*m + b) / 6. The advantage of this technique is that it allows the experts to calculate the measurement error: SD = (b – a) / 6. For example, if the estimates (in </a:t>
            </a:r>
            <a:r>
              <a:rPr lang="en-US" dirty="0" err="1">
                <a:latin typeface="Times New Roman" panose="02020603050405020304" pitchFamily="18" charset="0"/>
                <a:cs typeface="Times New Roman" panose="02020603050405020304" pitchFamily="18" charset="0"/>
              </a:rPr>
              <a:t>personhours</a:t>
            </a:r>
            <a:r>
              <a:rPr lang="en-US" dirty="0">
                <a:latin typeface="Times New Roman" panose="02020603050405020304" pitchFamily="18" charset="0"/>
                <a:cs typeface="Times New Roman" panose="02020603050405020304" pitchFamily="18" charset="0"/>
              </a:rPr>
              <a:t>) are: a=6, m=9 and b=18, then the final estimation is 10±2 person-hours (i.e., between 8 and 12 person-hours), because E = (6 + 4*9 + 18) / 6 = 10 and SD = (18 – 6) / 6 = 2.</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075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5.1.5. Test Case Prioritization</a:t>
            </a:r>
          </a:p>
          <a:p>
            <a:pPr marL="0" indent="0">
              <a:buNone/>
            </a:pPr>
            <a:r>
              <a:rPr lang="en-US" dirty="0">
                <a:latin typeface="Times New Roman" panose="02020603050405020304" pitchFamily="18" charset="0"/>
                <a:cs typeface="Times New Roman" panose="02020603050405020304" pitchFamily="18" charset="0"/>
              </a:rPr>
              <a:t>They can be organized into a test execution schedule that defines the order in which they will be executed.</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Risk-based prioritization</a:t>
            </a:r>
          </a:p>
          <a:p>
            <a:pPr marL="0" indent="0">
              <a:buNone/>
            </a:pPr>
            <a:r>
              <a:rPr lang="en-US" dirty="0">
                <a:latin typeface="Times New Roman" panose="02020603050405020304" pitchFamily="18" charset="0"/>
                <a:cs typeface="Times New Roman" panose="02020603050405020304" pitchFamily="18" charset="0"/>
              </a:rPr>
              <a:t>Test cases covering the most important risks are executed first.</a:t>
            </a:r>
          </a:p>
          <a:p>
            <a:pPr marL="0" indent="0">
              <a:buNone/>
            </a:pPr>
            <a:r>
              <a:rPr lang="en-US" b="1" dirty="0">
                <a:latin typeface="Times New Roman" panose="02020603050405020304" pitchFamily="18" charset="0"/>
                <a:cs typeface="Times New Roman" panose="02020603050405020304" pitchFamily="18" charset="0"/>
              </a:rPr>
              <a:t>• Coverage-based prioritization</a:t>
            </a:r>
          </a:p>
          <a:p>
            <a:pPr marL="0" indent="0">
              <a:buNone/>
            </a:pPr>
            <a:r>
              <a:rPr lang="en-US" dirty="0">
                <a:latin typeface="Times New Roman" panose="02020603050405020304" pitchFamily="18" charset="0"/>
                <a:cs typeface="Times New Roman" panose="02020603050405020304" pitchFamily="18" charset="0"/>
              </a:rPr>
              <a:t>the test case achieving the highest coverage is executed first.</a:t>
            </a:r>
          </a:p>
          <a:p>
            <a:pPr marL="0" indent="0">
              <a:buNone/>
            </a:pPr>
            <a:r>
              <a:rPr lang="en-US" b="1" dirty="0">
                <a:latin typeface="Times New Roman" panose="02020603050405020304" pitchFamily="18" charset="0"/>
                <a:cs typeface="Times New Roman" panose="02020603050405020304" pitchFamily="18" charset="0"/>
              </a:rPr>
              <a:t>• Requirements-based prioritization</a:t>
            </a:r>
          </a:p>
          <a:p>
            <a:pPr marL="0" indent="0">
              <a:buNone/>
            </a:pPr>
            <a:r>
              <a:rPr lang="en-US" dirty="0">
                <a:latin typeface="Times New Roman" panose="02020603050405020304" pitchFamily="18" charset="0"/>
                <a:cs typeface="Times New Roman" panose="02020603050405020304" pitchFamily="18" charset="0"/>
              </a:rPr>
              <a:t>Test cases related to the most important requirements are executed first.</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28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5.1.6. Test Pyramid</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test pyramid is a model showing that different tests may have different granularity.</a:t>
            </a:r>
          </a:p>
          <a:p>
            <a:pPr marL="0" indent="0">
              <a:buNone/>
            </a:pPr>
            <a:r>
              <a:rPr lang="en-US" dirty="0">
                <a:latin typeface="Times New Roman" panose="02020603050405020304" pitchFamily="18" charset="0"/>
                <a:cs typeface="Times New Roman" panose="02020603050405020304" pitchFamily="18" charset="0"/>
              </a:rPr>
              <a:t>The pyramid layers represent groups of tests.</a:t>
            </a:r>
          </a:p>
          <a:p>
            <a:pPr marL="0" indent="0">
              <a:buNone/>
            </a:pPr>
            <a:r>
              <a:rPr lang="en-US" dirty="0">
                <a:latin typeface="Times New Roman" panose="02020603050405020304" pitchFamily="18" charset="0"/>
                <a:cs typeface="Times New Roman" panose="02020603050405020304" pitchFamily="18" charset="0"/>
              </a:rPr>
              <a:t>The higher the layer, the lower the test granularity, test isolation and test execution time.</a:t>
            </a:r>
          </a:p>
          <a:p>
            <a:pPr marL="0" indent="0">
              <a:buNone/>
            </a:pPr>
            <a:r>
              <a:rPr lang="en-US" dirty="0">
                <a:latin typeface="Times New Roman" panose="02020603050405020304" pitchFamily="18" charset="0"/>
                <a:cs typeface="Times New Roman" panose="02020603050405020304" pitchFamily="18" charset="0"/>
              </a:rPr>
              <a:t>The top layer represents complex, high-level, end-to-end tests.</a:t>
            </a:r>
          </a:p>
          <a:p>
            <a:pPr marL="0" indent="0">
              <a:buNone/>
            </a:pPr>
            <a:r>
              <a:rPr lang="en-US" dirty="0">
                <a:latin typeface="Times New Roman" panose="02020603050405020304" pitchFamily="18" charset="0"/>
                <a:cs typeface="Times New Roman" panose="02020603050405020304" pitchFamily="18" charset="0"/>
              </a:rPr>
              <a:t>Tests in the bottom layer are small, isolated, fast, and check a small piece </a:t>
            </a:r>
            <a:r>
              <a:rPr lang="en-US" dirty="0" err="1">
                <a:latin typeface="Times New Roman" panose="02020603050405020304" pitchFamily="18" charset="0"/>
                <a:cs typeface="Times New Roman" panose="02020603050405020304" pitchFamily="18" charset="0"/>
              </a:rPr>
              <a:t>offunctionality</a:t>
            </a:r>
            <a:r>
              <a:rPr lang="en-US" dirty="0">
                <a:latin typeface="Times New Roman" panose="02020603050405020304" pitchFamily="18" charset="0"/>
                <a:cs typeface="Times New Roman" panose="02020603050405020304" pitchFamily="18" charset="0"/>
              </a:rPr>
              <a:t>, so usually a lot of them are needed to achieve a reasonable coverage.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601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863FFB5-E0C8-E8C8-22E0-A226949497C5}"/>
              </a:ext>
            </a:extLst>
          </p:cNvPr>
          <p:cNvPicPr>
            <a:picLocks noGrp="1" noChangeAspect="1"/>
          </p:cNvPicPr>
          <p:nvPr>
            <p:ph idx="1"/>
          </p:nvPr>
        </p:nvPicPr>
        <p:blipFill>
          <a:blip r:embed="rId2"/>
          <a:stretch>
            <a:fillRect/>
          </a:stretch>
        </p:blipFill>
        <p:spPr>
          <a:xfrm>
            <a:off x="2495550" y="921544"/>
            <a:ext cx="7200900" cy="4524375"/>
          </a:xfrm>
          <a:prstGeom prst="rect">
            <a:avLst/>
          </a:prstGeom>
        </p:spPr>
      </p:pic>
    </p:spTree>
    <p:extLst>
      <p:ext uri="{BB962C8B-B14F-4D97-AF65-F5344CB8AC3E}">
        <p14:creationId xmlns:p14="http://schemas.microsoft.com/office/powerpoint/2010/main" val="2035971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5.1.7. Testing Quadrants</a:t>
            </a:r>
          </a:p>
          <a:p>
            <a:pPr marL="0" indent="0">
              <a:buNone/>
            </a:pPr>
            <a:endParaRPr lang="en-US" sz="32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Group the test levels with the appropriate test types, activities, test techniques and work products in the Agile software development.</a:t>
            </a:r>
          </a:p>
          <a:p>
            <a:pPr marL="0" indent="0">
              <a:buNone/>
            </a:pPr>
            <a:r>
              <a:rPr lang="en-US" dirty="0">
                <a:latin typeface="Times New Roman" panose="02020603050405020304" pitchFamily="18" charset="0"/>
                <a:cs typeface="Times New Roman" panose="02020603050405020304" pitchFamily="18" charset="0"/>
              </a:rPr>
              <a:t>In this model, tests can be business facing or technology facing. Tests can also support the team (i.e., guide the development) or critique the product (i.e., measure its behavior against the expectations). The combination of these two viewpoints determines the four quadrants: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074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Q1 (technology facing, support the team).</a:t>
            </a:r>
          </a:p>
          <a:p>
            <a:pPr marL="0" indent="0">
              <a:buNone/>
            </a:pPr>
            <a:r>
              <a:rPr lang="en-US" sz="2400" dirty="0">
                <a:latin typeface="Times New Roman" panose="02020603050405020304" pitchFamily="18" charset="0"/>
                <a:cs typeface="Times New Roman" panose="02020603050405020304" pitchFamily="18" charset="0"/>
              </a:rPr>
              <a:t>This quadrant contains component and component integration tests. These tests should be automated and included in the CI process.</a:t>
            </a:r>
          </a:p>
          <a:p>
            <a:pPr marL="0" indent="0">
              <a:buNone/>
            </a:pPr>
            <a:r>
              <a:rPr lang="en-US" sz="2400" b="1" dirty="0">
                <a:latin typeface="Times New Roman" panose="02020603050405020304" pitchFamily="18" charset="0"/>
                <a:cs typeface="Times New Roman" panose="02020603050405020304" pitchFamily="18" charset="0"/>
              </a:rPr>
              <a:t>Q2 (business facing, support the team)</a:t>
            </a:r>
          </a:p>
          <a:p>
            <a:pPr marL="0" indent="0">
              <a:buNone/>
            </a:pPr>
            <a:r>
              <a:rPr lang="en-US" sz="2400" dirty="0">
                <a:latin typeface="Times New Roman" panose="02020603050405020304" pitchFamily="18" charset="0"/>
                <a:cs typeface="Times New Roman" panose="02020603050405020304" pitchFamily="18" charset="0"/>
              </a:rPr>
              <a:t>This quadrant contains functional tests, examples, user story tests, user experience prototypes, API testing, and simulations. These tests check the acceptance criteria and can be manual or automated.</a:t>
            </a:r>
          </a:p>
          <a:p>
            <a:pPr marL="0" indent="0">
              <a:buNone/>
            </a:pPr>
            <a:r>
              <a:rPr lang="en-US" sz="2400" b="1" dirty="0">
                <a:latin typeface="Times New Roman" panose="02020603050405020304" pitchFamily="18" charset="0"/>
                <a:cs typeface="Times New Roman" panose="02020603050405020304" pitchFamily="18" charset="0"/>
              </a:rPr>
              <a:t>Q3 (business facing, critique the product)</a:t>
            </a:r>
          </a:p>
          <a:p>
            <a:pPr marL="0" indent="0">
              <a:buNone/>
            </a:pPr>
            <a:r>
              <a:rPr lang="en-US" sz="2400" dirty="0">
                <a:latin typeface="Times New Roman" panose="02020603050405020304" pitchFamily="18" charset="0"/>
                <a:cs typeface="Times New Roman" panose="02020603050405020304" pitchFamily="18" charset="0"/>
              </a:rPr>
              <a:t>This quadrant contains exploratory testing, usability testing, user acceptance testing. These tests are user-oriented and often manual.</a:t>
            </a:r>
          </a:p>
          <a:p>
            <a:pPr marL="0" indent="0">
              <a:buNone/>
            </a:pPr>
            <a:r>
              <a:rPr lang="en-US" sz="2400" b="1" dirty="0">
                <a:latin typeface="Times New Roman" panose="02020603050405020304" pitchFamily="18" charset="0"/>
                <a:cs typeface="Times New Roman" panose="02020603050405020304" pitchFamily="18" charset="0"/>
              </a:rPr>
              <a:t>Q4 (technology facing, critique the product)</a:t>
            </a:r>
          </a:p>
          <a:p>
            <a:pPr marL="0" indent="0">
              <a:buNone/>
            </a:pPr>
            <a:r>
              <a:rPr lang="en-US" sz="2400" dirty="0">
                <a:latin typeface="Times New Roman" panose="02020603050405020304" pitchFamily="18" charset="0"/>
                <a:cs typeface="Times New Roman" panose="02020603050405020304" pitchFamily="18" charset="0"/>
              </a:rPr>
              <a:t>This quadrant contains smoke tests and non-functional tests (except usability tests). These tests are often automated.</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156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74BF00-C9E4-DA00-4480-F721DB265B45}"/>
              </a:ext>
            </a:extLst>
          </p:cNvPr>
          <p:cNvPicPr>
            <a:picLocks noGrp="1" noChangeAspect="1"/>
          </p:cNvPicPr>
          <p:nvPr>
            <p:ph idx="1"/>
          </p:nvPr>
        </p:nvPicPr>
        <p:blipFill>
          <a:blip r:embed="rId2"/>
          <a:stretch>
            <a:fillRect/>
          </a:stretch>
        </p:blipFill>
        <p:spPr>
          <a:xfrm>
            <a:off x="3273307" y="888388"/>
            <a:ext cx="5645385" cy="4590686"/>
          </a:xfrm>
          <a:prstGeom prst="rect">
            <a:avLst/>
          </a:prstGeom>
        </p:spPr>
      </p:pic>
    </p:spTree>
    <p:extLst>
      <p:ext uri="{BB962C8B-B14F-4D97-AF65-F5344CB8AC3E}">
        <p14:creationId xmlns:p14="http://schemas.microsoft.com/office/powerpoint/2010/main" val="2411160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92500" lnSpcReduction="1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5.2 Risk Management</a:t>
            </a:r>
          </a:p>
          <a:p>
            <a:pPr marL="0" indent="0">
              <a:buNone/>
            </a:pPr>
            <a:r>
              <a:rPr lang="en-US" sz="2600" dirty="0">
                <a:latin typeface="Times New Roman" panose="02020603050405020304" pitchFamily="18" charset="0"/>
                <a:cs typeface="Times New Roman" panose="02020603050405020304" pitchFamily="18" charset="0"/>
              </a:rPr>
              <a:t>Risk management allows the organizations to increase the likelihood of achieving objectives, improve the quality of their products and increase the stakeholders confidence and trust.</a:t>
            </a:r>
          </a:p>
          <a:p>
            <a:pPr marL="0" indent="0">
              <a:buNone/>
            </a:pPr>
            <a:r>
              <a:rPr lang="en-US" sz="2600" dirty="0">
                <a:latin typeface="Times New Roman" panose="02020603050405020304" pitchFamily="18" charset="0"/>
                <a:cs typeface="Times New Roman" panose="02020603050405020304" pitchFamily="18" charset="0"/>
              </a:rPr>
              <a:t>• Risk analysis.</a:t>
            </a:r>
          </a:p>
          <a:p>
            <a:pPr marL="0" indent="0">
              <a:buNone/>
            </a:pPr>
            <a:r>
              <a:rPr lang="en-US" sz="2600" dirty="0">
                <a:latin typeface="Times New Roman" panose="02020603050405020304" pitchFamily="18" charset="0"/>
                <a:cs typeface="Times New Roman" panose="02020603050405020304" pitchFamily="18" charset="0"/>
              </a:rPr>
              <a:t>Consisting of risk identification and risk assessment.</a:t>
            </a:r>
          </a:p>
          <a:p>
            <a:pPr marL="0" indent="0">
              <a:buNone/>
            </a:pPr>
            <a:r>
              <a:rPr lang="en-US" sz="2600" dirty="0">
                <a:latin typeface="Times New Roman" panose="02020603050405020304" pitchFamily="18" charset="0"/>
                <a:cs typeface="Times New Roman" panose="02020603050405020304" pitchFamily="18" charset="0"/>
              </a:rPr>
              <a:t>• Risk control.</a:t>
            </a:r>
          </a:p>
          <a:p>
            <a:pPr marL="0" indent="0">
              <a:buNone/>
            </a:pPr>
            <a:r>
              <a:rPr lang="en-US" sz="2600" dirty="0">
                <a:latin typeface="Times New Roman" panose="02020603050405020304" pitchFamily="18" charset="0"/>
                <a:cs typeface="Times New Roman" panose="02020603050405020304" pitchFamily="18" charset="0"/>
              </a:rPr>
              <a:t>Consisting of risk mitigation and risk monitoring.</a:t>
            </a:r>
          </a:p>
          <a:p>
            <a:pPr marL="0" indent="0">
              <a:buNone/>
            </a:pPr>
            <a:r>
              <a:rPr lang="en-US" sz="2600" b="1" dirty="0">
                <a:solidFill>
                  <a:srgbClr val="FF0000"/>
                </a:solidFill>
                <a:latin typeface="Times New Roman" panose="02020603050405020304" pitchFamily="18" charset="0"/>
                <a:cs typeface="Times New Roman" panose="02020603050405020304" pitchFamily="18" charset="0"/>
              </a:rPr>
              <a:t>5.2.1. Risk Definition and Risk Attributes</a:t>
            </a:r>
          </a:p>
          <a:p>
            <a:pPr marL="0" indent="0">
              <a:buNone/>
            </a:pPr>
            <a:r>
              <a:rPr lang="en-US" sz="2600" dirty="0">
                <a:latin typeface="Times New Roman" panose="02020603050405020304" pitchFamily="18" charset="0"/>
                <a:cs typeface="Times New Roman" panose="02020603050405020304" pitchFamily="18" charset="0"/>
              </a:rPr>
              <a:t>Risk is a potential event, hazard, threat, or situation whose occurrence causes an adverse effect.</a:t>
            </a:r>
          </a:p>
          <a:p>
            <a:pPr marL="0" indent="0">
              <a:buNone/>
            </a:pPr>
            <a:r>
              <a:rPr lang="en-US" sz="2600" dirty="0">
                <a:latin typeface="Times New Roman" panose="02020603050405020304" pitchFamily="18" charset="0"/>
                <a:cs typeface="Times New Roman" panose="02020603050405020304" pitchFamily="18" charset="0"/>
              </a:rPr>
              <a:t>• Risk likelihood.</a:t>
            </a:r>
          </a:p>
          <a:p>
            <a:pPr marL="0" indent="0">
              <a:buNone/>
            </a:pPr>
            <a:r>
              <a:rPr lang="en-US" sz="2600" dirty="0">
                <a:latin typeface="Times New Roman" panose="02020603050405020304" pitchFamily="18" charset="0"/>
                <a:cs typeface="Times New Roman" panose="02020603050405020304" pitchFamily="18" charset="0"/>
              </a:rPr>
              <a:t>The probability of the risk occurrence.</a:t>
            </a:r>
          </a:p>
          <a:p>
            <a:pPr marL="0" indent="0">
              <a:buNone/>
            </a:pPr>
            <a:r>
              <a:rPr lang="en-US" sz="2600" dirty="0">
                <a:latin typeface="Times New Roman" panose="02020603050405020304" pitchFamily="18" charset="0"/>
                <a:cs typeface="Times New Roman" panose="02020603050405020304" pitchFamily="18" charset="0"/>
              </a:rPr>
              <a:t>• Risk impact.</a:t>
            </a:r>
          </a:p>
          <a:p>
            <a:pPr marL="0" indent="0">
              <a:buNone/>
            </a:pPr>
            <a:r>
              <a:rPr lang="en-US" sz="2600" dirty="0">
                <a:latin typeface="Times New Roman" panose="02020603050405020304" pitchFamily="18" charset="0"/>
                <a:cs typeface="Times New Roman" panose="02020603050405020304" pitchFamily="18" charset="0"/>
              </a:rPr>
              <a:t>The consequences of this occurrence.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1D2E-68D7-6BDE-B042-214E0FA2453A}"/>
              </a:ext>
            </a:extLst>
          </p:cNvPr>
          <p:cNvSpPr>
            <a:spLocks noGrp="1"/>
          </p:cNvSpPr>
          <p:nvPr>
            <p:ph type="title"/>
          </p:nvPr>
        </p:nvSpPr>
        <p:spPr/>
        <p:txBody>
          <a:bodyPr/>
          <a:lstStyle/>
          <a:p>
            <a:pPr algn="ctr"/>
            <a:r>
              <a:rPr lang="en-GB" sz="40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1.2 Why is Testing Necessary?</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B5046BF-F673-C983-D27C-ADC74F3996FF}"/>
              </a:ext>
            </a:extLst>
          </p:cNvPr>
          <p:cNvSpPr>
            <a:spLocks noGrp="1"/>
          </p:cNvSpPr>
          <p:nvPr>
            <p:ph idx="1"/>
          </p:nvPr>
        </p:nvSpPr>
        <p:spPr/>
        <p:txBody>
          <a:bodyPr/>
          <a:lstStyle/>
          <a:p>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Testing, as a form of quality control, helps in achieving the agreed upon goals within the set scope, time, quality, and budget constraints.</a:t>
            </a:r>
            <a:endParaRPr lang="en-GB"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11534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92500" lnSpcReduction="2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5.2.2. Project Risks and Product Risks</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Project Risks.</a:t>
            </a:r>
          </a:p>
          <a:p>
            <a:pPr marL="0" indent="0">
              <a:buNone/>
            </a:pPr>
            <a:r>
              <a:rPr lang="en-US" sz="2600" dirty="0">
                <a:latin typeface="Times New Roman" panose="02020603050405020304" pitchFamily="18" charset="0"/>
                <a:cs typeface="Times New Roman" panose="02020603050405020304" pitchFamily="18" charset="0"/>
              </a:rPr>
              <a:t>• Organizational issues.</a:t>
            </a:r>
          </a:p>
          <a:p>
            <a:pPr marL="0" indent="0">
              <a:buNone/>
            </a:pPr>
            <a:r>
              <a:rPr lang="en-US" sz="2600" dirty="0">
                <a:latin typeface="Times New Roman" panose="02020603050405020304" pitchFamily="18" charset="0"/>
                <a:cs typeface="Times New Roman" panose="02020603050405020304" pitchFamily="18" charset="0"/>
              </a:rPr>
              <a:t>• People issues.</a:t>
            </a:r>
          </a:p>
          <a:p>
            <a:pPr marL="0" indent="0">
              <a:buNone/>
            </a:pPr>
            <a:r>
              <a:rPr lang="en-US" sz="2600" dirty="0">
                <a:latin typeface="Times New Roman" panose="02020603050405020304" pitchFamily="18" charset="0"/>
                <a:cs typeface="Times New Roman" panose="02020603050405020304" pitchFamily="18" charset="0"/>
              </a:rPr>
              <a:t>• Technical issues.</a:t>
            </a:r>
          </a:p>
          <a:p>
            <a:pPr marL="0" indent="0">
              <a:buNone/>
            </a:pPr>
            <a:r>
              <a:rPr lang="en-US" sz="2600" dirty="0">
                <a:latin typeface="Times New Roman" panose="02020603050405020304" pitchFamily="18" charset="0"/>
                <a:cs typeface="Times New Roman" panose="02020603050405020304" pitchFamily="18" charset="0"/>
              </a:rPr>
              <a:t>• Supplier issues.</a:t>
            </a:r>
          </a:p>
          <a:p>
            <a:pPr marL="0" indent="0">
              <a:buNone/>
            </a:pPr>
            <a:r>
              <a:rPr lang="en-US" sz="2600" dirty="0">
                <a:latin typeface="Times New Roman" panose="02020603050405020304" pitchFamily="18" charset="0"/>
                <a:cs typeface="Times New Roman" panose="02020603050405020304" pitchFamily="18" charset="0"/>
              </a:rPr>
              <a:t>• Product Risks.</a:t>
            </a:r>
          </a:p>
          <a:p>
            <a:pPr marL="0" indent="0">
              <a:buNone/>
            </a:pPr>
            <a:r>
              <a:rPr lang="en-US" sz="2600" dirty="0">
                <a:latin typeface="Times New Roman" panose="02020603050405020304" pitchFamily="18" charset="0"/>
                <a:cs typeface="Times New Roman" panose="02020603050405020304" pitchFamily="18" charset="0"/>
              </a:rPr>
              <a:t>• Missing or wrong functionality.</a:t>
            </a:r>
          </a:p>
          <a:p>
            <a:pPr marL="0" indent="0">
              <a:buNone/>
            </a:pPr>
            <a:r>
              <a:rPr lang="en-US" sz="2600" dirty="0">
                <a:latin typeface="Times New Roman" panose="02020603050405020304" pitchFamily="18" charset="0"/>
                <a:cs typeface="Times New Roman" panose="02020603050405020304" pitchFamily="18" charset="0"/>
              </a:rPr>
              <a:t>• Incorrect calculations.</a:t>
            </a:r>
          </a:p>
          <a:p>
            <a:pPr marL="0" indent="0">
              <a:buNone/>
            </a:pPr>
            <a:r>
              <a:rPr lang="en-US" sz="2600" dirty="0">
                <a:latin typeface="Times New Roman" panose="02020603050405020304" pitchFamily="18" charset="0"/>
                <a:cs typeface="Times New Roman" panose="02020603050405020304" pitchFamily="18" charset="0"/>
              </a:rPr>
              <a:t>• Runtime errors.</a:t>
            </a:r>
          </a:p>
          <a:p>
            <a:pPr marL="0" indent="0">
              <a:buNone/>
            </a:pPr>
            <a:r>
              <a:rPr lang="en-US" sz="2600" dirty="0">
                <a:latin typeface="Times New Roman" panose="02020603050405020304" pitchFamily="18" charset="0"/>
                <a:cs typeface="Times New Roman" panose="02020603050405020304" pitchFamily="18" charset="0"/>
              </a:rPr>
              <a:t>• Poor architecture.</a:t>
            </a:r>
          </a:p>
          <a:p>
            <a:pPr marL="0" indent="0">
              <a:buNone/>
            </a:pPr>
            <a:r>
              <a:rPr lang="en-US" sz="2600" dirty="0">
                <a:latin typeface="Times New Roman" panose="02020603050405020304" pitchFamily="18" charset="0"/>
                <a:cs typeface="Times New Roman" panose="02020603050405020304" pitchFamily="18" charset="0"/>
              </a:rPr>
              <a:t>• Inefficient algorithms.</a:t>
            </a:r>
          </a:p>
          <a:p>
            <a:pPr marL="0" indent="0">
              <a:buNone/>
            </a:pPr>
            <a:r>
              <a:rPr lang="en-US" sz="2600" dirty="0">
                <a:latin typeface="Times New Roman" panose="02020603050405020304" pitchFamily="18" charset="0"/>
                <a:cs typeface="Times New Roman" panose="02020603050405020304" pitchFamily="18" charset="0"/>
              </a:rPr>
              <a:t>• Poor user experience.</a:t>
            </a:r>
          </a:p>
          <a:p>
            <a:pPr marL="0" indent="0">
              <a:buNone/>
            </a:pPr>
            <a:r>
              <a:rPr lang="en-US" sz="2600" dirty="0">
                <a:latin typeface="Times New Roman" panose="02020603050405020304" pitchFamily="18" charset="0"/>
                <a:cs typeface="Times New Roman" panose="02020603050405020304" pitchFamily="18" charset="0"/>
              </a:rPr>
              <a:t>• Security vulnerabilities.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862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5.2.3. Product Risk Analysis</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From a testing perspective, the goal of product risk analysis is to provide an awareness of product risk in order to focus the testing effort in a way that minimizes the residual level of product risk. Product risk analysis consists of risk identification and risk assessment.</a:t>
            </a:r>
          </a:p>
          <a:p>
            <a:pPr marL="0" indent="0">
              <a:buNone/>
            </a:pPr>
            <a:r>
              <a:rPr lang="en-US" sz="2400" dirty="0">
                <a:latin typeface="Times New Roman" panose="02020603050405020304" pitchFamily="18" charset="0"/>
                <a:cs typeface="Times New Roman" panose="02020603050405020304" pitchFamily="18" charset="0"/>
              </a:rPr>
              <a:t>These analyzes help us determine</a:t>
            </a:r>
          </a:p>
          <a:p>
            <a:pPr marL="0" indent="0">
              <a:buNone/>
            </a:pPr>
            <a:r>
              <a:rPr lang="en-US" sz="2400" dirty="0">
                <a:latin typeface="Times New Roman" panose="02020603050405020304" pitchFamily="18" charset="0"/>
                <a:cs typeface="Times New Roman" panose="02020603050405020304" pitchFamily="18" charset="0"/>
              </a:rPr>
              <a:t>• The scope of testing to be carried out.</a:t>
            </a:r>
          </a:p>
          <a:p>
            <a:pPr marL="0" indent="0">
              <a:buNone/>
            </a:pPr>
            <a:r>
              <a:rPr lang="en-US" sz="2400" dirty="0">
                <a:latin typeface="Times New Roman" panose="02020603050405020304" pitchFamily="18" charset="0"/>
                <a:cs typeface="Times New Roman" panose="02020603050405020304" pitchFamily="18" charset="0"/>
              </a:rPr>
              <a:t>• The particular test levels and propose test types to be performed.</a:t>
            </a:r>
          </a:p>
          <a:p>
            <a:pPr marL="0" indent="0">
              <a:buNone/>
            </a:pPr>
            <a:r>
              <a:rPr lang="en-US" sz="2400" dirty="0">
                <a:latin typeface="Times New Roman" panose="02020603050405020304" pitchFamily="18" charset="0"/>
                <a:cs typeface="Times New Roman" panose="02020603050405020304" pitchFamily="18" charset="0"/>
              </a:rPr>
              <a:t>• The test techniques to be employed and the coverage to be achieved.</a:t>
            </a:r>
          </a:p>
          <a:p>
            <a:pPr marL="0" indent="0">
              <a:buNone/>
            </a:pPr>
            <a:r>
              <a:rPr lang="en-US" sz="2400" dirty="0">
                <a:latin typeface="Times New Roman" panose="02020603050405020304" pitchFamily="18" charset="0"/>
                <a:cs typeface="Times New Roman" panose="02020603050405020304" pitchFamily="18" charset="0"/>
              </a:rPr>
              <a:t>• The test effort required for each task.</a:t>
            </a:r>
          </a:p>
          <a:p>
            <a:pPr marL="0" indent="0">
              <a:buNone/>
            </a:pPr>
            <a:r>
              <a:rPr lang="en-US" sz="2400" dirty="0">
                <a:latin typeface="Times New Roman" panose="02020603050405020304" pitchFamily="18" charset="0"/>
                <a:cs typeface="Times New Roman" panose="02020603050405020304" pitchFamily="18" charset="0"/>
              </a:rPr>
              <a:t>• Prioritize testing in an attempt to find the critical defects as early as possible.</a:t>
            </a:r>
          </a:p>
          <a:p>
            <a:pPr marL="0" indent="0">
              <a:buNone/>
            </a:pPr>
            <a:r>
              <a:rPr lang="en-US" sz="2400" dirty="0">
                <a:latin typeface="Times New Roman" panose="02020603050405020304" pitchFamily="18" charset="0"/>
                <a:cs typeface="Times New Roman" panose="02020603050405020304" pitchFamily="18" charset="0"/>
              </a:rPr>
              <a:t>• Whether any activities in addition to testing could be employed to reduce risk.</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994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5.2.4. Product Risk Control</a:t>
            </a:r>
          </a:p>
          <a:p>
            <a:pPr marL="0" indent="0">
              <a:buNone/>
            </a:pPr>
            <a:r>
              <a:rPr lang="en-US" sz="2600" dirty="0">
                <a:latin typeface="Times New Roman" panose="02020603050405020304" pitchFamily="18" charset="0"/>
                <a:cs typeface="Times New Roman" panose="02020603050405020304" pitchFamily="18" charset="0"/>
              </a:rPr>
              <a:t>Risk mitigation involves implementing the actions proposed in risk assessment to reduce the risk level.</a:t>
            </a:r>
          </a:p>
          <a:p>
            <a:pPr marL="0" indent="0">
              <a:buNone/>
            </a:pPr>
            <a:r>
              <a:rPr lang="en-US" sz="2600" dirty="0">
                <a:latin typeface="Times New Roman" panose="02020603050405020304" pitchFamily="18" charset="0"/>
                <a:cs typeface="Times New Roman" panose="02020603050405020304" pitchFamily="18" charset="0"/>
              </a:rPr>
              <a:t>• Conduct reviews and perform static analysis.</a:t>
            </a:r>
          </a:p>
          <a:p>
            <a:pPr marL="0" indent="0">
              <a:buNone/>
            </a:pPr>
            <a:r>
              <a:rPr lang="en-US" sz="2600" dirty="0">
                <a:latin typeface="Times New Roman" panose="02020603050405020304" pitchFamily="18" charset="0"/>
                <a:cs typeface="Times New Roman" panose="02020603050405020304" pitchFamily="18" charset="0"/>
              </a:rPr>
              <a:t>• Apply the appropriate test techniques and coverage levels.</a:t>
            </a:r>
          </a:p>
          <a:p>
            <a:pPr marL="0" indent="0">
              <a:buNone/>
            </a:pPr>
            <a:r>
              <a:rPr lang="en-US" sz="2600" dirty="0">
                <a:latin typeface="Times New Roman" panose="02020603050405020304" pitchFamily="18" charset="0"/>
                <a:cs typeface="Times New Roman" panose="02020603050405020304" pitchFamily="18" charset="0"/>
              </a:rPr>
              <a:t>• Select the testers with the right level of experience and skills, suitable for a given risk type.</a:t>
            </a:r>
          </a:p>
          <a:p>
            <a:pPr marL="0" indent="0">
              <a:buNone/>
            </a:pPr>
            <a:r>
              <a:rPr lang="en-US" sz="2600" dirty="0">
                <a:latin typeface="Times New Roman" panose="02020603050405020304" pitchFamily="18" charset="0"/>
                <a:cs typeface="Times New Roman" panose="02020603050405020304" pitchFamily="18" charset="0"/>
              </a:rPr>
              <a:t>• Apply an appropriate level of independence of testing.</a:t>
            </a:r>
          </a:p>
          <a:p>
            <a:pPr marL="0" indent="0">
              <a:buNone/>
            </a:pPr>
            <a:r>
              <a:rPr lang="en-US" sz="2600" dirty="0">
                <a:latin typeface="Times New Roman" panose="02020603050405020304" pitchFamily="18" charset="0"/>
                <a:cs typeface="Times New Roman" panose="02020603050405020304" pitchFamily="18" charset="0"/>
              </a:rPr>
              <a:t>• Perform dynamic testing, including regression testing.</a:t>
            </a:r>
          </a:p>
          <a:p>
            <a:pPr marL="0" indent="0">
              <a:buNone/>
            </a:pPr>
            <a:r>
              <a:rPr lang="en-US" sz="2600" dirty="0">
                <a:latin typeface="Times New Roman" panose="02020603050405020304" pitchFamily="18" charset="0"/>
                <a:cs typeface="Times New Roman" panose="02020603050405020304" pitchFamily="18" charset="0"/>
              </a:rPr>
              <a:t>• Apply the appropriate test types addressing the affected quality characteristics.</a:t>
            </a:r>
          </a:p>
          <a:p>
            <a:pPr marL="0" indent="0">
              <a:buNone/>
            </a:pPr>
            <a:r>
              <a:rPr lang="en-US" sz="2600" dirty="0">
                <a:latin typeface="Times New Roman" panose="02020603050405020304" pitchFamily="18" charset="0"/>
                <a:cs typeface="Times New Roman" panose="02020603050405020304" pitchFamily="18" charset="0"/>
              </a:rPr>
              <a:t>The aim of risk monitoring is to ensure that the mitigation actions are effective.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886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92500" lnSpcReduction="20000"/>
          </a:bodyPr>
          <a:lstStyle/>
          <a:p>
            <a:pPr marL="0" indent="0">
              <a:buNone/>
            </a:pPr>
            <a:r>
              <a:rPr lang="en-US" sz="3000" b="1" dirty="0">
                <a:solidFill>
                  <a:srgbClr val="FF0000"/>
                </a:solidFill>
                <a:latin typeface="Times New Roman" panose="02020603050405020304" pitchFamily="18" charset="0"/>
                <a:cs typeface="Times New Roman" panose="02020603050405020304" pitchFamily="18" charset="0"/>
              </a:rPr>
              <a:t>5.3 Test Monitoring, Test Control and Test Completion</a:t>
            </a:r>
          </a:p>
          <a:p>
            <a:pPr marL="0" indent="0">
              <a:buNone/>
            </a:pPr>
            <a:r>
              <a:rPr lang="en-US" dirty="0">
                <a:latin typeface="Times New Roman" panose="02020603050405020304" pitchFamily="18" charset="0"/>
                <a:cs typeface="Times New Roman" panose="02020603050405020304" pitchFamily="18" charset="0"/>
              </a:rPr>
              <a:t>Test monitoring is concerned with gathering information about testing. This information is used to assess test progress and to measure whether the test exit criteria.</a:t>
            </a:r>
          </a:p>
          <a:p>
            <a:pPr marL="0" indent="0">
              <a:buNone/>
            </a:pPr>
            <a:r>
              <a:rPr lang="en-US" b="1" dirty="0">
                <a:solidFill>
                  <a:srgbClr val="FF0000"/>
                </a:solidFill>
                <a:latin typeface="Times New Roman" panose="02020603050405020304" pitchFamily="18" charset="0"/>
                <a:cs typeface="Times New Roman" panose="02020603050405020304" pitchFamily="18" charset="0"/>
              </a:rPr>
              <a:t>5.3.1. Metrics used in Testing</a:t>
            </a:r>
          </a:p>
          <a:p>
            <a:pPr marL="0" indent="0">
              <a:buNone/>
            </a:pPr>
            <a:r>
              <a:rPr lang="en-US" dirty="0">
                <a:latin typeface="Times New Roman" panose="02020603050405020304" pitchFamily="18" charset="0"/>
                <a:cs typeface="Times New Roman" panose="02020603050405020304" pitchFamily="18" charset="0"/>
              </a:rPr>
              <a:t>Test metrics are gathered to show progress against the planned schedule and budget, the current quality of the test object, and the effectiveness of the test activities with respect to the objectives or an iteration goal.</a:t>
            </a:r>
          </a:p>
          <a:p>
            <a:pPr marL="0" indent="0">
              <a:buNone/>
            </a:pPr>
            <a:r>
              <a:rPr lang="en-US" dirty="0">
                <a:latin typeface="Times New Roman" panose="02020603050405020304" pitchFamily="18" charset="0"/>
                <a:cs typeface="Times New Roman" panose="02020603050405020304" pitchFamily="18" charset="0"/>
              </a:rPr>
              <a:t>• Project progress metrics.</a:t>
            </a:r>
          </a:p>
          <a:p>
            <a:pPr marL="0" indent="0">
              <a:buNone/>
            </a:pPr>
            <a:r>
              <a:rPr lang="en-US" dirty="0">
                <a:latin typeface="Times New Roman" panose="02020603050405020304" pitchFamily="18" charset="0"/>
                <a:cs typeface="Times New Roman" panose="02020603050405020304" pitchFamily="18" charset="0"/>
              </a:rPr>
              <a:t>• Test progress metrics.</a:t>
            </a:r>
          </a:p>
          <a:p>
            <a:pPr marL="0" indent="0">
              <a:buNone/>
            </a:pPr>
            <a:r>
              <a:rPr lang="en-US" dirty="0">
                <a:latin typeface="Times New Roman" panose="02020603050405020304" pitchFamily="18" charset="0"/>
                <a:cs typeface="Times New Roman" panose="02020603050405020304" pitchFamily="18" charset="0"/>
              </a:rPr>
              <a:t>• Product quality metrics.</a:t>
            </a:r>
          </a:p>
          <a:p>
            <a:pPr marL="0" indent="0">
              <a:buNone/>
            </a:pPr>
            <a:r>
              <a:rPr lang="en-US" dirty="0">
                <a:latin typeface="Times New Roman" panose="02020603050405020304" pitchFamily="18" charset="0"/>
                <a:cs typeface="Times New Roman" panose="02020603050405020304" pitchFamily="18" charset="0"/>
              </a:rPr>
              <a:t>• Defect metrics.</a:t>
            </a:r>
          </a:p>
          <a:p>
            <a:pPr marL="0" indent="0">
              <a:buNone/>
            </a:pPr>
            <a:r>
              <a:rPr lang="en-US" dirty="0">
                <a:latin typeface="Times New Roman" panose="02020603050405020304" pitchFamily="18" charset="0"/>
                <a:cs typeface="Times New Roman" panose="02020603050405020304" pitchFamily="18" charset="0"/>
              </a:rPr>
              <a:t>• Risk metrics.</a:t>
            </a:r>
          </a:p>
          <a:p>
            <a:pPr marL="0" indent="0">
              <a:buNone/>
            </a:pPr>
            <a:r>
              <a:rPr lang="en-US" dirty="0">
                <a:latin typeface="Times New Roman" panose="02020603050405020304" pitchFamily="18" charset="0"/>
                <a:cs typeface="Times New Roman" panose="02020603050405020304" pitchFamily="18" charset="0"/>
              </a:rPr>
              <a:t>• Coverage metrics.</a:t>
            </a:r>
          </a:p>
          <a:p>
            <a:pPr marL="0" indent="0">
              <a:buNone/>
            </a:pPr>
            <a:r>
              <a:rPr lang="en-US" dirty="0">
                <a:latin typeface="Times New Roman" panose="02020603050405020304" pitchFamily="18" charset="0"/>
                <a:cs typeface="Times New Roman" panose="02020603050405020304" pitchFamily="18" charset="0"/>
              </a:rPr>
              <a:t>• Cost metrics.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015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70000" lnSpcReduction="20000"/>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5.3.2. Purpose, Content and Audience for Test Reports</a:t>
            </a:r>
          </a:p>
          <a:p>
            <a:pPr marL="0" indent="0">
              <a:buNone/>
            </a:pPr>
            <a:r>
              <a:rPr lang="en-US" dirty="0">
                <a:latin typeface="Times New Roman" panose="02020603050405020304" pitchFamily="18" charset="0"/>
                <a:cs typeface="Times New Roman" panose="02020603050405020304" pitchFamily="18" charset="0"/>
              </a:rPr>
              <a:t>Test reporting summarizes and communicates test information during and after testing. Test progress reports support the ongoing control of the testing and must provide enough information to make modifications to the test schedule, resources, or test plan, when such changes are needed.</a:t>
            </a:r>
          </a:p>
          <a:p>
            <a:pPr marL="0" indent="0">
              <a:buNone/>
            </a:pPr>
            <a:r>
              <a:rPr lang="en-US" b="1" dirty="0">
                <a:latin typeface="Times New Roman" panose="02020603050405020304" pitchFamily="18" charset="0"/>
                <a:cs typeface="Times New Roman" panose="02020603050405020304" pitchFamily="18" charset="0"/>
              </a:rPr>
              <a:t>Test progress reports</a:t>
            </a:r>
          </a:p>
          <a:p>
            <a:pPr marL="0" indent="0">
              <a:buNone/>
            </a:pPr>
            <a:r>
              <a:rPr lang="en-US" dirty="0">
                <a:latin typeface="Times New Roman" panose="02020603050405020304" pitchFamily="18" charset="0"/>
                <a:cs typeface="Times New Roman" panose="02020603050405020304" pitchFamily="18" charset="0"/>
              </a:rPr>
              <a:t>• Test period.</a:t>
            </a:r>
          </a:p>
          <a:p>
            <a:pPr marL="0" indent="0">
              <a:buNone/>
            </a:pPr>
            <a:r>
              <a:rPr lang="en-US" dirty="0">
                <a:latin typeface="Times New Roman" panose="02020603050405020304" pitchFamily="18" charset="0"/>
                <a:cs typeface="Times New Roman" panose="02020603050405020304" pitchFamily="18" charset="0"/>
              </a:rPr>
              <a:t>• Test progress.</a:t>
            </a:r>
          </a:p>
          <a:p>
            <a:pPr marL="0" indent="0">
              <a:buNone/>
            </a:pPr>
            <a:r>
              <a:rPr lang="en-US" dirty="0">
                <a:latin typeface="Times New Roman" panose="02020603050405020304" pitchFamily="18" charset="0"/>
                <a:cs typeface="Times New Roman" panose="02020603050405020304" pitchFamily="18" charset="0"/>
              </a:rPr>
              <a:t>• Impediments for testing, and their workarounds.</a:t>
            </a:r>
          </a:p>
          <a:p>
            <a:pPr marL="0" indent="0">
              <a:buNone/>
            </a:pPr>
            <a:r>
              <a:rPr lang="en-US" dirty="0">
                <a:latin typeface="Times New Roman" panose="02020603050405020304" pitchFamily="18" charset="0"/>
                <a:cs typeface="Times New Roman" panose="02020603050405020304" pitchFamily="18" charset="0"/>
              </a:rPr>
              <a:t>• Test metrics.</a:t>
            </a:r>
          </a:p>
          <a:p>
            <a:pPr marL="0" indent="0">
              <a:buNone/>
            </a:pPr>
            <a:r>
              <a:rPr lang="en-US" dirty="0">
                <a:latin typeface="Times New Roman" panose="02020603050405020304" pitchFamily="18" charset="0"/>
                <a:cs typeface="Times New Roman" panose="02020603050405020304" pitchFamily="18" charset="0"/>
              </a:rPr>
              <a:t>• New and changed risks within testing period.</a:t>
            </a:r>
          </a:p>
          <a:p>
            <a:pPr marL="0" indent="0">
              <a:buNone/>
            </a:pPr>
            <a:r>
              <a:rPr lang="en-US" dirty="0">
                <a:latin typeface="Times New Roman" panose="02020603050405020304" pitchFamily="18" charset="0"/>
                <a:cs typeface="Times New Roman" panose="02020603050405020304" pitchFamily="18" charset="0"/>
              </a:rPr>
              <a:t>• Testing planned for the next period.</a:t>
            </a:r>
          </a:p>
          <a:p>
            <a:pPr marL="0" indent="0">
              <a:buNone/>
            </a:pPr>
            <a:r>
              <a:rPr lang="en-US" b="1" dirty="0">
                <a:latin typeface="Times New Roman" panose="02020603050405020304" pitchFamily="18" charset="0"/>
                <a:cs typeface="Times New Roman" panose="02020603050405020304" pitchFamily="18" charset="0"/>
              </a:rPr>
              <a:t>Test completion report.</a:t>
            </a:r>
          </a:p>
          <a:p>
            <a:pPr marL="0" indent="0">
              <a:buNone/>
            </a:pPr>
            <a:r>
              <a:rPr lang="en-US" dirty="0">
                <a:latin typeface="Times New Roman" panose="02020603050405020304" pitchFamily="18" charset="0"/>
                <a:cs typeface="Times New Roman" panose="02020603050405020304" pitchFamily="18" charset="0"/>
              </a:rPr>
              <a:t>• Test summary.</a:t>
            </a:r>
          </a:p>
          <a:p>
            <a:pPr marL="0" indent="0">
              <a:buNone/>
            </a:pPr>
            <a:r>
              <a:rPr lang="en-US" dirty="0">
                <a:latin typeface="Times New Roman" panose="02020603050405020304" pitchFamily="18" charset="0"/>
                <a:cs typeface="Times New Roman" panose="02020603050405020304" pitchFamily="18" charset="0"/>
              </a:rPr>
              <a:t>• Testing and product quality evaluation based on the original test plan.</a:t>
            </a:r>
          </a:p>
          <a:p>
            <a:pPr marL="0" indent="0">
              <a:buNone/>
            </a:pPr>
            <a:r>
              <a:rPr lang="en-US" dirty="0">
                <a:latin typeface="Times New Roman" panose="02020603050405020304" pitchFamily="18" charset="0"/>
                <a:cs typeface="Times New Roman" panose="02020603050405020304" pitchFamily="18" charset="0"/>
              </a:rPr>
              <a:t>• Testing impediments and workarounds.</a:t>
            </a:r>
          </a:p>
          <a:p>
            <a:pPr marL="0" indent="0">
              <a:buNone/>
            </a:pPr>
            <a:r>
              <a:rPr lang="en-US" dirty="0">
                <a:latin typeface="Times New Roman" panose="02020603050405020304" pitchFamily="18" charset="0"/>
                <a:cs typeface="Times New Roman" panose="02020603050405020304" pitchFamily="18" charset="0"/>
              </a:rPr>
              <a:t>• Test metrics based on test progress reports.</a:t>
            </a:r>
          </a:p>
          <a:p>
            <a:pPr marL="0" indent="0">
              <a:buNone/>
            </a:pPr>
            <a:r>
              <a:rPr lang="en-US" dirty="0">
                <a:latin typeface="Times New Roman" panose="02020603050405020304" pitchFamily="18" charset="0"/>
                <a:cs typeface="Times New Roman" panose="02020603050405020304" pitchFamily="18" charset="0"/>
              </a:rPr>
              <a:t>• Unmitigated risks, defects not fixed.</a:t>
            </a:r>
          </a:p>
          <a:p>
            <a:pPr marL="0" indent="0">
              <a:buNone/>
            </a:pPr>
            <a:r>
              <a:rPr lang="en-US" dirty="0">
                <a:latin typeface="Times New Roman" panose="02020603050405020304" pitchFamily="18" charset="0"/>
                <a:cs typeface="Times New Roman" panose="02020603050405020304" pitchFamily="18" charset="0"/>
              </a:rPr>
              <a:t>• Lessons learned that are relevant to the testing.</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0904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5.3.3. Communicating the Status of Testing</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Verbal communication with team members and other stakeholders.</a:t>
            </a:r>
          </a:p>
          <a:p>
            <a:pPr marL="0" indent="0">
              <a:buNone/>
            </a:pPr>
            <a:r>
              <a:rPr lang="en-US" dirty="0">
                <a:latin typeface="Times New Roman" panose="02020603050405020304" pitchFamily="18" charset="0"/>
                <a:cs typeface="Times New Roman" panose="02020603050405020304" pitchFamily="18" charset="0"/>
              </a:rPr>
              <a:t>• Dashboards.</a:t>
            </a:r>
          </a:p>
          <a:p>
            <a:pPr marL="0" indent="0">
              <a:buNone/>
            </a:pPr>
            <a:r>
              <a:rPr lang="en-US" dirty="0">
                <a:latin typeface="Times New Roman" panose="02020603050405020304" pitchFamily="18" charset="0"/>
                <a:cs typeface="Times New Roman" panose="02020603050405020304" pitchFamily="18" charset="0"/>
              </a:rPr>
              <a:t>• Electronic communication channels.</a:t>
            </a:r>
          </a:p>
          <a:p>
            <a:pPr marL="0" indent="0">
              <a:buNone/>
            </a:pPr>
            <a:r>
              <a:rPr lang="en-US" dirty="0">
                <a:latin typeface="Times New Roman" panose="02020603050405020304" pitchFamily="18" charset="0"/>
                <a:cs typeface="Times New Roman" panose="02020603050405020304" pitchFamily="18" charset="0"/>
              </a:rPr>
              <a:t>• Online documentation.</a:t>
            </a:r>
          </a:p>
          <a:p>
            <a:pPr marL="0" indent="0">
              <a:buNone/>
            </a:pPr>
            <a:r>
              <a:rPr lang="en-US" dirty="0">
                <a:latin typeface="Times New Roman" panose="02020603050405020304" pitchFamily="18" charset="0"/>
                <a:cs typeface="Times New Roman" panose="02020603050405020304" pitchFamily="18" charset="0"/>
              </a:rPr>
              <a:t>• Formal test reports.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0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5.4 Configuration Management</a:t>
            </a:r>
          </a:p>
          <a:p>
            <a:pPr marL="0" indent="0">
              <a:buNone/>
            </a:pPr>
            <a:r>
              <a:rPr lang="en-US" dirty="0">
                <a:latin typeface="Times New Roman" panose="02020603050405020304" pitchFamily="18" charset="0"/>
                <a:cs typeface="Times New Roman" panose="02020603050405020304" pitchFamily="18" charset="0"/>
              </a:rPr>
              <a:t>In testing, configuration management (CM) provides a discipline for identifying, controlling, and tracking work products such as test plans, test strategies, test conditions, test cases, test scripts, test results, test logs, and test reports as configuration items. For a complex configuration item CM records the items it consists of, their relationships, and versions.</a:t>
            </a:r>
          </a:p>
          <a:p>
            <a:pPr marL="0" indent="0">
              <a:buNone/>
            </a:pPr>
            <a:r>
              <a:rPr lang="en-US" dirty="0">
                <a:latin typeface="Times New Roman" panose="02020603050405020304" pitchFamily="18" charset="0"/>
                <a:cs typeface="Times New Roman" panose="02020603050405020304" pitchFamily="18" charset="0"/>
              </a:rPr>
              <a:t>• All configuration items, including test items (individual parts of the test object), are uniquely identified, version controlled, tracked for changes, and related to other configuration items so that traceability can be maintained throughout the test process.</a:t>
            </a:r>
          </a:p>
          <a:p>
            <a:pPr marL="0" indent="0">
              <a:buNone/>
            </a:pPr>
            <a:r>
              <a:rPr lang="en-US" dirty="0">
                <a:latin typeface="Times New Roman" panose="02020603050405020304" pitchFamily="18" charset="0"/>
                <a:cs typeface="Times New Roman" panose="02020603050405020304" pitchFamily="18" charset="0"/>
              </a:rPr>
              <a:t>• All identified documentation and software items are referenced unambiguously in test documentation.</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119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32500" lnSpcReduction="20000"/>
          </a:bodyPr>
          <a:lstStyle/>
          <a:p>
            <a:pPr marL="0" indent="0">
              <a:buNone/>
            </a:pPr>
            <a:r>
              <a:rPr lang="en-US" sz="6200" b="1" dirty="0">
                <a:solidFill>
                  <a:srgbClr val="FF0000"/>
                </a:solidFill>
                <a:latin typeface="Times New Roman" panose="02020603050405020304" pitchFamily="18" charset="0"/>
                <a:cs typeface="Times New Roman" panose="02020603050405020304" pitchFamily="18" charset="0"/>
              </a:rPr>
              <a:t>5.5 Defect Management</a:t>
            </a:r>
          </a:p>
          <a:p>
            <a:pPr marL="0" indent="0">
              <a:buNone/>
            </a:pPr>
            <a:r>
              <a:rPr lang="en-US" sz="5200" dirty="0">
                <a:latin typeface="Times New Roman" panose="02020603050405020304" pitchFamily="18" charset="0"/>
                <a:cs typeface="Times New Roman" panose="02020603050405020304" pitchFamily="18" charset="0"/>
              </a:rPr>
              <a:t>Since one of the major test objectives is to find defects, an established defect management process is essential.</a:t>
            </a:r>
          </a:p>
          <a:p>
            <a:pPr marL="0" indent="0">
              <a:buNone/>
            </a:pPr>
            <a:r>
              <a:rPr lang="en-US" sz="5200" dirty="0" err="1">
                <a:latin typeface="Times New Roman" panose="02020603050405020304" pitchFamily="18" charset="0"/>
                <a:cs typeface="Times New Roman" panose="02020603050405020304" pitchFamily="18" charset="0"/>
              </a:rPr>
              <a:t>Objetives</a:t>
            </a:r>
            <a:r>
              <a:rPr lang="en-US" sz="5200" dirty="0">
                <a:latin typeface="Times New Roman" panose="02020603050405020304" pitchFamily="18" charset="0"/>
                <a:cs typeface="Times New Roman" panose="02020603050405020304" pitchFamily="18" charset="0"/>
              </a:rPr>
              <a:t>.</a:t>
            </a:r>
          </a:p>
          <a:p>
            <a:pPr marL="0" indent="0">
              <a:buNone/>
            </a:pPr>
            <a:r>
              <a:rPr lang="en-US" sz="5200" dirty="0">
                <a:latin typeface="Times New Roman" panose="02020603050405020304" pitchFamily="18" charset="0"/>
                <a:cs typeface="Times New Roman" panose="02020603050405020304" pitchFamily="18" charset="0"/>
              </a:rPr>
              <a:t>• Provide those responsible for handling and resolving reported defects with sufficient information to resolve the issue.</a:t>
            </a:r>
          </a:p>
          <a:p>
            <a:pPr marL="0" indent="0">
              <a:buNone/>
            </a:pPr>
            <a:r>
              <a:rPr lang="en-US" sz="5200" dirty="0">
                <a:latin typeface="Times New Roman" panose="02020603050405020304" pitchFamily="18" charset="0"/>
                <a:cs typeface="Times New Roman" panose="02020603050405020304" pitchFamily="18" charset="0"/>
              </a:rPr>
              <a:t>• Provide a means of tracking the quality of the work product.</a:t>
            </a:r>
          </a:p>
          <a:p>
            <a:pPr marL="0" indent="0">
              <a:buNone/>
            </a:pPr>
            <a:r>
              <a:rPr lang="en-US" sz="5200" dirty="0">
                <a:latin typeface="Times New Roman" panose="02020603050405020304" pitchFamily="18" charset="0"/>
                <a:cs typeface="Times New Roman" panose="02020603050405020304" pitchFamily="18" charset="0"/>
              </a:rPr>
              <a:t>• Provide ideas for improvement of the development and test process.</a:t>
            </a:r>
          </a:p>
          <a:p>
            <a:pPr marL="0" indent="0">
              <a:buNone/>
            </a:pPr>
            <a:r>
              <a:rPr lang="en-US" sz="5200" b="1" dirty="0">
                <a:latin typeface="Times New Roman" panose="02020603050405020304" pitchFamily="18" charset="0"/>
                <a:cs typeface="Times New Roman" panose="02020603050405020304" pitchFamily="18" charset="0"/>
              </a:rPr>
              <a:t>Defect report structure.</a:t>
            </a:r>
          </a:p>
          <a:p>
            <a:pPr marL="0" indent="0">
              <a:buNone/>
            </a:pPr>
            <a:r>
              <a:rPr lang="en-US" sz="5200" dirty="0">
                <a:latin typeface="Times New Roman" panose="02020603050405020304" pitchFamily="18" charset="0"/>
                <a:cs typeface="Times New Roman" panose="02020603050405020304" pitchFamily="18" charset="0"/>
              </a:rPr>
              <a:t>• Unique identifier.</a:t>
            </a:r>
          </a:p>
          <a:p>
            <a:pPr marL="0" indent="0">
              <a:buNone/>
            </a:pPr>
            <a:r>
              <a:rPr lang="en-US" sz="5200" dirty="0">
                <a:latin typeface="Times New Roman" panose="02020603050405020304" pitchFamily="18" charset="0"/>
                <a:cs typeface="Times New Roman" panose="02020603050405020304" pitchFamily="18" charset="0"/>
              </a:rPr>
              <a:t>• Title with a short summary of the anomaly being reported.</a:t>
            </a:r>
          </a:p>
          <a:p>
            <a:pPr marL="0" indent="0">
              <a:buNone/>
            </a:pPr>
            <a:r>
              <a:rPr lang="en-US" sz="5200" dirty="0">
                <a:latin typeface="Times New Roman" panose="02020603050405020304" pitchFamily="18" charset="0"/>
                <a:cs typeface="Times New Roman" panose="02020603050405020304" pitchFamily="18" charset="0"/>
              </a:rPr>
              <a:t>• Date when the anomaly was observed, issuing organization, and author, including their role.</a:t>
            </a:r>
          </a:p>
          <a:p>
            <a:pPr marL="0" indent="0">
              <a:buNone/>
            </a:pPr>
            <a:r>
              <a:rPr lang="en-US" sz="5200" dirty="0">
                <a:latin typeface="Times New Roman" panose="02020603050405020304" pitchFamily="18" charset="0"/>
                <a:cs typeface="Times New Roman" panose="02020603050405020304" pitchFamily="18" charset="0"/>
              </a:rPr>
              <a:t>• Identification of the test object and test environment.</a:t>
            </a:r>
          </a:p>
          <a:p>
            <a:pPr marL="0" indent="0">
              <a:buNone/>
            </a:pPr>
            <a:r>
              <a:rPr lang="en-US" sz="5200" dirty="0">
                <a:latin typeface="Times New Roman" panose="02020603050405020304" pitchFamily="18" charset="0"/>
                <a:cs typeface="Times New Roman" panose="02020603050405020304" pitchFamily="18" charset="0"/>
              </a:rPr>
              <a:t>• Context of the defect.</a:t>
            </a:r>
          </a:p>
          <a:p>
            <a:pPr marL="0" indent="0">
              <a:buNone/>
            </a:pPr>
            <a:r>
              <a:rPr lang="en-US" sz="5200" dirty="0">
                <a:latin typeface="Times New Roman" panose="02020603050405020304" pitchFamily="18" charset="0"/>
                <a:cs typeface="Times New Roman" panose="02020603050405020304" pitchFamily="18" charset="0"/>
              </a:rPr>
              <a:t>Description of the failure to enable reproduction and resolution including the steps that detected the anomaly, and any relevant test logs, database dumps, screenshots, or recordings.</a:t>
            </a:r>
          </a:p>
          <a:p>
            <a:pPr marL="0" indent="0">
              <a:buNone/>
            </a:pPr>
            <a:r>
              <a:rPr lang="en-US" sz="5200" dirty="0">
                <a:latin typeface="Times New Roman" panose="02020603050405020304" pitchFamily="18" charset="0"/>
                <a:cs typeface="Times New Roman" panose="02020603050405020304" pitchFamily="18" charset="0"/>
              </a:rPr>
              <a:t>• Expected results and actual results.</a:t>
            </a:r>
          </a:p>
          <a:p>
            <a:pPr marL="0" indent="0">
              <a:buNone/>
            </a:pPr>
            <a:r>
              <a:rPr lang="en-US" sz="5200" dirty="0">
                <a:latin typeface="Times New Roman" panose="02020603050405020304" pitchFamily="18" charset="0"/>
                <a:cs typeface="Times New Roman" panose="02020603050405020304" pitchFamily="18" charset="0"/>
              </a:rPr>
              <a:t>• Severity of the defect on the interests of stakeholders or requirements.</a:t>
            </a:r>
          </a:p>
          <a:p>
            <a:pPr marL="0" indent="0">
              <a:buNone/>
            </a:pPr>
            <a:r>
              <a:rPr lang="en-US" sz="5200" dirty="0">
                <a:latin typeface="Times New Roman" panose="02020603050405020304" pitchFamily="18" charset="0"/>
                <a:cs typeface="Times New Roman" panose="02020603050405020304" pitchFamily="18" charset="0"/>
              </a:rPr>
              <a:t>• Priority to fix.</a:t>
            </a:r>
          </a:p>
          <a:p>
            <a:pPr marL="0" indent="0">
              <a:buNone/>
            </a:pPr>
            <a:r>
              <a:rPr lang="en-US" sz="5200" dirty="0">
                <a:latin typeface="Times New Roman" panose="02020603050405020304" pitchFamily="18" charset="0"/>
                <a:cs typeface="Times New Roman" panose="02020603050405020304" pitchFamily="18" charset="0"/>
              </a:rPr>
              <a:t>• Status of the defect.</a:t>
            </a:r>
          </a:p>
          <a:p>
            <a:pPr marL="0" indent="0">
              <a:buNone/>
            </a:pPr>
            <a:r>
              <a:rPr lang="en-US" sz="5200"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103365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D925-1122-0FA8-B6FC-06FA520A7EB7}"/>
              </a:ext>
            </a:extLst>
          </p:cNvPr>
          <p:cNvSpPr>
            <a:spLocks noGrp="1"/>
          </p:cNvSpPr>
          <p:nvPr>
            <p:ph type="title"/>
          </p:nvPr>
        </p:nvSpPr>
        <p:spPr>
          <a:xfrm>
            <a:off x="838200" y="123825"/>
            <a:ext cx="10515600" cy="904875"/>
          </a:xfrm>
        </p:spPr>
        <p:txBody>
          <a:bodyPr/>
          <a:lstStyle/>
          <a:p>
            <a:pPr algn="ctr"/>
            <a:r>
              <a:rPr lang="en-GB" b="1" dirty="0">
                <a:solidFill>
                  <a:schemeClr val="accent2">
                    <a:lumMod val="75000"/>
                  </a:schemeClr>
                </a:solidFill>
                <a:latin typeface="Times New Roman" panose="02020603050405020304" pitchFamily="18" charset="0"/>
                <a:cs typeface="Times New Roman" panose="02020603050405020304" pitchFamily="18" charset="0"/>
              </a:rPr>
              <a:t>6. Test Tools</a:t>
            </a:r>
          </a:p>
        </p:txBody>
      </p:sp>
      <p:sp>
        <p:nvSpPr>
          <p:cNvPr id="3" name="Content Placeholder 2">
            <a:extLst>
              <a:ext uri="{FF2B5EF4-FFF2-40B4-BE49-F238E27FC236}">
                <a16:creationId xmlns:a16="http://schemas.microsoft.com/office/drawing/2014/main" id="{99E1C563-668D-C91C-8F5C-1A6F9F0A0291}"/>
              </a:ext>
            </a:extLst>
          </p:cNvPr>
          <p:cNvSpPr>
            <a:spLocks noGrp="1"/>
          </p:cNvSpPr>
          <p:nvPr>
            <p:ph idx="1"/>
          </p:nvPr>
        </p:nvSpPr>
        <p:spPr>
          <a:xfrm>
            <a:off x="838200" y="933450"/>
            <a:ext cx="10515600" cy="5243513"/>
          </a:xfrm>
        </p:spPr>
        <p:txBody>
          <a:bodyPr>
            <a:normAutofit fontScale="77500" lnSpcReduction="20000"/>
          </a:bodyPr>
          <a:lstStyle/>
          <a:p>
            <a:pPr marL="0" indent="0">
              <a:buNone/>
            </a:pPr>
            <a:r>
              <a:rPr lang="en-US" sz="3800" b="1" dirty="0">
                <a:solidFill>
                  <a:schemeClr val="accent2">
                    <a:lumMod val="75000"/>
                  </a:schemeClr>
                </a:solidFill>
                <a:latin typeface="Times New Roman" panose="02020603050405020304" pitchFamily="18" charset="0"/>
                <a:cs typeface="Times New Roman" panose="02020603050405020304" pitchFamily="18" charset="0"/>
              </a:rPr>
              <a:t>6.1 Tool Support for Testing</a:t>
            </a:r>
          </a:p>
          <a:p>
            <a:pPr marL="0" indent="0">
              <a:buNone/>
            </a:pPr>
            <a:r>
              <a:rPr lang="en-US" dirty="0">
                <a:latin typeface="Times New Roman" panose="02020603050405020304" pitchFamily="18" charset="0"/>
                <a:cs typeface="Times New Roman" panose="02020603050405020304" pitchFamily="18" charset="0"/>
              </a:rPr>
              <a:t>• Management tools – increase the test process efficiency by facilitating management of the SDLC, requirements, tests, defects, configuration.</a:t>
            </a:r>
          </a:p>
          <a:p>
            <a:pPr marL="0" indent="0">
              <a:buNone/>
            </a:pPr>
            <a:r>
              <a:rPr lang="en-US" dirty="0">
                <a:latin typeface="Times New Roman" panose="02020603050405020304" pitchFamily="18" charset="0"/>
                <a:cs typeface="Times New Roman" panose="02020603050405020304" pitchFamily="18" charset="0"/>
              </a:rPr>
              <a:t>• Test design and implementation tools – facilitate generation of test cases, test data and test procedures.</a:t>
            </a:r>
          </a:p>
          <a:p>
            <a:pPr marL="0" indent="0">
              <a:buNone/>
            </a:pPr>
            <a:r>
              <a:rPr lang="en-US" dirty="0">
                <a:latin typeface="Times New Roman" panose="02020603050405020304" pitchFamily="18" charset="0"/>
                <a:cs typeface="Times New Roman" panose="02020603050405020304" pitchFamily="18" charset="0"/>
              </a:rPr>
              <a:t>• Test execution and coverage tools – facilitate automated test execution and coverage measurement.</a:t>
            </a:r>
          </a:p>
          <a:p>
            <a:pPr marL="0" indent="0">
              <a:buNone/>
            </a:pPr>
            <a:r>
              <a:rPr lang="en-US" dirty="0">
                <a:latin typeface="Times New Roman" panose="02020603050405020304" pitchFamily="18" charset="0"/>
                <a:cs typeface="Times New Roman" panose="02020603050405020304" pitchFamily="18" charset="0"/>
              </a:rPr>
              <a:t>• Non-functional testing tools – allow the tester to perform non-functional testing that is difficult or impossible to perform manually.</a:t>
            </a:r>
          </a:p>
          <a:p>
            <a:pPr marL="0" indent="0">
              <a:buNone/>
            </a:pPr>
            <a:r>
              <a:rPr lang="en-US" dirty="0">
                <a:latin typeface="Times New Roman" panose="02020603050405020304" pitchFamily="18" charset="0"/>
                <a:cs typeface="Times New Roman" panose="02020603050405020304" pitchFamily="18" charset="0"/>
              </a:rPr>
              <a:t>• DevOps tools – support the DevOps delivery pipeline, workflow tracking, automated build process(es), CI/CD.</a:t>
            </a:r>
          </a:p>
          <a:p>
            <a:pPr marL="0" indent="0">
              <a:buNone/>
            </a:pPr>
            <a:r>
              <a:rPr lang="en-US" dirty="0">
                <a:latin typeface="Times New Roman" panose="02020603050405020304" pitchFamily="18" charset="0"/>
                <a:cs typeface="Times New Roman" panose="02020603050405020304" pitchFamily="18" charset="0"/>
              </a:rPr>
              <a:t>• Collaboration tools – facilitate communication.</a:t>
            </a:r>
          </a:p>
          <a:p>
            <a:pPr marL="0" indent="0">
              <a:buNone/>
            </a:pPr>
            <a:r>
              <a:rPr lang="en-US" dirty="0">
                <a:latin typeface="Times New Roman" panose="02020603050405020304" pitchFamily="18" charset="0"/>
                <a:cs typeface="Times New Roman" panose="02020603050405020304" pitchFamily="18" charset="0"/>
              </a:rPr>
              <a:t>• Tools supporting scalability and deployment standardization (e.g., virtual machines, containerization tools).</a:t>
            </a:r>
          </a:p>
          <a:p>
            <a:pPr marL="0" indent="0">
              <a:buNone/>
            </a:pPr>
            <a:r>
              <a:rPr lang="en-US" dirty="0">
                <a:latin typeface="Times New Roman" panose="02020603050405020304" pitchFamily="18" charset="0"/>
                <a:cs typeface="Times New Roman" panose="02020603050405020304" pitchFamily="18" charset="0"/>
              </a:rPr>
              <a:t>• Any other tool that assists in testing (e.g., a spreadsheet is a test tool in the context of testing).</a:t>
            </a:r>
          </a:p>
          <a:p>
            <a:pPr marL="0" indent="0">
              <a:buNone/>
            </a:pPr>
            <a:endParaRPr lang="en-GB" dirty="0"/>
          </a:p>
        </p:txBody>
      </p:sp>
    </p:spTree>
    <p:extLst>
      <p:ext uri="{BB962C8B-B14F-4D97-AF65-F5344CB8AC3E}">
        <p14:creationId xmlns:p14="http://schemas.microsoft.com/office/powerpoint/2010/main" val="3897331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92500" lnSpcReduction="20000"/>
          </a:bodyPr>
          <a:lstStyle/>
          <a:p>
            <a:pPr marL="0" indent="0">
              <a:buNone/>
            </a:pPr>
            <a:r>
              <a:rPr lang="en-US" sz="3500" b="1" dirty="0">
                <a:solidFill>
                  <a:schemeClr val="accent2">
                    <a:lumMod val="75000"/>
                  </a:schemeClr>
                </a:solidFill>
                <a:latin typeface="Times New Roman" panose="02020603050405020304" pitchFamily="18" charset="0"/>
                <a:cs typeface="Times New Roman" panose="02020603050405020304" pitchFamily="18" charset="0"/>
              </a:rPr>
              <a:t>6.2 Benefits and Risks of Test Automation</a:t>
            </a:r>
          </a:p>
          <a:p>
            <a:pPr marL="0" indent="0">
              <a:buNone/>
            </a:pPr>
            <a:r>
              <a:rPr lang="en-US" b="1" dirty="0">
                <a:latin typeface="Times New Roman" panose="02020603050405020304" pitchFamily="18" charset="0"/>
                <a:cs typeface="Times New Roman" panose="02020603050405020304" pitchFamily="18" charset="0"/>
              </a:rPr>
              <a:t>Benefits.</a:t>
            </a:r>
          </a:p>
          <a:p>
            <a:pPr marL="0" indent="0">
              <a:buNone/>
            </a:pPr>
            <a:r>
              <a:rPr lang="en-US" dirty="0">
                <a:latin typeface="Times New Roman" panose="02020603050405020304" pitchFamily="18" charset="0"/>
                <a:cs typeface="Times New Roman" panose="02020603050405020304" pitchFamily="18" charset="0"/>
              </a:rPr>
              <a:t>• Time saved by reducing repetitive manual work (e.g., execute regression tests, re-enter the same test data, compare expected results vs actual results, and check against coding standards)</a:t>
            </a:r>
          </a:p>
          <a:p>
            <a:pPr marL="0" indent="0">
              <a:buNone/>
            </a:pPr>
            <a:r>
              <a:rPr lang="en-US" dirty="0">
                <a:latin typeface="Times New Roman" panose="02020603050405020304" pitchFamily="18" charset="0"/>
                <a:cs typeface="Times New Roman" panose="02020603050405020304" pitchFamily="18" charset="0"/>
              </a:rPr>
              <a:t>• Prevention of simple human errors through greater consistency and repeatability (e.g., tests are consistently derived from requirements, test data is created in a systematic manner, and tests are executed by a tool in the same order with the same frequency)</a:t>
            </a:r>
          </a:p>
          <a:p>
            <a:pPr marL="0" indent="0">
              <a:buNone/>
            </a:pPr>
            <a:r>
              <a:rPr lang="en-US" dirty="0">
                <a:latin typeface="Times New Roman" panose="02020603050405020304" pitchFamily="18" charset="0"/>
                <a:cs typeface="Times New Roman" panose="02020603050405020304" pitchFamily="18" charset="0"/>
              </a:rPr>
              <a:t>• More objective assessment (e.g., coverage) and providing measures that are too complicated for humans to derive</a:t>
            </a:r>
          </a:p>
          <a:p>
            <a:pPr marL="0" indent="0">
              <a:buNone/>
            </a:pPr>
            <a:r>
              <a:rPr lang="en-US" dirty="0">
                <a:latin typeface="Times New Roman" panose="02020603050405020304" pitchFamily="18" charset="0"/>
                <a:cs typeface="Times New Roman" panose="02020603050405020304" pitchFamily="18" charset="0"/>
              </a:rPr>
              <a:t>• Easier access to information about testing to support test management and test reporting (e.g., statistics, graphs, and aggregated data about test progress, defect rates, and test execution duration)</a:t>
            </a:r>
          </a:p>
          <a:p>
            <a:pPr marL="0" indent="0">
              <a:buNone/>
            </a:pPr>
            <a:r>
              <a:rPr lang="en-US" dirty="0">
                <a:latin typeface="Times New Roman" panose="02020603050405020304" pitchFamily="18" charset="0"/>
                <a:cs typeface="Times New Roman" panose="02020603050405020304" pitchFamily="18" charset="0"/>
              </a:rPr>
              <a:t>• Reduced test execution times to provide earlier defect detection, faster feedback and faster time to market</a:t>
            </a:r>
          </a:p>
          <a:p>
            <a:pPr marL="0" indent="0">
              <a:buNone/>
            </a:pPr>
            <a:r>
              <a:rPr lang="en-US" dirty="0">
                <a:latin typeface="Times New Roman" panose="02020603050405020304" pitchFamily="18" charset="0"/>
                <a:cs typeface="Times New Roman" panose="02020603050405020304" pitchFamily="18" charset="0"/>
              </a:rPr>
              <a:t>• More time for testers to design new, deeper and more effective tests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54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0028-3DCE-2F52-5281-91B69E3C02E6}"/>
              </a:ext>
            </a:extLst>
          </p:cNvPr>
          <p:cNvSpPr>
            <a:spLocks noGrp="1"/>
          </p:cNvSpPr>
          <p:nvPr>
            <p:ph type="title"/>
          </p:nvPr>
        </p:nvSpPr>
        <p:spPr/>
        <p:txBody>
          <a:bodyPr/>
          <a:lstStyle/>
          <a:p>
            <a:pPr algn="ctr"/>
            <a:r>
              <a:rPr lang="en-GB" sz="40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1.2.1 Testing’s Contributions to Success</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749EF2F2-338D-877B-C588-FD49A188A975}"/>
              </a:ext>
            </a:extLst>
          </p:cNvPr>
          <p:cNvSpPr>
            <a:spLocks noGrp="1"/>
          </p:cNvSpPr>
          <p:nvPr>
            <p:ph idx="1"/>
          </p:nvPr>
        </p:nvSpPr>
        <p:spPr/>
        <p:txBody>
          <a:bodyPr/>
          <a:lstStyle/>
          <a:p>
            <a:pPr marL="635000">
              <a:lnSpc>
                <a:spcPts val="1200"/>
              </a:lnSpc>
              <a:spcAft>
                <a:spcPts val="800"/>
              </a:spcAft>
            </a:pPr>
            <a:endParaRPr lang="en-GB" sz="1800" kern="0" dirty="0">
              <a:effectLst/>
              <a:latin typeface="Arial" panose="020B0604020202020204" pitchFamily="34"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Testing provides a cost-effective means of detecting defects.</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Testing provides a means of directly evaluating the quality of a test object at various stages in the SDLC.</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Testing provides users with indirect representation on the development project. Testers ensure that their understanding of users’ needs are considered throughout the development lifecycle.</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40187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C826-CE94-9A63-965B-3EAA7B2836D9}"/>
              </a:ext>
            </a:extLst>
          </p:cNvPr>
          <p:cNvSpPr>
            <a:spLocks noGrp="1"/>
          </p:cNvSpPr>
          <p:nvPr>
            <p:ph idx="1"/>
          </p:nvPr>
        </p:nvSpPr>
        <p:spPr>
          <a:xfrm>
            <a:off x="838200" y="190500"/>
            <a:ext cx="10515600" cy="5986463"/>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Risks.</a:t>
            </a:r>
          </a:p>
          <a:p>
            <a:pPr marL="0" indent="0">
              <a:buNone/>
            </a:pPr>
            <a:r>
              <a:rPr lang="en-US" dirty="0">
                <a:latin typeface="Times New Roman" panose="02020603050405020304" pitchFamily="18" charset="0"/>
                <a:cs typeface="Times New Roman" panose="02020603050405020304" pitchFamily="18" charset="0"/>
              </a:rPr>
              <a:t>• Unrealistic expectations about the benefits of a tool (including functionality and ease of use).</a:t>
            </a:r>
          </a:p>
          <a:p>
            <a:pPr marL="0" indent="0">
              <a:buNone/>
            </a:pPr>
            <a:r>
              <a:rPr lang="en-US" dirty="0">
                <a:latin typeface="Times New Roman" panose="02020603050405020304" pitchFamily="18" charset="0"/>
                <a:cs typeface="Times New Roman" panose="02020603050405020304" pitchFamily="18" charset="0"/>
              </a:rPr>
              <a:t>• Inaccurate estimations of time, costs, effort required to introduce a tool, maintain test scripts and change the existing manual test process.</a:t>
            </a:r>
          </a:p>
          <a:p>
            <a:pPr marL="0" indent="0">
              <a:buNone/>
            </a:pPr>
            <a:r>
              <a:rPr lang="en-US" dirty="0">
                <a:latin typeface="Times New Roman" panose="02020603050405020304" pitchFamily="18" charset="0"/>
                <a:cs typeface="Times New Roman" panose="02020603050405020304" pitchFamily="18" charset="0"/>
              </a:rPr>
              <a:t>• Using a test tool when manual testing is more appropriate.</a:t>
            </a:r>
          </a:p>
          <a:p>
            <a:pPr marL="0" indent="0">
              <a:buNone/>
            </a:pPr>
            <a:r>
              <a:rPr lang="en-US" dirty="0">
                <a:latin typeface="Times New Roman" panose="02020603050405020304" pitchFamily="18" charset="0"/>
                <a:cs typeface="Times New Roman" panose="02020603050405020304" pitchFamily="18" charset="0"/>
              </a:rPr>
              <a:t>• Relying on a tool too much, e.g., ignoring the need of human critical thinking.</a:t>
            </a:r>
          </a:p>
          <a:p>
            <a:pPr marL="0" indent="0">
              <a:buNone/>
            </a:pPr>
            <a:r>
              <a:rPr lang="en-US" dirty="0">
                <a:latin typeface="Times New Roman" panose="02020603050405020304" pitchFamily="18" charset="0"/>
                <a:cs typeface="Times New Roman" panose="02020603050405020304" pitchFamily="18" charset="0"/>
              </a:rPr>
              <a:t>• The dependency on the tool vendor which may go out of business, retire the tool, sell the tool to a different vendor or provide poor support (e.g., responses to queries, upgrades, and defect fixes).</a:t>
            </a:r>
          </a:p>
          <a:p>
            <a:pPr marL="0" indent="0">
              <a:buNone/>
            </a:pPr>
            <a:r>
              <a:rPr lang="en-US" dirty="0">
                <a:latin typeface="Times New Roman" panose="02020603050405020304" pitchFamily="18" charset="0"/>
                <a:cs typeface="Times New Roman" panose="02020603050405020304" pitchFamily="18" charset="0"/>
              </a:rPr>
              <a:t>• Using an open-source software which may be abandoned, meaning that no further updates are available, or its internal components may require quite frequent updates as a further development.</a:t>
            </a:r>
          </a:p>
          <a:p>
            <a:pPr marL="0" indent="0">
              <a:buNone/>
            </a:pPr>
            <a:r>
              <a:rPr lang="en-US" dirty="0">
                <a:latin typeface="Times New Roman" panose="02020603050405020304" pitchFamily="18" charset="0"/>
                <a:cs typeface="Times New Roman" panose="02020603050405020304" pitchFamily="18" charset="0"/>
              </a:rPr>
              <a:t>• The automation tool is not compatible with the development platform.</a:t>
            </a:r>
          </a:p>
          <a:p>
            <a:pPr marL="0" indent="0">
              <a:buNone/>
            </a:pPr>
            <a:r>
              <a:rPr lang="en-US" dirty="0">
                <a:latin typeface="Times New Roman" panose="02020603050405020304" pitchFamily="18" charset="0"/>
                <a:cs typeface="Times New Roman" panose="02020603050405020304" pitchFamily="18" charset="0"/>
              </a:rPr>
              <a:t>• Choosing an unsuitable tool that did not comply with the regulatory requirements and/or safety standards.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1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C62E-9E9A-0340-9C77-E7A859A2FC9B}"/>
              </a:ext>
            </a:extLst>
          </p:cNvPr>
          <p:cNvSpPr>
            <a:spLocks noGrp="1"/>
          </p:cNvSpPr>
          <p:nvPr>
            <p:ph type="title"/>
          </p:nvPr>
        </p:nvSpPr>
        <p:spPr/>
        <p:txBody>
          <a:bodyPr>
            <a:normAutofit/>
          </a:bodyPr>
          <a:lstStyle/>
          <a:p>
            <a:pPr algn="ctr"/>
            <a:r>
              <a:rPr lang="en-GB" sz="36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1.2.2 Testing and Quality Assurance (QA)</a:t>
            </a:r>
            <a:br>
              <a:rPr lang="en-GB" sz="3600" b="1" kern="1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8A082-18C1-9D84-6C5E-5742BD3D762A}"/>
              </a:ext>
            </a:extLst>
          </p:cNvPr>
          <p:cNvSpPr>
            <a:spLocks noGrp="1"/>
          </p:cNvSpPr>
          <p:nvPr>
            <p:ph idx="1"/>
          </p:nvPr>
        </p:nvSpPr>
        <p:spPr/>
        <p:txBody>
          <a:bodyPr/>
          <a:lstStyle/>
          <a:p>
            <a:pPr marL="635000">
              <a:lnSpc>
                <a:spcPts val="1200"/>
              </a:lnSpc>
              <a:spcAft>
                <a:spcPts val="800"/>
              </a:spcAft>
            </a:pPr>
            <a:endParaRPr lang="en-GB" sz="1800" kern="0" dirty="0">
              <a:effectLst/>
              <a:latin typeface="Arial" panose="020B0604020202020204" pitchFamily="34"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QC is a product-oriented, corrective approach that focuses on those activities supporting the achievement of appropriate levels of quality. Testing is a major form of quality control, while others include formal methods (model checking and proof of correctness), simulation and prototyping.</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QA is a process-oriented, preventive approach that focuses on the implementation and improvement of processes. It works on the basis that if a good process is followed correctly, then it will generate a good product. QA applies to both the development and testing processes, and is the responsibility of everyone on a project.</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20792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B23D-DB59-661D-2F22-99D29455A5AB}"/>
              </a:ext>
            </a:extLst>
          </p:cNvPr>
          <p:cNvSpPr>
            <a:spLocks noGrp="1"/>
          </p:cNvSpPr>
          <p:nvPr>
            <p:ph type="title"/>
          </p:nvPr>
        </p:nvSpPr>
        <p:spPr/>
        <p:txBody>
          <a:bodyPr>
            <a:normAutofit/>
          </a:bodyPr>
          <a:lstStyle/>
          <a:p>
            <a:pPr algn="ctr"/>
            <a:r>
              <a:rPr lang="en-GB" sz="3600" b="1"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1.2.3 Errors, Defects, Failures, and Root Causes</a:t>
            </a:r>
            <a:br>
              <a:rPr lang="en-GB" sz="28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DA8FCE-BEE7-BD24-392A-C6175C9C8520}"/>
              </a:ext>
            </a:extLst>
          </p:cNvPr>
          <p:cNvSpPr>
            <a:spLocks noGrp="1"/>
          </p:cNvSpPr>
          <p:nvPr>
            <p:ph idx="1"/>
          </p:nvPr>
        </p:nvSpPr>
        <p:spPr/>
        <p:txBody>
          <a:bodyPr>
            <a:normAutofit/>
          </a:bodyPr>
          <a:lstStyle/>
          <a:p>
            <a:pPr marL="635000" algn="just">
              <a:lnSpc>
                <a:spcPct val="100000"/>
              </a:lnSpc>
              <a:spcAft>
                <a:spcPts val="800"/>
              </a:spcAft>
            </a:pPr>
            <a:endPar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A person can make a mistake that can lead to the introduction of a defect in the software.</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If a piece of code that contains a defect is executed, this can cause a crash.</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0" algn="just">
              <a:lnSpc>
                <a:spcPct val="100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A root cause is a fundamental reason for the occurrence of a problem.</a:t>
            </a:r>
            <a:endParaRPr lang="en-GB"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600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6853</Words>
  <Application>Microsoft Office PowerPoint</Application>
  <PresentationFormat>Widescreen</PresentationFormat>
  <Paragraphs>533</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Symbol</vt:lpstr>
      <vt:lpstr>Times New Roman</vt:lpstr>
      <vt:lpstr>Office Theme</vt:lpstr>
      <vt:lpstr>ISTQB CERTIFIED TESTER FOUNDATION LEVEL V4.0</vt:lpstr>
      <vt:lpstr>1. Fundamentals of Testing</vt:lpstr>
      <vt:lpstr>1.1 What is testing? </vt:lpstr>
      <vt:lpstr>1.1.1 Test Objectives </vt:lpstr>
      <vt:lpstr>1.1.2 Testing and Debugging </vt:lpstr>
      <vt:lpstr>1.2 Why is Testing Necessary? </vt:lpstr>
      <vt:lpstr>1.2.1 Testing’s Contributions to Success </vt:lpstr>
      <vt:lpstr>1.2.2 Testing and Quality Assurance (QA) </vt:lpstr>
      <vt:lpstr>1.2.3 Errors, Defects, Failures, and Root Causes </vt:lpstr>
      <vt:lpstr>1.3 Testing Principles </vt:lpstr>
      <vt:lpstr>1.4 Test Activities, Testware and Test Roles </vt:lpstr>
      <vt:lpstr>1.4.2. Test Process in Context </vt:lpstr>
      <vt:lpstr>1.4.3. Testware </vt:lpstr>
      <vt:lpstr>1.4.4. Traceability between the Test Basis and Testware </vt:lpstr>
      <vt:lpstr>1.4.5. Roles in Testing </vt:lpstr>
      <vt:lpstr>1.5 Essential Skills and Good Practices in Testing </vt:lpstr>
      <vt:lpstr>PowerPoint Presentation</vt:lpstr>
      <vt:lpstr>2. Testing Throughout the Software Development Lifecycle</vt:lpstr>
      <vt:lpstr>PowerPoint Presentation</vt:lpstr>
      <vt:lpstr>PowerPoint Presentation</vt:lpstr>
      <vt:lpstr>PowerPoint Presentation</vt:lpstr>
      <vt:lpstr>2.2 Test Levels and Test Types </vt:lpstr>
      <vt:lpstr>PowerPoint Presentation</vt:lpstr>
      <vt:lpstr>PowerPoint Presentation</vt:lpstr>
      <vt:lpstr>PowerPoint Presentation</vt:lpstr>
      <vt:lpstr>3. Static Testing</vt:lpstr>
      <vt:lpstr>PowerPoint Presentation</vt:lpstr>
      <vt:lpstr>PowerPoint Presentation</vt:lpstr>
      <vt:lpstr>PowerPoint Presentation</vt:lpstr>
      <vt:lpstr>PowerPoint Presentation</vt:lpstr>
      <vt:lpstr>PowerPoint Presentation</vt:lpstr>
      <vt:lpstr>PowerPoint Presentation</vt:lpstr>
      <vt:lpstr>4. Test 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Managing the Test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Test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ISTOB CERTIFIED TESTER FOUNDATIONLEVEL V4.0</dc:title>
  <dc:creator>Artur Imre (STU73978)</dc:creator>
  <cp:lastModifiedBy>Artur Imre (STU73978)</cp:lastModifiedBy>
  <cp:revision>14</cp:revision>
  <dcterms:created xsi:type="dcterms:W3CDTF">2024-07-15T14:01:56Z</dcterms:created>
  <dcterms:modified xsi:type="dcterms:W3CDTF">2024-07-16T08:48:52Z</dcterms:modified>
</cp:coreProperties>
</file>