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81" r:id="rId12"/>
    <p:sldId id="282" r:id="rId13"/>
    <p:sldId id="283" r:id="rId14"/>
    <p:sldId id="269" r:id="rId15"/>
    <p:sldId id="270" r:id="rId16"/>
    <p:sldId id="271" r:id="rId17"/>
    <p:sldId id="273" r:id="rId18"/>
    <p:sldId id="274" r:id="rId19"/>
    <p:sldId id="266" r:id="rId20"/>
    <p:sldId id="267" r:id="rId21"/>
    <p:sldId id="268" r:id="rId22"/>
    <p:sldId id="279" r:id="rId23"/>
    <p:sldId id="257" r:id="rId2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2213"/>
            <a:ext cx="9144000" cy="1655762"/>
          </a:xfrm>
        </p:spPr>
        <p:txBody>
          <a:bodyPr>
            <a:normAutofit lnSpcReduction="10000"/>
          </a:bodyPr>
          <a:p>
            <a:endParaRPr lang="en-US" altLang="en-US"/>
          </a:p>
          <a:p>
            <a:endParaRPr lang="en-US" altLang="en-US" sz="2000"/>
          </a:p>
          <a:p>
            <a:r>
              <a:rPr lang="en-US" altLang="en-US" sz="2000"/>
              <a:t>Artur Castiel</a:t>
            </a:r>
            <a:br>
              <a:rPr lang="en-US" altLang="en-US" sz="2000"/>
            </a:br>
            <a:r>
              <a:rPr lang="en-US" altLang="en-US" sz="2000"/>
              <a:t>Renata Tavares</a:t>
            </a:r>
            <a:endParaRPr lang="en-US" alt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5605" y="361315"/>
            <a:ext cx="3780790" cy="33712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14320" y="3732530"/>
            <a:ext cx="6604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Comfortaa" panose="00000500000000000000" charset="0"/>
                <a:cs typeface="Comfortaa" panose="00000500000000000000" charset="0"/>
                <a:sym typeface="+mn-ea"/>
              </a:rPr>
              <a:t>Intuitive Multilevel Preprocessor for Smart Simulation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6320" y="106200"/>
            <a:ext cx="1809360" cy="161316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3294720" y="847080"/>
            <a:ext cx="703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latin typeface="Calibri"/>
              </a:rPr>
              <a:t>Standard Direct Simulation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79" name="Line 2"/>
          <p:cNvSpPr/>
          <p:nvPr/>
        </p:nvSpPr>
        <p:spPr>
          <a:xfrm>
            <a:off x="182880" y="1798200"/>
            <a:ext cx="11704320" cy="36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179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2232000"/>
            <a:ext cx="4248000" cy="3955680"/>
          </a:xfrm>
          <a:prstGeom prst="rect">
            <a:avLst/>
          </a:prstGeom>
          <a:ln>
            <a:noFill/>
          </a:ln>
        </p:spPr>
      </p:pic>
      <p:pic>
        <p:nvPicPr>
          <p:cNvPr id="181" name="Picture 180"/>
          <p:cNvPicPr/>
          <p:nvPr/>
        </p:nvPicPr>
        <p:blipFill>
          <a:blip r:embed="rId3"/>
          <a:stretch>
            <a:fillRect/>
          </a:stretch>
        </p:blipFill>
        <p:spPr>
          <a:xfrm>
            <a:off x="5400000" y="2304000"/>
            <a:ext cx="5616000" cy="1944000"/>
          </a:xfrm>
          <a:prstGeom prst="rect">
            <a:avLst/>
          </a:prstGeom>
          <a:ln>
            <a:noFill/>
          </a:ln>
        </p:spPr>
      </p:pic>
      <p:pic>
        <p:nvPicPr>
          <p:cNvPr id="182" name="Picture 181"/>
          <p:cNvPicPr/>
          <p:nvPr/>
        </p:nvPicPr>
        <p:blipFill>
          <a:blip r:embed="rId4"/>
          <a:stretch>
            <a:fillRect/>
          </a:stretch>
        </p:blipFill>
        <p:spPr>
          <a:xfrm>
            <a:off x="5400000" y="4320000"/>
            <a:ext cx="5494680" cy="18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6320" y="106200"/>
            <a:ext cx="1809360" cy="161316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3294720" y="847080"/>
            <a:ext cx="703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latin typeface="Calibri"/>
              </a:rPr>
              <a:t>Standard Direct Simulation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85" name="Line 2"/>
          <p:cNvSpPr/>
          <p:nvPr/>
        </p:nvSpPr>
        <p:spPr>
          <a:xfrm>
            <a:off x="182880" y="1798200"/>
            <a:ext cx="11704320" cy="36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Picture 185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2232000"/>
            <a:ext cx="4248000" cy="395568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3"/>
          <a:stretch>
            <a:fillRect/>
          </a:stretch>
        </p:blipFill>
        <p:spPr>
          <a:xfrm>
            <a:off x="5289120" y="2160000"/>
            <a:ext cx="551088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6320" y="106200"/>
            <a:ext cx="1809360" cy="161316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3294720" y="847080"/>
            <a:ext cx="703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latin typeface="Calibri"/>
              </a:rPr>
              <a:t>Standard Direct Simulation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90" name="Line 2"/>
          <p:cNvSpPr/>
          <p:nvPr/>
        </p:nvSpPr>
        <p:spPr>
          <a:xfrm>
            <a:off x="182880" y="1798200"/>
            <a:ext cx="11704320" cy="36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2232000"/>
            <a:ext cx="4248000" cy="3955680"/>
          </a:xfrm>
          <a:prstGeom prst="rect">
            <a:avLst/>
          </a:prstGeom>
          <a:ln>
            <a:noFill/>
          </a:ln>
        </p:spPr>
      </p:pic>
      <p:pic>
        <p:nvPicPr>
          <p:cNvPr id="192" name="Picture 191"/>
          <p:cNvPicPr/>
          <p:nvPr/>
        </p:nvPicPr>
        <p:blipFill>
          <a:blip r:embed="rId3"/>
          <a:stretch>
            <a:fillRect/>
          </a:stretch>
        </p:blipFill>
        <p:spPr>
          <a:xfrm>
            <a:off x="5400000" y="2592000"/>
            <a:ext cx="5688000" cy="2376000"/>
          </a:xfrm>
          <a:prstGeom prst="rect">
            <a:avLst/>
          </a:prstGeom>
          <a:ln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>
            <a:fillRect/>
          </a:stretch>
        </p:blipFill>
        <p:spPr>
          <a:xfrm>
            <a:off x="5400000" y="5112000"/>
            <a:ext cx="5688000" cy="6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549783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Multilevel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 for Multiscale Simulation</a:t>
            </a:r>
            <a:endParaRPr lang="en-US" altLang="en-US" sz="2400"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06170" y="2966720"/>
            <a:ext cx="3231515" cy="3718560"/>
            <a:chOff x="1742" y="4672"/>
            <a:chExt cx="5089" cy="5856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6827" y="4672"/>
              <a:ext cx="5" cy="5857"/>
            </a:xfrm>
            <a:prstGeom prst="line">
              <a:avLst/>
            </a:prstGeom>
            <a:ln w="444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1742" y="4803"/>
              <a:ext cx="4441" cy="5643"/>
              <a:chOff x="1385" y="4544"/>
              <a:chExt cx="4928" cy="603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385" y="4544"/>
                <a:ext cx="4920" cy="912"/>
              </a:xfrm>
              <a:prstGeom prst="roundRect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Nodes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385" y="5832"/>
                <a:ext cx="4920" cy="912"/>
              </a:xfrm>
              <a:prstGeom prst="roundRect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Edges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385" y="7128"/>
                <a:ext cx="4920" cy="912"/>
              </a:xfrm>
              <a:prstGeom prst="roundRect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Faces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385" y="8408"/>
                <a:ext cx="4920" cy="912"/>
              </a:xfrm>
              <a:prstGeom prst="roundRect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Volumes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393" y="9664"/>
                <a:ext cx="4920" cy="912"/>
              </a:xfrm>
              <a:prstGeom prst="roundRect">
                <a:avLst/>
              </a:prstGeom>
              <a:ln w="50800" cap="rnd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000">
                    <a:sym typeface="+mn-ea"/>
                  </a:rPr>
                  <a:t>Custom Properties</a:t>
                </a:r>
                <a:endParaRPr lang="en-US" altLang="en-US" sz="2000">
                  <a:sym typeface="+mn-ea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709795" y="2910205"/>
            <a:ext cx="6491605" cy="3829050"/>
            <a:chOff x="7417" y="4536"/>
            <a:chExt cx="10223" cy="6030"/>
          </a:xfrm>
        </p:grpSpPr>
        <p:sp>
          <p:nvSpPr>
            <p:cNvPr id="22" name="Rectangle 21"/>
            <p:cNvSpPr/>
            <p:nvPr/>
          </p:nvSpPr>
          <p:spPr>
            <a:xfrm>
              <a:off x="7448" y="4536"/>
              <a:ext cx="10192" cy="850"/>
            </a:xfrm>
            <a:prstGeom prst="rect">
              <a:avLst/>
            </a:prstGeom>
            <a:ln w="50800" cap="rnd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en-US" sz="2400">
                  <a:sym typeface="+mn-ea"/>
                </a:rPr>
                <a:t>Coarse Volumes</a:t>
              </a:r>
              <a:endParaRPr lang="en-US" altLang="en-US" sz="2400">
                <a:sym typeface="+mn-ea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417" y="5656"/>
              <a:ext cx="4654" cy="4911"/>
              <a:chOff x="1742" y="4672"/>
              <a:chExt cx="5022" cy="585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6759" y="4672"/>
                <a:ext cx="5" cy="5857"/>
              </a:xfrm>
              <a:prstGeom prst="line">
                <a:avLst/>
              </a:prstGeom>
              <a:ln w="444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1742" y="4803"/>
                <a:ext cx="4441" cy="5643"/>
                <a:chOff x="1385" y="4544"/>
                <a:chExt cx="4928" cy="6032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1385" y="4544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 sz="2400">
                      <a:sym typeface="+mn-ea"/>
                    </a:rPr>
                    <a:t>Nodes</a:t>
                  </a:r>
                  <a:endParaRPr lang="en-US" altLang="en-US" sz="2400">
                    <a:sym typeface="+mn-ea"/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385" y="5832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 sz="2400">
                      <a:sym typeface="+mn-ea"/>
                    </a:rPr>
                    <a:t>Edges</a:t>
                  </a:r>
                  <a:endParaRPr lang="en-US" altLang="en-US" sz="2400">
                    <a:sym typeface="+mn-ea"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1385" y="7128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 sz="2400">
                      <a:sym typeface="+mn-ea"/>
                    </a:rPr>
                    <a:t>Faces</a:t>
                  </a:r>
                  <a:endParaRPr lang="en-US" altLang="en-US" sz="2400"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1385" y="8408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 sz="2400">
                      <a:sym typeface="+mn-ea"/>
                    </a:rPr>
                    <a:t>Volumes</a:t>
                  </a:r>
                  <a:endParaRPr lang="en-US" altLang="en-US" sz="2400">
                    <a:sym typeface="+mn-ea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393" y="9664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 sz="2000">
                      <a:sym typeface="+mn-ea"/>
                    </a:rPr>
                    <a:t>Custom Properties</a:t>
                  </a:r>
                  <a:endParaRPr lang="en-US" altLang="en-US" sz="2000">
                    <a:sym typeface="+mn-ea"/>
                  </a:endParaRPr>
                </a:p>
              </p:txBody>
            </p:sp>
          </p:grpSp>
        </p:grpSp>
      </p:grpSp>
      <p:grpSp>
        <p:nvGrpSpPr>
          <p:cNvPr id="67" name="Group 66"/>
          <p:cNvGrpSpPr/>
          <p:nvPr/>
        </p:nvGrpSpPr>
        <p:grpSpPr>
          <a:xfrm>
            <a:off x="7912735" y="3667125"/>
            <a:ext cx="3288934" cy="2691765"/>
            <a:chOff x="12625" y="5699"/>
            <a:chExt cx="7208" cy="6031"/>
          </a:xfrm>
        </p:grpSpPr>
        <p:sp>
          <p:nvSpPr>
            <p:cNvPr id="58" name="Rectangle 57"/>
            <p:cNvSpPr/>
            <p:nvPr/>
          </p:nvSpPr>
          <p:spPr>
            <a:xfrm>
              <a:off x="12656" y="5699"/>
              <a:ext cx="7177" cy="849"/>
            </a:xfrm>
            <a:prstGeom prst="rect">
              <a:avLst/>
            </a:prstGeom>
            <a:ln w="50800" cap="rnd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en-US" sz="2400">
                  <a:sym typeface="+mn-ea"/>
                </a:rPr>
                <a:t>Coarse Volumes</a:t>
              </a:r>
              <a:endParaRPr lang="en-US" altLang="en-US" sz="2400">
                <a:sym typeface="+mn-ea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2625" y="6819"/>
              <a:ext cx="4654" cy="4911"/>
              <a:chOff x="1742" y="4672"/>
              <a:chExt cx="5022" cy="5857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H="1">
                <a:off x="6759" y="4672"/>
                <a:ext cx="5" cy="5857"/>
              </a:xfrm>
              <a:prstGeom prst="line">
                <a:avLst/>
              </a:prstGeom>
              <a:ln w="444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1742" y="4803"/>
                <a:ext cx="4441" cy="5643"/>
                <a:chOff x="1385" y="4544"/>
                <a:chExt cx="4928" cy="603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385" y="4544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>
                      <a:sym typeface="+mn-ea"/>
                    </a:rPr>
                    <a:t>Nodes</a:t>
                  </a:r>
                  <a:endParaRPr lang="en-US" altLang="en-US">
                    <a:sym typeface="+mn-ea"/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385" y="5832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>
                      <a:sym typeface="+mn-ea"/>
                    </a:rPr>
                    <a:t>Edges</a:t>
                  </a:r>
                  <a:endParaRPr lang="en-US" altLang="en-US">
                    <a:sym typeface="+mn-ea"/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1385" y="7128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>
                      <a:sym typeface="+mn-ea"/>
                    </a:rPr>
                    <a:t>Faces</a:t>
                  </a:r>
                  <a:endParaRPr lang="en-US" altLang="en-US">
                    <a:sym typeface="+mn-ea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1385" y="8408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 sz="1600">
                      <a:sym typeface="+mn-ea"/>
                    </a:rPr>
                    <a:t>Volumes</a:t>
                  </a:r>
                  <a:endParaRPr lang="en-US" altLang="en-US" sz="1600">
                    <a:sym typeface="+mn-ea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1393" y="9664"/>
                  <a:ext cx="4920" cy="912"/>
                </a:xfrm>
                <a:prstGeom prst="roundRect">
                  <a:avLst/>
                </a:prstGeom>
                <a:ln w="50800" cap="rnd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r>
                    <a:rPr lang="en-US" altLang="en-US" sz="1400">
                      <a:sym typeface="+mn-ea"/>
                    </a:rPr>
                    <a:t>Custom Properties</a:t>
                  </a:r>
                  <a:endParaRPr lang="en-US" altLang="en-US" sz="1400">
                    <a:sym typeface="+mn-ea"/>
                  </a:endParaRPr>
                </a:p>
              </p:txBody>
            </p:sp>
          </p:grpSp>
        </p:grpSp>
      </p:grpSp>
      <p:sp>
        <p:nvSpPr>
          <p:cNvPr id="68" name="Text Box 67"/>
          <p:cNvSpPr txBox="1"/>
          <p:nvPr/>
        </p:nvSpPr>
        <p:spPr>
          <a:xfrm>
            <a:off x="10281285" y="4785995"/>
            <a:ext cx="920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/>
              <a:t>...</a:t>
            </a:r>
            <a:endParaRPr lang="en-US" altLang="en-US"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549783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Multilevel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 for Multiscale Simulation</a:t>
            </a:r>
            <a:endParaRPr lang="en-US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549783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Multilevel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 for Multiscale Simulation</a:t>
            </a:r>
            <a:endParaRPr lang="en-US" altLang="en-US" sz="240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0990" y="2903220"/>
            <a:ext cx="1835785" cy="711835"/>
          </a:xfrm>
          <a:prstGeom prst="rect">
            <a:avLst/>
          </a:prstGeom>
          <a:ln w="50800" cap="rnd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0</a:t>
            </a:r>
            <a:endParaRPr lang="en-US" altLang="en-US" sz="2400"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8865" y="2903220"/>
            <a:ext cx="1835785" cy="711835"/>
          </a:xfrm>
          <a:prstGeom prst="rect">
            <a:avLst/>
          </a:prstGeom>
          <a:ln w="50800" cap="rnd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2</a:t>
            </a:r>
            <a:endParaRPr lang="en-US" altLang="en-US" sz="24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385300" y="2844165"/>
            <a:ext cx="7639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800">
                <a:sym typeface="+mn-ea"/>
              </a:rPr>
              <a:t>...</a:t>
            </a:r>
            <a:endParaRPr lang="en-US" altLang="en-US" sz="4800"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7715" y="2903220"/>
            <a:ext cx="1835785" cy="711835"/>
          </a:xfrm>
          <a:prstGeom prst="rect">
            <a:avLst/>
          </a:prstGeom>
          <a:ln w="50800" cap="rnd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1</a:t>
            </a:r>
            <a:endParaRPr lang="en-US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549783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Multilevel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 for Multiscale Simulation</a:t>
            </a:r>
            <a:endParaRPr lang="en-US" altLang="en-US" sz="240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0990" y="2903220"/>
            <a:ext cx="1835785" cy="711835"/>
          </a:xfrm>
          <a:prstGeom prst="rect">
            <a:avLst/>
          </a:prstGeom>
          <a:ln w="50800" cap="rnd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0</a:t>
            </a:r>
            <a:endParaRPr lang="en-US" altLang="en-US" sz="2400"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8865" y="2903220"/>
            <a:ext cx="1835785" cy="711835"/>
          </a:xfrm>
          <a:prstGeom prst="rect">
            <a:avLst/>
          </a:prstGeom>
          <a:ln w="50800" cap="rnd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2</a:t>
            </a:r>
            <a:endParaRPr lang="en-US" altLang="en-US" sz="24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880600" y="2844165"/>
            <a:ext cx="7639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800">
                <a:sym typeface="+mn-ea"/>
              </a:rPr>
              <a:t>...</a:t>
            </a:r>
            <a:endParaRPr lang="en-US" altLang="en-US" sz="4800"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7715" y="4269105"/>
            <a:ext cx="18357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1</a:t>
            </a:r>
            <a:endParaRPr lang="en-US" altLang="en-US" sz="2400">
              <a:sym typeface="+mn-ea"/>
            </a:endParaRPr>
          </a:p>
        </p:txBody>
      </p:sp>
      <p:cxnSp>
        <p:nvCxnSpPr>
          <p:cNvPr id="21" name="Straight Arrow Connector 20"/>
          <p:cNvCxnSpPr>
            <a:stCxn id="13" idx="2"/>
            <a:endCxn id="17" idx="0"/>
          </p:cNvCxnSpPr>
          <p:nvPr/>
        </p:nvCxnSpPr>
        <p:spPr>
          <a:xfrm>
            <a:off x="5495925" y="3615055"/>
            <a:ext cx="0" cy="65405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570990" y="2903220"/>
            <a:ext cx="7692390" cy="2076450"/>
            <a:chOff x="2474" y="4572"/>
            <a:chExt cx="12114" cy="3270"/>
          </a:xfrm>
        </p:grpSpPr>
        <p:grpSp>
          <p:nvGrpSpPr>
            <p:cNvPr id="26" name="Group 25"/>
            <p:cNvGrpSpPr/>
            <p:nvPr/>
          </p:nvGrpSpPr>
          <p:grpSpPr>
            <a:xfrm>
              <a:off x="2474" y="4572"/>
              <a:ext cx="12115" cy="3271"/>
              <a:chOff x="2474" y="4572"/>
              <a:chExt cx="12115" cy="32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209" y="4572"/>
                <a:ext cx="2891" cy="1121"/>
              </a:xfrm>
              <a:prstGeom prst="rect">
                <a:avLst/>
              </a:prstGeom>
              <a:ln w="50800" cap="rnd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Coarse Volume 1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74" y="6723"/>
                <a:ext cx="2891" cy="1121"/>
              </a:xfrm>
              <a:prstGeom prst="rect">
                <a:avLst/>
              </a:prstGeom>
              <a:ln w="50800" cap="rnd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Coarse Volume 0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699" y="6723"/>
                <a:ext cx="2891" cy="1121"/>
              </a:xfrm>
              <a:prstGeom prst="rect">
                <a:avLst/>
              </a:prstGeom>
              <a:ln w="50800" cap="rnd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Coarse Volume 2</a:t>
                </a:r>
                <a:endParaRPr lang="en-US" altLang="en-US" sz="2400">
                  <a:sym typeface="+mn-ea"/>
                </a:endParaRPr>
              </a:p>
            </p:txBody>
          </p:sp>
          <p:cxnSp>
            <p:nvCxnSpPr>
              <p:cNvPr id="25" name="Straight Arrow Connector 24"/>
              <p:cNvCxnSpPr>
                <a:endCxn id="18" idx="0"/>
              </p:cNvCxnSpPr>
              <p:nvPr/>
            </p:nvCxnSpPr>
            <p:spPr>
              <a:xfrm>
                <a:off x="8680" y="5700"/>
                <a:ext cx="4465" cy="1023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3" idx="2"/>
              <a:endCxn id="16" idx="0"/>
            </p:cNvCxnSpPr>
            <p:nvPr/>
          </p:nvCxnSpPr>
          <p:spPr>
            <a:xfrm flipH="1">
              <a:off x="3920" y="5693"/>
              <a:ext cx="4735" cy="103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4578350" y="4269105"/>
            <a:ext cx="1835785" cy="711835"/>
          </a:xfrm>
          <a:prstGeom prst="rect">
            <a:avLst/>
          </a:prstGeom>
          <a:ln w="50800" cap="rnd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1</a:t>
            </a:r>
            <a:endParaRPr lang="en-US" altLang="en-US" sz="2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07600" y="4210050"/>
            <a:ext cx="7639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800">
                <a:sym typeface="+mn-ea"/>
              </a:rPr>
              <a:t>...</a:t>
            </a:r>
            <a:endParaRPr lang="en-US" altLang="en-US" sz="48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549783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Multilevel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 for Multiscale Simulation</a:t>
            </a:r>
            <a:endParaRPr lang="en-US" altLang="en-US" sz="240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0990" y="2903220"/>
            <a:ext cx="1835785" cy="711835"/>
          </a:xfrm>
          <a:prstGeom prst="rect">
            <a:avLst/>
          </a:prstGeom>
          <a:ln w="50800" cap="rnd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0</a:t>
            </a:r>
            <a:endParaRPr lang="en-US" altLang="en-US" sz="2400"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8865" y="2903220"/>
            <a:ext cx="1835785" cy="711835"/>
          </a:xfrm>
          <a:prstGeom prst="rect">
            <a:avLst/>
          </a:prstGeom>
          <a:ln w="50800" cap="rnd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2</a:t>
            </a:r>
            <a:endParaRPr lang="en-US" altLang="en-US" sz="2400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880600" y="2844165"/>
            <a:ext cx="7639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800">
                <a:sym typeface="+mn-ea"/>
              </a:rPr>
              <a:t>...</a:t>
            </a:r>
            <a:endParaRPr lang="en-US" altLang="en-US" sz="4800"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7715" y="4269105"/>
            <a:ext cx="18357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1</a:t>
            </a:r>
            <a:endParaRPr lang="en-US" altLang="en-US" sz="2400">
              <a:sym typeface="+mn-ea"/>
            </a:endParaRPr>
          </a:p>
        </p:txBody>
      </p:sp>
      <p:cxnSp>
        <p:nvCxnSpPr>
          <p:cNvPr id="21" name="Straight Arrow Connector 20"/>
          <p:cNvCxnSpPr>
            <a:stCxn id="13" idx="2"/>
            <a:endCxn id="17" idx="0"/>
          </p:cNvCxnSpPr>
          <p:nvPr/>
        </p:nvCxnSpPr>
        <p:spPr>
          <a:xfrm>
            <a:off x="5495925" y="3615055"/>
            <a:ext cx="0" cy="65405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570990" y="2903220"/>
            <a:ext cx="7692390" cy="2076450"/>
            <a:chOff x="2474" y="4572"/>
            <a:chExt cx="12114" cy="3270"/>
          </a:xfrm>
        </p:grpSpPr>
        <p:grpSp>
          <p:nvGrpSpPr>
            <p:cNvPr id="26" name="Group 25"/>
            <p:cNvGrpSpPr/>
            <p:nvPr/>
          </p:nvGrpSpPr>
          <p:grpSpPr>
            <a:xfrm>
              <a:off x="2474" y="4572"/>
              <a:ext cx="12115" cy="3271"/>
              <a:chOff x="2474" y="4572"/>
              <a:chExt cx="12115" cy="327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209" y="4572"/>
                <a:ext cx="2891" cy="1121"/>
              </a:xfrm>
              <a:prstGeom prst="rect">
                <a:avLst/>
              </a:prstGeom>
              <a:ln w="50800" cap="rnd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Coarse Volume 1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74" y="6723"/>
                <a:ext cx="2891" cy="1121"/>
              </a:xfrm>
              <a:prstGeom prst="rect">
                <a:avLst/>
              </a:prstGeom>
              <a:ln w="50800" cap="rnd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Coarse Volume 0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699" y="6723"/>
                <a:ext cx="2891" cy="1121"/>
              </a:xfrm>
              <a:prstGeom prst="rect">
                <a:avLst/>
              </a:prstGeom>
              <a:ln w="50800" cap="rnd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Coarse Volume 2</a:t>
                </a:r>
                <a:endParaRPr lang="en-US" altLang="en-US" sz="2400">
                  <a:sym typeface="+mn-ea"/>
                </a:endParaRPr>
              </a:p>
            </p:txBody>
          </p:sp>
          <p:cxnSp>
            <p:nvCxnSpPr>
              <p:cNvPr id="25" name="Straight Arrow Connector 24"/>
              <p:cNvCxnSpPr>
                <a:endCxn id="18" idx="0"/>
              </p:cNvCxnSpPr>
              <p:nvPr/>
            </p:nvCxnSpPr>
            <p:spPr>
              <a:xfrm>
                <a:off x="8680" y="5700"/>
                <a:ext cx="4465" cy="1023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3" idx="2"/>
              <a:endCxn id="16" idx="0"/>
            </p:cNvCxnSpPr>
            <p:nvPr/>
          </p:nvCxnSpPr>
          <p:spPr>
            <a:xfrm flipH="1">
              <a:off x="3920" y="5693"/>
              <a:ext cx="4735" cy="103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4578350" y="4269105"/>
            <a:ext cx="1835785" cy="711835"/>
          </a:xfrm>
          <a:prstGeom prst="rect">
            <a:avLst/>
          </a:prstGeom>
          <a:ln w="50800" cap="rnd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1</a:t>
            </a:r>
            <a:endParaRPr lang="en-US" altLang="en-US" sz="2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80600" y="4210050"/>
            <a:ext cx="7639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800">
                <a:sym typeface="+mn-ea"/>
              </a:rPr>
              <a:t>...</a:t>
            </a:r>
            <a:endParaRPr lang="en-US" altLang="en-US" sz="4800"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70990" y="4269105"/>
            <a:ext cx="7692390" cy="2076450"/>
            <a:chOff x="2474" y="4572"/>
            <a:chExt cx="12114" cy="3270"/>
          </a:xfrm>
        </p:grpSpPr>
        <p:grpSp>
          <p:nvGrpSpPr>
            <p:cNvPr id="9" name="Group 8"/>
            <p:cNvGrpSpPr/>
            <p:nvPr/>
          </p:nvGrpSpPr>
          <p:grpSpPr>
            <a:xfrm>
              <a:off x="2474" y="4572"/>
              <a:ext cx="12115" cy="3271"/>
              <a:chOff x="2474" y="4572"/>
              <a:chExt cx="12115" cy="327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209" y="4572"/>
                <a:ext cx="2891" cy="1121"/>
              </a:xfrm>
              <a:prstGeom prst="rect">
                <a:avLst/>
              </a:prstGeom>
              <a:ln w="50800" cap="rnd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Coarse Volume 1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74" y="6723"/>
                <a:ext cx="2891" cy="1121"/>
              </a:xfrm>
              <a:prstGeom prst="rect">
                <a:avLst/>
              </a:prstGeom>
              <a:ln w="50800" cap="rnd"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Coarse Volume 0</a:t>
                </a:r>
                <a:endParaRPr lang="en-US" altLang="en-US" sz="2400">
                  <a:sym typeface="+mn-ea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699" y="6723"/>
                <a:ext cx="2891" cy="1121"/>
              </a:xfrm>
              <a:prstGeom prst="rect">
                <a:avLst/>
              </a:prstGeom>
              <a:ln w="50800" cap="rnd"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400">
                    <a:sym typeface="+mn-ea"/>
                  </a:rPr>
                  <a:t>Coarse Volume 2</a:t>
                </a:r>
                <a:endParaRPr lang="en-US" altLang="en-US" sz="2400">
                  <a:sym typeface="+mn-ea"/>
                </a:endParaRPr>
              </a:p>
            </p:txBody>
          </p:sp>
          <p:cxnSp>
            <p:nvCxnSpPr>
              <p:cNvPr id="20" name="Straight Arrow Connector 19"/>
              <p:cNvCxnSpPr>
                <a:endCxn id="12" idx="0"/>
              </p:cNvCxnSpPr>
              <p:nvPr/>
            </p:nvCxnSpPr>
            <p:spPr>
              <a:xfrm>
                <a:off x="8680" y="5700"/>
                <a:ext cx="4465" cy="1023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>
              <a:stCxn id="10" idx="2"/>
              <a:endCxn id="11" idx="0"/>
            </p:cNvCxnSpPr>
            <p:nvPr/>
          </p:nvCxnSpPr>
          <p:spPr>
            <a:xfrm flipH="1">
              <a:off x="3920" y="5693"/>
              <a:ext cx="4735" cy="103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4578350" y="5634990"/>
            <a:ext cx="1835785" cy="711835"/>
          </a:xfrm>
          <a:prstGeom prst="rect">
            <a:avLst/>
          </a:prstGeom>
          <a:ln w="50800" cap="rnd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Coarse Volume 2</a:t>
            </a:r>
            <a:endParaRPr lang="en-US" altLang="en-US" sz="2400">
              <a:sym typeface="+mn-ea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290" y="4980940"/>
            <a:ext cx="0" cy="65405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9880600" y="5575935"/>
            <a:ext cx="76390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800">
                <a:sym typeface="+mn-ea"/>
              </a:rPr>
              <a:t>...</a:t>
            </a:r>
            <a:endParaRPr lang="en-US" altLang="en-US" sz="48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549783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4000">
                <a:sym typeface="+mn-ea"/>
              </a:rPr>
              <a:t>Multilevel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shot_2019-04-04_09-37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2925"/>
            <a:ext cx="10058400" cy="21158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GMSH GEO FILE</a:t>
            </a:r>
            <a:endParaRPr lang="en-US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39783" y="847090"/>
            <a:ext cx="455231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" altLang="en-US" sz="4000">
                <a:sym typeface="+mn-ea"/>
              </a:rPr>
              <a:t>Let's get started!</a:t>
            </a:r>
            <a:endParaRPr lang="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10580" y="3798570"/>
            <a:ext cx="5976620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https://impress-padmec.readthedocs.io/en/latest/</a:t>
            </a:r>
            <a:endParaRPr lang="en-US" altLang="en-US" sz="24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" y="2064385"/>
            <a:ext cx="5415280" cy="45770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889626" y="2444750"/>
            <a:ext cx="60172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" altLang="en-US" sz="3600">
                <a:sym typeface="+mn-ea"/>
              </a:rPr>
              <a:t>Read the documentation!</a:t>
            </a:r>
            <a:endParaRPr lang="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70421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Standard Direct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</a:t>
            </a:r>
            <a:endParaRPr lang="en-US" alt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8720" y="311912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Nodes</a:t>
            </a:r>
            <a:endParaRPr lang="en-US" altLang="en-US" sz="24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20" y="393700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Edges</a:t>
            </a:r>
            <a:endParaRPr lang="en-US" altLang="en-US" sz="2400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8720" y="47599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Faces</a:t>
            </a:r>
            <a:endParaRPr lang="en-US" altLang="en-US" sz="2400"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8720" y="55727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Volumes</a:t>
            </a:r>
            <a:endParaRPr lang="en-US" altLang="en-US" sz="2400"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38320" y="2966720"/>
            <a:ext cx="0" cy="338328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201285" y="3787140"/>
            <a:ext cx="2215515" cy="2626995"/>
            <a:chOff x="5935" y="5096"/>
            <a:chExt cx="4432" cy="4776"/>
          </a:xfrm>
        </p:grpSpPr>
        <p:sp>
          <p:nvSpPr>
            <p:cNvPr id="14" name="Rounded Rectangle 13"/>
            <p:cNvSpPr/>
            <p:nvPr/>
          </p:nvSpPr>
          <p:spPr>
            <a:xfrm>
              <a:off x="5935" y="5096"/>
              <a:ext cx="4433" cy="912"/>
            </a:xfrm>
            <a:prstGeom prst="roundRect">
              <a:avLst/>
            </a:prstGeom>
            <a:ln w="50800" cap="rnd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en-US" sz="2400">
                  <a:sym typeface="+mn-ea"/>
                </a:rPr>
                <a:t>Nodes</a:t>
              </a:r>
              <a:endParaRPr lang="en-US" altLang="en-US" sz="2400">
                <a:sym typeface="+mn-ea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35" y="6384"/>
              <a:ext cx="4433" cy="912"/>
            </a:xfrm>
            <a:prstGeom prst="roundRect">
              <a:avLst/>
            </a:prstGeom>
            <a:ln w="50800" cap="rnd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en-US" sz="2400">
                  <a:sym typeface="+mn-ea"/>
                </a:rPr>
                <a:t>Edges</a:t>
              </a:r>
              <a:endParaRPr lang="en-US" altLang="en-US" sz="2400">
                <a:sym typeface="+mn-ea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35" y="7680"/>
              <a:ext cx="4433" cy="912"/>
            </a:xfrm>
            <a:prstGeom prst="roundRect">
              <a:avLst/>
            </a:prstGeom>
            <a:ln w="50800" cap="rnd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en-US" sz="2400">
                  <a:sym typeface="+mn-ea"/>
                </a:rPr>
                <a:t>Faces</a:t>
              </a:r>
              <a:endParaRPr lang="en-US" altLang="en-US" sz="2400">
                <a:sym typeface="+mn-e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935" y="8960"/>
              <a:ext cx="4433" cy="912"/>
            </a:xfrm>
            <a:prstGeom prst="roundRect">
              <a:avLst/>
            </a:prstGeom>
            <a:ln w="50800" cap="rnd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en-US" sz="2400">
                  <a:sym typeface="+mn-ea"/>
                </a:rPr>
                <a:t>Volumes</a:t>
              </a:r>
              <a:endParaRPr lang="en-US" altLang="en-US" sz="2400">
                <a:sym typeface="+mn-ea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632325" y="2876550"/>
            <a:ext cx="5923915" cy="619760"/>
          </a:xfrm>
          <a:prstGeom prst="rect">
            <a:avLst/>
          </a:prstGeom>
          <a:ln w="50800" cap="rnd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000">
                <a:sym typeface="+mn-ea"/>
              </a:rPr>
              <a:t>Custom Properties</a:t>
            </a:r>
            <a:endParaRPr lang="en-US" altLang="en-US" sz="2000"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80400" y="5501640"/>
            <a:ext cx="2143760" cy="427990"/>
          </a:xfrm>
          <a:prstGeom prst="round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>
                <a:sym typeface="+mn-ea"/>
              </a:rPr>
              <a:t>Pressure</a:t>
            </a:r>
            <a:endParaRPr lang="en-US" altLang="en-US"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40725" y="4318635"/>
            <a:ext cx="2143760" cy="427990"/>
          </a:xfrm>
          <a:prstGeom prst="roundRect">
            <a:avLst/>
          </a:prstGeom>
          <a:ln w="5080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>
                <a:sym typeface="+mn-ea"/>
              </a:rPr>
              <a:t>Velocities</a:t>
            </a:r>
            <a:endParaRPr lang="en-US" altLang="en-US">
              <a:sym typeface="+mn-ea"/>
            </a:endParaRPr>
          </a:p>
        </p:txBody>
      </p:sp>
      <p:cxnSp>
        <p:nvCxnSpPr>
          <p:cNvPr id="26" name="Elbow Connector 25"/>
          <p:cNvCxnSpPr>
            <a:stCxn id="21" idx="1"/>
            <a:endCxn id="17" idx="3"/>
          </p:cNvCxnSpPr>
          <p:nvPr/>
        </p:nvCxnSpPr>
        <p:spPr>
          <a:xfrm rot="10800000" flipV="1">
            <a:off x="7416800" y="5715000"/>
            <a:ext cx="862965" cy="447675"/>
          </a:xfrm>
          <a:prstGeom prst="bentConnector3">
            <a:avLst>
              <a:gd name="adj1" fmla="val 4996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6" idx="3"/>
          </p:cNvCxnSpPr>
          <p:nvPr/>
        </p:nvCxnSpPr>
        <p:spPr>
          <a:xfrm rot="10800000">
            <a:off x="7416800" y="5458460"/>
            <a:ext cx="852805" cy="260985"/>
          </a:xfrm>
          <a:prstGeom prst="bentConnector3">
            <a:avLst>
              <a:gd name="adj1" fmla="val 4996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  <a:endCxn id="15" idx="3"/>
          </p:cNvCxnSpPr>
          <p:nvPr/>
        </p:nvCxnSpPr>
        <p:spPr>
          <a:xfrm rot="10800000" flipV="1">
            <a:off x="7417435" y="4532630"/>
            <a:ext cx="923290" cy="21399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7467600" y="4551680"/>
            <a:ext cx="853440" cy="802640"/>
          </a:xfrm>
          <a:prstGeom prst="bentConnector3">
            <a:avLst>
              <a:gd name="adj1" fmla="val 49926"/>
            </a:avLst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8705215" y="3637280"/>
            <a:ext cx="1411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ym typeface="+mn-ea"/>
              </a:rPr>
              <a:t>Examples</a:t>
            </a:r>
            <a:endParaRPr lang="en-US" altLang="en-US" b="1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549783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4000">
                <a:sym typeface="+mn-ea"/>
              </a:rPr>
              <a:t>Multilevel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Geometric Paritition</a:t>
            </a:r>
            <a:endParaRPr lang="en-US" altLang="en-US" sz="2400">
              <a:sym typeface="+mn-ea"/>
            </a:endParaRPr>
          </a:p>
        </p:txBody>
      </p:sp>
      <p:pic>
        <p:nvPicPr>
          <p:cNvPr id="8" name="Picture 7" descr="particionado2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95" y="2830195"/>
            <a:ext cx="7713980" cy="1609725"/>
          </a:xfrm>
          <a:prstGeom prst="rect">
            <a:avLst/>
          </a:prstGeom>
        </p:spPr>
      </p:pic>
      <p:pic>
        <p:nvPicPr>
          <p:cNvPr id="9" name="Picture 8" descr="particionado5x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95" y="4439920"/>
            <a:ext cx="774255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549783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sz="4000">
                <a:sym typeface="+mn-ea"/>
              </a:rPr>
              <a:t>Multilevel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Geometric Paritition</a:t>
            </a:r>
            <a:endParaRPr lang="en-US" altLang="en-US" sz="2400">
              <a:sym typeface="+mn-ea"/>
            </a:endParaRPr>
          </a:p>
        </p:txBody>
      </p:sp>
      <p:pic>
        <p:nvPicPr>
          <p:cNvPr id="8" name="Picture 7" descr="particionado2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95" y="2830195"/>
            <a:ext cx="7713980" cy="1609725"/>
          </a:xfrm>
          <a:prstGeom prst="rect">
            <a:avLst/>
          </a:prstGeom>
        </p:spPr>
      </p:pic>
      <p:pic>
        <p:nvPicPr>
          <p:cNvPr id="2" name="Picture 1" descr="parti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70" y="4728210"/>
            <a:ext cx="399986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2213"/>
            <a:ext cx="9144000" cy="1655762"/>
          </a:xfrm>
        </p:spPr>
        <p:txBody>
          <a:bodyPr>
            <a:normAutofit lnSpcReduction="10000"/>
          </a:bodyPr>
          <a:p>
            <a:endParaRPr lang="en-US" altLang="en-US"/>
          </a:p>
          <a:p>
            <a:endParaRPr lang="en-US" altLang="en-US" sz="2000"/>
          </a:p>
          <a:p>
            <a:r>
              <a:rPr lang="en-US" altLang="en-US" sz="2000"/>
              <a:t>Artur Castiel</a:t>
            </a:r>
            <a:br>
              <a:rPr lang="en-US" altLang="en-US" sz="2000"/>
            </a:br>
            <a:r>
              <a:rPr lang="en-US" altLang="en-US" sz="2000"/>
              <a:t>Renata Tavares</a:t>
            </a:r>
            <a:endParaRPr lang="en-US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2814320" y="3732530"/>
            <a:ext cx="6604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Comfortaa" panose="00000500000000000000" charset="0"/>
                <a:cs typeface="Comfortaa" panose="00000500000000000000" charset="0"/>
                <a:sym typeface="+mn-ea"/>
              </a:rPr>
              <a:t>Intuitive Multilevel Preprocessor for Smart Simulation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5605" y="361315"/>
            <a:ext cx="3780790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70421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Standard Direct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</a:t>
            </a:r>
            <a:endParaRPr lang="en-US" alt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8720" y="3119120"/>
            <a:ext cx="2814955" cy="579120"/>
          </a:xfrm>
          <a:prstGeom prst="roundRect">
            <a:avLst/>
          </a:prstGeom>
          <a:ln w="50800" cap="rnd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Nodes</a:t>
            </a:r>
            <a:endParaRPr lang="en-US" altLang="en-US" sz="24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20" y="393700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Edges</a:t>
            </a:r>
            <a:endParaRPr lang="en-US" altLang="en-US" sz="2400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8720" y="47599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Faces</a:t>
            </a:r>
            <a:endParaRPr lang="en-US" altLang="en-US" sz="2400"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8720" y="55727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Volumes</a:t>
            </a:r>
            <a:endParaRPr lang="en-US" altLang="en-US" sz="2400"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38320" y="2966720"/>
            <a:ext cx="0" cy="338328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607560" y="2794000"/>
            <a:ext cx="65938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1400" b="1"/>
          </a:p>
          <a:p>
            <a:endParaRPr lang="en-US" altLang="en-US" sz="1400" b="1"/>
          </a:p>
          <a:p>
            <a:r>
              <a:rPr lang="en-US" altLang="en-US" sz="1400" b="1"/>
              <a:t>Nodes counted from 0 to n-1 : 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M.nodes.all </a:t>
            </a:r>
            <a:r>
              <a:rPr lang="en-US" altLang="en-US" sz="1400"/>
              <a:t>; M.nodes.boundary, M.nodes.internal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M.nodes.flag ; </a:t>
            </a:r>
            <a:r>
              <a:rPr lang="en-US" altLang="en-US" sz="1400">
                <a:sym typeface="+mn-ea"/>
              </a:rPr>
              <a:t>M.nodes.all_flags ; M.nodes.all_flagged_elements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M.nodes.coords[:] - &gt;  M.nodes.coords[INPUT]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M.nodes.</a:t>
            </a:r>
            <a:r>
              <a:rPr altLang="en-US" sz="1400">
                <a:sym typeface="+mn-ea"/>
              </a:rPr>
              <a:t>bridge_adjacencies</a:t>
            </a:r>
            <a:r>
              <a:rPr lang="en-US" sz="1400">
                <a:sym typeface="+mn-ea"/>
              </a:rPr>
              <a:t>(index, interface, target)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endParaRPr lang="en-US" altLang="en-US" sz="1400"/>
          </a:p>
          <a:p>
            <a:endParaRPr lang="en-US" alt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70421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Standard Direct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</a:t>
            </a:r>
            <a:endParaRPr lang="en-US" alt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8720" y="311912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Nodes</a:t>
            </a:r>
            <a:endParaRPr lang="en-US" altLang="en-US" sz="24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20" y="3937000"/>
            <a:ext cx="2814955" cy="579120"/>
          </a:xfrm>
          <a:prstGeom prst="roundRect">
            <a:avLst/>
          </a:prstGeom>
          <a:ln w="50800" cap="rnd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Edges</a:t>
            </a:r>
            <a:endParaRPr lang="en-US" altLang="en-US" sz="2400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8720" y="47599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Faces</a:t>
            </a:r>
            <a:endParaRPr lang="en-US" altLang="en-US" sz="2400"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8720" y="55727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Volumes</a:t>
            </a:r>
            <a:endParaRPr lang="en-US" altLang="en-US" sz="2400"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38320" y="2966720"/>
            <a:ext cx="0" cy="338328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607560" y="2794000"/>
            <a:ext cx="65938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1400" b="1"/>
          </a:p>
          <a:p>
            <a:r>
              <a:rPr lang="en-US" sz="1400" b="1"/>
              <a:t>Edges </a:t>
            </a:r>
            <a:r>
              <a:rPr lang="en-US" altLang="en-US" sz="1400" b="1"/>
              <a:t>counted from 0 to n-1 : 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M.</a:t>
            </a:r>
            <a:r>
              <a:rPr lang="en-US" altLang="en-US" sz="1400"/>
              <a:t>edges</a:t>
            </a:r>
            <a:r>
              <a:rPr lang="en-US" sz="1400"/>
              <a:t>.all </a:t>
            </a:r>
            <a:r>
              <a:rPr lang="en-US" altLang="en-US" sz="1400"/>
              <a:t>; M.edges.boundary, M.edges.internal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M.edges.flag ; </a:t>
            </a:r>
            <a:r>
              <a:rPr lang="en-US" altLang="en-US" sz="1400">
                <a:sym typeface="+mn-ea"/>
              </a:rPr>
              <a:t>M.edges.all_flags ; M.edges.all_flagged_elements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M.edges.adjacencies[:] - &gt;  M.edges.adjacencies[INPUT]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M.edges.connectivities[:] - &gt;  M.edges.adjacencies[INPUT]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M.edges.</a:t>
            </a:r>
            <a:r>
              <a:rPr altLang="en-US" sz="1400">
                <a:sym typeface="+mn-ea"/>
              </a:rPr>
              <a:t>bridge_adjacencies</a:t>
            </a:r>
            <a:r>
              <a:rPr lang="en-US" sz="1400">
                <a:sym typeface="+mn-ea"/>
              </a:rPr>
              <a:t>(index, interface, target)</a:t>
            </a:r>
            <a:endParaRPr lang="en-US" alt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70421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Standard Direct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</a:t>
            </a:r>
            <a:endParaRPr lang="en-US" alt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8720" y="311912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Nodes</a:t>
            </a:r>
            <a:endParaRPr lang="en-US" altLang="en-US" sz="24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20" y="3937000"/>
            <a:ext cx="2814955" cy="579120"/>
          </a:xfrm>
          <a:prstGeom prst="roundRect">
            <a:avLst/>
          </a:prstGeom>
          <a:ln w="50800" cap="rnd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Edges</a:t>
            </a:r>
            <a:endParaRPr lang="en-US" altLang="en-US" sz="2400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8720" y="47599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Faces</a:t>
            </a:r>
            <a:endParaRPr lang="en-US" altLang="en-US" sz="2400"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8720" y="55727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Volumes</a:t>
            </a:r>
            <a:endParaRPr lang="en-US" altLang="en-US" sz="2400"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38320" y="2966720"/>
            <a:ext cx="0" cy="338328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607560" y="2794000"/>
            <a:ext cx="659384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1400" b="1"/>
          </a:p>
          <a:p>
            <a:r>
              <a:rPr lang="en-US" sz="1400" b="1"/>
              <a:t>Edges </a:t>
            </a:r>
            <a:r>
              <a:rPr lang="en-US" altLang="en-US" sz="1400" b="1"/>
              <a:t>counted from 0 to n-1 : 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M.</a:t>
            </a:r>
            <a:r>
              <a:rPr lang="en-US" altLang="en-US" sz="1400"/>
              <a:t>edges</a:t>
            </a:r>
            <a:r>
              <a:rPr lang="en-US" sz="1400"/>
              <a:t>.all </a:t>
            </a:r>
            <a:r>
              <a:rPr lang="en-US" altLang="en-US" sz="1400"/>
              <a:t>; M.edges.boundary, M.edges.internal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M.edges.flag ; </a:t>
            </a:r>
            <a:r>
              <a:rPr lang="en-US" altLang="en-US" sz="1400">
                <a:sym typeface="+mn-ea"/>
              </a:rPr>
              <a:t>M.edges.all_flags ; M.edges.all_flagged_elements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M.edges.adjacencies[:] - &gt;  M.edges.adjacencies[INPUT]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M.edges.connectivities[:] - &gt;  M.edges.adjacencies[INPUT]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M.edges.center[:] - &gt;  M.edges.center[INPUT]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M.edges.</a:t>
            </a:r>
            <a:r>
              <a:rPr altLang="en-US" sz="1400">
                <a:sym typeface="+mn-ea"/>
              </a:rPr>
              <a:t>bridge_adjacencies</a:t>
            </a:r>
            <a:r>
              <a:rPr lang="en-US" sz="1400">
                <a:sym typeface="+mn-ea"/>
              </a:rPr>
              <a:t>(index, interface, target)</a:t>
            </a:r>
            <a:endParaRPr lang="en-US" alt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70421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Standard Direct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</a:t>
            </a:r>
            <a:endParaRPr lang="en-US" alt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8720" y="311912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Nodes</a:t>
            </a:r>
            <a:endParaRPr lang="en-US" altLang="en-US" sz="24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20" y="393700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Edges</a:t>
            </a:r>
            <a:endParaRPr lang="en-US" altLang="en-US" sz="2400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8720" y="4759960"/>
            <a:ext cx="2814955" cy="579120"/>
          </a:xfrm>
          <a:prstGeom prst="roundRect">
            <a:avLst/>
          </a:prstGeom>
          <a:ln w="50800" cap="rnd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Faces</a:t>
            </a:r>
            <a:endParaRPr lang="en-US" altLang="en-US" sz="2400"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8720" y="55727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Volumes</a:t>
            </a:r>
            <a:endParaRPr lang="en-US" altLang="en-US" sz="2400"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38320" y="2966720"/>
            <a:ext cx="0" cy="338328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607560" y="2794000"/>
            <a:ext cx="659384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1400" b="1"/>
          </a:p>
          <a:p>
            <a:r>
              <a:rPr lang="en-US" altLang="en-US" sz="1400" b="1"/>
              <a:t>Faces</a:t>
            </a:r>
            <a:r>
              <a:rPr lang="en-US" sz="1400" b="1"/>
              <a:t> </a:t>
            </a:r>
            <a:r>
              <a:rPr lang="en-US" altLang="en-US" sz="1400" b="1"/>
              <a:t>counted from 0 to n-1 : 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M.</a:t>
            </a:r>
            <a:r>
              <a:rPr lang="en-US" altLang="en-US" sz="1400"/>
              <a:t>faces</a:t>
            </a:r>
            <a:r>
              <a:rPr lang="en-US" sz="1400"/>
              <a:t>.all </a:t>
            </a:r>
            <a:r>
              <a:rPr lang="en-US" altLang="en-US" sz="1400"/>
              <a:t>; M.faces.boundary, M.faces.internal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M.faces.flag ; </a:t>
            </a:r>
            <a:r>
              <a:rPr lang="en-US" altLang="en-US" sz="1400">
                <a:sym typeface="+mn-ea"/>
              </a:rPr>
              <a:t>M.faces.all_flags ; M.faces.all_flagged_elements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M.faces.adjacencies[:] - &gt;  M.faces.adjacencies[INPUT]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M.faces.connectivities[:] - &gt;  M.faces.adjacencies[INPUT]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M.faces.center[:] - &gt;  M.edges.center[INPUT]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M.faces.</a:t>
            </a:r>
            <a:r>
              <a:rPr altLang="en-US" sz="1400">
                <a:sym typeface="+mn-ea"/>
              </a:rPr>
              <a:t>bridge_adjacencies</a:t>
            </a:r>
            <a:r>
              <a:rPr lang="en-US" sz="1400">
                <a:sym typeface="+mn-ea"/>
              </a:rPr>
              <a:t>(index, interface, target)</a:t>
            </a:r>
            <a:endParaRPr lang="en-US" alt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70421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Standard Direct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</a:t>
            </a:r>
            <a:endParaRPr lang="en-US" altLang="en-US" sz="240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8720" y="311912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Nodes</a:t>
            </a:r>
            <a:endParaRPr lang="en-US" altLang="en-US" sz="2400"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20" y="393700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Edges</a:t>
            </a:r>
            <a:endParaRPr lang="en-US" altLang="en-US" sz="2400"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8720" y="4759960"/>
            <a:ext cx="2814955" cy="579120"/>
          </a:xfrm>
          <a:prstGeom prst="roundRect">
            <a:avLst/>
          </a:prstGeom>
          <a:ln w="50800" cap="rnd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Faces</a:t>
            </a:r>
            <a:endParaRPr lang="en-US" altLang="en-US" sz="2400">
              <a:sym typeface="+mn-e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88720" y="5572760"/>
            <a:ext cx="2814955" cy="579120"/>
          </a:xfrm>
          <a:prstGeom prst="roundRect">
            <a:avLst/>
          </a:prstGeom>
          <a:ln w="50800" cap="rnd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Volumes</a:t>
            </a:r>
            <a:endParaRPr lang="en-US" altLang="en-US" sz="2400"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38320" y="2966720"/>
            <a:ext cx="0" cy="338328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607560" y="2794000"/>
            <a:ext cx="659384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1400" b="1"/>
          </a:p>
          <a:p>
            <a:r>
              <a:rPr lang="en-US" altLang="en-US" sz="1400" b="1"/>
              <a:t>Faces</a:t>
            </a:r>
            <a:r>
              <a:rPr lang="en-US" sz="1400" b="1"/>
              <a:t> </a:t>
            </a:r>
            <a:r>
              <a:rPr lang="en-US" altLang="en-US" sz="1400" b="1"/>
              <a:t>counted from 0 to n-1 : 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M.</a:t>
            </a:r>
            <a:r>
              <a:rPr lang="en-US" altLang="en-US" sz="1400"/>
              <a:t>volumes</a:t>
            </a:r>
            <a:r>
              <a:rPr lang="en-US" sz="1400"/>
              <a:t>.all </a:t>
            </a:r>
            <a:r>
              <a:rPr lang="en-US" altLang="en-US" sz="1400"/>
              <a:t>; M.volumes.boundary, M.volumes.internal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M.volumes.flag ; </a:t>
            </a:r>
            <a:r>
              <a:rPr lang="en-US" altLang="en-US" sz="1400">
                <a:sym typeface="+mn-ea"/>
              </a:rPr>
              <a:t>M.volumes.all_flags ; M.volumes.all_flagged_elements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M.volumes.adjacencies[:] - &gt;  M.volumes.adjacencies[INPUT]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M.volumes.connectivities[:] - &gt;  M.volumes.adjacencies[INPUT]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M.volumes.center[:] - &gt;  M.volumes.center[INPUT]</a:t>
            </a:r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                   INPUT - &gt; LIST , Numpy Array, Slice</a:t>
            </a:r>
            <a:endParaRPr lang="en-US" altLang="en-US" sz="1400">
              <a:sym typeface="+mn-ea"/>
            </a:endParaRPr>
          </a:p>
          <a:p>
            <a:endParaRPr lang="en-US" altLang="en-US" sz="1400">
              <a:sym typeface="+mn-ea"/>
            </a:endParaRPr>
          </a:p>
          <a:p>
            <a:r>
              <a:rPr lang="en-US" altLang="en-US" sz="1400">
                <a:sym typeface="+mn-ea"/>
              </a:rPr>
              <a:t>M.volumes.</a:t>
            </a:r>
            <a:r>
              <a:rPr altLang="en-US" sz="1400">
                <a:sym typeface="+mn-ea"/>
              </a:rPr>
              <a:t>bridge_adjacencies</a:t>
            </a:r>
            <a:r>
              <a:rPr lang="en-US" sz="1400">
                <a:sym typeface="+mn-ea"/>
              </a:rPr>
              <a:t>(index, interface, target)</a:t>
            </a:r>
            <a:endParaRPr lang="en-US" alt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245" y="106045"/>
            <a:ext cx="1809750" cy="1613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92475" y="847090"/>
            <a:ext cx="70421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000"/>
              <a:t>Standard Direct Simulation</a:t>
            </a:r>
            <a:endParaRPr lang="en-US" altLang="en-US" sz="4000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" y="1798320"/>
            <a:ext cx="1170432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9315" y="1981835"/>
            <a:ext cx="10332085" cy="711835"/>
          </a:xfrm>
          <a:prstGeom prst="rect">
            <a:avLst/>
          </a:prstGeom>
          <a:ln w="50800" cap="rnd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400">
                <a:sym typeface="+mn-ea"/>
              </a:rPr>
              <a:t>Fine-Scale Mesh</a:t>
            </a:r>
            <a:endParaRPr lang="en-US" altLang="en-US" sz="2400"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043680" y="2966720"/>
            <a:ext cx="0" cy="338328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941594" y="3100705"/>
            <a:ext cx="2699538" cy="2599055"/>
            <a:chOff x="6864" y="4530"/>
            <a:chExt cx="6145" cy="5571"/>
          </a:xfrm>
        </p:grpSpPr>
        <p:grpSp>
          <p:nvGrpSpPr>
            <p:cNvPr id="38" name="Group 37"/>
            <p:cNvGrpSpPr/>
            <p:nvPr/>
          </p:nvGrpSpPr>
          <p:grpSpPr>
            <a:xfrm>
              <a:off x="8191" y="5964"/>
              <a:ext cx="3489" cy="4137"/>
              <a:chOff x="5935" y="5096"/>
              <a:chExt cx="4432" cy="477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5935" y="5096"/>
                <a:ext cx="4433" cy="912"/>
              </a:xfrm>
              <a:prstGeom prst="roundRect">
                <a:avLst/>
              </a:prstGeom>
              <a:ln w="50800" cap="rnd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000">
                    <a:sym typeface="+mn-ea"/>
                  </a:rPr>
                  <a:t>Nodes</a:t>
                </a:r>
                <a:endParaRPr lang="en-US" altLang="en-US" sz="2000">
                  <a:sym typeface="+mn-ea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5935" y="6384"/>
                <a:ext cx="4433" cy="912"/>
              </a:xfrm>
              <a:prstGeom prst="roundRect">
                <a:avLst/>
              </a:prstGeom>
              <a:ln w="50800" cap="rnd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000">
                    <a:sym typeface="+mn-ea"/>
                  </a:rPr>
                  <a:t>Edges</a:t>
                </a:r>
                <a:endParaRPr lang="en-US" altLang="en-US" sz="2000"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935" y="7680"/>
                <a:ext cx="4433" cy="912"/>
              </a:xfrm>
              <a:prstGeom prst="roundRect">
                <a:avLst/>
              </a:prstGeom>
              <a:ln w="50800" cap="rnd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000">
                    <a:sym typeface="+mn-ea"/>
                  </a:rPr>
                  <a:t>Faces</a:t>
                </a:r>
                <a:endParaRPr lang="en-US" altLang="en-US" sz="2000">
                  <a:sym typeface="+mn-ea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35" y="8960"/>
                <a:ext cx="4433" cy="912"/>
              </a:xfrm>
              <a:prstGeom prst="roundRect">
                <a:avLst/>
              </a:prstGeom>
              <a:ln w="50800" cap="rnd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r>
                  <a:rPr lang="en-US" altLang="en-US" sz="2000">
                    <a:sym typeface="+mn-ea"/>
                  </a:rPr>
                  <a:t>Volumes</a:t>
                </a:r>
                <a:endParaRPr lang="en-US" altLang="en-US" sz="2000">
                  <a:sym typeface="+mn-ea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6864" y="4530"/>
              <a:ext cx="6145" cy="976"/>
            </a:xfrm>
            <a:prstGeom prst="rect">
              <a:avLst/>
            </a:prstGeom>
            <a:ln w="50800" cap="rnd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en-US" sz="2000">
                  <a:sym typeface="+mn-ea"/>
                </a:rPr>
                <a:t>Custom Properties</a:t>
              </a:r>
              <a:endParaRPr lang="en-US" altLang="en-US" sz="2000">
                <a:sym typeface="+mn-ea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746129" y="3100705"/>
            <a:ext cx="2699538" cy="455336"/>
          </a:xfrm>
          <a:prstGeom prst="rect">
            <a:avLst/>
          </a:prstGeom>
          <a:ln w="50800" cap="rnd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en-US" sz="2000">
                <a:sym typeface="+mn-ea"/>
              </a:rPr>
              <a:t>Custom Properties</a:t>
            </a:r>
            <a:endParaRPr lang="en-US" altLang="en-US" sz="2000"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4170680" y="3761740"/>
            <a:ext cx="79895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        self.flow = MoabVariableMS(self.core,data_size=3,var_type= "faces", data_format="float", name_tag="Flow")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self.pressure = MoabVariableMS(self.core,data_size=1,var_type= "volumes", </a:t>
            </a:r>
            <a:r>
              <a:rPr lang="en-US" altLang="en-US" sz="1200"/>
              <a:t>d</a:t>
            </a:r>
            <a:r>
              <a:rPr lang="en-US" sz="1200"/>
              <a:t>ata_format="float", name_tag="Pressure")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self.perm = MoabVariable(self.core,data_size= 3 ,var_type= "volumes", data_format="float", name_tag="Permeability")</a:t>
            </a:r>
            <a:endParaRPr lang="en-US" sz="1200"/>
          </a:p>
          <a:p>
            <a:endParaRPr lang="en-US" sz="1200"/>
          </a:p>
          <a:p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6320" y="106200"/>
            <a:ext cx="1809360" cy="161316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3294720" y="847080"/>
            <a:ext cx="7037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latin typeface="Calibri"/>
              </a:rPr>
              <a:t>Standard Direct Simulation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73" name="Line 2"/>
          <p:cNvSpPr/>
          <p:nvPr/>
        </p:nvSpPr>
        <p:spPr>
          <a:xfrm>
            <a:off x="182880" y="1798200"/>
            <a:ext cx="11704320" cy="36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Picture 173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00" y="2236320"/>
            <a:ext cx="4248000" cy="3955680"/>
          </a:xfrm>
          <a:prstGeom prst="rect">
            <a:avLst/>
          </a:prstGeom>
          <a:ln>
            <a:noFill/>
          </a:ln>
        </p:spPr>
      </p:pic>
      <p:pic>
        <p:nvPicPr>
          <p:cNvPr id="175" name="Picture 174"/>
          <p:cNvPicPr/>
          <p:nvPr/>
        </p:nvPicPr>
        <p:blipFill>
          <a:blip r:embed="rId3"/>
          <a:stretch>
            <a:fillRect/>
          </a:stretch>
        </p:blipFill>
        <p:spPr>
          <a:xfrm>
            <a:off x="5328000" y="4341600"/>
            <a:ext cx="5400000" cy="2282400"/>
          </a:xfrm>
          <a:prstGeom prst="rect">
            <a:avLst/>
          </a:prstGeom>
          <a:ln>
            <a:noFill/>
          </a:ln>
        </p:spPr>
      </p:pic>
      <p:pic>
        <p:nvPicPr>
          <p:cNvPr id="176" name="Picture 175"/>
          <p:cNvPicPr/>
          <p:nvPr/>
        </p:nvPicPr>
        <p:blipFill>
          <a:blip r:embed="rId4"/>
          <a:stretch>
            <a:fillRect/>
          </a:stretch>
        </p:blipFill>
        <p:spPr>
          <a:xfrm>
            <a:off x="5400000" y="1937880"/>
            <a:ext cx="5256000" cy="21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4429</Words>
  <Application>WPS Presentation</Application>
  <PresentationFormat>Widescreen</PresentationFormat>
  <Paragraphs>359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Comfortaa</vt:lpstr>
      <vt:lpstr>Calibri</vt:lpstr>
      <vt:lpstr>DejaVu Sans</vt:lpstr>
      <vt:lpstr>微软雅黑</vt:lpstr>
      <vt:lpstr>Droid Sans Fallback</vt:lpstr>
      <vt:lpstr/>
      <vt:lpstr>Arial Unicode MS</vt:lpstr>
      <vt:lpstr>Calibri Light</vt:lpstr>
      <vt:lpstr>Gubbi</vt:lpstr>
      <vt:lpstr>Calibri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arturcastiel</dc:creator>
  <cp:lastModifiedBy>arturcastiel</cp:lastModifiedBy>
  <cp:revision>27</cp:revision>
  <dcterms:created xsi:type="dcterms:W3CDTF">2019-04-04T17:11:39Z</dcterms:created>
  <dcterms:modified xsi:type="dcterms:W3CDTF">2019-04-04T17:11:39Z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