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02" r:id="rId3"/>
    <p:sldId id="315" r:id="rId4"/>
    <p:sldId id="257" r:id="rId5"/>
    <p:sldId id="312" r:id="rId6"/>
    <p:sldId id="303" r:id="rId7"/>
    <p:sldId id="342" r:id="rId8"/>
    <p:sldId id="313" r:id="rId9"/>
    <p:sldId id="304" r:id="rId10"/>
    <p:sldId id="306" r:id="rId11"/>
    <p:sldId id="307" r:id="rId12"/>
    <p:sldId id="308" r:id="rId13"/>
    <p:sldId id="309" r:id="rId14"/>
    <p:sldId id="310" r:id="rId15"/>
    <p:sldId id="314" r:id="rId16"/>
    <p:sldId id="316" r:id="rId17"/>
    <p:sldId id="323" r:id="rId18"/>
    <p:sldId id="319" r:id="rId19"/>
    <p:sldId id="320" r:id="rId20"/>
    <p:sldId id="321" r:id="rId21"/>
    <p:sldId id="322" r:id="rId22"/>
    <p:sldId id="324" r:id="rId23"/>
    <p:sldId id="325" r:id="rId24"/>
    <p:sldId id="326" r:id="rId25"/>
    <p:sldId id="328" r:id="rId26"/>
    <p:sldId id="330" r:id="rId27"/>
    <p:sldId id="329" r:id="rId28"/>
    <p:sldId id="331" r:id="rId29"/>
    <p:sldId id="333" r:id="rId30"/>
    <p:sldId id="334" r:id="rId31"/>
    <p:sldId id="335" r:id="rId32"/>
    <p:sldId id="336" r:id="rId33"/>
    <p:sldId id="337" r:id="rId34"/>
    <p:sldId id="338" r:id="rId35"/>
    <p:sldId id="339" r:id="rId36"/>
    <p:sldId id="340" r:id="rId37"/>
    <p:sldId id="341" r:id="rId38"/>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18">
          <p15:clr>
            <a:srgbClr val="A4A3A4"/>
          </p15:clr>
        </p15:guide>
        <p15:guide id="2" orient="horz" pos="21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0270" autoAdjust="0"/>
  </p:normalViewPr>
  <p:slideViewPr>
    <p:cSldViewPr snapToGrid="0">
      <p:cViewPr varScale="1">
        <p:scale>
          <a:sx n="119" d="100"/>
          <a:sy n="119" d="100"/>
        </p:scale>
        <p:origin x="270" y="102"/>
      </p:cViewPr>
      <p:guideLst>
        <p:guide pos="3818"/>
        <p:guide orient="horz" pos="2164"/>
      </p:guideLst>
    </p:cSldViewPr>
  </p:slideViewPr>
  <p:notesTextViewPr>
    <p:cViewPr>
      <p:scale>
        <a:sx n="1" d="1"/>
        <a:sy n="1" d="1"/>
      </p:scale>
      <p:origin x="0" y="0"/>
    </p:cViewPr>
  </p:notesTextViewPr>
  <p:notesViewPr>
    <p:cSldViewPr snapToGrid="0">
      <p:cViewPr varScale="1">
        <p:scale>
          <a:sx n="115" d="100"/>
          <a:sy n="115" d="100"/>
        </p:scale>
        <p:origin x="130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7EAAA6D-9B16-48A2-9AE3-E60F2B418CBA}" type="datetimeFigureOut">
              <a:rPr lang="pt-BR" smtClean="0"/>
              <a:t>10/05/2024</a:t>
            </a:fld>
            <a:endParaRPr lang="pt-BR"/>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9344648-31EE-4DC8-9639-94E1E122DAE7}" type="slidenum">
              <a:rPr lang="pt-BR" smtClean="0"/>
              <a:t>‹#›</a:t>
            </a:fld>
            <a:endParaRPr lang="pt-BR"/>
          </a:p>
        </p:txBody>
      </p:sp>
    </p:spTree>
    <p:extLst>
      <p:ext uri="{BB962C8B-B14F-4D97-AF65-F5344CB8AC3E}">
        <p14:creationId xmlns:p14="http://schemas.microsoft.com/office/powerpoint/2010/main" val="8778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le Slide">
    <p:spTree>
      <p:nvGrpSpPr>
        <p:cNvPr id="1" name=""/>
        <p:cNvGrpSpPr/>
        <p:nvPr/>
      </p:nvGrpSpPr>
      <p:grpSpPr bwMode="auto">
        <a:xfrm>
          <a:off x="0" y="0"/>
          <a:ext cx="0" cy="0"/>
          <a:chOff x="0" y="0"/>
          <a:chExt cx="0" cy="0"/>
        </a:xfrm>
      </p:grpSpPr>
      <p:sp>
        <p:nvSpPr>
          <p:cNvPr id="14" name="Rectangle 13"/>
          <p:cNvSpPr/>
          <p:nvPr userDrawn="1"/>
        </p:nvSpPr>
        <p:spPr bwMode="auto">
          <a:xfrm>
            <a:off x="1" y="6400800"/>
            <a:ext cx="12192000" cy="457200"/>
          </a:xfrm>
          <a:prstGeom prst="rect">
            <a:avLst/>
          </a:prstGeom>
          <a:solidFill>
            <a:srgbClr val="00A6D6"/>
          </a:solidFill>
          <a:ln>
            <a:solidFill>
              <a:schemeClr val="tx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bwMode="auto">
          <a:xfrm>
            <a:off x="1097280" y="758952"/>
            <a:ext cx="10058400" cy="3566160"/>
          </a:xfrm>
        </p:spPr>
        <p:txBody>
          <a:bodyPr anchor="b">
            <a:normAutofit/>
          </a:bodyPr>
          <a:lstStyle>
            <a:lvl1pPr algn="ctr">
              <a:lnSpc>
                <a:spcPct val="85000"/>
              </a:lnSpc>
              <a:defRPr sz="4800" spc="-50">
                <a:solidFill>
                  <a:schemeClr val="tx1">
                    <a:lumMod val="85000"/>
                    <a:lumOff val="15000"/>
                  </a:schemeClr>
                </a:solidFill>
                <a:latin typeface="Calibri" panose="020F0502020204030204"/>
                <a:cs typeface="Calibri" panose="020F0502020204030204"/>
              </a:defRPr>
            </a:lvl1pPr>
          </a:lstStyle>
          <a:p>
            <a:pPr>
              <a:defRPr/>
            </a:pPr>
            <a:r>
              <a:rPr lang="en-US"/>
              <a:t>Click to edit Master title style</a:t>
            </a:r>
          </a:p>
        </p:txBody>
      </p:sp>
      <p:sp>
        <p:nvSpPr>
          <p:cNvPr id="3" name="Subtitle 2"/>
          <p:cNvSpPr>
            <a:spLocks noGrp="1"/>
          </p:cNvSpPr>
          <p:nvPr>
            <p:ph type="subTitle" idx="1"/>
          </p:nvPr>
        </p:nvSpPr>
        <p:spPr bwMode="auto">
          <a:xfrm>
            <a:off x="1100051" y="4455620"/>
            <a:ext cx="10058400" cy="1143000"/>
          </a:xfrm>
        </p:spPr>
        <p:txBody>
          <a:bodyPr lIns="91440" rIns="91440">
            <a:normAutofit/>
          </a:bodyPr>
          <a:lstStyle>
            <a:lvl1pPr marL="0" indent="0" algn="ctr">
              <a:buNone/>
              <a:defRPr sz="2400" cap="all" spc="200">
                <a:solidFill>
                  <a:schemeClr val="tx2"/>
                </a:solidFill>
                <a:latin typeface="Haettenschweiler" panose="020B070604090206020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D1F4ED62-3741-4550-9446-128D0FB39BCC}" type="datetimeFigureOut">
              <a:rPr lang="en-GB"/>
              <a:t>10/05/2024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45E58E80-8FB4-499A-B059-CA6A9F835695}"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bg>
      <p:bgPr>
        <a:solidFill>
          <a:schemeClr val="bg1"/>
        </a:solid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pPr>
              <a:defRPr/>
            </a:pPr>
            <a:r>
              <a:rPr lang="en-US"/>
              <a:t>Click to edit Master title style</a:t>
            </a:r>
          </a:p>
        </p:txBody>
      </p:sp>
      <p:sp>
        <p:nvSpPr>
          <p:cNvPr id="3" name="Text Placeholder 2"/>
          <p:cNvSpPr>
            <a:spLocks noGrp="1"/>
          </p:cNvSpPr>
          <p:nvPr>
            <p:ph type="body" idx="1"/>
          </p:nvPr>
        </p:nvSpPr>
        <p:spPr bwMode="auto">
          <a:xfrm>
            <a:off x="1097280" y="4453128"/>
            <a:ext cx="10058400" cy="1143000"/>
          </a:xfrm>
        </p:spPr>
        <p:txBody>
          <a:bodyPr lIns="91440" rIns="91440" anchor="t" anchorCtr="0">
            <a:normAutofit/>
          </a:bodyPr>
          <a:lstStyle>
            <a:lvl1pPr marL="0" indent="0">
              <a:buNone/>
              <a:defRPr sz="2400" cap="all" spc="2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p>
        </p:txBody>
      </p:sp>
      <p:sp>
        <p:nvSpPr>
          <p:cNvPr id="4" name="Date Placeholder 3"/>
          <p:cNvSpPr>
            <a:spLocks noGrp="1"/>
          </p:cNvSpPr>
          <p:nvPr>
            <p:ph type="dt" sz="half" idx="10"/>
          </p:nvPr>
        </p:nvSpPr>
        <p:spPr bwMode="auto"/>
        <p:txBody>
          <a:bodyPr/>
          <a:lstStyle/>
          <a:p>
            <a:pPr>
              <a:defRPr/>
            </a:pPr>
            <a:fld id="{D1F4ED62-3741-4550-9446-128D0FB39BCC}" type="datetimeFigureOut">
              <a:rPr lang="en-GB"/>
              <a:t>10/05/2024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45E58E80-8FB4-499A-B059-CA6A9F835695}" type="slidenum">
              <a:rPr lang="en-GB"/>
              <a:t>‹#›</a:t>
            </a:fld>
            <a:endParaRPr lang="en-GB"/>
          </a:p>
        </p:txBody>
      </p:sp>
      <p:cxnSp>
        <p:nvCxnSpPr>
          <p:cNvPr id="9" name="Straight Connector 8"/>
          <p:cNvCxnSpPr/>
          <p:nvPr/>
        </p:nvCxnSpPr>
        <p:spPr bwMode="auto">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bwMode="auto">
          <a:xfrm>
            <a:off x="1" y="6400800"/>
            <a:ext cx="12192000" cy="457200"/>
          </a:xfrm>
          <a:prstGeom prst="rect">
            <a:avLst/>
          </a:prstGeom>
          <a:solidFill>
            <a:srgbClr val="00A6D6"/>
          </a:solidFill>
          <a:ln>
            <a:solidFill>
              <a:schemeClr val="tx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8" name="Title 7"/>
          <p:cNvSpPr>
            <a:spLocks noGrp="1"/>
          </p:cNvSpPr>
          <p:nvPr>
            <p:ph type="title"/>
          </p:nvPr>
        </p:nvSpPr>
        <p:spPr bwMode="auto">
          <a:xfrm>
            <a:off x="1097280" y="286603"/>
            <a:ext cx="10058400" cy="1450757"/>
          </a:xfrm>
        </p:spPr>
        <p:txBody>
          <a:bodyPr/>
          <a:lstStyle/>
          <a:p>
            <a:pPr>
              <a:defRPr/>
            </a:pPr>
            <a:r>
              <a:rPr lang="en-US"/>
              <a:t>Click to edit Master title style</a:t>
            </a:r>
          </a:p>
        </p:txBody>
      </p:sp>
      <p:sp>
        <p:nvSpPr>
          <p:cNvPr id="3" name="Content Placeholder 2"/>
          <p:cNvSpPr>
            <a:spLocks noGrp="1"/>
          </p:cNvSpPr>
          <p:nvPr>
            <p:ph sz="half" idx="1"/>
          </p:nvPr>
        </p:nvSpPr>
        <p:spPr bwMode="auto">
          <a:xfrm>
            <a:off x="1097279" y="1845734"/>
            <a:ext cx="4937760" cy="4023360"/>
          </a:xfrm>
        </p:spPr>
        <p:txBody>
          <a:body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Content Placeholder 3"/>
          <p:cNvSpPr>
            <a:spLocks noGrp="1"/>
          </p:cNvSpPr>
          <p:nvPr>
            <p:ph sz="half" idx="2"/>
          </p:nvPr>
        </p:nvSpPr>
        <p:spPr bwMode="auto">
          <a:xfrm>
            <a:off x="6217920" y="1845735"/>
            <a:ext cx="4937760" cy="4023360"/>
          </a:xfrm>
        </p:spPr>
        <p:txBody>
          <a:body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Date Placeholder 4"/>
          <p:cNvSpPr>
            <a:spLocks noGrp="1"/>
          </p:cNvSpPr>
          <p:nvPr>
            <p:ph type="dt" sz="half" idx="10"/>
          </p:nvPr>
        </p:nvSpPr>
        <p:spPr bwMode="auto"/>
        <p:txBody>
          <a:bodyPr/>
          <a:lstStyle/>
          <a:p>
            <a:pPr>
              <a:defRPr/>
            </a:pPr>
            <a:fld id="{D1F4ED62-3741-4550-9446-128D0FB39BCC}" type="datetimeFigureOut">
              <a:rPr lang="en-GB"/>
              <a:t>10/05/2024</a:t>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45E58E80-8FB4-499A-B059-CA6A9F835695}" type="slidenum">
              <a:rPr lang="en-GB"/>
              <a:t>‹#›</a:t>
            </a:fld>
            <a:endParaRPr lang="en-GB"/>
          </a:p>
        </p:txBody>
      </p:sp>
      <p:sp>
        <p:nvSpPr>
          <p:cNvPr id="9" name="Rectangle 8"/>
          <p:cNvSpPr/>
          <p:nvPr userDrawn="1"/>
        </p:nvSpPr>
        <p:spPr bwMode="auto">
          <a:xfrm>
            <a:off x="0" y="136162"/>
            <a:ext cx="12192000" cy="646331"/>
          </a:xfrm>
          <a:prstGeom prst="rect">
            <a:avLst/>
          </a:prstGeom>
        </p:spPr>
        <p:txBody>
          <a:bodyPr wrap="square">
            <a:spAutoFit/>
          </a:bodyPr>
          <a:lstStyle/>
          <a:p>
            <a:pPr algn="ctr">
              <a:defRPr/>
            </a:pPr>
            <a:r>
              <a:rPr lang="en-US" altLang="en-GB" sz="3600" b="1" dirty="0">
                <a:solidFill>
                  <a:schemeClr val="bg1"/>
                </a:solidFill>
                <a:latin typeface="Bahnschrift SemiBold" panose="020B0502040204020203"/>
                <a:sym typeface="+mn-ea"/>
              </a:rPr>
              <a:t>Compositional Simulation: Thermodynamics Equilibrium</a:t>
            </a:r>
          </a:p>
        </p:txBody>
      </p:sp>
      <p:sp>
        <p:nvSpPr>
          <p:cNvPr id="12" name="Rectangle 11"/>
          <p:cNvSpPr/>
          <p:nvPr userDrawn="1"/>
        </p:nvSpPr>
        <p:spPr bwMode="auto">
          <a:xfrm>
            <a:off x="3450083" y="2967335"/>
            <a:ext cx="5291834" cy="923330"/>
          </a:xfrm>
          <a:prstGeom prst="rect">
            <a:avLst/>
          </a:prstGeom>
          <a:noFill/>
        </p:spPr>
        <p:txBody>
          <a:bodyPr wrap="none" lIns="91440" tIns="45720" rIns="91440" bIns="45720">
            <a:spAutoFit/>
          </a:bodyPr>
          <a:lstStyle/>
          <a:p>
            <a:pPr algn="ctr">
              <a:defRPr/>
            </a:pPr>
            <a:r>
              <a:rPr lang="en-US" sz="5400" b="1" cap="none" spc="0">
                <a:ln w="10160">
                  <a:solidFill>
                    <a:schemeClr val="accent5"/>
                  </a:solidFill>
                  <a:prstDash val="solid"/>
                </a:ln>
                <a:solidFill>
                  <a:srgbClr val="FFFFFF"/>
                </a:solidFill>
              </a:rPr>
              <a:t>Your text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0" name="Title 9"/>
          <p:cNvSpPr>
            <a:spLocks noGrp="1"/>
          </p:cNvSpPr>
          <p:nvPr>
            <p:ph type="title"/>
          </p:nvPr>
        </p:nvSpPr>
        <p:spPr bwMode="auto">
          <a:xfrm>
            <a:off x="1097280" y="286603"/>
            <a:ext cx="10058400" cy="1450757"/>
          </a:xfrm>
        </p:spPr>
        <p:txBody>
          <a:bodyPr/>
          <a:lstStyle/>
          <a:p>
            <a:pPr>
              <a:defRPr/>
            </a:pPr>
            <a:r>
              <a:rPr lang="en-US"/>
              <a:t>Click to edit Master title style</a:t>
            </a:r>
          </a:p>
        </p:txBody>
      </p:sp>
      <p:sp>
        <p:nvSpPr>
          <p:cNvPr id="3" name="Text Placeholder 2"/>
          <p:cNvSpPr>
            <a:spLocks noGrp="1"/>
          </p:cNvSpPr>
          <p:nvPr>
            <p:ph type="body" idx="1"/>
          </p:nvPr>
        </p:nvSpPr>
        <p:spPr bwMode="auto">
          <a:xfrm>
            <a:off x="1097280" y="1846052"/>
            <a:ext cx="4937760" cy="736282"/>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p>
        </p:txBody>
      </p:sp>
      <p:sp>
        <p:nvSpPr>
          <p:cNvPr id="4" name="Content Placeholder 3"/>
          <p:cNvSpPr>
            <a:spLocks noGrp="1"/>
          </p:cNvSpPr>
          <p:nvPr>
            <p:ph sz="half" idx="2"/>
          </p:nvPr>
        </p:nvSpPr>
        <p:spPr bwMode="auto">
          <a:xfrm>
            <a:off x="1097280" y="2582334"/>
            <a:ext cx="4937760" cy="3378200"/>
          </a:xfrm>
        </p:spPr>
        <p:txBody>
          <a:body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Text Placeholder 4"/>
          <p:cNvSpPr>
            <a:spLocks noGrp="1"/>
          </p:cNvSpPr>
          <p:nvPr>
            <p:ph type="body" sz="quarter" idx="3"/>
          </p:nvPr>
        </p:nvSpPr>
        <p:spPr bwMode="auto">
          <a:xfrm>
            <a:off x="6217920" y="1846052"/>
            <a:ext cx="4937760" cy="736282"/>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p>
        </p:txBody>
      </p:sp>
      <p:sp>
        <p:nvSpPr>
          <p:cNvPr id="6" name="Content Placeholder 5"/>
          <p:cNvSpPr>
            <a:spLocks noGrp="1"/>
          </p:cNvSpPr>
          <p:nvPr>
            <p:ph sz="quarter" idx="4"/>
          </p:nvPr>
        </p:nvSpPr>
        <p:spPr bwMode="auto">
          <a:xfrm>
            <a:off x="6217920" y="2582334"/>
            <a:ext cx="4937760" cy="3378200"/>
          </a:xfrm>
        </p:spPr>
        <p:txBody>
          <a:body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7" name="Date Placeholder 6"/>
          <p:cNvSpPr>
            <a:spLocks noGrp="1"/>
          </p:cNvSpPr>
          <p:nvPr>
            <p:ph type="dt" sz="half" idx="10"/>
          </p:nvPr>
        </p:nvSpPr>
        <p:spPr bwMode="auto"/>
        <p:txBody>
          <a:bodyPr/>
          <a:lstStyle/>
          <a:p>
            <a:pPr>
              <a:defRPr/>
            </a:pPr>
            <a:fld id="{D1F4ED62-3741-4550-9446-128D0FB39BCC}" type="datetimeFigureOut">
              <a:rPr lang="en-GB"/>
              <a:t>10/05/2024</a:t>
            </a:fld>
            <a:endParaRPr lang="en-GB"/>
          </a:p>
        </p:txBody>
      </p:sp>
      <p:sp>
        <p:nvSpPr>
          <p:cNvPr id="8" name="Footer Placeholder 7"/>
          <p:cNvSpPr>
            <a:spLocks noGrp="1"/>
          </p:cNvSpPr>
          <p:nvPr>
            <p:ph type="ftr" sz="quarter" idx="11"/>
          </p:nvPr>
        </p:nvSpPr>
        <p:spPr bwMode="auto"/>
        <p:txBody>
          <a:bodyPr/>
          <a:lstStyle/>
          <a:p>
            <a:pPr>
              <a:defRPr/>
            </a:pPr>
            <a:endParaRPr lang="en-GB"/>
          </a:p>
        </p:txBody>
      </p:sp>
      <p:sp>
        <p:nvSpPr>
          <p:cNvPr id="9" name="Slide Number Placeholder 8"/>
          <p:cNvSpPr>
            <a:spLocks noGrp="1"/>
          </p:cNvSpPr>
          <p:nvPr>
            <p:ph type="sldNum" sz="quarter" idx="12"/>
          </p:nvPr>
        </p:nvSpPr>
        <p:spPr bwMode="auto"/>
        <p:txBody>
          <a:bodyPr/>
          <a:lstStyle/>
          <a:p>
            <a:pPr>
              <a:defRPr/>
            </a:pPr>
            <a:fld id="{45E58E80-8FB4-499A-B059-CA6A9F835695}" type="slidenum">
              <a:rPr lang="en-GB"/>
              <a:t>‹#›</a:t>
            </a:fld>
            <a:endParaRPr lang="en-GB"/>
          </a:p>
        </p:txBody>
      </p:sp>
      <p:sp>
        <p:nvSpPr>
          <p:cNvPr id="2" name="Rectangle 1">
            <a:extLst>
              <a:ext uri="{FF2B5EF4-FFF2-40B4-BE49-F238E27FC236}">
                <a16:creationId xmlns:a16="http://schemas.microsoft.com/office/drawing/2014/main" id="{086E524F-5EF7-0308-D353-573A7946885B}"/>
              </a:ext>
            </a:extLst>
          </p:cNvPr>
          <p:cNvSpPr/>
          <p:nvPr userDrawn="1"/>
        </p:nvSpPr>
        <p:spPr bwMode="auto">
          <a:xfrm>
            <a:off x="0" y="136162"/>
            <a:ext cx="12192000" cy="646331"/>
          </a:xfrm>
          <a:prstGeom prst="rect">
            <a:avLst/>
          </a:prstGeom>
        </p:spPr>
        <p:txBody>
          <a:bodyPr wrap="square">
            <a:spAutoFit/>
          </a:bodyPr>
          <a:lstStyle/>
          <a:p>
            <a:pPr algn="ctr">
              <a:defRPr/>
            </a:pPr>
            <a:r>
              <a:rPr lang="en-US" altLang="en-GB" sz="3600" b="1" dirty="0">
                <a:solidFill>
                  <a:schemeClr val="bg1"/>
                </a:solidFill>
                <a:latin typeface="Bahnschrift SemiBold" panose="020B0502040204020203"/>
                <a:sym typeface="+mn-ea"/>
              </a:rPr>
              <a:t>Compositional Simulation: Thermodynamics Equilibrium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Rectangle 2">
            <a:extLst>
              <a:ext uri="{FF2B5EF4-FFF2-40B4-BE49-F238E27FC236}">
                <a16:creationId xmlns:a16="http://schemas.microsoft.com/office/drawing/2014/main" id="{BC684C44-224E-78E2-976C-32A5424F8833}"/>
              </a:ext>
            </a:extLst>
          </p:cNvPr>
          <p:cNvSpPr/>
          <p:nvPr userDrawn="1"/>
        </p:nvSpPr>
        <p:spPr bwMode="auto">
          <a:xfrm>
            <a:off x="0" y="136162"/>
            <a:ext cx="12192000" cy="646331"/>
          </a:xfrm>
          <a:prstGeom prst="rect">
            <a:avLst/>
          </a:prstGeom>
        </p:spPr>
        <p:txBody>
          <a:bodyPr wrap="square">
            <a:spAutoFit/>
          </a:bodyPr>
          <a:lstStyle/>
          <a:p>
            <a:pPr algn="ctr">
              <a:defRPr/>
            </a:pPr>
            <a:r>
              <a:rPr lang="en-US" altLang="en-GB" sz="3600" b="1" dirty="0">
                <a:solidFill>
                  <a:schemeClr val="bg1"/>
                </a:solidFill>
                <a:latin typeface="Bahnschrift SemiBold" panose="020B0502040204020203"/>
                <a:sym typeface="+mn-ea"/>
              </a:rPr>
              <a:t>Compositional Simulation: Thermodynamics Equilibrium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1" name="Rectangle 10"/>
          <p:cNvSpPr/>
          <p:nvPr userDrawn="1"/>
        </p:nvSpPr>
        <p:spPr bwMode="auto">
          <a:xfrm>
            <a:off x="0" y="6400800"/>
            <a:ext cx="12192000" cy="457200"/>
          </a:xfrm>
          <a:prstGeom prst="rect">
            <a:avLst/>
          </a:prstGeom>
          <a:solidFill>
            <a:srgbClr val="00A6D6"/>
          </a:solidFill>
          <a:ln>
            <a:solidFill>
              <a:schemeClr val="tx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bwMode="auto"/>
        <p:txBody>
          <a:bodyPr/>
          <a:lstStyle/>
          <a:p>
            <a:pPr>
              <a:defRPr/>
            </a:pPr>
            <a:fld id="{D1F4ED62-3741-4550-9446-128D0FB39BCC}" type="datetimeFigureOut">
              <a:rPr lang="en-GB"/>
              <a:t>10/05/2024</a:t>
            </a:fld>
            <a:endParaRPr lang="en-GB"/>
          </a:p>
        </p:txBody>
      </p:sp>
      <p:sp>
        <p:nvSpPr>
          <p:cNvPr id="8" name="Footer Placeholder 7"/>
          <p:cNvSpPr>
            <a:spLocks noGrp="1"/>
          </p:cNvSpPr>
          <p:nvPr>
            <p:ph type="ftr" sz="quarter" idx="11"/>
          </p:nvPr>
        </p:nvSpPr>
        <p:spPr bwMode="auto"/>
        <p:txBody>
          <a:bodyPr/>
          <a:lstStyle>
            <a:lvl1pPr>
              <a:defRPr>
                <a:solidFill>
                  <a:srgbClr val="FFFFFF"/>
                </a:solidFill>
              </a:defRPr>
            </a:lvl1pPr>
          </a:lstStyle>
          <a:p>
            <a:pPr>
              <a:defRPr/>
            </a:pPr>
            <a:endParaRPr lang="en-GB"/>
          </a:p>
        </p:txBody>
      </p:sp>
      <p:sp>
        <p:nvSpPr>
          <p:cNvPr id="9" name="Slide Number Placeholder 8"/>
          <p:cNvSpPr>
            <a:spLocks noGrp="1"/>
          </p:cNvSpPr>
          <p:nvPr>
            <p:ph type="sldNum" sz="quarter" idx="12"/>
          </p:nvPr>
        </p:nvSpPr>
        <p:spPr bwMode="auto"/>
        <p:txBody>
          <a:bodyPr/>
          <a:lstStyle/>
          <a:p>
            <a:pPr>
              <a:defRPr/>
            </a:pPr>
            <a:fld id="{45E58E80-8FB4-499A-B059-CA6A9F835695}" type="slidenum">
              <a:rPr lang="en-GB"/>
              <a:t>‹#›</a:t>
            </a:fld>
            <a:endParaRPr lang="en-GB"/>
          </a:p>
        </p:txBody>
      </p:sp>
      <p:sp>
        <p:nvSpPr>
          <p:cNvPr id="2" name="Rectangle 1">
            <a:extLst>
              <a:ext uri="{FF2B5EF4-FFF2-40B4-BE49-F238E27FC236}">
                <a16:creationId xmlns:a16="http://schemas.microsoft.com/office/drawing/2014/main" id="{E29519CC-50CD-F020-52D6-D0C9429114C0}"/>
              </a:ext>
            </a:extLst>
          </p:cNvPr>
          <p:cNvSpPr/>
          <p:nvPr userDrawn="1"/>
        </p:nvSpPr>
        <p:spPr bwMode="auto">
          <a:xfrm>
            <a:off x="0" y="136162"/>
            <a:ext cx="12192000" cy="646331"/>
          </a:xfrm>
          <a:prstGeom prst="rect">
            <a:avLst/>
          </a:prstGeom>
        </p:spPr>
        <p:txBody>
          <a:bodyPr wrap="square">
            <a:spAutoFit/>
          </a:bodyPr>
          <a:lstStyle/>
          <a:p>
            <a:pPr algn="ctr">
              <a:defRPr/>
            </a:pPr>
            <a:r>
              <a:rPr lang="en-US" altLang="en-GB" sz="3600" b="1" dirty="0">
                <a:solidFill>
                  <a:schemeClr val="bg1"/>
                </a:solidFill>
                <a:latin typeface="Bahnschrift SemiBold" panose="020B0502040204020203"/>
                <a:sym typeface="+mn-ea"/>
              </a:rPr>
              <a:t>Compositional Simulation: Thermodynamics Equilibrium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lIns="45720" tIns="0" rIns="45720" bIns="0"/>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D1F4ED62-3741-4550-9446-128D0FB39BCC}" type="datetimeFigureOut">
              <a:rPr lang="en-GB"/>
              <a:t>10/05/2024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45E58E80-8FB4-499A-B059-CA6A9F835695}" type="slidenum">
              <a:rPr lang="en-GB"/>
              <a:t>‹#›</a:t>
            </a:fld>
            <a:endParaRPr lang="en-GB"/>
          </a:p>
        </p:txBody>
      </p:sp>
      <p:sp>
        <p:nvSpPr>
          <p:cNvPr id="9" name="Rectangle 8">
            <a:extLst>
              <a:ext uri="{FF2B5EF4-FFF2-40B4-BE49-F238E27FC236}">
                <a16:creationId xmlns:a16="http://schemas.microsoft.com/office/drawing/2014/main" id="{14BDBBCB-9073-F189-7A3C-CA4395E6E3F7}"/>
              </a:ext>
            </a:extLst>
          </p:cNvPr>
          <p:cNvSpPr/>
          <p:nvPr userDrawn="1"/>
        </p:nvSpPr>
        <p:spPr bwMode="auto">
          <a:xfrm>
            <a:off x="0" y="136162"/>
            <a:ext cx="12192000" cy="646331"/>
          </a:xfrm>
          <a:prstGeom prst="rect">
            <a:avLst/>
          </a:prstGeom>
        </p:spPr>
        <p:txBody>
          <a:bodyPr wrap="square">
            <a:spAutoFit/>
          </a:bodyPr>
          <a:lstStyle/>
          <a:p>
            <a:pPr algn="ctr">
              <a:defRPr/>
            </a:pPr>
            <a:r>
              <a:rPr lang="en-US" altLang="en-GB" sz="3600" b="1" dirty="0">
                <a:solidFill>
                  <a:schemeClr val="bg1"/>
                </a:solidFill>
                <a:latin typeface="Bahnschrift SemiBold" panose="020B0502040204020203"/>
                <a:sym typeface="+mn-ea"/>
              </a:rPr>
              <a:t>Compositional Simulation: Thermodynamics Equilibrium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 name="Rectangle 9"/>
          <p:cNvSpPr/>
          <p:nvPr userDrawn="1"/>
        </p:nvSpPr>
        <p:spPr bwMode="auto">
          <a:xfrm>
            <a:off x="1" y="6400800"/>
            <a:ext cx="12192000" cy="457200"/>
          </a:xfrm>
          <a:prstGeom prst="rect">
            <a:avLst/>
          </a:prstGeom>
          <a:solidFill>
            <a:srgbClr val="00A6D6"/>
          </a:solidFill>
          <a:ln>
            <a:solidFill>
              <a:schemeClr val="tx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bwMode="auto">
          <a:xfrm>
            <a:off x="8724900" y="414778"/>
            <a:ext cx="2628900" cy="5757421"/>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414778"/>
            <a:ext cx="7734300" cy="5757422"/>
          </a:xfrm>
        </p:spPr>
        <p:txBody>
          <a:bodyPr vert="eaVert" lIns="45720" tIns="0" rIns="45720" bIns="0"/>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D1F4ED62-3741-4550-9446-128D0FB39BCC}" type="datetimeFigureOut">
              <a:rPr lang="en-GB"/>
              <a:t>10/05/2024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45E58E80-8FB4-499A-B059-CA6A9F835695}" type="slidenum">
              <a:rPr lang="en-GB"/>
              <a:t>‹#›</a:t>
            </a:fld>
            <a:endParaRPr lang="en-GB"/>
          </a:p>
        </p:txBody>
      </p:sp>
      <p:sp>
        <p:nvSpPr>
          <p:cNvPr id="7" name="Rectangle 6">
            <a:extLst>
              <a:ext uri="{FF2B5EF4-FFF2-40B4-BE49-F238E27FC236}">
                <a16:creationId xmlns:a16="http://schemas.microsoft.com/office/drawing/2014/main" id="{47C4BF2C-8EDE-B3E8-AE0A-F119A4E2393C}"/>
              </a:ext>
            </a:extLst>
          </p:cNvPr>
          <p:cNvSpPr/>
          <p:nvPr userDrawn="1"/>
        </p:nvSpPr>
        <p:spPr bwMode="auto">
          <a:xfrm>
            <a:off x="0" y="136162"/>
            <a:ext cx="12192000" cy="646331"/>
          </a:xfrm>
          <a:prstGeom prst="rect">
            <a:avLst/>
          </a:prstGeom>
        </p:spPr>
        <p:txBody>
          <a:bodyPr wrap="square">
            <a:spAutoFit/>
          </a:bodyPr>
          <a:lstStyle/>
          <a:p>
            <a:pPr algn="ctr">
              <a:defRPr/>
            </a:pPr>
            <a:r>
              <a:rPr lang="en-US" altLang="en-GB" sz="3600" b="1" dirty="0">
                <a:solidFill>
                  <a:schemeClr val="bg1"/>
                </a:solidFill>
                <a:latin typeface="Bahnschrift SemiBold" panose="020B0502040204020203"/>
                <a:sym typeface="+mn-ea"/>
              </a:rPr>
              <a:t>Compositional Simulation: Thermodynamics Equilibrium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Vertical Title and Text">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Rectangle 6"/>
          <p:cNvSpPr/>
          <p:nvPr/>
        </p:nvSpPr>
        <p:spPr bwMode="auto">
          <a:xfrm>
            <a:off x="1" y="6400800"/>
            <a:ext cx="12192000" cy="457200"/>
          </a:xfrm>
          <a:prstGeom prst="rect">
            <a:avLst/>
          </a:prstGeom>
          <a:solidFill>
            <a:srgbClr val="00A6D6"/>
          </a:solidFill>
          <a:ln>
            <a:solidFill>
              <a:schemeClr val="tx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bwMode="auto">
          <a:xfrm>
            <a:off x="1097280" y="223326"/>
            <a:ext cx="10058400" cy="1450757"/>
          </a:xfrm>
          <a:prstGeom prst="rect">
            <a:avLst/>
          </a:prstGeom>
        </p:spPr>
        <p:txBody>
          <a:bodyPr vert="horz" lIns="91440" tIns="45720" rIns="91440" bIns="45720" rtlCol="0" anchor="b">
            <a:normAutofit/>
          </a:bodyPr>
          <a:lstStyle/>
          <a:p>
            <a:pPr>
              <a:defRPr/>
            </a:pPr>
            <a:r>
              <a:rPr lang="en-US"/>
              <a:t>Click to edit Master title style</a:t>
            </a:r>
          </a:p>
        </p:txBody>
      </p:sp>
      <p:sp>
        <p:nvSpPr>
          <p:cNvPr id="3" name="Text Placeholder 2"/>
          <p:cNvSpPr>
            <a:spLocks noGrp="1"/>
          </p:cNvSpPr>
          <p:nvPr>
            <p:ph type="body" idx="1"/>
          </p:nvPr>
        </p:nvSpPr>
        <p:spPr bwMode="auto">
          <a:xfrm>
            <a:off x="1097280" y="1845734"/>
            <a:ext cx="10058400" cy="4023360"/>
          </a:xfrm>
          <a:prstGeom prst="rect">
            <a:avLst/>
          </a:prstGeom>
        </p:spPr>
        <p:txBody>
          <a:bodyPr vert="horz" lIns="0" tIns="45720" rIns="0" bIns="45720" rtlCol="0">
            <a:normAutofit/>
          </a:body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2"/>
          </p:nvPr>
        </p:nvSpPr>
        <p:spPr bwMode="auto">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1F4ED62-3741-4550-9446-128D0FB39BCC}" type="datetimeFigureOut">
              <a:rPr lang="en-GB"/>
              <a:t>10/05/2024</a:t>
            </a:fld>
            <a:endParaRPr lang="en-GB"/>
          </a:p>
        </p:txBody>
      </p:sp>
      <p:sp>
        <p:nvSpPr>
          <p:cNvPr id="5" name="Footer Placeholder 4"/>
          <p:cNvSpPr>
            <a:spLocks noGrp="1"/>
          </p:cNvSpPr>
          <p:nvPr>
            <p:ph type="ftr" sz="quarter" idx="3"/>
          </p:nvPr>
        </p:nvSpPr>
        <p:spPr bwMode="auto">
          <a:xfrm>
            <a:off x="3686185" y="6459785"/>
            <a:ext cx="4822803" cy="365125"/>
          </a:xfrm>
          <a:prstGeom prst="rect">
            <a:avLst/>
          </a:prstGeom>
        </p:spPr>
        <p:txBody>
          <a:bodyPr vert="horz" lIns="91440" tIns="45720" rIns="91440" bIns="45720" rtlCol="0" anchor="ctr"/>
          <a:lstStyle>
            <a:lvl1pPr algn="ctr">
              <a:defRPr sz="900" cap="all">
                <a:solidFill>
                  <a:srgbClr val="FFFFFF"/>
                </a:solidFill>
              </a:defRPr>
            </a:lvl1pPr>
          </a:lstStyle>
          <a:p>
            <a:pPr>
              <a:defRPr/>
            </a:pPr>
            <a:endParaRPr lang="en-GB"/>
          </a:p>
        </p:txBody>
      </p:sp>
      <p:sp>
        <p:nvSpPr>
          <p:cNvPr id="6" name="Slide Number Placeholder 5"/>
          <p:cNvSpPr>
            <a:spLocks noGrp="1"/>
          </p:cNvSpPr>
          <p:nvPr>
            <p:ph type="sldNum" sz="quarter" idx="4"/>
          </p:nvPr>
        </p:nvSpPr>
        <p:spPr bwMode="auto">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45E58E80-8FB4-499A-B059-CA6A9F835695}"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a:lnSpc>
          <a:spcPct val="85000"/>
        </a:lnSpc>
        <a:spcBef>
          <a:spcPts val="0"/>
        </a:spcBef>
        <a:buNone/>
        <a:defRPr sz="4800" spc="-50">
          <a:solidFill>
            <a:schemeClr val="tx1">
              <a:lumMod val="75000"/>
              <a:lumOff val="25000"/>
            </a:schemeClr>
          </a:solidFill>
          <a:latin typeface="+mj-lt"/>
          <a:ea typeface="+mj-ea"/>
          <a:cs typeface="+mj-cs"/>
        </a:defRPr>
      </a:lvl1pPr>
    </p:titleStyle>
    <p:bodyStyle>
      <a:lvl1pPr marL="91440" indent="-91440" algn="l" defTabSz="914400">
        <a:lnSpc>
          <a:spcPct val="90000"/>
        </a:lnSpc>
        <a:spcBef>
          <a:spcPts val="1200"/>
        </a:spcBef>
        <a:spcAft>
          <a:spcPts val="200"/>
        </a:spcAft>
        <a:buClr>
          <a:schemeClr val="accent1"/>
        </a:buClr>
        <a:buSzPct val="100000"/>
        <a:buFont typeface="Calibri" panose="020F0502020204030204"/>
        <a:buChar char=" "/>
        <a:defRPr sz="2000">
          <a:solidFill>
            <a:schemeClr val="tx1">
              <a:lumMod val="75000"/>
              <a:lumOff val="25000"/>
            </a:schemeClr>
          </a:solidFill>
          <a:latin typeface="+mn-lt"/>
          <a:ea typeface="+mn-ea"/>
          <a:cs typeface="+mn-cs"/>
        </a:defRPr>
      </a:lvl1pPr>
      <a:lvl2pPr marL="384175" indent="-182880" algn="l" defTabSz="914400">
        <a:lnSpc>
          <a:spcPct val="90000"/>
        </a:lnSpc>
        <a:spcBef>
          <a:spcPts val="200"/>
        </a:spcBef>
        <a:spcAft>
          <a:spcPts val="400"/>
        </a:spcAft>
        <a:buClr>
          <a:schemeClr val="accent1"/>
        </a:buClr>
        <a:buFont typeface="Calibri" panose="020F0502020204030204"/>
        <a:buChar char="◦"/>
        <a:defRPr sz="1800">
          <a:solidFill>
            <a:schemeClr val="tx1">
              <a:lumMod val="75000"/>
              <a:lumOff val="25000"/>
            </a:schemeClr>
          </a:solidFill>
          <a:latin typeface="+mn-lt"/>
          <a:ea typeface="+mn-ea"/>
          <a:cs typeface="+mn-cs"/>
        </a:defRPr>
      </a:lvl2pPr>
      <a:lvl3pPr marL="567055" indent="-182880" algn="l" defTabSz="914400">
        <a:lnSpc>
          <a:spcPct val="90000"/>
        </a:lnSpc>
        <a:spcBef>
          <a:spcPts val="200"/>
        </a:spcBef>
        <a:spcAft>
          <a:spcPts val="400"/>
        </a:spcAft>
        <a:buClr>
          <a:schemeClr val="accent1"/>
        </a:buClr>
        <a:buFont typeface="Calibri" panose="020F0502020204030204"/>
        <a:buChar char="◦"/>
        <a:defRPr sz="1400">
          <a:solidFill>
            <a:schemeClr val="tx1">
              <a:lumMod val="75000"/>
              <a:lumOff val="25000"/>
            </a:schemeClr>
          </a:solidFill>
          <a:latin typeface="+mn-lt"/>
          <a:ea typeface="+mn-ea"/>
          <a:cs typeface="+mn-cs"/>
        </a:defRPr>
      </a:lvl3pPr>
      <a:lvl4pPr marL="749935" indent="-182880" algn="l" defTabSz="914400">
        <a:lnSpc>
          <a:spcPct val="90000"/>
        </a:lnSpc>
        <a:spcBef>
          <a:spcPts val="200"/>
        </a:spcBef>
        <a:spcAft>
          <a:spcPts val="400"/>
        </a:spcAft>
        <a:buClr>
          <a:schemeClr val="accent1"/>
        </a:buClr>
        <a:buFont typeface="Calibri" panose="020F0502020204030204"/>
        <a:buChar char="◦"/>
        <a:defRPr sz="1400">
          <a:solidFill>
            <a:schemeClr val="tx1">
              <a:lumMod val="75000"/>
              <a:lumOff val="25000"/>
            </a:schemeClr>
          </a:solidFill>
          <a:latin typeface="+mn-lt"/>
          <a:ea typeface="+mn-ea"/>
          <a:cs typeface="+mn-cs"/>
        </a:defRPr>
      </a:lvl4pPr>
      <a:lvl5pPr marL="932815" indent="-182880" algn="l" defTabSz="914400">
        <a:lnSpc>
          <a:spcPct val="90000"/>
        </a:lnSpc>
        <a:spcBef>
          <a:spcPts val="200"/>
        </a:spcBef>
        <a:spcAft>
          <a:spcPts val="400"/>
        </a:spcAft>
        <a:buClr>
          <a:schemeClr val="accent1"/>
        </a:buClr>
        <a:buFont typeface="Calibri" panose="020F0502020204030204"/>
        <a:buChar char="◦"/>
        <a:defRPr sz="1400">
          <a:solidFill>
            <a:schemeClr val="tx1">
              <a:lumMod val="75000"/>
              <a:lumOff val="25000"/>
            </a:schemeClr>
          </a:solidFill>
          <a:latin typeface="+mn-lt"/>
          <a:ea typeface="+mn-ea"/>
          <a:cs typeface="+mn-cs"/>
        </a:defRPr>
      </a:lvl5pPr>
      <a:lvl6pPr marL="1099820" indent="-228600" algn="l" defTabSz="914400">
        <a:lnSpc>
          <a:spcPct val="90000"/>
        </a:lnSpc>
        <a:spcBef>
          <a:spcPts val="200"/>
        </a:spcBef>
        <a:spcAft>
          <a:spcPts val="400"/>
        </a:spcAft>
        <a:buClr>
          <a:schemeClr val="accent1"/>
        </a:buClr>
        <a:buFont typeface="Calibri" panose="020F0502020204030204"/>
        <a:buChar char="◦"/>
        <a:defRPr sz="1400">
          <a:solidFill>
            <a:schemeClr val="tx1">
              <a:lumMod val="75000"/>
              <a:lumOff val="25000"/>
            </a:schemeClr>
          </a:solidFill>
          <a:latin typeface="+mn-lt"/>
          <a:ea typeface="+mn-ea"/>
          <a:cs typeface="+mn-cs"/>
        </a:defRPr>
      </a:lvl6pPr>
      <a:lvl7pPr marL="1299845" indent="-228600" algn="l" defTabSz="914400">
        <a:lnSpc>
          <a:spcPct val="90000"/>
        </a:lnSpc>
        <a:spcBef>
          <a:spcPts val="200"/>
        </a:spcBef>
        <a:spcAft>
          <a:spcPts val="400"/>
        </a:spcAft>
        <a:buClr>
          <a:schemeClr val="accent1"/>
        </a:buClr>
        <a:buFont typeface="Calibri" panose="020F0502020204030204"/>
        <a:buChar char="◦"/>
        <a:defRPr sz="1400">
          <a:solidFill>
            <a:schemeClr val="tx1">
              <a:lumMod val="75000"/>
              <a:lumOff val="25000"/>
            </a:schemeClr>
          </a:solidFill>
          <a:latin typeface="+mn-lt"/>
          <a:ea typeface="+mn-ea"/>
          <a:cs typeface="+mn-cs"/>
        </a:defRPr>
      </a:lvl7pPr>
      <a:lvl8pPr marL="1499870" indent="-228600" algn="l" defTabSz="914400">
        <a:lnSpc>
          <a:spcPct val="90000"/>
        </a:lnSpc>
        <a:spcBef>
          <a:spcPts val="200"/>
        </a:spcBef>
        <a:spcAft>
          <a:spcPts val="400"/>
        </a:spcAft>
        <a:buClr>
          <a:schemeClr val="accent1"/>
        </a:buClr>
        <a:buFont typeface="Calibri" panose="020F0502020204030204"/>
        <a:buChar char="◦"/>
        <a:defRPr sz="1400">
          <a:solidFill>
            <a:schemeClr val="tx1">
              <a:lumMod val="75000"/>
              <a:lumOff val="25000"/>
            </a:schemeClr>
          </a:solidFill>
          <a:latin typeface="+mn-lt"/>
          <a:ea typeface="+mn-ea"/>
          <a:cs typeface="+mn-cs"/>
        </a:defRPr>
      </a:lvl8pPr>
      <a:lvl9pPr marL="1699895" indent="-228600" algn="l" defTabSz="914400">
        <a:lnSpc>
          <a:spcPct val="90000"/>
        </a:lnSpc>
        <a:spcBef>
          <a:spcPts val="200"/>
        </a:spcBef>
        <a:spcAft>
          <a:spcPts val="400"/>
        </a:spcAft>
        <a:buClr>
          <a:schemeClr val="accent1"/>
        </a:buClr>
        <a:buFont typeface="Calibri" panose="020F0502020204030204"/>
        <a:buChar char="◦"/>
        <a:defRPr sz="1400">
          <a:solidFill>
            <a:schemeClr val="tx1">
              <a:lumMod val="75000"/>
              <a:lumOff val="25000"/>
            </a:schemeClr>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3.jf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16.jfif"/><Relationship Id="rId5" Type="http://schemas.openxmlformats.org/officeDocument/2006/relationships/image" Target="../media/image15.jfif"/><Relationship Id="rId4" Type="http://schemas.openxmlformats.org/officeDocument/2006/relationships/image" Target="../media/image14.jfi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7.jfi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19.jfif"/><Relationship Id="rId4" Type="http://schemas.openxmlformats.org/officeDocument/2006/relationships/image" Target="../media/image18.jfi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4.png"/><Relationship Id="rId7"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7.jp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30.jp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31.jp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33.jp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36.jfif"/><Relationship Id="rId5" Type="http://schemas.openxmlformats.org/officeDocument/2006/relationships/image" Target="../media/image35.jfif"/><Relationship Id="rId4" Type="http://schemas.openxmlformats.org/officeDocument/2006/relationships/image" Target="../media/image34.jfif"/></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38.jp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39.jp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38.jp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f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fi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fi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3"/>
          <p:cNvSpPr>
            <a:spLocks noGrp="1"/>
          </p:cNvSpPr>
          <p:nvPr>
            <p:ph type="ctrTitle"/>
          </p:nvPr>
        </p:nvSpPr>
        <p:spPr bwMode="auto">
          <a:xfrm>
            <a:off x="1066800" y="3227832"/>
            <a:ext cx="10058400" cy="3566160"/>
          </a:xfrm>
        </p:spPr>
        <p:txBody>
          <a:bodyPr vertOverflow="overflow" horzOverflow="overflow" vert="horz" wrap="square" lIns="91440" tIns="45720" rIns="91440" bIns="45720" numCol="1" spcCol="0" rtlCol="0" fromWordArt="0" anchor="b" anchorCtr="0" forceAA="0" compatLnSpc="0">
            <a:normAutofit fontScale="90000"/>
          </a:bodyPr>
          <a:lstStyle/>
          <a:p>
            <a:pPr>
              <a:defRPr/>
            </a:pPr>
            <a:br>
              <a:rPr lang="en-GB" sz="9600" dirty="0"/>
            </a:br>
            <a:br>
              <a:rPr lang="en-GB" sz="9600" dirty="0"/>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r>
              <a:rPr lang="en-GB" sz="3600" dirty="0">
                <a:latin typeface="Bahnschrift SemiBold" panose="020B0502040204020203"/>
              </a:rPr>
              <a:t>Artur Castiel Reis de Souza</a:t>
            </a:r>
            <a:br>
              <a:rPr lang="en-GB" sz="3600" dirty="0">
                <a:latin typeface="Bahnschrift SemiBold" panose="020B0502040204020203"/>
              </a:rPr>
            </a:br>
            <a:br>
              <a:rPr lang="en-GB" sz="2000" dirty="0">
                <a:latin typeface="Georgia" panose="02040502050405020303"/>
              </a:rPr>
            </a:br>
            <a:br>
              <a:rPr lang="en-GB" sz="2000" dirty="0">
                <a:latin typeface="Bahnschrift Light" panose="020B0502040204020203"/>
              </a:rPr>
            </a:br>
            <a:br>
              <a:rPr lang="en-GB" sz="2000" i="1" dirty="0">
                <a:latin typeface="Bahnschrift Light" panose="020B0502040204020203"/>
              </a:rPr>
            </a:br>
            <a:r>
              <a:rPr lang="en-GB" sz="2000" i="1" dirty="0">
                <a:latin typeface="Bahnschrift Light" panose="020B0502040204020203"/>
              </a:rPr>
              <a:t>This is an ADMIRE research group internal document and it </a:t>
            </a:r>
            <a:r>
              <a:rPr lang="en-US" sz="2000" i="1" dirty="0">
                <a:latin typeface="Bahnschrift Light" panose="020B0502040204020203"/>
              </a:rPr>
              <a:t>is solely intended for evaluating the author's programming skills as part of the TNO recruitment process.</a:t>
            </a:r>
            <a:br>
              <a:rPr lang="en-US" sz="2000" dirty="0">
                <a:latin typeface="Bahnschrift Light" panose="020B0502040204020203"/>
              </a:rPr>
            </a:br>
            <a:r>
              <a:rPr lang="en-GB" sz="2000" dirty="0">
                <a:latin typeface="Bahnschrift Light" panose="020B0502040204020203"/>
              </a:rPr>
              <a:t>TU Delft, Netherlands</a:t>
            </a:r>
            <a:br>
              <a:rPr lang="en-GB" sz="2000" dirty="0">
                <a:latin typeface="Bahnschrift Light" panose="020B0502040204020203"/>
              </a:rPr>
            </a:br>
            <a:r>
              <a:rPr lang="en-GB" sz="2000" dirty="0">
                <a:solidFill>
                  <a:schemeClr val="bg1"/>
                </a:solidFill>
                <a:latin typeface="Bahnschrift Light" panose="020B0502040204020203"/>
              </a:rPr>
              <a:t>December 14, 2022</a:t>
            </a:r>
            <a:br>
              <a:rPr lang="en-GB" sz="9600" dirty="0">
                <a:solidFill>
                  <a:schemeClr val="bg1"/>
                </a:solidFill>
                <a:latin typeface="Bahnschrift Light" panose="020B0502040204020203"/>
              </a:rPr>
            </a:br>
            <a:endParaRPr lang="en-GB" dirty="0">
              <a:solidFill>
                <a:schemeClr val="bg1"/>
              </a:solidFill>
              <a:latin typeface="Bahnschrift Light" panose="020B0502040204020203"/>
            </a:endParaRPr>
          </a:p>
        </p:txBody>
      </p:sp>
      <p:pic>
        <p:nvPicPr>
          <p:cNvPr id="6" name="Picture 5"/>
          <p:cNvPicPr>
            <a:picLocks noChangeAspect="1"/>
          </p:cNvPicPr>
          <p:nvPr/>
        </p:nvPicPr>
        <p:blipFill>
          <a:blip r:embed="rId2"/>
          <a:stretch>
            <a:fillRect/>
          </a:stretch>
        </p:blipFill>
        <p:spPr bwMode="auto">
          <a:xfrm>
            <a:off x="10189856" y="-76850"/>
            <a:ext cx="2134848" cy="1314704"/>
          </a:xfrm>
          <a:prstGeom prst="rect">
            <a:avLst/>
          </a:prstGeom>
        </p:spPr>
      </p:pic>
      <p:pic>
        <p:nvPicPr>
          <p:cNvPr id="1026" name="Picture 2" descr="newLogo.png"/>
          <p:cNvPicPr>
            <a:picLocks noChangeAspect="1" noChangeArrowheads="1"/>
          </p:cNvPicPr>
          <p:nvPr/>
        </p:nvPicPr>
        <p:blipFill>
          <a:blip r:embed="rId3"/>
          <a:stretch>
            <a:fillRect/>
          </a:stretch>
        </p:blipFill>
        <p:spPr bwMode="auto">
          <a:xfrm>
            <a:off x="10160" y="81280"/>
            <a:ext cx="937358" cy="808030"/>
          </a:xfrm>
          <a:prstGeom prst="rect">
            <a:avLst/>
          </a:prstGeom>
          <a:noFill/>
        </p:spPr>
      </p:pic>
      <p:sp>
        <p:nvSpPr>
          <p:cNvPr id="7" name="Rectangle 6"/>
          <p:cNvSpPr/>
          <p:nvPr/>
        </p:nvSpPr>
        <p:spPr bwMode="auto">
          <a:xfrm>
            <a:off x="1153159" y="1795194"/>
            <a:ext cx="9925999" cy="769441"/>
          </a:xfrm>
          <a:prstGeom prst="rect">
            <a:avLst/>
          </a:prstGeom>
        </p:spPr>
        <p:txBody>
          <a:bodyPr wrap="square">
            <a:spAutoFit/>
          </a:bodyPr>
          <a:lstStyle/>
          <a:p>
            <a:pPr algn="ctr">
              <a:defRPr/>
            </a:pPr>
            <a:r>
              <a:rPr lang="en-GB" sz="4400" b="1" dirty="0" err="1">
                <a:latin typeface="Bahnschrift SemiBold" panose="020B0502040204020203"/>
              </a:rPr>
              <a:t>DARSim</a:t>
            </a:r>
            <a:r>
              <a:rPr lang="en-GB" sz="4400" b="1" dirty="0">
                <a:latin typeface="Bahnschrift SemiBold" panose="020B0502040204020203"/>
              </a:rPr>
              <a:t> Beta Structure</a:t>
            </a:r>
          </a:p>
        </p:txBody>
      </p:sp>
      <p:sp>
        <p:nvSpPr>
          <p:cNvPr id="2" name="Rectangle 1"/>
          <p:cNvSpPr/>
          <p:nvPr/>
        </p:nvSpPr>
        <p:spPr bwMode="auto">
          <a:xfrm>
            <a:off x="3047999" y="6424659"/>
            <a:ext cx="6098879" cy="368300"/>
          </a:xfrm>
          <a:prstGeom prst="rect">
            <a:avLst/>
          </a:prstGeom>
        </p:spPr>
        <p:txBody>
          <a:bodyPr>
            <a:spAutoFit/>
          </a:bodyPr>
          <a:lstStyle/>
          <a:p>
            <a:pPr algn="ctr">
              <a:defRPr/>
            </a:pPr>
            <a:r>
              <a:rPr lang="en-US">
                <a:ln>
                  <a:solidFill>
                    <a:schemeClr val="bg1"/>
                  </a:solidFill>
                </a:ln>
                <a:solidFill>
                  <a:schemeClr val="bg1"/>
                </a:solidFill>
                <a:latin typeface="Bahnschrift Light" panose="020B0502040204020203"/>
              </a:rPr>
              <a:t>29</a:t>
            </a:r>
            <a:r>
              <a:rPr lang="en-US" baseline="30000">
                <a:ln>
                  <a:solidFill>
                    <a:schemeClr val="bg1"/>
                  </a:solidFill>
                </a:ln>
                <a:solidFill>
                  <a:schemeClr val="bg1"/>
                </a:solidFill>
                <a:latin typeface="Bahnschrift Light" panose="020B0502040204020203"/>
              </a:rPr>
              <a:t>th</a:t>
            </a:r>
            <a:r>
              <a:rPr lang="en-US">
                <a:ln>
                  <a:solidFill>
                    <a:schemeClr val="bg1"/>
                  </a:solidFill>
                </a:ln>
                <a:solidFill>
                  <a:schemeClr val="bg1"/>
                </a:solidFill>
                <a:latin typeface="Bahnschrift Light" panose="020B0502040204020203"/>
              </a:rPr>
              <a:t> February</a:t>
            </a:r>
            <a:r>
              <a:rPr lang="en-GB" dirty="0">
                <a:ln>
                  <a:solidFill>
                    <a:schemeClr val="bg1"/>
                  </a:solidFill>
                </a:ln>
                <a:solidFill>
                  <a:schemeClr val="bg1"/>
                </a:solidFill>
                <a:latin typeface="Bahnschrift Light" panose="020B0502040204020203"/>
              </a:rPr>
              <a: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8F0E98E-08BF-F65F-9B0A-4C9255CAA670}"/>
            </a:ext>
          </a:extLst>
        </p:cNvPr>
        <p:cNvGrpSpPr/>
        <p:nvPr/>
      </p:nvGrpSpPr>
      <p:grpSpPr bwMode="auto">
        <a:xfrm>
          <a:off x="0" y="0"/>
          <a:ext cx="0" cy="0"/>
          <a:chOff x="0" y="0"/>
          <a:chExt cx="0" cy="0"/>
        </a:xfrm>
      </p:grpSpPr>
      <p:sp>
        <p:nvSpPr>
          <p:cNvPr id="12" name="TextBox 11">
            <a:extLst>
              <a:ext uri="{FF2B5EF4-FFF2-40B4-BE49-F238E27FC236}">
                <a16:creationId xmlns:a16="http://schemas.microsoft.com/office/drawing/2014/main" id="{64AF928A-761B-2EB5-B523-DF194F46E0DC}"/>
              </a:ext>
            </a:extLst>
          </p:cNvPr>
          <p:cNvSpPr txBox="1"/>
          <p:nvPr/>
        </p:nvSpPr>
        <p:spPr bwMode="auto">
          <a:xfrm>
            <a:off x="186167" y="2451516"/>
            <a:ext cx="4834856" cy="3970318"/>
          </a:xfrm>
          <a:prstGeom prst="rect">
            <a:avLst/>
          </a:prstGeom>
          <a:noFill/>
        </p:spPr>
        <p:txBody>
          <a:bodyPr wrap="square" rtlCol="0">
            <a:spAutoFit/>
          </a:bodyPr>
          <a:lstStyle/>
          <a:p>
            <a:pPr marL="342900" indent="-342900">
              <a:buFont typeface="+mj-lt"/>
              <a:buAutoNum type="arabicPeriod"/>
              <a:defRPr/>
            </a:pPr>
            <a:r>
              <a:rPr lang="en-US" b="1" dirty="0">
                <a:latin typeface="Bahnschrift Light" panose="020B0502040204020203"/>
              </a:rPr>
              <a:t>Simulation Factory Class </a:t>
            </a:r>
            <a:r>
              <a:rPr lang="en-US" dirty="0">
                <a:latin typeface="Bahnschrift Light" panose="020B0502040204020203"/>
              </a:rPr>
              <a:t>gets settings and produces a factory to create a simulator based on the input parameters.</a:t>
            </a:r>
            <a:br>
              <a:rPr lang="en-US" dirty="0">
                <a:latin typeface="Bahnschrift Light" panose="020B0502040204020203"/>
              </a:rPr>
            </a:br>
            <a:r>
              <a:rPr lang="en-US" dirty="0">
                <a:latin typeface="Bahnschrift Light" panose="020B0502040204020203"/>
              </a:rPr>
              <a:t>Simulation Builder refactored.  </a:t>
            </a:r>
          </a:p>
          <a:p>
            <a:pPr marL="342900" indent="-342900">
              <a:buFont typeface="+mj-lt"/>
              <a:buAutoNum type="arabicPeriod"/>
              <a:defRPr/>
            </a:pPr>
            <a:r>
              <a:rPr lang="en-US" dirty="0">
                <a:latin typeface="Bahnschrift Light" panose="020B0502040204020203"/>
              </a:rPr>
              <a:t>Method</a:t>
            </a:r>
            <a:r>
              <a:rPr lang="en-US" b="1" dirty="0">
                <a:latin typeface="Bahnschrift Light" panose="020B0502040204020203"/>
              </a:rPr>
              <a:t> </a:t>
            </a:r>
            <a:r>
              <a:rPr lang="en-US" b="1" dirty="0" err="1">
                <a:latin typeface="Bahnschrift Light" panose="020B0502040204020203"/>
              </a:rPr>
              <a:t>BuildSimulation</a:t>
            </a:r>
            <a:r>
              <a:rPr lang="en-US" b="1" dirty="0">
                <a:latin typeface="Bahnschrift Light" panose="020B0502040204020203"/>
              </a:rPr>
              <a:t> </a:t>
            </a:r>
            <a:r>
              <a:rPr lang="en-US" dirty="0">
                <a:latin typeface="Bahnschrift Light" panose="020B0502040204020203"/>
              </a:rPr>
              <a:t>is run after all parameters are set to create the </a:t>
            </a:r>
            <a:r>
              <a:rPr lang="en-US" b="1" dirty="0">
                <a:latin typeface="Bahnschrift Light" panose="020B0502040204020203"/>
              </a:rPr>
              <a:t>Simulator </a:t>
            </a:r>
            <a:r>
              <a:rPr lang="en-US" dirty="0">
                <a:latin typeface="Bahnschrift Light" panose="020B0502040204020203"/>
              </a:rPr>
              <a:t>object.</a:t>
            </a:r>
          </a:p>
          <a:p>
            <a:pPr marL="342900" indent="-342900">
              <a:buFont typeface="+mj-lt"/>
              <a:buAutoNum type="arabicPeriod"/>
              <a:defRPr/>
            </a:pPr>
            <a:r>
              <a:rPr lang="en-US" b="1" dirty="0">
                <a:latin typeface="Bahnschrift Light" panose="020B0502040204020203"/>
              </a:rPr>
              <a:t>Simulator</a:t>
            </a:r>
            <a:r>
              <a:rPr lang="en-US" dirty="0">
                <a:latin typeface="Bahnschrift Light" panose="020B0502040204020203"/>
              </a:rPr>
              <a:t> is initialized and prepared for simulation.</a:t>
            </a:r>
          </a:p>
          <a:p>
            <a:pPr marL="342900" indent="-342900">
              <a:buFont typeface="+mj-lt"/>
              <a:buAutoNum type="arabicPeriod"/>
              <a:defRPr/>
            </a:pPr>
            <a:r>
              <a:rPr lang="en-US" dirty="0">
                <a:latin typeface="Bahnschrift Light" panose="020B0502040204020203"/>
              </a:rPr>
              <a:t>Create Simulator Function returns simulator.</a:t>
            </a:r>
          </a:p>
          <a:p>
            <a:pPr marL="342900" indent="-342900">
              <a:buFont typeface="+mj-lt"/>
              <a:buAutoNum type="arabicPeriod"/>
              <a:defRPr/>
            </a:pPr>
            <a:r>
              <a:rPr lang="en-US" b="1" dirty="0">
                <a:latin typeface="Bahnschrift Light" panose="020B0502040204020203"/>
              </a:rPr>
              <a:t>Writer Class was added to simulator</a:t>
            </a:r>
          </a:p>
          <a:p>
            <a:pPr marL="342900" indent="-342900">
              <a:buFont typeface="+mj-lt"/>
              <a:buAutoNum type="arabicPeriod"/>
              <a:defRPr/>
            </a:pPr>
            <a:endParaRPr lang="en-US" dirty="0">
              <a:latin typeface="Bahnschrift Light" panose="020B0502040204020203"/>
            </a:endParaRPr>
          </a:p>
          <a:p>
            <a:pPr>
              <a:defRPr/>
            </a:pPr>
            <a:endParaRPr lang="en-US" dirty="0">
              <a:latin typeface="Bahnschrift Light" panose="020B0502040204020203"/>
            </a:endParaRPr>
          </a:p>
        </p:txBody>
      </p:sp>
      <p:pic>
        <p:nvPicPr>
          <p:cNvPr id="9" name="Picture 2" descr="newLogo.png">
            <a:extLst>
              <a:ext uri="{FF2B5EF4-FFF2-40B4-BE49-F238E27FC236}">
                <a16:creationId xmlns:a16="http://schemas.microsoft.com/office/drawing/2014/main" id="{5E0F52A4-68E7-6933-873D-07E3183FA66A}"/>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607BD412-B779-49FC-425D-06A031CEDA59}"/>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79CAAA5D-91F3-1A37-2AAE-B0211647063E}"/>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5" name="TextBox 4">
            <a:extLst>
              <a:ext uri="{FF2B5EF4-FFF2-40B4-BE49-F238E27FC236}">
                <a16:creationId xmlns:a16="http://schemas.microsoft.com/office/drawing/2014/main" id="{57329425-16C6-3F9F-6076-33FF50281F5A}"/>
              </a:ext>
            </a:extLst>
          </p:cNvPr>
          <p:cNvSpPr txBox="1"/>
          <p:nvPr/>
        </p:nvSpPr>
        <p:spPr bwMode="auto">
          <a:xfrm>
            <a:off x="5819162" y="849031"/>
            <a:ext cx="5522753" cy="3077766"/>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marL="342900" indent="-342900">
              <a:buFont typeface="+mj-lt"/>
              <a:buAutoNum type="arabicPeriod"/>
              <a:defRPr/>
            </a:pPr>
            <a:r>
              <a:rPr lang="en-US" sz="1600" b="1" dirty="0" err="1">
                <a:latin typeface="Bahnschrift Light" panose="020B0502040204020203"/>
              </a:rPr>
              <a:t>startup_darsim</a:t>
            </a:r>
            <a:r>
              <a:rPr lang="en-US" sz="1600" b="1" dirty="0">
                <a:latin typeface="Bahnschrift Light" panose="020B0502040204020203"/>
              </a:rPr>
              <a:t> : </a:t>
            </a:r>
            <a:r>
              <a:rPr lang="en-US" sz="1600" dirty="0">
                <a:latin typeface="Bahnschrift Light" panose="020B0502040204020203"/>
              </a:rPr>
              <a:t>Starts up </a:t>
            </a:r>
            <a:r>
              <a:rPr lang="en-US" sz="1600" dirty="0" err="1">
                <a:latin typeface="Bahnschrift Light" panose="020B0502040204020203"/>
              </a:rPr>
              <a:t>DARSim</a:t>
            </a:r>
            <a:r>
              <a:rPr lang="en-US" sz="1600" dirty="0">
                <a:latin typeface="Bahnschrift Light" panose="020B0502040204020203"/>
              </a:rPr>
              <a:t> automatically. Avoid having to add the </a:t>
            </a:r>
            <a:r>
              <a:rPr lang="en-US" sz="1600" dirty="0" err="1">
                <a:latin typeface="Bahnschrift Light" panose="020B0502040204020203"/>
              </a:rPr>
              <a:t>DARSim</a:t>
            </a:r>
            <a:r>
              <a:rPr lang="en-US" sz="1600" dirty="0">
                <a:latin typeface="Bahnschrift Light" panose="020B0502040204020203"/>
              </a:rPr>
              <a:t> files manually like previous versions. </a:t>
            </a:r>
          </a:p>
          <a:p>
            <a:pPr marL="342900" indent="-342900">
              <a:buFont typeface="+mj-lt"/>
              <a:buAutoNum type="arabicPeriod"/>
              <a:defRPr/>
            </a:pPr>
            <a:r>
              <a:rPr lang="en-US" sz="1600" b="1" dirty="0" err="1">
                <a:latin typeface="Bahnschrift Light" panose="020B0502040204020203"/>
              </a:rPr>
              <a:t>create_simulation_settings</a:t>
            </a:r>
            <a:r>
              <a:rPr lang="en-US" sz="1600" b="1" dirty="0">
                <a:latin typeface="Bahnschrift Light" panose="020B0502040204020203"/>
              </a:rPr>
              <a:t>: </a:t>
            </a:r>
            <a:r>
              <a:rPr lang="en-US" sz="1600" dirty="0">
                <a:latin typeface="Bahnschrift Light" panose="020B0502040204020203"/>
              </a:rPr>
              <a:t>Routines Structures that describe simulation settings. List of blueprints for the simulator factory.</a:t>
            </a:r>
          </a:p>
          <a:p>
            <a:pPr marL="342900" indent="-342900">
              <a:buFont typeface="+mj-lt"/>
              <a:buAutoNum type="arabicPeriod"/>
              <a:defRPr/>
            </a:pPr>
            <a:r>
              <a:rPr lang="en-US" sz="1600" b="1" u="sng" dirty="0" err="1">
                <a:latin typeface="Bahnschrift Light" panose="020B0502040204020203"/>
              </a:rPr>
              <a:t>create_simulator</a:t>
            </a:r>
            <a:r>
              <a:rPr lang="en-US" sz="1600" u="sng" dirty="0">
                <a:latin typeface="Bahnschrift Light" panose="020B0502040204020203"/>
              </a:rPr>
              <a:t>: </a:t>
            </a:r>
            <a:r>
              <a:rPr lang="en-US" sz="1600" dirty="0">
                <a:latin typeface="Bahnschrift Light" panose="020B0502040204020203"/>
              </a:rPr>
              <a:t>Uses previous settings to create the simulation object. </a:t>
            </a:r>
          </a:p>
          <a:p>
            <a:pPr marL="342900" indent="-342900">
              <a:buFont typeface="+mj-lt"/>
              <a:buAutoNum type="arabicPeriod"/>
              <a:defRPr/>
            </a:pPr>
            <a:r>
              <a:rPr lang="en-US" sz="1600" b="1" dirty="0" err="1">
                <a:latin typeface="Bahnschrift Light" panose="020B0502040204020203"/>
              </a:rPr>
              <a:t>darsim_menu</a:t>
            </a:r>
            <a:r>
              <a:rPr lang="en-US" sz="1600" b="1" dirty="0">
                <a:latin typeface="Bahnschrift Light" panose="020B0502040204020203"/>
              </a:rPr>
              <a:t>:</a:t>
            </a:r>
            <a:r>
              <a:rPr lang="en-US" sz="1600" dirty="0">
                <a:latin typeface="Bahnschrift Light" panose="020B0502040204020203"/>
              </a:rPr>
              <a:t> Creates GUI that can be used to run simulation without having to write code.</a:t>
            </a:r>
          </a:p>
          <a:p>
            <a:pPr marL="342900" indent="-342900">
              <a:buFont typeface="+mj-lt"/>
              <a:buAutoNum type="arabicPeriod"/>
              <a:defRPr/>
            </a:pPr>
            <a:endParaRPr lang="en-US" sz="1600" dirty="0">
              <a:latin typeface="Bahnschrift Light" panose="020B0502040204020203"/>
            </a:endParaRPr>
          </a:p>
        </p:txBody>
      </p:sp>
      <p:sp>
        <p:nvSpPr>
          <p:cNvPr id="16" name="Arrow: Down 15">
            <a:extLst>
              <a:ext uri="{FF2B5EF4-FFF2-40B4-BE49-F238E27FC236}">
                <a16:creationId xmlns:a16="http://schemas.microsoft.com/office/drawing/2014/main" id="{5F44AADC-A19F-C693-0298-570364099ECC}"/>
              </a:ext>
            </a:extLst>
          </p:cNvPr>
          <p:cNvSpPr/>
          <p:nvPr/>
        </p:nvSpPr>
        <p:spPr>
          <a:xfrm>
            <a:off x="5351897" y="1495415"/>
            <a:ext cx="310393" cy="1602297"/>
          </a:xfrm>
          <a:prstGeom prst="downArrow">
            <a:avLst/>
          </a:prstGeom>
          <a:solidFill>
            <a:srgbClr val="FF0000"/>
          </a:solidFill>
          <a:ln>
            <a:solidFill>
              <a:srgbClr val="C0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3" name="TextBox 2">
            <a:extLst>
              <a:ext uri="{FF2B5EF4-FFF2-40B4-BE49-F238E27FC236}">
                <a16:creationId xmlns:a16="http://schemas.microsoft.com/office/drawing/2014/main" id="{69FAF69A-671F-2E22-83E9-D635F76EE39A}"/>
              </a:ext>
            </a:extLst>
          </p:cNvPr>
          <p:cNvSpPr txBox="1"/>
          <p:nvPr/>
        </p:nvSpPr>
        <p:spPr bwMode="auto">
          <a:xfrm>
            <a:off x="186167" y="926029"/>
            <a:ext cx="4016717" cy="1138773"/>
          </a:xfrm>
          <a:prstGeom prst="rect">
            <a:avLst/>
          </a:prstGeom>
          <a:noFill/>
        </p:spPr>
        <p:txBody>
          <a:bodyPr wrap="square" rtlCol="0">
            <a:spAutoFit/>
          </a:bodyPr>
          <a:lstStyle/>
          <a:p>
            <a:pPr>
              <a:defRPr/>
            </a:pPr>
            <a:r>
              <a:rPr lang="en-US" sz="1600" b="1" dirty="0">
                <a:latin typeface="Bahnschrift" panose="020B0502040204020203" pitchFamily="34" charset="0"/>
              </a:rPr>
              <a:t>Create Simulator</a:t>
            </a:r>
          </a:p>
          <a:p>
            <a:pPr>
              <a:defRPr/>
            </a:pPr>
            <a:endParaRPr lang="en-US" sz="1600" dirty="0">
              <a:latin typeface="Bahnschrift Light" panose="020B0502040204020203"/>
            </a:endParaRPr>
          </a:p>
          <a:p>
            <a:pPr>
              <a:defRPr/>
            </a:pPr>
            <a:endParaRPr lang="en-US" dirty="0">
              <a:latin typeface="Bahnschrift Light" panose="020B0502040204020203"/>
            </a:endParaRPr>
          </a:p>
          <a:p>
            <a:pPr>
              <a:defRPr/>
            </a:pPr>
            <a:endParaRPr lang="en-US" dirty="0">
              <a:latin typeface="Bahnschrift Light" panose="020B0502040204020203"/>
            </a:endParaRPr>
          </a:p>
        </p:txBody>
      </p:sp>
      <p:pic>
        <p:nvPicPr>
          <p:cNvPr id="14" name="Picture 13">
            <a:extLst>
              <a:ext uri="{FF2B5EF4-FFF2-40B4-BE49-F238E27FC236}">
                <a16:creationId xmlns:a16="http://schemas.microsoft.com/office/drawing/2014/main" id="{C853458D-226D-7C0B-1F90-FCBBC2125A15}"/>
              </a:ext>
            </a:extLst>
          </p:cNvPr>
          <p:cNvPicPr>
            <a:picLocks noChangeAspect="1"/>
          </p:cNvPicPr>
          <p:nvPr/>
        </p:nvPicPr>
        <p:blipFill>
          <a:blip r:embed="rId4"/>
          <a:stretch>
            <a:fillRect/>
          </a:stretch>
        </p:blipFill>
        <p:spPr bwMode="auto">
          <a:xfrm>
            <a:off x="186167" y="1312743"/>
            <a:ext cx="4305901" cy="981212"/>
          </a:xfrm>
          <a:prstGeom prst="rect">
            <a:avLst/>
          </a:prstGeom>
        </p:spPr>
      </p:pic>
    </p:spTree>
    <p:extLst>
      <p:ext uri="{BB962C8B-B14F-4D97-AF65-F5344CB8AC3E}">
        <p14:creationId xmlns:p14="http://schemas.microsoft.com/office/powerpoint/2010/main" val="157105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49964A1-3329-E825-F906-173154DA067F}"/>
            </a:ext>
          </a:extLst>
        </p:cNvPr>
        <p:cNvGrpSpPr/>
        <p:nvPr/>
      </p:nvGrpSpPr>
      <p:grpSpPr bwMode="auto">
        <a:xfrm>
          <a:off x="0" y="0"/>
          <a:ext cx="0" cy="0"/>
          <a:chOff x="0" y="0"/>
          <a:chExt cx="0" cy="0"/>
        </a:xfrm>
      </p:grpSpPr>
      <p:sp>
        <p:nvSpPr>
          <p:cNvPr id="12" name="TextBox 11">
            <a:extLst>
              <a:ext uri="{FF2B5EF4-FFF2-40B4-BE49-F238E27FC236}">
                <a16:creationId xmlns:a16="http://schemas.microsoft.com/office/drawing/2014/main" id="{AE396323-C214-BCAF-61A8-8C597D97B191}"/>
              </a:ext>
            </a:extLst>
          </p:cNvPr>
          <p:cNvSpPr txBox="1"/>
          <p:nvPr/>
        </p:nvSpPr>
        <p:spPr bwMode="auto">
          <a:xfrm>
            <a:off x="186167" y="1662951"/>
            <a:ext cx="4834856" cy="646331"/>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a:defRPr/>
            </a:pPr>
            <a:endParaRPr lang="en-US" dirty="0">
              <a:latin typeface="Bahnschrift Light" panose="020B0502040204020203"/>
            </a:endParaRPr>
          </a:p>
        </p:txBody>
      </p:sp>
      <p:pic>
        <p:nvPicPr>
          <p:cNvPr id="9" name="Picture 2" descr="newLogo.png">
            <a:extLst>
              <a:ext uri="{FF2B5EF4-FFF2-40B4-BE49-F238E27FC236}">
                <a16:creationId xmlns:a16="http://schemas.microsoft.com/office/drawing/2014/main" id="{6D2CBDAD-FC6F-499D-E26F-46D7364D6398}"/>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2AE07787-342F-6F6E-6C0C-7787C2E201B2}"/>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8E2C4A44-932D-3C69-8818-F2710BA06DCD}"/>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18" name="TextBox 17">
            <a:extLst>
              <a:ext uri="{FF2B5EF4-FFF2-40B4-BE49-F238E27FC236}">
                <a16:creationId xmlns:a16="http://schemas.microsoft.com/office/drawing/2014/main" id="{3C2A659B-FA9F-9BE0-8EEB-84359DCABFCD}"/>
              </a:ext>
            </a:extLst>
          </p:cNvPr>
          <p:cNvSpPr txBox="1"/>
          <p:nvPr/>
        </p:nvSpPr>
        <p:spPr>
          <a:xfrm>
            <a:off x="6409188" y="604017"/>
            <a:ext cx="4269996" cy="369332"/>
          </a:xfrm>
          <a:prstGeom prst="rect">
            <a:avLst/>
          </a:prstGeom>
          <a:noFill/>
        </p:spPr>
        <p:txBody>
          <a:bodyPr wrap="square">
            <a:spAutoFit/>
          </a:bodyPr>
          <a:lstStyle/>
          <a:p>
            <a:pPr algn="ctr"/>
            <a:r>
              <a:rPr lang="en-US" sz="1800" b="1" dirty="0" err="1">
                <a:latin typeface="Bahnschrift Light" panose="020B0502040204020203"/>
              </a:rPr>
              <a:t>DiscretizationModel</a:t>
            </a:r>
            <a:endParaRPr lang="pt-BR" b="1" dirty="0"/>
          </a:p>
        </p:txBody>
      </p:sp>
      <p:sp>
        <p:nvSpPr>
          <p:cNvPr id="3" name="TextBox 2">
            <a:extLst>
              <a:ext uri="{FF2B5EF4-FFF2-40B4-BE49-F238E27FC236}">
                <a16:creationId xmlns:a16="http://schemas.microsoft.com/office/drawing/2014/main" id="{EAA2E752-E17A-DFF1-D75D-2B064B8763EC}"/>
              </a:ext>
            </a:extLst>
          </p:cNvPr>
          <p:cNvSpPr txBox="1"/>
          <p:nvPr/>
        </p:nvSpPr>
        <p:spPr bwMode="auto">
          <a:xfrm>
            <a:off x="186167" y="926029"/>
            <a:ext cx="5165730" cy="5355312"/>
          </a:xfrm>
          <a:prstGeom prst="rect">
            <a:avLst/>
          </a:prstGeom>
          <a:noFill/>
        </p:spPr>
        <p:txBody>
          <a:bodyPr wrap="square" rtlCol="0">
            <a:spAutoFit/>
          </a:bodyPr>
          <a:lstStyle/>
          <a:p>
            <a:pPr>
              <a:defRPr/>
            </a:pPr>
            <a:r>
              <a:rPr lang="en-US" sz="1600" b="1" dirty="0">
                <a:latin typeface="Bahnschrift" panose="020B0502040204020203" pitchFamily="34" charset="0"/>
              </a:rPr>
              <a:t>Simulation Factory: </a:t>
            </a:r>
            <a:r>
              <a:rPr lang="en-US" sz="1600" b="1" dirty="0">
                <a:latin typeface="Bahnschrift Light" panose="020B0502040204020203"/>
              </a:rPr>
              <a:t>T</a:t>
            </a:r>
            <a:r>
              <a:rPr lang="en-US" sz="1600" dirty="0">
                <a:latin typeface="Bahnschrift Light" panose="020B0502040204020203"/>
              </a:rPr>
              <a:t>his is the most important routine. It creates the simulation object. It is a refactored version of the original simulation builder class, that had over 2 thousand lines of code.  Now it has half of it. This is done by breaking the big factory and smaller specialized classed. The building of some of these routines have been modified and improved but not all of them.</a:t>
            </a:r>
          </a:p>
          <a:p>
            <a:pPr>
              <a:defRPr/>
            </a:pPr>
            <a:endParaRPr lang="en-US" sz="1600" dirty="0">
              <a:latin typeface="Bahnschrift Light" panose="020B0502040204020203"/>
            </a:endParaRPr>
          </a:p>
          <a:p>
            <a:pPr>
              <a:defRPr/>
            </a:pPr>
            <a:r>
              <a:rPr lang="en-US" sz="1600" dirty="0">
                <a:latin typeface="Bahnschrift Light" panose="020B0502040204020203"/>
              </a:rPr>
              <a:t> Some of the components include:</a:t>
            </a:r>
          </a:p>
          <a:p>
            <a:pPr>
              <a:defRPr/>
            </a:pPr>
            <a:endParaRPr lang="en-US" sz="1600" dirty="0">
              <a:latin typeface="Bahnschrift Light" panose="020B0502040204020203"/>
            </a:endParaRPr>
          </a:p>
          <a:p>
            <a:pPr marL="285750" indent="-285750">
              <a:buFont typeface="Arial" panose="020B0604020202020204" pitchFamily="34" charset="0"/>
              <a:buChar char="•"/>
              <a:defRPr/>
            </a:pPr>
            <a:r>
              <a:rPr lang="en-US" sz="1600" b="1" dirty="0" err="1">
                <a:latin typeface="Bahnschrift Light" panose="020B0502040204020203"/>
              </a:rPr>
              <a:t>DiscretizationModel</a:t>
            </a:r>
            <a:endParaRPr lang="en-US" sz="1600" b="1"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ProductionSystem</a:t>
            </a:r>
            <a:endParaRPr lang="en-US" sz="1600"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Formulation</a:t>
            </a:r>
          </a:p>
          <a:p>
            <a:pPr marL="285750" indent="-285750">
              <a:buFont typeface="Arial" panose="020B0604020202020204" pitchFamily="34" charset="0"/>
              <a:buChar char="•"/>
              <a:defRPr/>
            </a:pPr>
            <a:r>
              <a:rPr lang="en-US" sz="1600" dirty="0" err="1">
                <a:latin typeface="Bahnschrift Light" panose="020B0502040204020203"/>
              </a:rPr>
              <a:t>TimeDriver</a:t>
            </a:r>
            <a:endParaRPr lang="en-US" sz="1600"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Summary</a:t>
            </a:r>
          </a:p>
          <a:p>
            <a:pPr marL="285750" indent="-285750">
              <a:buFont typeface="Arial" panose="020B0604020202020204" pitchFamily="34" charset="0"/>
              <a:buChar char="•"/>
              <a:defRPr/>
            </a:pPr>
            <a:r>
              <a:rPr lang="en-US" sz="1600" dirty="0">
                <a:latin typeface="Bahnschrift Light" panose="020B0502040204020203"/>
              </a:rPr>
              <a:t>Writer</a:t>
            </a:r>
          </a:p>
          <a:p>
            <a:pPr>
              <a:defRPr/>
            </a:pPr>
            <a:endParaRPr lang="en-US" sz="1600" dirty="0">
              <a:latin typeface="Bahnschrift Light" panose="020B0502040204020203"/>
            </a:endParaRPr>
          </a:p>
          <a:p>
            <a:pPr>
              <a:defRPr/>
            </a:pPr>
            <a:r>
              <a:rPr lang="en-US" dirty="0">
                <a:latin typeface="Bahnschrift Light" panose="020B0502040204020203"/>
              </a:rPr>
              <a:t>The main issue here is that these components need to behave exactly like </a:t>
            </a:r>
            <a:r>
              <a:rPr lang="en-US" dirty="0" err="1">
                <a:latin typeface="Bahnschrift Light" panose="020B0502040204020203"/>
              </a:rPr>
              <a:t>DARSim</a:t>
            </a:r>
            <a:r>
              <a:rPr lang="en-US" dirty="0">
                <a:latin typeface="Bahnschrift Light" panose="020B0502040204020203"/>
              </a:rPr>
              <a:t> 2, otherwise code breaks.</a:t>
            </a:r>
          </a:p>
        </p:txBody>
      </p:sp>
      <p:pic>
        <p:nvPicPr>
          <p:cNvPr id="4" name="Picture 3" descr="A screenshot of a computer code&#10;&#10;Description automatically generated">
            <a:extLst>
              <a:ext uri="{FF2B5EF4-FFF2-40B4-BE49-F238E27FC236}">
                <a16:creationId xmlns:a16="http://schemas.microsoft.com/office/drawing/2014/main" id="{A2E65505-2FBA-ECFB-5856-3E1326A89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767" y="1384360"/>
            <a:ext cx="6315075" cy="2219325"/>
          </a:xfrm>
          <a:prstGeom prst="rect">
            <a:avLst/>
          </a:prstGeom>
        </p:spPr>
      </p:pic>
      <p:sp>
        <p:nvSpPr>
          <p:cNvPr id="5" name="Rectangle 4">
            <a:extLst>
              <a:ext uri="{FF2B5EF4-FFF2-40B4-BE49-F238E27FC236}">
                <a16:creationId xmlns:a16="http://schemas.microsoft.com/office/drawing/2014/main" id="{28D41740-69D9-A79D-36F3-4C104229BD61}"/>
              </a:ext>
            </a:extLst>
          </p:cNvPr>
          <p:cNvSpPr/>
          <p:nvPr/>
        </p:nvSpPr>
        <p:spPr>
          <a:xfrm>
            <a:off x="7404100" y="3898900"/>
            <a:ext cx="3800736" cy="148272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Contains</a:t>
            </a:r>
          </a:p>
          <a:p>
            <a:r>
              <a:rPr lang="en-GB" sz="1600" dirty="0"/>
              <a:t>Rock Matrix mesh generation routines.</a:t>
            </a:r>
            <a:br>
              <a:rPr lang="en-GB" sz="1600" dirty="0"/>
            </a:br>
            <a:r>
              <a:rPr lang="en-GB" sz="1600" dirty="0"/>
              <a:t>Fracture Network generation routines.</a:t>
            </a:r>
          </a:p>
          <a:p>
            <a:r>
              <a:rPr lang="en-GB" sz="1600" dirty="0"/>
              <a:t>Cross connections between rock matrix and fracture network meshes.</a:t>
            </a:r>
            <a:endParaRPr lang="pt-BR" sz="1600" dirty="0"/>
          </a:p>
        </p:txBody>
      </p:sp>
    </p:spTree>
    <p:extLst>
      <p:ext uri="{BB962C8B-B14F-4D97-AF65-F5344CB8AC3E}">
        <p14:creationId xmlns:p14="http://schemas.microsoft.com/office/powerpoint/2010/main" val="251355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0A4265E-DB99-5190-6ADF-0A7904787CCA}"/>
            </a:ext>
          </a:extLst>
        </p:cNvPr>
        <p:cNvGrpSpPr/>
        <p:nvPr/>
      </p:nvGrpSpPr>
      <p:grpSpPr bwMode="auto">
        <a:xfrm>
          <a:off x="0" y="0"/>
          <a:ext cx="0" cy="0"/>
          <a:chOff x="0" y="0"/>
          <a:chExt cx="0" cy="0"/>
        </a:xfrm>
      </p:grpSpPr>
      <p:sp>
        <p:nvSpPr>
          <p:cNvPr id="12" name="TextBox 11">
            <a:extLst>
              <a:ext uri="{FF2B5EF4-FFF2-40B4-BE49-F238E27FC236}">
                <a16:creationId xmlns:a16="http://schemas.microsoft.com/office/drawing/2014/main" id="{D943B878-A779-3F37-F99F-3781CDC3CAC5}"/>
              </a:ext>
            </a:extLst>
          </p:cNvPr>
          <p:cNvSpPr txBox="1"/>
          <p:nvPr/>
        </p:nvSpPr>
        <p:spPr bwMode="auto">
          <a:xfrm>
            <a:off x="186167" y="1662951"/>
            <a:ext cx="4834856" cy="646331"/>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a:defRPr/>
            </a:pPr>
            <a:endParaRPr lang="en-US" dirty="0">
              <a:latin typeface="Bahnschrift Light" panose="020B0502040204020203"/>
            </a:endParaRPr>
          </a:p>
        </p:txBody>
      </p:sp>
      <p:pic>
        <p:nvPicPr>
          <p:cNvPr id="9" name="Picture 2" descr="newLogo.png">
            <a:extLst>
              <a:ext uri="{FF2B5EF4-FFF2-40B4-BE49-F238E27FC236}">
                <a16:creationId xmlns:a16="http://schemas.microsoft.com/office/drawing/2014/main" id="{2B42D465-C784-4ACD-03DC-25E983BA7EF8}"/>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9433BC0B-7F7F-D47E-6B4B-A94F2C7AF463}"/>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DE934C85-7876-F467-64DC-25EE94421B81}"/>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18" name="TextBox 17">
            <a:extLst>
              <a:ext uri="{FF2B5EF4-FFF2-40B4-BE49-F238E27FC236}">
                <a16:creationId xmlns:a16="http://schemas.microsoft.com/office/drawing/2014/main" id="{730B2A09-8A50-7F0A-44CB-78DE079F6760}"/>
              </a:ext>
            </a:extLst>
          </p:cNvPr>
          <p:cNvSpPr txBox="1"/>
          <p:nvPr/>
        </p:nvSpPr>
        <p:spPr>
          <a:xfrm>
            <a:off x="6409188" y="604017"/>
            <a:ext cx="4269996" cy="369332"/>
          </a:xfrm>
          <a:prstGeom prst="rect">
            <a:avLst/>
          </a:prstGeom>
          <a:noFill/>
        </p:spPr>
        <p:txBody>
          <a:bodyPr wrap="square">
            <a:spAutoFit/>
          </a:bodyPr>
          <a:lstStyle/>
          <a:p>
            <a:pPr algn="ctr"/>
            <a:r>
              <a:rPr lang="en-US" sz="1800" b="1" dirty="0" err="1">
                <a:latin typeface="Bahnschrift Light" panose="020B0502040204020203"/>
              </a:rPr>
              <a:t>ProductionSystem</a:t>
            </a:r>
            <a:endParaRPr lang="pt-BR" b="1" dirty="0"/>
          </a:p>
        </p:txBody>
      </p:sp>
      <p:sp>
        <p:nvSpPr>
          <p:cNvPr id="3" name="TextBox 2">
            <a:extLst>
              <a:ext uri="{FF2B5EF4-FFF2-40B4-BE49-F238E27FC236}">
                <a16:creationId xmlns:a16="http://schemas.microsoft.com/office/drawing/2014/main" id="{C7336595-34E6-D78A-B7C2-594170A834F6}"/>
              </a:ext>
            </a:extLst>
          </p:cNvPr>
          <p:cNvSpPr txBox="1"/>
          <p:nvPr/>
        </p:nvSpPr>
        <p:spPr bwMode="auto">
          <a:xfrm>
            <a:off x="186167" y="926029"/>
            <a:ext cx="5165730" cy="5355312"/>
          </a:xfrm>
          <a:prstGeom prst="rect">
            <a:avLst/>
          </a:prstGeom>
          <a:noFill/>
        </p:spPr>
        <p:txBody>
          <a:bodyPr wrap="square" rtlCol="0">
            <a:spAutoFit/>
          </a:bodyPr>
          <a:lstStyle/>
          <a:p>
            <a:pPr>
              <a:defRPr/>
            </a:pPr>
            <a:r>
              <a:rPr lang="en-US" sz="1600" b="1" dirty="0">
                <a:latin typeface="Bahnschrift" panose="020B0502040204020203" pitchFamily="34" charset="0"/>
              </a:rPr>
              <a:t>Simulation Factory: </a:t>
            </a:r>
            <a:r>
              <a:rPr lang="en-US" sz="1600" b="1" dirty="0">
                <a:latin typeface="Bahnschrift Light" panose="020B0502040204020203"/>
              </a:rPr>
              <a:t>T</a:t>
            </a:r>
            <a:r>
              <a:rPr lang="en-US" sz="1600" dirty="0">
                <a:latin typeface="Bahnschrift Light" panose="020B0502040204020203"/>
              </a:rPr>
              <a:t>his is the most important routine. It creates the simulation object. It is a refactored version of the original simulation builder class, that had over 2 thousand lines of code.  Now it has half of it. This is done by breaking the big factory and smaller specialized classed. The building of some of these routines have been modified and improved but not all of them.</a:t>
            </a:r>
          </a:p>
          <a:p>
            <a:pPr>
              <a:defRPr/>
            </a:pPr>
            <a:endParaRPr lang="en-US" sz="1600" dirty="0">
              <a:latin typeface="Bahnschrift Light" panose="020B0502040204020203"/>
            </a:endParaRPr>
          </a:p>
          <a:p>
            <a:pPr>
              <a:defRPr/>
            </a:pPr>
            <a:r>
              <a:rPr lang="en-US" sz="1600" dirty="0">
                <a:latin typeface="Bahnschrift Light" panose="020B0502040204020203"/>
              </a:rPr>
              <a:t> Some of the components include:</a:t>
            </a:r>
          </a:p>
          <a:p>
            <a:pPr>
              <a:defRPr/>
            </a:pPr>
            <a:endParaRPr lang="en-US" sz="1600"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DiscretizationModel</a:t>
            </a:r>
            <a:endParaRPr lang="en-US" sz="1600" dirty="0">
              <a:latin typeface="Bahnschrift Light" panose="020B0502040204020203"/>
            </a:endParaRPr>
          </a:p>
          <a:p>
            <a:pPr marL="285750" indent="-285750">
              <a:buFont typeface="Arial" panose="020B0604020202020204" pitchFamily="34" charset="0"/>
              <a:buChar char="•"/>
              <a:defRPr/>
            </a:pPr>
            <a:r>
              <a:rPr lang="en-US" sz="1600" b="1" dirty="0" err="1">
                <a:latin typeface="Bahnschrift Light" panose="020B0502040204020203"/>
              </a:rPr>
              <a:t>ProductionSystem</a:t>
            </a:r>
            <a:endParaRPr lang="en-US" sz="1600" b="1"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Formulation</a:t>
            </a:r>
          </a:p>
          <a:p>
            <a:pPr marL="285750" indent="-285750">
              <a:buFont typeface="Arial" panose="020B0604020202020204" pitchFamily="34" charset="0"/>
              <a:buChar char="•"/>
              <a:defRPr/>
            </a:pPr>
            <a:r>
              <a:rPr lang="en-US" sz="1600" dirty="0" err="1">
                <a:latin typeface="Bahnschrift Light" panose="020B0502040204020203"/>
              </a:rPr>
              <a:t>TimeDriver</a:t>
            </a:r>
            <a:endParaRPr lang="en-US" sz="1600"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Summary</a:t>
            </a:r>
          </a:p>
          <a:p>
            <a:pPr marL="285750" indent="-285750">
              <a:buFont typeface="Arial" panose="020B0604020202020204" pitchFamily="34" charset="0"/>
              <a:buChar char="•"/>
              <a:defRPr/>
            </a:pPr>
            <a:r>
              <a:rPr lang="en-US" sz="1600" dirty="0">
                <a:latin typeface="Bahnschrift Light" panose="020B0502040204020203"/>
              </a:rPr>
              <a:t>Writer</a:t>
            </a:r>
          </a:p>
          <a:p>
            <a:pPr>
              <a:defRPr/>
            </a:pPr>
            <a:endParaRPr lang="en-US" sz="1600" dirty="0">
              <a:latin typeface="Bahnschrift Light" panose="020B0502040204020203"/>
            </a:endParaRPr>
          </a:p>
          <a:p>
            <a:pPr>
              <a:defRPr/>
            </a:pPr>
            <a:r>
              <a:rPr lang="en-US" dirty="0">
                <a:latin typeface="Bahnschrift Light" panose="020B0502040204020203"/>
              </a:rPr>
              <a:t>The main issue here is that these components need to behave exactly like </a:t>
            </a:r>
            <a:r>
              <a:rPr lang="en-US" dirty="0" err="1">
                <a:latin typeface="Bahnschrift Light" panose="020B0502040204020203"/>
              </a:rPr>
              <a:t>DARSim</a:t>
            </a:r>
            <a:r>
              <a:rPr lang="en-US" dirty="0">
                <a:latin typeface="Bahnschrift Light" panose="020B0502040204020203"/>
              </a:rPr>
              <a:t> 2, otherwise code breaks.</a:t>
            </a:r>
          </a:p>
        </p:txBody>
      </p:sp>
      <p:pic>
        <p:nvPicPr>
          <p:cNvPr id="7" name="Picture 6" descr="A white background with black text&#10;&#10;Description automatically generated">
            <a:extLst>
              <a:ext uri="{FF2B5EF4-FFF2-40B4-BE49-F238E27FC236}">
                <a16:creationId xmlns:a16="http://schemas.microsoft.com/office/drawing/2014/main" id="{6A4CF3FD-768A-807A-41D6-CCE7FBBC0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596" y="1099310"/>
            <a:ext cx="3117295" cy="947027"/>
          </a:xfrm>
          <a:prstGeom prst="rect">
            <a:avLst/>
          </a:prstGeom>
        </p:spPr>
      </p:pic>
      <p:pic>
        <p:nvPicPr>
          <p:cNvPr id="13" name="Picture 12" descr="A computer code with text&#10;&#10;Description automatically generated with medium confidence">
            <a:extLst>
              <a:ext uri="{FF2B5EF4-FFF2-40B4-BE49-F238E27FC236}">
                <a16:creationId xmlns:a16="http://schemas.microsoft.com/office/drawing/2014/main" id="{5C195FF7-CF24-40B4-C567-067BB8AB0259}"/>
              </a:ext>
            </a:extLst>
          </p:cNvPr>
          <p:cNvPicPr>
            <a:picLocks noChangeAspect="1"/>
          </p:cNvPicPr>
          <p:nvPr/>
        </p:nvPicPr>
        <p:blipFill rotWithShape="1">
          <a:blip r:embed="rId5">
            <a:extLst>
              <a:ext uri="{28A0092B-C50C-407E-A947-70E740481C1C}">
                <a14:useLocalDpi xmlns:a14="http://schemas.microsoft.com/office/drawing/2010/main" val="0"/>
              </a:ext>
            </a:extLst>
          </a:blip>
          <a:srcRect t="13622"/>
          <a:stretch/>
        </p:blipFill>
        <p:spPr>
          <a:xfrm>
            <a:off x="5964737" y="2116780"/>
            <a:ext cx="2957406" cy="3602547"/>
          </a:xfrm>
          <a:prstGeom prst="rect">
            <a:avLst/>
          </a:prstGeom>
        </p:spPr>
      </p:pic>
      <p:pic>
        <p:nvPicPr>
          <p:cNvPr id="17" name="Picture 16" descr="A screenshot of a computer code&#10;&#10;Description automatically generated">
            <a:extLst>
              <a:ext uri="{FF2B5EF4-FFF2-40B4-BE49-F238E27FC236}">
                <a16:creationId xmlns:a16="http://schemas.microsoft.com/office/drawing/2014/main" id="{B00BBB33-4C08-70B8-F3D3-33923AAC0265}"/>
              </a:ext>
            </a:extLst>
          </p:cNvPr>
          <p:cNvPicPr>
            <a:picLocks noChangeAspect="1"/>
          </p:cNvPicPr>
          <p:nvPr/>
        </p:nvPicPr>
        <p:blipFill rotWithShape="1">
          <a:blip r:embed="rId6">
            <a:extLst>
              <a:ext uri="{28A0092B-C50C-407E-A947-70E740481C1C}">
                <a14:useLocalDpi xmlns:a14="http://schemas.microsoft.com/office/drawing/2010/main" val="0"/>
              </a:ext>
            </a:extLst>
          </a:blip>
          <a:srcRect l="2936" t="-1855" r="37492" b="81478"/>
          <a:stretch/>
        </p:blipFill>
        <p:spPr>
          <a:xfrm>
            <a:off x="8922143" y="1986116"/>
            <a:ext cx="2412988" cy="932792"/>
          </a:xfrm>
          <a:prstGeom prst="rect">
            <a:avLst/>
          </a:prstGeom>
        </p:spPr>
      </p:pic>
      <p:pic>
        <p:nvPicPr>
          <p:cNvPr id="19" name="Picture 18" descr="A screenshot of a computer code&#10;&#10;Description automatically generated">
            <a:extLst>
              <a:ext uri="{FF2B5EF4-FFF2-40B4-BE49-F238E27FC236}">
                <a16:creationId xmlns:a16="http://schemas.microsoft.com/office/drawing/2014/main" id="{3BECB4EB-65E3-40CD-1BCA-2EEDDBBCA50A}"/>
              </a:ext>
            </a:extLst>
          </p:cNvPr>
          <p:cNvPicPr>
            <a:picLocks noChangeAspect="1"/>
          </p:cNvPicPr>
          <p:nvPr/>
        </p:nvPicPr>
        <p:blipFill rotWithShape="1">
          <a:blip r:embed="rId6">
            <a:extLst>
              <a:ext uri="{28A0092B-C50C-407E-A947-70E740481C1C}">
                <a14:useLocalDpi xmlns:a14="http://schemas.microsoft.com/office/drawing/2010/main" val="0"/>
              </a:ext>
            </a:extLst>
          </a:blip>
          <a:srcRect l="2936" t="32108" r="30195" b="1855"/>
          <a:stretch/>
        </p:blipFill>
        <p:spPr>
          <a:xfrm>
            <a:off x="8922143" y="3059104"/>
            <a:ext cx="2708568" cy="3023032"/>
          </a:xfrm>
          <a:prstGeom prst="rect">
            <a:avLst/>
          </a:prstGeom>
        </p:spPr>
      </p:pic>
      <p:sp>
        <p:nvSpPr>
          <p:cNvPr id="5" name="Rectangle 4">
            <a:extLst>
              <a:ext uri="{FF2B5EF4-FFF2-40B4-BE49-F238E27FC236}">
                <a16:creationId xmlns:a16="http://schemas.microsoft.com/office/drawing/2014/main" id="{9C5B3444-6C19-D4CA-CE4C-2403AB224978}"/>
              </a:ext>
            </a:extLst>
          </p:cNvPr>
          <p:cNvSpPr/>
          <p:nvPr/>
        </p:nvSpPr>
        <p:spPr bwMode="auto">
          <a:xfrm>
            <a:off x="3551749" y="2806699"/>
            <a:ext cx="2604997" cy="256973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Contains</a:t>
            </a:r>
          </a:p>
          <a:p>
            <a:r>
              <a:rPr lang="en-GB" sz="1600" dirty="0"/>
              <a:t>Physical information of reservoir, fracture network and fractures. It also contains State, a class that is responsible for storing all variables that describes of the system as simulations progresses.</a:t>
            </a:r>
            <a:endParaRPr lang="pt-BR" sz="1600" dirty="0"/>
          </a:p>
        </p:txBody>
      </p:sp>
    </p:spTree>
    <p:extLst>
      <p:ext uri="{BB962C8B-B14F-4D97-AF65-F5344CB8AC3E}">
        <p14:creationId xmlns:p14="http://schemas.microsoft.com/office/powerpoint/2010/main" val="254052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5C8EB08-8EF1-017B-1310-15DF4A85FDA7}"/>
            </a:ext>
          </a:extLst>
        </p:cNvPr>
        <p:cNvGrpSpPr/>
        <p:nvPr/>
      </p:nvGrpSpPr>
      <p:grpSpPr bwMode="auto">
        <a:xfrm>
          <a:off x="0" y="0"/>
          <a:ext cx="0" cy="0"/>
          <a:chOff x="0" y="0"/>
          <a:chExt cx="0" cy="0"/>
        </a:xfrm>
      </p:grpSpPr>
      <p:sp>
        <p:nvSpPr>
          <p:cNvPr id="12" name="TextBox 11">
            <a:extLst>
              <a:ext uri="{FF2B5EF4-FFF2-40B4-BE49-F238E27FC236}">
                <a16:creationId xmlns:a16="http://schemas.microsoft.com/office/drawing/2014/main" id="{30C01B28-DF75-1FE0-EFFC-4144D516FFFE}"/>
              </a:ext>
            </a:extLst>
          </p:cNvPr>
          <p:cNvSpPr txBox="1"/>
          <p:nvPr/>
        </p:nvSpPr>
        <p:spPr bwMode="auto">
          <a:xfrm>
            <a:off x="186167" y="1662951"/>
            <a:ext cx="4834856" cy="646331"/>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a:defRPr/>
            </a:pPr>
            <a:endParaRPr lang="en-US" dirty="0">
              <a:latin typeface="Bahnschrift Light" panose="020B0502040204020203"/>
            </a:endParaRPr>
          </a:p>
        </p:txBody>
      </p:sp>
      <p:pic>
        <p:nvPicPr>
          <p:cNvPr id="9" name="Picture 2" descr="newLogo.png">
            <a:extLst>
              <a:ext uri="{FF2B5EF4-FFF2-40B4-BE49-F238E27FC236}">
                <a16:creationId xmlns:a16="http://schemas.microsoft.com/office/drawing/2014/main" id="{0D88DDB1-001E-E123-3368-52360A490DB4}"/>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0A6D1B0B-AA7A-0598-1211-DBAA09740322}"/>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9F46862A-149A-FAB0-DB88-4387A4146359}"/>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18" name="TextBox 17">
            <a:extLst>
              <a:ext uri="{FF2B5EF4-FFF2-40B4-BE49-F238E27FC236}">
                <a16:creationId xmlns:a16="http://schemas.microsoft.com/office/drawing/2014/main" id="{2C084310-3A6F-4AAA-6B2F-2FFD24D618B1}"/>
              </a:ext>
            </a:extLst>
          </p:cNvPr>
          <p:cNvSpPr txBox="1"/>
          <p:nvPr/>
        </p:nvSpPr>
        <p:spPr>
          <a:xfrm>
            <a:off x="6409188" y="604017"/>
            <a:ext cx="4269996" cy="369332"/>
          </a:xfrm>
          <a:prstGeom prst="rect">
            <a:avLst/>
          </a:prstGeom>
          <a:noFill/>
        </p:spPr>
        <p:txBody>
          <a:bodyPr wrap="square">
            <a:spAutoFit/>
          </a:bodyPr>
          <a:lstStyle/>
          <a:p>
            <a:pPr algn="ctr"/>
            <a:r>
              <a:rPr lang="en-US" sz="1800" b="1" dirty="0">
                <a:latin typeface="Bahnschrift Light" panose="020B0502040204020203"/>
              </a:rPr>
              <a:t>Formulation</a:t>
            </a:r>
            <a:endParaRPr lang="pt-BR" b="1" dirty="0"/>
          </a:p>
        </p:txBody>
      </p:sp>
      <p:sp>
        <p:nvSpPr>
          <p:cNvPr id="3" name="TextBox 2">
            <a:extLst>
              <a:ext uri="{FF2B5EF4-FFF2-40B4-BE49-F238E27FC236}">
                <a16:creationId xmlns:a16="http://schemas.microsoft.com/office/drawing/2014/main" id="{D447EFE4-0DE5-1A54-D629-FE8E20A30D0A}"/>
              </a:ext>
            </a:extLst>
          </p:cNvPr>
          <p:cNvSpPr txBox="1"/>
          <p:nvPr/>
        </p:nvSpPr>
        <p:spPr bwMode="auto">
          <a:xfrm>
            <a:off x="186167" y="926029"/>
            <a:ext cx="5165730" cy="5355312"/>
          </a:xfrm>
          <a:prstGeom prst="rect">
            <a:avLst/>
          </a:prstGeom>
          <a:noFill/>
        </p:spPr>
        <p:txBody>
          <a:bodyPr wrap="square" rtlCol="0">
            <a:spAutoFit/>
          </a:bodyPr>
          <a:lstStyle/>
          <a:p>
            <a:pPr>
              <a:defRPr/>
            </a:pPr>
            <a:r>
              <a:rPr lang="en-US" sz="1600" b="1" dirty="0">
                <a:latin typeface="Bahnschrift" panose="020B0502040204020203" pitchFamily="34" charset="0"/>
              </a:rPr>
              <a:t>Simulation Factory: </a:t>
            </a:r>
            <a:r>
              <a:rPr lang="en-US" sz="1600" b="1" dirty="0">
                <a:latin typeface="Bahnschrift Light" panose="020B0502040204020203"/>
              </a:rPr>
              <a:t>T</a:t>
            </a:r>
            <a:r>
              <a:rPr lang="en-US" sz="1600" dirty="0">
                <a:latin typeface="Bahnschrift Light" panose="020B0502040204020203"/>
              </a:rPr>
              <a:t>his is the most important routine. It creates the simulation object. It is a refactored version of the original simulation builder class, that had over 2 thousand lines of code.  Now it has half of it. This is done by breaking the big factory and smaller specialized classed. The building of some of these routines have been modified and improved but not all of them.</a:t>
            </a:r>
          </a:p>
          <a:p>
            <a:pPr>
              <a:defRPr/>
            </a:pPr>
            <a:endParaRPr lang="en-US" sz="1600" dirty="0">
              <a:latin typeface="Bahnschrift Light" panose="020B0502040204020203"/>
            </a:endParaRPr>
          </a:p>
          <a:p>
            <a:pPr>
              <a:defRPr/>
            </a:pPr>
            <a:r>
              <a:rPr lang="en-US" sz="1600" dirty="0">
                <a:latin typeface="Bahnschrift Light" panose="020B0502040204020203"/>
              </a:rPr>
              <a:t> Some of the components include:</a:t>
            </a:r>
          </a:p>
          <a:p>
            <a:pPr>
              <a:defRPr/>
            </a:pPr>
            <a:endParaRPr lang="en-US" sz="1600"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DiscretizationModel</a:t>
            </a:r>
            <a:endParaRPr lang="en-US" sz="1600"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ProductionSystem</a:t>
            </a:r>
            <a:endParaRPr lang="en-US" sz="1600" dirty="0">
              <a:latin typeface="Bahnschrift Light" panose="020B0502040204020203"/>
            </a:endParaRPr>
          </a:p>
          <a:p>
            <a:pPr marL="285750" indent="-285750">
              <a:buFont typeface="Arial" panose="020B0604020202020204" pitchFamily="34" charset="0"/>
              <a:buChar char="•"/>
              <a:defRPr/>
            </a:pPr>
            <a:r>
              <a:rPr lang="en-US" sz="1600" b="1" dirty="0">
                <a:latin typeface="Bahnschrift Light" panose="020B0502040204020203"/>
              </a:rPr>
              <a:t>Formulation</a:t>
            </a:r>
          </a:p>
          <a:p>
            <a:pPr marL="285750" indent="-285750">
              <a:buFont typeface="Arial" panose="020B0604020202020204" pitchFamily="34" charset="0"/>
              <a:buChar char="•"/>
              <a:defRPr/>
            </a:pPr>
            <a:r>
              <a:rPr lang="en-US" sz="1600" dirty="0" err="1">
                <a:latin typeface="Bahnschrift Light" panose="020B0502040204020203"/>
              </a:rPr>
              <a:t>TimeDriver</a:t>
            </a:r>
            <a:endParaRPr lang="en-US" sz="1600"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Summary</a:t>
            </a:r>
          </a:p>
          <a:p>
            <a:pPr marL="285750" indent="-285750">
              <a:buFont typeface="Arial" panose="020B0604020202020204" pitchFamily="34" charset="0"/>
              <a:buChar char="•"/>
              <a:defRPr/>
            </a:pPr>
            <a:r>
              <a:rPr lang="en-US" sz="1600" dirty="0">
                <a:latin typeface="Bahnschrift Light" panose="020B0502040204020203"/>
              </a:rPr>
              <a:t>Writer</a:t>
            </a:r>
          </a:p>
          <a:p>
            <a:pPr>
              <a:defRPr/>
            </a:pPr>
            <a:endParaRPr lang="en-US" sz="1600" dirty="0">
              <a:latin typeface="Bahnschrift Light" panose="020B0502040204020203"/>
            </a:endParaRPr>
          </a:p>
          <a:p>
            <a:pPr>
              <a:defRPr/>
            </a:pPr>
            <a:r>
              <a:rPr lang="en-US" dirty="0">
                <a:latin typeface="Bahnschrift Light" panose="020B0502040204020203"/>
              </a:rPr>
              <a:t>The main issue here is that these components need to behave exactly like </a:t>
            </a:r>
            <a:r>
              <a:rPr lang="en-US" dirty="0" err="1">
                <a:latin typeface="Bahnschrift Light" panose="020B0502040204020203"/>
              </a:rPr>
              <a:t>DARSim</a:t>
            </a:r>
            <a:r>
              <a:rPr lang="en-US" dirty="0">
                <a:latin typeface="Bahnschrift Light" panose="020B0502040204020203"/>
              </a:rPr>
              <a:t> 2, otherwise code breaks.</a:t>
            </a:r>
          </a:p>
        </p:txBody>
      </p:sp>
      <p:pic>
        <p:nvPicPr>
          <p:cNvPr id="5" name="Picture 4" descr="A screen shot of a computer code&#10;&#10;Description automatically generated">
            <a:extLst>
              <a:ext uri="{FF2B5EF4-FFF2-40B4-BE49-F238E27FC236}">
                <a16:creationId xmlns:a16="http://schemas.microsoft.com/office/drawing/2014/main" id="{70673250-91ED-456A-A85F-BF1F5490C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548" y="1183647"/>
            <a:ext cx="4148636" cy="4840075"/>
          </a:xfrm>
          <a:prstGeom prst="rect">
            <a:avLst/>
          </a:prstGeom>
        </p:spPr>
      </p:pic>
      <p:sp>
        <p:nvSpPr>
          <p:cNvPr id="2" name="Rectangle 1">
            <a:extLst>
              <a:ext uri="{FF2B5EF4-FFF2-40B4-BE49-F238E27FC236}">
                <a16:creationId xmlns:a16="http://schemas.microsoft.com/office/drawing/2014/main" id="{26903FCA-D906-22A9-2CE8-464F3C77ED7E}"/>
              </a:ext>
            </a:extLst>
          </p:cNvPr>
          <p:cNvSpPr/>
          <p:nvPr/>
        </p:nvSpPr>
        <p:spPr bwMode="auto">
          <a:xfrm>
            <a:off x="9309100" y="2019300"/>
            <a:ext cx="2781300" cy="415411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Contains</a:t>
            </a:r>
          </a:p>
          <a:p>
            <a:r>
              <a:rPr lang="en-GB" sz="1600" dirty="0"/>
              <a:t>Physical formulation, i.e., Immiscible, Black Oil, so on. Overall compositional is a </a:t>
            </a:r>
            <a:r>
              <a:rPr lang="en-GB" sz="1600" dirty="0" err="1"/>
              <a:t>Blackoil</a:t>
            </a:r>
            <a:r>
              <a:rPr lang="en-GB" sz="1600" dirty="0"/>
              <a:t> model.</a:t>
            </a:r>
          </a:p>
          <a:p>
            <a:endParaRPr lang="en-GB" sz="1600" dirty="0"/>
          </a:p>
          <a:p>
            <a:r>
              <a:rPr lang="en-GB" sz="1600" dirty="0"/>
              <a:t>Each class contains methods for the computation of the Flux Approximation, Jacobian Building, Derivatives and so on. Routines depend on the mesh data structure, and they need to be adapted accordingly. </a:t>
            </a:r>
          </a:p>
        </p:txBody>
      </p:sp>
    </p:spTree>
    <p:extLst>
      <p:ext uri="{BB962C8B-B14F-4D97-AF65-F5344CB8AC3E}">
        <p14:creationId xmlns:p14="http://schemas.microsoft.com/office/powerpoint/2010/main" val="3505056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C2D533C-E77A-DE40-8A56-0CE4DB5B0430}"/>
            </a:ext>
          </a:extLst>
        </p:cNvPr>
        <p:cNvGrpSpPr/>
        <p:nvPr/>
      </p:nvGrpSpPr>
      <p:grpSpPr bwMode="auto">
        <a:xfrm>
          <a:off x="0" y="0"/>
          <a:ext cx="0" cy="0"/>
          <a:chOff x="0" y="0"/>
          <a:chExt cx="0" cy="0"/>
        </a:xfrm>
      </p:grpSpPr>
      <p:sp>
        <p:nvSpPr>
          <p:cNvPr id="12" name="TextBox 11">
            <a:extLst>
              <a:ext uri="{FF2B5EF4-FFF2-40B4-BE49-F238E27FC236}">
                <a16:creationId xmlns:a16="http://schemas.microsoft.com/office/drawing/2014/main" id="{1D0D7D70-F379-FCA1-0B68-D7F459BCCB2A}"/>
              </a:ext>
            </a:extLst>
          </p:cNvPr>
          <p:cNvSpPr txBox="1"/>
          <p:nvPr/>
        </p:nvSpPr>
        <p:spPr bwMode="auto">
          <a:xfrm>
            <a:off x="186167" y="1662951"/>
            <a:ext cx="4834856" cy="646331"/>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a:defRPr/>
            </a:pPr>
            <a:endParaRPr lang="en-US" dirty="0">
              <a:latin typeface="Bahnschrift Light" panose="020B0502040204020203"/>
            </a:endParaRPr>
          </a:p>
        </p:txBody>
      </p:sp>
      <p:pic>
        <p:nvPicPr>
          <p:cNvPr id="9" name="Picture 2" descr="newLogo.png">
            <a:extLst>
              <a:ext uri="{FF2B5EF4-FFF2-40B4-BE49-F238E27FC236}">
                <a16:creationId xmlns:a16="http://schemas.microsoft.com/office/drawing/2014/main" id="{EE605EDE-B896-9076-27E4-A23E735643A0}"/>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BFC5182D-A953-925D-88F8-1088E848746C}"/>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F9A16F80-F5A0-126B-A2CA-0AA5F28B0559}"/>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18" name="TextBox 17">
            <a:extLst>
              <a:ext uri="{FF2B5EF4-FFF2-40B4-BE49-F238E27FC236}">
                <a16:creationId xmlns:a16="http://schemas.microsoft.com/office/drawing/2014/main" id="{CABAABA2-39ED-64F5-79FD-F63D5C40370C}"/>
              </a:ext>
            </a:extLst>
          </p:cNvPr>
          <p:cNvSpPr txBox="1"/>
          <p:nvPr/>
        </p:nvSpPr>
        <p:spPr>
          <a:xfrm>
            <a:off x="6409188" y="604017"/>
            <a:ext cx="4269996" cy="369332"/>
          </a:xfrm>
          <a:prstGeom prst="rect">
            <a:avLst/>
          </a:prstGeom>
          <a:noFill/>
        </p:spPr>
        <p:txBody>
          <a:bodyPr wrap="square">
            <a:spAutoFit/>
          </a:bodyPr>
          <a:lstStyle/>
          <a:p>
            <a:pPr algn="ctr"/>
            <a:r>
              <a:rPr lang="en-US" sz="1800" b="1" dirty="0" err="1">
                <a:latin typeface="Bahnschrift Light" panose="020B0502040204020203"/>
              </a:rPr>
              <a:t>TimeDriver</a:t>
            </a:r>
            <a:endParaRPr lang="pt-BR" b="1" dirty="0"/>
          </a:p>
        </p:txBody>
      </p:sp>
      <p:sp>
        <p:nvSpPr>
          <p:cNvPr id="3" name="TextBox 2">
            <a:extLst>
              <a:ext uri="{FF2B5EF4-FFF2-40B4-BE49-F238E27FC236}">
                <a16:creationId xmlns:a16="http://schemas.microsoft.com/office/drawing/2014/main" id="{BAE8A9D7-3A3D-4525-AB83-030D3EC39898}"/>
              </a:ext>
            </a:extLst>
          </p:cNvPr>
          <p:cNvSpPr txBox="1"/>
          <p:nvPr/>
        </p:nvSpPr>
        <p:spPr bwMode="auto">
          <a:xfrm>
            <a:off x="186167" y="926029"/>
            <a:ext cx="5165730" cy="5355312"/>
          </a:xfrm>
          <a:prstGeom prst="rect">
            <a:avLst/>
          </a:prstGeom>
          <a:noFill/>
        </p:spPr>
        <p:txBody>
          <a:bodyPr wrap="square" rtlCol="0">
            <a:spAutoFit/>
          </a:bodyPr>
          <a:lstStyle/>
          <a:p>
            <a:pPr>
              <a:defRPr/>
            </a:pPr>
            <a:r>
              <a:rPr lang="en-US" sz="1600" b="1" dirty="0">
                <a:latin typeface="Bahnschrift" panose="020B0502040204020203" pitchFamily="34" charset="0"/>
              </a:rPr>
              <a:t>Simulation Factory: </a:t>
            </a:r>
            <a:r>
              <a:rPr lang="en-US" sz="1600" b="1" dirty="0">
                <a:latin typeface="Bahnschrift Light" panose="020B0502040204020203"/>
              </a:rPr>
              <a:t>T</a:t>
            </a:r>
            <a:r>
              <a:rPr lang="en-US" sz="1600" dirty="0">
                <a:latin typeface="Bahnschrift Light" panose="020B0502040204020203"/>
              </a:rPr>
              <a:t>his is the most important routine. It creates the simulation object. It is a refactored version of the original simulation builder class, that had over 2 thousand lines of code.  Now it has half of it. This is done by breaking the big factory and smaller specialized classed. The building of some of these routines have been modified and improved but not all of them.</a:t>
            </a:r>
          </a:p>
          <a:p>
            <a:pPr>
              <a:defRPr/>
            </a:pPr>
            <a:endParaRPr lang="en-US" sz="1600" dirty="0">
              <a:latin typeface="Bahnschrift Light" panose="020B0502040204020203"/>
            </a:endParaRPr>
          </a:p>
          <a:p>
            <a:pPr>
              <a:defRPr/>
            </a:pPr>
            <a:r>
              <a:rPr lang="en-US" sz="1600" dirty="0">
                <a:latin typeface="Bahnschrift Light" panose="020B0502040204020203"/>
              </a:rPr>
              <a:t> Some of the components include:</a:t>
            </a:r>
          </a:p>
          <a:p>
            <a:pPr>
              <a:defRPr/>
            </a:pPr>
            <a:endParaRPr lang="en-US" sz="1600"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DiscretizationModel</a:t>
            </a:r>
            <a:endParaRPr lang="en-US" sz="1600"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ProductionSystem</a:t>
            </a:r>
            <a:endParaRPr lang="en-US" sz="1600"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Formulation</a:t>
            </a:r>
          </a:p>
          <a:p>
            <a:pPr marL="285750" indent="-285750">
              <a:buFont typeface="Arial" panose="020B0604020202020204" pitchFamily="34" charset="0"/>
              <a:buChar char="•"/>
              <a:defRPr/>
            </a:pPr>
            <a:r>
              <a:rPr lang="en-US" sz="1600" b="1" dirty="0" err="1">
                <a:latin typeface="Bahnschrift Light" panose="020B0502040204020203"/>
              </a:rPr>
              <a:t>TimeDriver</a:t>
            </a:r>
            <a:endParaRPr lang="en-US" sz="1600" b="1"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Summary</a:t>
            </a:r>
          </a:p>
          <a:p>
            <a:pPr marL="285750" indent="-285750">
              <a:buFont typeface="Arial" panose="020B0604020202020204" pitchFamily="34" charset="0"/>
              <a:buChar char="•"/>
              <a:defRPr/>
            </a:pPr>
            <a:r>
              <a:rPr lang="en-US" sz="1600" dirty="0">
                <a:latin typeface="Bahnschrift Light" panose="020B0502040204020203"/>
              </a:rPr>
              <a:t>Writer</a:t>
            </a:r>
          </a:p>
          <a:p>
            <a:pPr>
              <a:defRPr/>
            </a:pPr>
            <a:endParaRPr lang="en-US" sz="1600" dirty="0">
              <a:latin typeface="Bahnschrift Light" panose="020B0502040204020203"/>
            </a:endParaRPr>
          </a:p>
          <a:p>
            <a:pPr>
              <a:defRPr/>
            </a:pPr>
            <a:r>
              <a:rPr lang="en-US" dirty="0">
                <a:latin typeface="Bahnschrift Light" panose="020B0502040204020203"/>
              </a:rPr>
              <a:t>The main issue here is that these components need to behave exactly like </a:t>
            </a:r>
            <a:r>
              <a:rPr lang="en-US" dirty="0" err="1">
                <a:latin typeface="Bahnschrift Light" panose="020B0502040204020203"/>
              </a:rPr>
              <a:t>DARSim</a:t>
            </a:r>
            <a:r>
              <a:rPr lang="en-US" dirty="0">
                <a:latin typeface="Bahnschrift Light" panose="020B0502040204020203"/>
              </a:rPr>
              <a:t> 2, otherwise code breaks.</a:t>
            </a:r>
          </a:p>
        </p:txBody>
      </p:sp>
      <p:pic>
        <p:nvPicPr>
          <p:cNvPr id="4" name="Picture 3" descr="A screenshot of a computer&#10;&#10;Description automatically generated">
            <a:extLst>
              <a:ext uri="{FF2B5EF4-FFF2-40B4-BE49-F238E27FC236}">
                <a16:creationId xmlns:a16="http://schemas.microsoft.com/office/drawing/2014/main" id="{CA5FBE5A-6FAD-B91E-86BE-E5ABB0266BC9}"/>
              </a:ext>
            </a:extLst>
          </p:cNvPr>
          <p:cNvPicPr>
            <a:picLocks noChangeAspect="1"/>
          </p:cNvPicPr>
          <p:nvPr/>
        </p:nvPicPr>
        <p:blipFill rotWithShape="1">
          <a:blip r:embed="rId4">
            <a:extLst>
              <a:ext uri="{28A0092B-C50C-407E-A947-70E740481C1C}">
                <a14:useLocalDpi xmlns:a14="http://schemas.microsoft.com/office/drawing/2010/main" val="0"/>
              </a:ext>
            </a:extLst>
          </a:blip>
          <a:srcRect b="59262"/>
          <a:stretch/>
        </p:blipFill>
        <p:spPr>
          <a:xfrm>
            <a:off x="6518246" y="1087035"/>
            <a:ext cx="3826516" cy="140577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946A86A-47D7-34EA-A1DE-8DE85A7DAC39}"/>
              </a:ext>
            </a:extLst>
          </p:cNvPr>
          <p:cNvPicPr>
            <a:picLocks noChangeAspect="1"/>
          </p:cNvPicPr>
          <p:nvPr/>
        </p:nvPicPr>
        <p:blipFill rotWithShape="1">
          <a:blip r:embed="rId4">
            <a:extLst>
              <a:ext uri="{28A0092B-C50C-407E-A947-70E740481C1C}">
                <a14:useLocalDpi xmlns:a14="http://schemas.microsoft.com/office/drawing/2010/main" val="0"/>
              </a:ext>
            </a:extLst>
          </a:blip>
          <a:srcRect t="59853"/>
          <a:stretch/>
        </p:blipFill>
        <p:spPr>
          <a:xfrm>
            <a:off x="6727692" y="2653815"/>
            <a:ext cx="3826516" cy="1385386"/>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A2B85CFA-2FB8-A153-2F7B-231A6A8D47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8246" y="4012269"/>
            <a:ext cx="4452788" cy="2179424"/>
          </a:xfrm>
          <a:prstGeom prst="rect">
            <a:avLst/>
          </a:prstGeom>
        </p:spPr>
      </p:pic>
      <p:sp>
        <p:nvSpPr>
          <p:cNvPr id="2" name="Rectangle 1">
            <a:extLst>
              <a:ext uri="{FF2B5EF4-FFF2-40B4-BE49-F238E27FC236}">
                <a16:creationId xmlns:a16="http://schemas.microsoft.com/office/drawing/2014/main" id="{AD843E5D-0E7A-5109-6BE2-7BE163C98127}"/>
              </a:ext>
            </a:extLst>
          </p:cNvPr>
          <p:cNvSpPr/>
          <p:nvPr/>
        </p:nvSpPr>
        <p:spPr bwMode="auto">
          <a:xfrm>
            <a:off x="3344280" y="2845732"/>
            <a:ext cx="3173966" cy="221790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Contains</a:t>
            </a:r>
          </a:p>
          <a:p>
            <a:r>
              <a:rPr lang="en-GB" sz="1600" dirty="0"/>
              <a:t>Time driver is a class that performs the simulation. It controls component objects. Components describe coupling between pressure and transport (components or saturation) as well as if any multiscale formulation is included. </a:t>
            </a:r>
          </a:p>
        </p:txBody>
      </p:sp>
    </p:spTree>
    <p:extLst>
      <p:ext uri="{BB962C8B-B14F-4D97-AF65-F5344CB8AC3E}">
        <p14:creationId xmlns:p14="http://schemas.microsoft.com/office/powerpoint/2010/main" val="86029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42F81CB-DAF4-3EFC-2B0D-B7A331A5D33D}"/>
            </a:ext>
          </a:extLst>
        </p:cNvPr>
        <p:cNvGrpSpPr/>
        <p:nvPr/>
      </p:nvGrpSpPr>
      <p:grpSpPr bwMode="auto">
        <a:xfrm>
          <a:off x="0" y="0"/>
          <a:ext cx="0" cy="0"/>
          <a:chOff x="0" y="0"/>
          <a:chExt cx="0" cy="0"/>
        </a:xfrm>
      </p:grpSpPr>
      <p:sp>
        <p:nvSpPr>
          <p:cNvPr id="12" name="TextBox 11">
            <a:extLst>
              <a:ext uri="{FF2B5EF4-FFF2-40B4-BE49-F238E27FC236}">
                <a16:creationId xmlns:a16="http://schemas.microsoft.com/office/drawing/2014/main" id="{8707C39B-E7BE-7963-6316-0D8092A8CAEB}"/>
              </a:ext>
            </a:extLst>
          </p:cNvPr>
          <p:cNvSpPr txBox="1"/>
          <p:nvPr/>
        </p:nvSpPr>
        <p:spPr bwMode="auto">
          <a:xfrm>
            <a:off x="186167" y="1662951"/>
            <a:ext cx="4834856" cy="646331"/>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a:defRPr/>
            </a:pPr>
            <a:endParaRPr lang="en-US" dirty="0">
              <a:latin typeface="Bahnschrift Light" panose="020B0502040204020203"/>
            </a:endParaRPr>
          </a:p>
        </p:txBody>
      </p:sp>
      <p:pic>
        <p:nvPicPr>
          <p:cNvPr id="9" name="Picture 2" descr="newLogo.png">
            <a:extLst>
              <a:ext uri="{FF2B5EF4-FFF2-40B4-BE49-F238E27FC236}">
                <a16:creationId xmlns:a16="http://schemas.microsoft.com/office/drawing/2014/main" id="{ABA10918-3643-FBDF-1248-4ABAAA809759}"/>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12F2CA67-B412-A590-4496-F063EB14C8C8}"/>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A29B404E-4368-D9C5-94F3-EF36AB5E32E0}"/>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65D92A25-56FD-3FEF-D1A1-8A129D957131}"/>
              </a:ext>
            </a:extLst>
          </p:cNvPr>
          <p:cNvSpPr txBox="1"/>
          <p:nvPr/>
        </p:nvSpPr>
        <p:spPr bwMode="auto">
          <a:xfrm>
            <a:off x="186167" y="926029"/>
            <a:ext cx="5165730" cy="5355312"/>
          </a:xfrm>
          <a:prstGeom prst="rect">
            <a:avLst/>
          </a:prstGeom>
          <a:noFill/>
        </p:spPr>
        <p:txBody>
          <a:bodyPr wrap="square" rtlCol="0">
            <a:spAutoFit/>
          </a:bodyPr>
          <a:lstStyle/>
          <a:p>
            <a:pPr>
              <a:defRPr/>
            </a:pPr>
            <a:r>
              <a:rPr lang="en-US" sz="1600" b="1" dirty="0">
                <a:latin typeface="Bahnschrift" panose="020B0502040204020203" pitchFamily="34" charset="0"/>
              </a:rPr>
              <a:t>Simulation Factory: </a:t>
            </a:r>
            <a:r>
              <a:rPr lang="en-US" sz="1600" b="1" dirty="0">
                <a:latin typeface="Bahnschrift Light" panose="020B0502040204020203"/>
              </a:rPr>
              <a:t>T</a:t>
            </a:r>
            <a:r>
              <a:rPr lang="en-US" sz="1600" dirty="0">
                <a:latin typeface="Bahnschrift Light" panose="020B0502040204020203"/>
              </a:rPr>
              <a:t>his is the most important routine. It creates the simulation object. It is a refactored version of the original simulation builder class, that had over 2 thousand lines of code.  Now it has half of it. This is done by breaking the big factory and smaller specialized classed. The building of some of these routines have been modified and improved but not all of them.</a:t>
            </a:r>
          </a:p>
          <a:p>
            <a:pPr>
              <a:defRPr/>
            </a:pPr>
            <a:endParaRPr lang="en-US" sz="1600" dirty="0">
              <a:latin typeface="Bahnschrift Light" panose="020B0502040204020203"/>
            </a:endParaRPr>
          </a:p>
          <a:p>
            <a:pPr>
              <a:defRPr/>
            </a:pPr>
            <a:r>
              <a:rPr lang="en-US" sz="1600" dirty="0">
                <a:latin typeface="Bahnschrift Light" panose="020B0502040204020203"/>
              </a:rPr>
              <a:t> Some of the components include:</a:t>
            </a:r>
          </a:p>
          <a:p>
            <a:pPr>
              <a:defRPr/>
            </a:pPr>
            <a:endParaRPr lang="en-US" sz="1600"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DiscretizationModel</a:t>
            </a:r>
            <a:endParaRPr lang="en-US" sz="1600" dirty="0">
              <a:latin typeface="Bahnschrift Light" panose="020B0502040204020203"/>
            </a:endParaRPr>
          </a:p>
          <a:p>
            <a:pPr marL="285750" indent="-285750">
              <a:buFont typeface="Arial" panose="020B0604020202020204" pitchFamily="34" charset="0"/>
              <a:buChar char="•"/>
              <a:defRPr/>
            </a:pPr>
            <a:r>
              <a:rPr lang="en-US" sz="1600" dirty="0" err="1">
                <a:latin typeface="Bahnschrift Light" panose="020B0502040204020203"/>
              </a:rPr>
              <a:t>ProductionSystem</a:t>
            </a:r>
            <a:endParaRPr lang="en-US" sz="1600"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Formulation</a:t>
            </a:r>
          </a:p>
          <a:p>
            <a:pPr marL="285750" indent="-285750">
              <a:buFont typeface="Arial" panose="020B0604020202020204" pitchFamily="34" charset="0"/>
              <a:buChar char="•"/>
              <a:defRPr/>
            </a:pPr>
            <a:r>
              <a:rPr lang="en-US" sz="1600" b="1" dirty="0" err="1">
                <a:latin typeface="Bahnschrift Light" panose="020B0502040204020203"/>
              </a:rPr>
              <a:t>TimeDriver</a:t>
            </a:r>
            <a:endParaRPr lang="en-US" sz="1600" b="1" dirty="0">
              <a:latin typeface="Bahnschrift Light" panose="020B0502040204020203"/>
            </a:endParaRPr>
          </a:p>
          <a:p>
            <a:pPr marL="285750" indent="-285750">
              <a:buFont typeface="Arial" panose="020B0604020202020204" pitchFamily="34" charset="0"/>
              <a:buChar char="•"/>
              <a:defRPr/>
            </a:pPr>
            <a:r>
              <a:rPr lang="en-US" sz="1600" dirty="0">
                <a:latin typeface="Bahnschrift Light" panose="020B0502040204020203"/>
              </a:rPr>
              <a:t>Summary</a:t>
            </a:r>
          </a:p>
          <a:p>
            <a:pPr marL="285750" indent="-285750">
              <a:buFont typeface="Arial" panose="020B0604020202020204" pitchFamily="34" charset="0"/>
              <a:buChar char="•"/>
              <a:defRPr/>
            </a:pPr>
            <a:r>
              <a:rPr lang="en-US" sz="1600" dirty="0">
                <a:latin typeface="Bahnschrift Light" panose="020B0502040204020203"/>
              </a:rPr>
              <a:t>Writer</a:t>
            </a:r>
          </a:p>
          <a:p>
            <a:pPr>
              <a:defRPr/>
            </a:pPr>
            <a:endParaRPr lang="en-US" sz="1600" dirty="0">
              <a:latin typeface="Bahnschrift Light" panose="020B0502040204020203"/>
            </a:endParaRPr>
          </a:p>
          <a:p>
            <a:pPr>
              <a:defRPr/>
            </a:pPr>
            <a:r>
              <a:rPr lang="en-US" dirty="0">
                <a:latin typeface="Bahnschrift Light" panose="020B0502040204020203"/>
              </a:rPr>
              <a:t>The main issue here is that these components need to behave exactly like </a:t>
            </a:r>
            <a:r>
              <a:rPr lang="en-US" dirty="0" err="1">
                <a:latin typeface="Bahnschrift Light" panose="020B0502040204020203"/>
              </a:rPr>
              <a:t>DARSim</a:t>
            </a:r>
            <a:r>
              <a:rPr lang="en-US" dirty="0">
                <a:latin typeface="Bahnschrift Light" panose="020B0502040204020203"/>
              </a:rPr>
              <a:t> 2, otherwise code breaks.</a:t>
            </a:r>
          </a:p>
        </p:txBody>
      </p:sp>
      <p:grpSp>
        <p:nvGrpSpPr>
          <p:cNvPr id="6" name="Group 5">
            <a:extLst>
              <a:ext uri="{FF2B5EF4-FFF2-40B4-BE49-F238E27FC236}">
                <a16:creationId xmlns:a16="http://schemas.microsoft.com/office/drawing/2014/main" id="{F530DFC8-4630-DB10-647C-BF3D5ADDEF52}"/>
              </a:ext>
            </a:extLst>
          </p:cNvPr>
          <p:cNvGrpSpPr/>
          <p:nvPr/>
        </p:nvGrpSpPr>
        <p:grpSpPr>
          <a:xfrm>
            <a:off x="7652507" y="925280"/>
            <a:ext cx="2388065" cy="4474819"/>
            <a:chOff x="832607" y="1632302"/>
            <a:chExt cx="2388065" cy="4474819"/>
          </a:xfrm>
        </p:grpSpPr>
        <p:sp>
          <p:nvSpPr>
            <p:cNvPr id="8" name="Rectangle 7">
              <a:extLst>
                <a:ext uri="{FF2B5EF4-FFF2-40B4-BE49-F238E27FC236}">
                  <a16:creationId xmlns:a16="http://schemas.microsoft.com/office/drawing/2014/main" id="{2A5559E0-886B-53CB-8FB6-9388029CF94A}"/>
                </a:ext>
              </a:extLst>
            </p:cNvPr>
            <p:cNvSpPr/>
            <p:nvPr/>
          </p:nvSpPr>
          <p:spPr>
            <a:xfrm>
              <a:off x="832607" y="2530702"/>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Build Discretization</a:t>
              </a:r>
              <a:endParaRPr lang="pt-BR" dirty="0"/>
            </a:p>
          </p:txBody>
        </p:sp>
        <p:sp>
          <p:nvSpPr>
            <p:cNvPr id="13" name="Rectangle: Rounded Corners 12">
              <a:extLst>
                <a:ext uri="{FF2B5EF4-FFF2-40B4-BE49-F238E27FC236}">
                  <a16:creationId xmlns:a16="http://schemas.microsoft.com/office/drawing/2014/main" id="{42693530-9B34-1319-1723-67ECAF2DAE6B}"/>
                </a:ext>
              </a:extLst>
            </p:cNvPr>
            <p:cNvSpPr/>
            <p:nvPr/>
          </p:nvSpPr>
          <p:spPr>
            <a:xfrm>
              <a:off x="868958" y="1632302"/>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Simulation Factory</a:t>
              </a:r>
              <a:endParaRPr lang="pt-BR" dirty="0"/>
            </a:p>
          </p:txBody>
        </p:sp>
        <p:sp>
          <p:nvSpPr>
            <p:cNvPr id="14" name="Rectangle 13">
              <a:extLst>
                <a:ext uri="{FF2B5EF4-FFF2-40B4-BE49-F238E27FC236}">
                  <a16:creationId xmlns:a16="http://schemas.microsoft.com/office/drawing/2014/main" id="{EF25C611-16BB-C691-A538-EEFA7650CB58}"/>
                </a:ext>
              </a:extLst>
            </p:cNvPr>
            <p:cNvSpPr/>
            <p:nvPr/>
          </p:nvSpPr>
          <p:spPr>
            <a:xfrm>
              <a:off x="832607" y="3292136"/>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Build Production</a:t>
              </a:r>
              <a:endParaRPr lang="pt-BR" dirty="0"/>
            </a:p>
          </p:txBody>
        </p:sp>
        <p:sp>
          <p:nvSpPr>
            <p:cNvPr id="15" name="Rectangle 14">
              <a:extLst>
                <a:ext uri="{FF2B5EF4-FFF2-40B4-BE49-F238E27FC236}">
                  <a16:creationId xmlns:a16="http://schemas.microsoft.com/office/drawing/2014/main" id="{E5D057F1-4D11-7BF5-DF64-4479EEF7BAC2}"/>
                </a:ext>
              </a:extLst>
            </p:cNvPr>
            <p:cNvSpPr/>
            <p:nvPr/>
          </p:nvSpPr>
          <p:spPr>
            <a:xfrm>
              <a:off x="832607" y="4053570"/>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Build Formulation</a:t>
              </a:r>
              <a:endParaRPr lang="pt-BR" dirty="0"/>
            </a:p>
          </p:txBody>
        </p:sp>
        <p:sp>
          <p:nvSpPr>
            <p:cNvPr id="16" name="Rectangle 15">
              <a:extLst>
                <a:ext uri="{FF2B5EF4-FFF2-40B4-BE49-F238E27FC236}">
                  <a16:creationId xmlns:a16="http://schemas.microsoft.com/office/drawing/2014/main" id="{662F0F5B-9F2F-214A-4AB1-6C247E942BFF}"/>
                </a:ext>
              </a:extLst>
            </p:cNvPr>
            <p:cNvSpPr/>
            <p:nvPr/>
          </p:nvSpPr>
          <p:spPr>
            <a:xfrm>
              <a:off x="832607" y="4815005"/>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Build </a:t>
              </a:r>
              <a:r>
                <a:rPr lang="en-GB" dirty="0" err="1"/>
                <a:t>Timedriver</a:t>
              </a:r>
              <a:endParaRPr lang="pt-BR" dirty="0"/>
            </a:p>
          </p:txBody>
        </p:sp>
        <p:sp>
          <p:nvSpPr>
            <p:cNvPr id="17" name="Arrow: Down 16">
              <a:extLst>
                <a:ext uri="{FF2B5EF4-FFF2-40B4-BE49-F238E27FC236}">
                  <a16:creationId xmlns:a16="http://schemas.microsoft.com/office/drawing/2014/main" id="{A519AA1C-F467-C136-EBCA-157A91BF9B9A}"/>
                </a:ext>
              </a:extLst>
            </p:cNvPr>
            <p:cNvSpPr/>
            <p:nvPr/>
          </p:nvSpPr>
          <p:spPr>
            <a:xfrm>
              <a:off x="1988889" y="2173558"/>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9" name="Arrow: Down 18">
              <a:extLst>
                <a:ext uri="{FF2B5EF4-FFF2-40B4-BE49-F238E27FC236}">
                  <a16:creationId xmlns:a16="http://schemas.microsoft.com/office/drawing/2014/main" id="{EC4FECA2-0312-B5CF-3AA0-1C4383A1EDF9}"/>
                </a:ext>
              </a:extLst>
            </p:cNvPr>
            <p:cNvSpPr/>
            <p:nvPr/>
          </p:nvSpPr>
          <p:spPr>
            <a:xfrm>
              <a:off x="1988889" y="2989147"/>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0" name="Arrow: Down 19">
              <a:extLst>
                <a:ext uri="{FF2B5EF4-FFF2-40B4-BE49-F238E27FC236}">
                  <a16:creationId xmlns:a16="http://schemas.microsoft.com/office/drawing/2014/main" id="{28ED2C3A-AEEC-F2ED-6518-FE5D09307836}"/>
                </a:ext>
              </a:extLst>
            </p:cNvPr>
            <p:cNvSpPr/>
            <p:nvPr/>
          </p:nvSpPr>
          <p:spPr>
            <a:xfrm>
              <a:off x="1988889" y="373675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1" name="Arrow: Down 20">
              <a:extLst>
                <a:ext uri="{FF2B5EF4-FFF2-40B4-BE49-F238E27FC236}">
                  <a16:creationId xmlns:a16="http://schemas.microsoft.com/office/drawing/2014/main" id="{690A5F28-042D-3BFC-7C8C-E489C5BDA965}"/>
                </a:ext>
              </a:extLst>
            </p:cNvPr>
            <p:cNvSpPr/>
            <p:nvPr/>
          </p:nvSpPr>
          <p:spPr>
            <a:xfrm>
              <a:off x="1988889" y="4509774"/>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2" name="Rectangle: Rounded Corners 21">
              <a:extLst>
                <a:ext uri="{FF2B5EF4-FFF2-40B4-BE49-F238E27FC236}">
                  <a16:creationId xmlns:a16="http://schemas.microsoft.com/office/drawing/2014/main" id="{2B4C64F8-6D05-390A-34FA-8680CDA59E1D}"/>
                </a:ext>
              </a:extLst>
            </p:cNvPr>
            <p:cNvSpPr/>
            <p:nvPr/>
          </p:nvSpPr>
          <p:spPr>
            <a:xfrm>
              <a:off x="868958" y="5576440"/>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Return Simulator</a:t>
              </a:r>
              <a:endParaRPr lang="pt-BR" dirty="0"/>
            </a:p>
          </p:txBody>
        </p:sp>
        <p:sp>
          <p:nvSpPr>
            <p:cNvPr id="23" name="Arrow: Down 22">
              <a:extLst>
                <a:ext uri="{FF2B5EF4-FFF2-40B4-BE49-F238E27FC236}">
                  <a16:creationId xmlns:a16="http://schemas.microsoft.com/office/drawing/2014/main" id="{E5761D19-3E99-F752-1CE5-6B358B1FDCF7}"/>
                </a:ext>
              </a:extLst>
            </p:cNvPr>
            <p:cNvSpPr/>
            <p:nvPr/>
          </p:nvSpPr>
          <p:spPr>
            <a:xfrm>
              <a:off x="1988889" y="525962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grpSp>
    </p:spTree>
    <p:extLst>
      <p:ext uri="{BB962C8B-B14F-4D97-AF65-F5344CB8AC3E}">
        <p14:creationId xmlns:p14="http://schemas.microsoft.com/office/powerpoint/2010/main" val="391049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583918-E902-5F2D-511D-3DF0EA1A8E77}"/>
            </a:ext>
          </a:extLst>
        </p:cNvPr>
        <p:cNvGrpSpPr/>
        <p:nvPr/>
      </p:nvGrpSpPr>
      <p:grpSpPr bwMode="auto">
        <a:xfrm>
          <a:off x="0" y="0"/>
          <a:ext cx="0" cy="0"/>
          <a:chOff x="0" y="0"/>
          <a:chExt cx="0" cy="0"/>
        </a:xfrm>
      </p:grpSpPr>
      <p:sp>
        <p:nvSpPr>
          <p:cNvPr id="11" name="Retângulo de cantos arredondados 12">
            <a:extLst>
              <a:ext uri="{FF2B5EF4-FFF2-40B4-BE49-F238E27FC236}">
                <a16:creationId xmlns:a16="http://schemas.microsoft.com/office/drawing/2014/main" id="{E15CF469-2B4D-30EE-7E11-08A75AABA08F}"/>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2.0 (GITLAB) Structure</a:t>
            </a:r>
          </a:p>
        </p:txBody>
      </p:sp>
      <p:pic>
        <p:nvPicPr>
          <p:cNvPr id="2" name="Picture 2" descr="newLogo.png">
            <a:extLst>
              <a:ext uri="{FF2B5EF4-FFF2-40B4-BE49-F238E27FC236}">
                <a16:creationId xmlns:a16="http://schemas.microsoft.com/office/drawing/2014/main" id="{4EF1D9D2-5623-4C61-BD34-8B88383C79F8}"/>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4" name="Picture 3">
            <a:extLst>
              <a:ext uri="{FF2B5EF4-FFF2-40B4-BE49-F238E27FC236}">
                <a16:creationId xmlns:a16="http://schemas.microsoft.com/office/drawing/2014/main" id="{34AEDFBA-C8E5-BACB-DFD6-19C13555FEEA}"/>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5" name="TextBox 4">
            <a:extLst>
              <a:ext uri="{FF2B5EF4-FFF2-40B4-BE49-F238E27FC236}">
                <a16:creationId xmlns:a16="http://schemas.microsoft.com/office/drawing/2014/main" id="{08978850-83D2-DBB7-0B7F-7A260405B33F}"/>
              </a:ext>
            </a:extLst>
          </p:cNvPr>
          <p:cNvSpPr txBox="1"/>
          <p:nvPr/>
        </p:nvSpPr>
        <p:spPr>
          <a:xfrm>
            <a:off x="2222500" y="2374900"/>
            <a:ext cx="7747000" cy="1754326"/>
          </a:xfrm>
          <a:prstGeom prst="rect">
            <a:avLst/>
          </a:prstGeom>
          <a:noFill/>
        </p:spPr>
        <p:txBody>
          <a:bodyPr wrap="square" rtlCol="0">
            <a:spAutoFit/>
          </a:bodyPr>
          <a:lstStyle/>
          <a:p>
            <a:pPr algn="ctr"/>
            <a:r>
              <a:rPr lang="en-GB" sz="5400" b="1" dirty="0">
                <a:latin typeface="Bahnschrift" panose="020B0502040204020203" pitchFamily="34" charset="0"/>
              </a:rPr>
              <a:t>Unstructured Grid based routines</a:t>
            </a:r>
            <a:endParaRPr lang="pt-BR" sz="5400" b="1" dirty="0">
              <a:latin typeface="Bahnschrift" panose="020B0502040204020203" pitchFamily="34" charset="0"/>
            </a:endParaRPr>
          </a:p>
        </p:txBody>
      </p:sp>
      <p:sp>
        <p:nvSpPr>
          <p:cNvPr id="6" name="TextBox 5">
            <a:extLst>
              <a:ext uri="{FF2B5EF4-FFF2-40B4-BE49-F238E27FC236}">
                <a16:creationId xmlns:a16="http://schemas.microsoft.com/office/drawing/2014/main" id="{34C89283-C313-651B-9397-2296A7F2CD1E}"/>
              </a:ext>
            </a:extLst>
          </p:cNvPr>
          <p:cNvSpPr txBox="1"/>
          <p:nvPr/>
        </p:nvSpPr>
        <p:spPr>
          <a:xfrm>
            <a:off x="3693207" y="4711700"/>
            <a:ext cx="4472699" cy="923330"/>
          </a:xfrm>
          <a:prstGeom prst="rect">
            <a:avLst/>
          </a:prstGeom>
          <a:noFill/>
        </p:spPr>
        <p:txBody>
          <a:bodyPr wrap="none" rtlCol="0">
            <a:spAutoFit/>
          </a:bodyPr>
          <a:lstStyle/>
          <a:p>
            <a:pPr marL="285750" indent="-285750">
              <a:buFont typeface="Arial" panose="020B0604020202020204" pitchFamily="34" charset="0"/>
              <a:buChar char="•"/>
            </a:pPr>
            <a:r>
              <a:rPr lang="en-GB" dirty="0"/>
              <a:t>How is rock mesh read and created?</a:t>
            </a:r>
          </a:p>
          <a:p>
            <a:pPr marL="285750" indent="-285750">
              <a:buFont typeface="Arial" panose="020B0604020202020204" pitchFamily="34" charset="0"/>
              <a:buChar char="•"/>
            </a:pPr>
            <a:r>
              <a:rPr lang="en-GB" dirty="0"/>
              <a:t>How do we mesh the fracture network?</a:t>
            </a:r>
          </a:p>
          <a:p>
            <a:pPr marL="285750" indent="-285750">
              <a:buFont typeface="Arial" panose="020B0604020202020204" pitchFamily="34" charset="0"/>
              <a:buChar char="•"/>
            </a:pPr>
            <a:r>
              <a:rPr lang="en-GB" dirty="0"/>
              <a:t>EDFM and </a:t>
            </a:r>
            <a:r>
              <a:rPr lang="en-GB" dirty="0" err="1"/>
              <a:t>pEDFM</a:t>
            </a:r>
            <a:r>
              <a:rPr lang="en-GB" dirty="0"/>
              <a:t> routines?</a:t>
            </a:r>
            <a:endParaRPr lang="pt-BR" dirty="0"/>
          </a:p>
        </p:txBody>
      </p:sp>
    </p:spTree>
    <p:extLst>
      <p:ext uri="{BB962C8B-B14F-4D97-AF65-F5344CB8AC3E}">
        <p14:creationId xmlns:p14="http://schemas.microsoft.com/office/powerpoint/2010/main" val="80740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6C5A980-EA49-C6DC-CF38-E62DF5EF3EBD}"/>
            </a:ext>
          </a:extLst>
        </p:cNvPr>
        <p:cNvGrpSpPr/>
        <p:nvPr/>
      </p:nvGrpSpPr>
      <p:grpSpPr bwMode="auto">
        <a:xfrm>
          <a:off x="0" y="0"/>
          <a:ext cx="0" cy="0"/>
          <a:chOff x="0" y="0"/>
          <a:chExt cx="0" cy="0"/>
        </a:xfrm>
      </p:grpSpPr>
      <p:sp>
        <p:nvSpPr>
          <p:cNvPr id="11" name="Retângulo de cantos arredondados 12">
            <a:extLst>
              <a:ext uri="{FF2B5EF4-FFF2-40B4-BE49-F238E27FC236}">
                <a16:creationId xmlns:a16="http://schemas.microsoft.com/office/drawing/2014/main" id="{CDD39FB1-19DC-0DF0-489C-09CCD2742C62}"/>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2.0 (GITLAB) Structure</a:t>
            </a:r>
          </a:p>
        </p:txBody>
      </p:sp>
      <p:pic>
        <p:nvPicPr>
          <p:cNvPr id="2" name="Picture 2" descr="newLogo.png">
            <a:extLst>
              <a:ext uri="{FF2B5EF4-FFF2-40B4-BE49-F238E27FC236}">
                <a16:creationId xmlns:a16="http://schemas.microsoft.com/office/drawing/2014/main" id="{F5D0E921-132B-D17F-FF8A-03603F0D1A3B}"/>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4" name="Picture 3">
            <a:extLst>
              <a:ext uri="{FF2B5EF4-FFF2-40B4-BE49-F238E27FC236}">
                <a16:creationId xmlns:a16="http://schemas.microsoft.com/office/drawing/2014/main" id="{25195DA1-AD8C-3850-6C04-D2F074B38DD7}"/>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5" name="TextBox 4">
            <a:extLst>
              <a:ext uri="{FF2B5EF4-FFF2-40B4-BE49-F238E27FC236}">
                <a16:creationId xmlns:a16="http://schemas.microsoft.com/office/drawing/2014/main" id="{60D23DC8-F9BF-9A57-D394-193B99210C2D}"/>
              </a:ext>
            </a:extLst>
          </p:cNvPr>
          <p:cNvSpPr txBox="1"/>
          <p:nvPr/>
        </p:nvSpPr>
        <p:spPr>
          <a:xfrm>
            <a:off x="2222500" y="1443722"/>
            <a:ext cx="7747000" cy="2585323"/>
          </a:xfrm>
          <a:prstGeom prst="rect">
            <a:avLst/>
          </a:prstGeom>
          <a:noFill/>
        </p:spPr>
        <p:txBody>
          <a:bodyPr wrap="square" rtlCol="0">
            <a:spAutoFit/>
          </a:bodyPr>
          <a:lstStyle/>
          <a:p>
            <a:pPr algn="ctr"/>
            <a:r>
              <a:rPr lang="en-GB" sz="5400" b="1" dirty="0">
                <a:latin typeface="Bahnschrift" panose="020B0502040204020203" pitchFamily="34" charset="0"/>
              </a:rPr>
              <a:t>Rock Matrix meshes and general Unstructured Grid Data Structure</a:t>
            </a:r>
            <a:endParaRPr lang="pt-BR" sz="5400" b="1" dirty="0">
              <a:latin typeface="Bahnschrift" panose="020B0502040204020203" pitchFamily="34" charset="0"/>
            </a:endParaRPr>
          </a:p>
        </p:txBody>
      </p:sp>
    </p:spTree>
    <p:extLst>
      <p:ext uri="{BB962C8B-B14F-4D97-AF65-F5344CB8AC3E}">
        <p14:creationId xmlns:p14="http://schemas.microsoft.com/office/powerpoint/2010/main" val="138003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27BDAAFB-C7BD-2A22-3AE0-605550F649C8}"/>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51954549-CB8C-783E-133B-2A8293B87DFA}"/>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82C08F37-2AF0-F7D2-219B-E3E2F954E93A}"/>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E6B69A36-8DE4-86ED-57FB-3C8F08591E05}"/>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EA6ABE1B-4F0D-8881-7408-FEE28F815F95}"/>
              </a:ext>
            </a:extLst>
          </p:cNvPr>
          <p:cNvSpPr txBox="1"/>
          <p:nvPr/>
        </p:nvSpPr>
        <p:spPr bwMode="auto">
          <a:xfrm>
            <a:off x="186167" y="926029"/>
            <a:ext cx="394121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a:t>
            </a:r>
          </a:p>
        </p:txBody>
      </p:sp>
      <p:pic>
        <p:nvPicPr>
          <p:cNvPr id="5" name="Picture 4" descr="A screenshot of a computer code&#10;&#10;Description automatically generated">
            <a:extLst>
              <a:ext uri="{FF2B5EF4-FFF2-40B4-BE49-F238E27FC236}">
                <a16:creationId xmlns:a16="http://schemas.microsoft.com/office/drawing/2014/main" id="{2076CD24-E0E1-2FB2-A8BD-AB048B58CA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51" y="1662550"/>
            <a:ext cx="5397752" cy="3790076"/>
          </a:xfrm>
          <a:prstGeom prst="rect">
            <a:avLst/>
          </a:prstGeom>
        </p:spPr>
      </p:pic>
      <p:sp>
        <p:nvSpPr>
          <p:cNvPr id="30" name="Rectangle: Rounded Corners 29">
            <a:extLst>
              <a:ext uri="{FF2B5EF4-FFF2-40B4-BE49-F238E27FC236}">
                <a16:creationId xmlns:a16="http://schemas.microsoft.com/office/drawing/2014/main" id="{7B4B5A9B-B0A8-7717-E8CB-9548FC80F270}"/>
              </a:ext>
            </a:extLst>
          </p:cNvPr>
          <p:cNvSpPr/>
          <p:nvPr/>
        </p:nvSpPr>
        <p:spPr bwMode="auto">
          <a:xfrm>
            <a:off x="7320092" y="1295361"/>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Create Unstructured Grid</a:t>
            </a:r>
            <a:endParaRPr lang="pt-BR" dirty="0"/>
          </a:p>
        </p:txBody>
      </p:sp>
      <p:sp>
        <p:nvSpPr>
          <p:cNvPr id="31" name="Rectangle 30">
            <a:extLst>
              <a:ext uri="{FF2B5EF4-FFF2-40B4-BE49-F238E27FC236}">
                <a16:creationId xmlns:a16="http://schemas.microsoft.com/office/drawing/2014/main" id="{D8617ECA-08E6-A890-7CC5-1F9DB2CE387D}"/>
              </a:ext>
            </a:extLst>
          </p:cNvPr>
          <p:cNvSpPr/>
          <p:nvPr/>
        </p:nvSpPr>
        <p:spPr bwMode="auto">
          <a:xfrm>
            <a:off x="9655056" y="2776570"/>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Process Mesh</a:t>
            </a:r>
            <a:endParaRPr lang="pt-BR" sz="1600" dirty="0"/>
          </a:p>
        </p:txBody>
      </p:sp>
      <p:sp>
        <p:nvSpPr>
          <p:cNvPr id="32" name="Rectangle 31">
            <a:extLst>
              <a:ext uri="{FF2B5EF4-FFF2-40B4-BE49-F238E27FC236}">
                <a16:creationId xmlns:a16="http://schemas.microsoft.com/office/drawing/2014/main" id="{E1C245F3-6D61-27FC-CF74-8C6E534FC9E7}"/>
              </a:ext>
            </a:extLst>
          </p:cNvPr>
          <p:cNvSpPr/>
          <p:nvPr/>
        </p:nvSpPr>
        <p:spPr bwMode="auto">
          <a:xfrm>
            <a:off x="4942863" y="2789035"/>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Create Unstructured Box</a:t>
            </a:r>
            <a:endParaRPr lang="pt-BR" sz="1600" dirty="0"/>
          </a:p>
        </p:txBody>
      </p:sp>
      <p:sp>
        <p:nvSpPr>
          <p:cNvPr id="33" name="Arrow: Down 32">
            <a:extLst>
              <a:ext uri="{FF2B5EF4-FFF2-40B4-BE49-F238E27FC236}">
                <a16:creationId xmlns:a16="http://schemas.microsoft.com/office/drawing/2014/main" id="{A28591C6-3F48-1953-CA57-6DD70D416509}"/>
              </a:ext>
            </a:extLst>
          </p:cNvPr>
          <p:cNvSpPr/>
          <p:nvPr/>
        </p:nvSpPr>
        <p:spPr bwMode="auto">
          <a:xfrm>
            <a:off x="8440023" y="1836617"/>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34" name="Arrow: Down 33">
            <a:extLst>
              <a:ext uri="{FF2B5EF4-FFF2-40B4-BE49-F238E27FC236}">
                <a16:creationId xmlns:a16="http://schemas.microsoft.com/office/drawing/2014/main" id="{D21A1837-EC79-AC59-6160-596FE1F0BC44}"/>
              </a:ext>
            </a:extLst>
          </p:cNvPr>
          <p:cNvSpPr/>
          <p:nvPr/>
        </p:nvSpPr>
        <p:spPr bwMode="auto">
          <a:xfrm rot="5400000">
            <a:off x="7456762" y="2828197"/>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35" name="Arrow: Down 34">
            <a:extLst>
              <a:ext uri="{FF2B5EF4-FFF2-40B4-BE49-F238E27FC236}">
                <a16:creationId xmlns:a16="http://schemas.microsoft.com/office/drawing/2014/main" id="{AB2DBC7C-15BE-AE8E-3F37-2142B2637ECD}"/>
              </a:ext>
            </a:extLst>
          </p:cNvPr>
          <p:cNvSpPr/>
          <p:nvPr/>
        </p:nvSpPr>
        <p:spPr bwMode="auto">
          <a:xfrm rot="18645420">
            <a:off x="7037351" y="3153669"/>
            <a:ext cx="45719" cy="1070837"/>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37" name="Rectangle: Rounded Corners 36">
            <a:extLst>
              <a:ext uri="{FF2B5EF4-FFF2-40B4-BE49-F238E27FC236}">
                <a16:creationId xmlns:a16="http://schemas.microsoft.com/office/drawing/2014/main" id="{3F946403-0888-4BED-8F3B-F7E24972FEB1}"/>
              </a:ext>
            </a:extLst>
          </p:cNvPr>
          <p:cNvSpPr/>
          <p:nvPr/>
        </p:nvSpPr>
        <p:spPr bwMode="auto">
          <a:xfrm>
            <a:off x="7320092" y="4171715"/>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END</a:t>
            </a:r>
            <a:endParaRPr lang="pt-BR" dirty="0"/>
          </a:p>
        </p:txBody>
      </p:sp>
      <p:sp>
        <p:nvSpPr>
          <p:cNvPr id="39" name="Diamond 38">
            <a:extLst>
              <a:ext uri="{FF2B5EF4-FFF2-40B4-BE49-F238E27FC236}">
                <a16:creationId xmlns:a16="http://schemas.microsoft.com/office/drawing/2014/main" id="{569EA716-D617-B586-77F3-D631EBBC43DE}"/>
              </a:ext>
            </a:extLst>
          </p:cNvPr>
          <p:cNvSpPr/>
          <p:nvPr/>
        </p:nvSpPr>
        <p:spPr>
          <a:xfrm>
            <a:off x="7630485" y="2213298"/>
            <a:ext cx="1694576" cy="1495663"/>
          </a:xfrm>
          <a:prstGeom prst="diamon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Path to Mesh Give</a:t>
            </a:r>
            <a:endParaRPr lang="pt-BR" dirty="0">
              <a:solidFill>
                <a:schemeClr val="tx1"/>
              </a:solidFill>
            </a:endParaRPr>
          </a:p>
        </p:txBody>
      </p:sp>
      <p:sp>
        <p:nvSpPr>
          <p:cNvPr id="40" name="Arrow: Down 39">
            <a:extLst>
              <a:ext uri="{FF2B5EF4-FFF2-40B4-BE49-F238E27FC236}">
                <a16:creationId xmlns:a16="http://schemas.microsoft.com/office/drawing/2014/main" id="{5E386EFD-7C21-7F42-8DDD-68CE83C3C719}"/>
              </a:ext>
            </a:extLst>
          </p:cNvPr>
          <p:cNvSpPr/>
          <p:nvPr/>
        </p:nvSpPr>
        <p:spPr bwMode="auto">
          <a:xfrm rot="16200000">
            <a:off x="9452308" y="281573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41" name="Arrow: Down 40">
            <a:extLst>
              <a:ext uri="{FF2B5EF4-FFF2-40B4-BE49-F238E27FC236}">
                <a16:creationId xmlns:a16="http://schemas.microsoft.com/office/drawing/2014/main" id="{86A0D1A3-5A91-F62B-2928-AE6A6E01987A}"/>
              </a:ext>
            </a:extLst>
          </p:cNvPr>
          <p:cNvSpPr/>
          <p:nvPr/>
        </p:nvSpPr>
        <p:spPr bwMode="auto">
          <a:xfrm rot="2953143">
            <a:off x="9872336" y="3211386"/>
            <a:ext cx="45719" cy="1070837"/>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Tree>
    <p:extLst>
      <p:ext uri="{BB962C8B-B14F-4D97-AF65-F5344CB8AC3E}">
        <p14:creationId xmlns:p14="http://schemas.microsoft.com/office/powerpoint/2010/main" val="1249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7D3775-A92F-ED14-882F-04C44FBED970}"/>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0E6DCF3E-7A0D-25F5-DEA2-BD35AC6342B6}"/>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FFDA5B75-58B4-F97E-09BF-1CE37A374FBE}"/>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3FFE8379-3305-C5F2-B0DB-7C6FB185F717}"/>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6539741F-B71A-7D7A-DF61-DCC94BAE95DE}"/>
              </a:ext>
            </a:extLst>
          </p:cNvPr>
          <p:cNvSpPr txBox="1"/>
          <p:nvPr/>
        </p:nvSpPr>
        <p:spPr bwMode="auto">
          <a:xfrm>
            <a:off x="186167" y="926029"/>
            <a:ext cx="394121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MeshCore</a:t>
            </a:r>
            <a:endParaRPr lang="en-US" b="1" dirty="0">
              <a:latin typeface="Bahnschrift" panose="020B0502040204020203" pitchFamily="34" charset="0"/>
            </a:endParaRPr>
          </a:p>
        </p:txBody>
      </p:sp>
      <p:pic>
        <p:nvPicPr>
          <p:cNvPr id="4" name="Picture 3" descr="A screenshot of a computer program&#10;&#10;Description automatically generated">
            <a:extLst>
              <a:ext uri="{FF2B5EF4-FFF2-40B4-BE49-F238E27FC236}">
                <a16:creationId xmlns:a16="http://schemas.microsoft.com/office/drawing/2014/main" id="{CDAF609A-764C-DEE9-A527-D35D1A607E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67" y="1439751"/>
            <a:ext cx="4278576" cy="3459060"/>
          </a:xfrm>
          <a:prstGeom prst="rect">
            <a:avLst/>
          </a:prstGeom>
        </p:spPr>
      </p:pic>
      <p:sp>
        <p:nvSpPr>
          <p:cNvPr id="7" name="Rectangle 6">
            <a:extLst>
              <a:ext uri="{FF2B5EF4-FFF2-40B4-BE49-F238E27FC236}">
                <a16:creationId xmlns:a16="http://schemas.microsoft.com/office/drawing/2014/main" id="{53E958EF-940F-0418-B81C-0E7241C20F15}"/>
              </a:ext>
            </a:extLst>
          </p:cNvPr>
          <p:cNvSpPr/>
          <p:nvPr/>
        </p:nvSpPr>
        <p:spPr>
          <a:xfrm>
            <a:off x="7509893" y="1646558"/>
            <a:ext cx="2388065" cy="10833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Read and Process Mesh Using MRST Routines. Eclipse Files are read here.</a:t>
            </a:r>
            <a:endParaRPr lang="pt-BR" sz="1600" dirty="0"/>
          </a:p>
        </p:txBody>
      </p:sp>
      <p:sp>
        <p:nvSpPr>
          <p:cNvPr id="8" name="Rectangle: Rounded Corners 7">
            <a:extLst>
              <a:ext uri="{FF2B5EF4-FFF2-40B4-BE49-F238E27FC236}">
                <a16:creationId xmlns:a16="http://schemas.microsoft.com/office/drawing/2014/main" id="{532538F0-6277-6D29-092B-FAF855C8723C}"/>
              </a:ext>
            </a:extLst>
          </p:cNvPr>
          <p:cNvSpPr/>
          <p:nvPr/>
        </p:nvSpPr>
        <p:spPr>
          <a:xfrm>
            <a:off x="7254554" y="732707"/>
            <a:ext cx="2974246"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MeshCore</a:t>
            </a:r>
            <a:endParaRPr lang="en-GB" dirty="0"/>
          </a:p>
          <a:p>
            <a:pPr algn="ctr"/>
            <a:r>
              <a:rPr lang="en-GB" dirty="0"/>
              <a:t>Input: Path or MRST mesh</a:t>
            </a:r>
            <a:endParaRPr lang="pt-BR" dirty="0"/>
          </a:p>
        </p:txBody>
      </p:sp>
      <p:sp>
        <p:nvSpPr>
          <p:cNvPr id="12" name="Rectangle 11">
            <a:extLst>
              <a:ext uri="{FF2B5EF4-FFF2-40B4-BE49-F238E27FC236}">
                <a16:creationId xmlns:a16="http://schemas.microsoft.com/office/drawing/2014/main" id="{05D7C94B-D2EC-3612-1ECC-C8DAF30A0A24}"/>
              </a:ext>
            </a:extLst>
          </p:cNvPr>
          <p:cNvSpPr/>
          <p:nvPr/>
        </p:nvSpPr>
        <p:spPr>
          <a:xfrm>
            <a:off x="7509893" y="3028544"/>
            <a:ext cx="2388065" cy="5378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Decompress Node, Faces, Cells and so on.</a:t>
            </a:r>
            <a:endParaRPr lang="pt-BR" sz="1600" dirty="0"/>
          </a:p>
        </p:txBody>
      </p:sp>
      <p:sp>
        <p:nvSpPr>
          <p:cNvPr id="13" name="Rectangle 12">
            <a:extLst>
              <a:ext uri="{FF2B5EF4-FFF2-40B4-BE49-F238E27FC236}">
                <a16:creationId xmlns:a16="http://schemas.microsoft.com/office/drawing/2014/main" id="{D517CBBA-C8E8-8FAF-5FAB-D03C22503B3E}"/>
              </a:ext>
            </a:extLst>
          </p:cNvPr>
          <p:cNvSpPr/>
          <p:nvPr/>
        </p:nvSpPr>
        <p:spPr>
          <a:xfrm>
            <a:off x="7509893" y="3839326"/>
            <a:ext cx="2388065" cy="5378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Add Centroid and Other entities</a:t>
            </a:r>
            <a:endParaRPr lang="pt-BR" sz="1600" dirty="0"/>
          </a:p>
        </p:txBody>
      </p:sp>
      <p:sp>
        <p:nvSpPr>
          <p:cNvPr id="15" name="Arrow: Down 14">
            <a:extLst>
              <a:ext uri="{FF2B5EF4-FFF2-40B4-BE49-F238E27FC236}">
                <a16:creationId xmlns:a16="http://schemas.microsoft.com/office/drawing/2014/main" id="{C0380DA2-15E3-8F7D-51A6-908376118E59}"/>
              </a:ext>
            </a:extLst>
          </p:cNvPr>
          <p:cNvSpPr/>
          <p:nvPr/>
        </p:nvSpPr>
        <p:spPr>
          <a:xfrm>
            <a:off x="8666176" y="1281978"/>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6" name="Arrow: Down 15">
            <a:extLst>
              <a:ext uri="{FF2B5EF4-FFF2-40B4-BE49-F238E27FC236}">
                <a16:creationId xmlns:a16="http://schemas.microsoft.com/office/drawing/2014/main" id="{C20EE75C-0C1B-539E-E3AD-147223BF5968}"/>
              </a:ext>
            </a:extLst>
          </p:cNvPr>
          <p:cNvSpPr/>
          <p:nvPr/>
        </p:nvSpPr>
        <p:spPr>
          <a:xfrm>
            <a:off x="8666522" y="2745031"/>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7" name="Arrow: Down 16">
            <a:extLst>
              <a:ext uri="{FF2B5EF4-FFF2-40B4-BE49-F238E27FC236}">
                <a16:creationId xmlns:a16="http://schemas.microsoft.com/office/drawing/2014/main" id="{239E7651-5407-776E-35A0-F7581BF60AB6}"/>
              </a:ext>
            </a:extLst>
          </p:cNvPr>
          <p:cNvSpPr/>
          <p:nvPr/>
        </p:nvSpPr>
        <p:spPr>
          <a:xfrm>
            <a:off x="8666175" y="3583285"/>
            <a:ext cx="75502" cy="247527"/>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8" name="Arrow: Down 17">
            <a:extLst>
              <a:ext uri="{FF2B5EF4-FFF2-40B4-BE49-F238E27FC236}">
                <a16:creationId xmlns:a16="http://schemas.microsoft.com/office/drawing/2014/main" id="{DDBD466B-9079-8F8D-8FE1-846537756F01}"/>
              </a:ext>
            </a:extLst>
          </p:cNvPr>
          <p:cNvSpPr/>
          <p:nvPr/>
        </p:nvSpPr>
        <p:spPr>
          <a:xfrm>
            <a:off x="8666522" y="4394068"/>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9" name="Rectangle: Rounded Corners 18">
            <a:extLst>
              <a:ext uri="{FF2B5EF4-FFF2-40B4-BE49-F238E27FC236}">
                <a16:creationId xmlns:a16="http://schemas.microsoft.com/office/drawing/2014/main" id="{8D61A5E5-D871-4FD1-860E-DDFF19CB6293}"/>
              </a:ext>
            </a:extLst>
          </p:cNvPr>
          <p:cNvSpPr/>
          <p:nvPr/>
        </p:nvSpPr>
        <p:spPr>
          <a:xfrm>
            <a:off x="7546245" y="4684860"/>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Return </a:t>
            </a:r>
            <a:r>
              <a:rPr lang="en-GB" dirty="0" err="1"/>
              <a:t>MeshCore</a:t>
            </a:r>
            <a:endParaRPr lang="pt-BR" dirty="0"/>
          </a:p>
        </p:txBody>
      </p:sp>
    </p:spTree>
    <p:extLst>
      <p:ext uri="{BB962C8B-B14F-4D97-AF65-F5344CB8AC3E}">
        <p14:creationId xmlns:p14="http://schemas.microsoft.com/office/powerpoint/2010/main" val="79279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5D21878-6C55-22B3-6B20-F5E72093D73A}"/>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A294A0FB-F8AD-80BB-3EEB-1DBD4247943E}"/>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C132B243-03F0-9A30-FB20-F2D4C189BAF1}"/>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6C28ABF4-8330-B7EC-49FB-127916C817B3}"/>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2.0 (GITLAB) Structure</a:t>
            </a:r>
          </a:p>
        </p:txBody>
      </p:sp>
      <p:sp>
        <p:nvSpPr>
          <p:cNvPr id="12" name="TextBox 11">
            <a:extLst>
              <a:ext uri="{FF2B5EF4-FFF2-40B4-BE49-F238E27FC236}">
                <a16:creationId xmlns:a16="http://schemas.microsoft.com/office/drawing/2014/main" id="{6068219B-EEC6-0C38-9276-33C8CD8F3042}"/>
              </a:ext>
            </a:extLst>
          </p:cNvPr>
          <p:cNvSpPr txBox="1"/>
          <p:nvPr/>
        </p:nvSpPr>
        <p:spPr bwMode="auto">
          <a:xfrm>
            <a:off x="7195128" y="800194"/>
            <a:ext cx="4895272" cy="4832092"/>
          </a:xfrm>
          <a:prstGeom prst="rect">
            <a:avLst/>
          </a:prstGeom>
          <a:noFill/>
        </p:spPr>
        <p:txBody>
          <a:bodyPr wrap="square" rtlCol="0">
            <a:spAutoFit/>
          </a:bodyPr>
          <a:lstStyle/>
          <a:p>
            <a:pPr>
              <a:defRPr/>
            </a:pPr>
            <a:r>
              <a:rPr lang="en-US" sz="1600" b="1" dirty="0">
                <a:latin typeface="Bahnschrift" panose="020B0502040204020203" pitchFamily="34" charset="0"/>
              </a:rPr>
              <a:t>Up to </a:t>
            </a:r>
            <a:r>
              <a:rPr lang="en-US" sz="1600" b="1" dirty="0" err="1">
                <a:latin typeface="Bahnschrift" panose="020B0502040204020203" pitchFamily="34" charset="0"/>
              </a:rPr>
              <a:t>DDARSim</a:t>
            </a:r>
            <a:r>
              <a:rPr lang="en-US" sz="1600" b="1" dirty="0">
                <a:latin typeface="Bahnschrift" panose="020B0502040204020203" pitchFamily="34" charset="0"/>
              </a:rPr>
              <a:t> 2.0: </a:t>
            </a:r>
            <a:r>
              <a:rPr lang="en-US" sz="1600" dirty="0">
                <a:latin typeface="Bahnschrift Light" panose="020B0502040204020203"/>
              </a:rPr>
              <a:t>Classes and objects are not clearly encapsulated.  </a:t>
            </a:r>
          </a:p>
          <a:p>
            <a:pPr marL="285750" indent="-285750">
              <a:buFont typeface="Arial" panose="020B0604020202020204"/>
              <a:buChar char="•"/>
              <a:defRPr/>
            </a:pPr>
            <a:endParaRPr lang="en-US" sz="1600" b="1" dirty="0">
              <a:latin typeface="Bahnschrift Light" panose="020B0502040204020203"/>
            </a:endParaRPr>
          </a:p>
          <a:p>
            <a:pPr>
              <a:defRPr/>
            </a:pPr>
            <a:r>
              <a:rPr lang="en-US" sz="1600" b="1" dirty="0">
                <a:latin typeface="Bahnschrift" panose="020B0502040204020203" pitchFamily="34" charset="0"/>
              </a:rPr>
              <a:t>Reader Class:</a:t>
            </a:r>
            <a:br>
              <a:rPr lang="en-US" sz="1600" b="1" dirty="0">
                <a:latin typeface="Bahnschrift Light" panose="020B0502040204020203"/>
              </a:rPr>
            </a:br>
            <a:r>
              <a:rPr lang="en-US" sz="1600" dirty="0">
                <a:latin typeface="Bahnschrift Light" panose="020B0502040204020203"/>
              </a:rPr>
              <a:t>Handles input file. Takes Builder as argument. Generate two main properties in the Builder – Simulation Input, Simulation Settings. There are a mixed of structs, strings, and built classes.</a:t>
            </a:r>
            <a:br>
              <a:rPr lang="en-US" sz="1600" dirty="0">
                <a:latin typeface="Bahnschrift Light" panose="020B0502040204020203"/>
              </a:rPr>
            </a:br>
            <a:r>
              <a:rPr lang="en-US" sz="1600" b="1" dirty="0">
                <a:latin typeface="Bahnschrift" panose="020B0502040204020203" pitchFamily="34" charset="0"/>
              </a:rPr>
              <a:t>Builder:</a:t>
            </a:r>
            <a:br>
              <a:rPr lang="en-US" sz="1600" dirty="0">
                <a:latin typeface="Bahnschrift Light" panose="020B0502040204020203"/>
              </a:rPr>
            </a:br>
            <a:r>
              <a:rPr lang="en-US" sz="1600" dirty="0">
                <a:latin typeface="Bahnschrift Light" panose="020B0502040204020203"/>
              </a:rPr>
              <a:t>Builder of the simulation . Uses the information Inputs. Takes Reader class as argument. </a:t>
            </a:r>
          </a:p>
          <a:p>
            <a:pPr>
              <a:defRPr/>
            </a:pPr>
            <a:r>
              <a:rPr lang="en-US" sz="1600" b="1" dirty="0">
                <a:latin typeface="Bahnschrift" panose="020B0502040204020203" pitchFamily="34" charset="0"/>
              </a:rPr>
              <a:t>Simulation:</a:t>
            </a:r>
            <a:br>
              <a:rPr lang="en-US" sz="1600" dirty="0">
                <a:latin typeface="Bahnschrift Light" panose="020B0502040204020203"/>
              </a:rPr>
            </a:br>
            <a:r>
              <a:rPr lang="en-US" sz="1600" dirty="0">
                <a:latin typeface="Bahnschrift Light" panose="020B0502040204020203"/>
              </a:rPr>
              <a:t>Performs the simulation. Fairly organized but abstract. All the details need to come in a specific way from the builder.</a:t>
            </a:r>
          </a:p>
          <a:p>
            <a:pPr>
              <a:defRPr/>
            </a:pPr>
            <a:r>
              <a:rPr lang="en-US" sz="1600" b="1" dirty="0">
                <a:latin typeface="Bahnschrift" panose="020B0502040204020203" pitchFamily="34" charset="0"/>
              </a:rPr>
              <a:t>Writer:</a:t>
            </a:r>
            <a:br>
              <a:rPr lang="en-US" sz="1600" dirty="0">
                <a:latin typeface="Bahnschrift Light" panose="020B0502040204020203"/>
              </a:rPr>
            </a:br>
            <a:r>
              <a:rPr lang="en-US" sz="1600" dirty="0">
                <a:latin typeface="Bahnschrift Light" panose="020B0502040204020203"/>
              </a:rPr>
              <a:t>Single class responsible for exporting VK files.</a:t>
            </a:r>
          </a:p>
          <a:p>
            <a:pPr>
              <a:defRPr/>
            </a:pPr>
            <a:endParaRPr lang="en-US" dirty="0">
              <a:latin typeface="Bahnschrift Light" panose="020B0502040204020203"/>
            </a:endParaRPr>
          </a:p>
          <a:p>
            <a:pPr>
              <a:defRPr/>
            </a:pPr>
            <a:endParaRPr lang="en-US" dirty="0">
              <a:latin typeface="Bahnschrift Light" panose="020B0502040204020203"/>
            </a:endParaRPr>
          </a:p>
        </p:txBody>
      </p:sp>
      <p:pic>
        <p:nvPicPr>
          <p:cNvPr id="1026" name="Picture 2" descr="DARsim2Classes">
            <a:extLst>
              <a:ext uri="{FF2B5EF4-FFF2-40B4-BE49-F238E27FC236}">
                <a16:creationId xmlns:a16="http://schemas.microsoft.com/office/drawing/2014/main" id="{E231F783-14CE-32BA-BB0C-9C9F93E64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 y="1091874"/>
            <a:ext cx="6937657" cy="3911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2E8B84-BCDA-8A20-2F93-CA1F5C705B04}"/>
              </a:ext>
            </a:extLst>
          </p:cNvPr>
          <p:cNvSpPr txBox="1"/>
          <p:nvPr/>
        </p:nvSpPr>
        <p:spPr>
          <a:xfrm>
            <a:off x="799401" y="5502993"/>
            <a:ext cx="10593198" cy="646331"/>
          </a:xfrm>
          <a:prstGeom prst="rect">
            <a:avLst/>
          </a:prstGeom>
          <a:noFill/>
        </p:spPr>
        <p:txBody>
          <a:bodyPr wrap="square">
            <a:spAutoFit/>
          </a:bodyPr>
          <a:lstStyle/>
          <a:p>
            <a:pPr algn="ctr"/>
            <a:r>
              <a:rPr lang="en-US" b="1" dirty="0">
                <a:latin typeface="Bahnschrift" panose="020B0502040204020203" pitchFamily="34" charset="0"/>
              </a:rPr>
              <a:t>DARSim2 Simulator glues everything together . All objects are strongly coupled, and the way object communicate depend on the case.</a:t>
            </a:r>
            <a:endParaRPr lang="pt-BR" u="sng" dirty="0">
              <a:solidFill>
                <a:srgbClr val="FF0000"/>
              </a:solidFill>
            </a:endParaRPr>
          </a:p>
        </p:txBody>
      </p:sp>
    </p:spTree>
    <p:extLst>
      <p:ext uri="{BB962C8B-B14F-4D97-AF65-F5344CB8AC3E}">
        <p14:creationId xmlns:p14="http://schemas.microsoft.com/office/powerpoint/2010/main" val="229826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6B649C4-CCA8-00A4-219F-5DCF0BD55840}"/>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03B719D8-10AF-F965-F6BA-7F1B3BB828CF}"/>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A9C68DD2-53FC-464B-0D6D-79BF0113A789}"/>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20DC1413-D809-C646-3CC9-D3A578DF4941}"/>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E85A66AF-5EB2-E649-9331-5F0A9D4EA011}"/>
              </a:ext>
            </a:extLst>
          </p:cNvPr>
          <p:cNvSpPr txBox="1"/>
          <p:nvPr/>
        </p:nvSpPr>
        <p:spPr bwMode="auto">
          <a:xfrm>
            <a:off x="186166" y="926029"/>
            <a:ext cx="4278575"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TranslateMesh</a:t>
            </a:r>
            <a:endParaRPr lang="en-US" b="1" dirty="0">
              <a:latin typeface="Bahnschrift" panose="020B0502040204020203" pitchFamily="34" charset="0"/>
            </a:endParaRPr>
          </a:p>
        </p:txBody>
      </p:sp>
      <p:sp>
        <p:nvSpPr>
          <p:cNvPr id="7" name="Rectangle 6">
            <a:extLst>
              <a:ext uri="{FF2B5EF4-FFF2-40B4-BE49-F238E27FC236}">
                <a16:creationId xmlns:a16="http://schemas.microsoft.com/office/drawing/2014/main" id="{3390EF48-4354-5CD8-BBF1-20ADFFC0DE31}"/>
              </a:ext>
            </a:extLst>
          </p:cNvPr>
          <p:cNvSpPr/>
          <p:nvPr/>
        </p:nvSpPr>
        <p:spPr>
          <a:xfrm>
            <a:off x="7509893" y="1646558"/>
            <a:ext cx="2388065" cy="10833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Organize hierarchically </a:t>
            </a:r>
            <a:r>
              <a:rPr lang="en-GB" sz="1600" dirty="0" err="1"/>
              <a:t>meshcore</a:t>
            </a:r>
            <a:r>
              <a:rPr lang="en-GB" sz="1600" dirty="0"/>
              <a:t> routines.</a:t>
            </a:r>
            <a:endParaRPr lang="pt-BR" sz="1600" dirty="0"/>
          </a:p>
        </p:txBody>
      </p:sp>
      <p:sp>
        <p:nvSpPr>
          <p:cNvPr id="8" name="Rectangle: Rounded Corners 7">
            <a:extLst>
              <a:ext uri="{FF2B5EF4-FFF2-40B4-BE49-F238E27FC236}">
                <a16:creationId xmlns:a16="http://schemas.microsoft.com/office/drawing/2014/main" id="{E655DBF8-5A60-CCF2-BEB8-50A651F1B0DB}"/>
              </a:ext>
            </a:extLst>
          </p:cNvPr>
          <p:cNvSpPr/>
          <p:nvPr/>
        </p:nvSpPr>
        <p:spPr>
          <a:xfrm>
            <a:off x="7254554" y="732707"/>
            <a:ext cx="2974246"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translateMeshCore</a:t>
            </a:r>
            <a:endParaRPr lang="en-GB" dirty="0"/>
          </a:p>
          <a:p>
            <a:pPr algn="ctr"/>
            <a:r>
              <a:rPr lang="en-GB" dirty="0"/>
              <a:t>Input: </a:t>
            </a:r>
            <a:r>
              <a:rPr lang="en-GB" dirty="0" err="1"/>
              <a:t>meshCore</a:t>
            </a:r>
            <a:endParaRPr lang="pt-BR" dirty="0"/>
          </a:p>
        </p:txBody>
      </p:sp>
      <p:sp>
        <p:nvSpPr>
          <p:cNvPr id="15" name="Arrow: Down 14">
            <a:extLst>
              <a:ext uri="{FF2B5EF4-FFF2-40B4-BE49-F238E27FC236}">
                <a16:creationId xmlns:a16="http://schemas.microsoft.com/office/drawing/2014/main" id="{0D47A98B-8890-9CC9-ED65-AF39A3572DDE}"/>
              </a:ext>
            </a:extLst>
          </p:cNvPr>
          <p:cNvSpPr/>
          <p:nvPr/>
        </p:nvSpPr>
        <p:spPr>
          <a:xfrm>
            <a:off x="8666176" y="1281978"/>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6" name="Arrow: Down 15">
            <a:extLst>
              <a:ext uri="{FF2B5EF4-FFF2-40B4-BE49-F238E27FC236}">
                <a16:creationId xmlns:a16="http://schemas.microsoft.com/office/drawing/2014/main" id="{00DA90F6-8951-6FB9-CA1C-909CD84715FC}"/>
              </a:ext>
            </a:extLst>
          </p:cNvPr>
          <p:cNvSpPr/>
          <p:nvPr/>
        </p:nvSpPr>
        <p:spPr>
          <a:xfrm>
            <a:off x="8666522" y="2745031"/>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9" name="Rectangle: Rounded Corners 18">
            <a:extLst>
              <a:ext uri="{FF2B5EF4-FFF2-40B4-BE49-F238E27FC236}">
                <a16:creationId xmlns:a16="http://schemas.microsoft.com/office/drawing/2014/main" id="{9F5ABCF3-03ED-CC73-F554-1B1861B32EF2}"/>
              </a:ext>
            </a:extLst>
          </p:cNvPr>
          <p:cNvSpPr/>
          <p:nvPr/>
        </p:nvSpPr>
        <p:spPr>
          <a:xfrm>
            <a:off x="7508495" y="3113042"/>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Return organized core</a:t>
            </a:r>
            <a:endParaRPr lang="pt-BR" dirty="0"/>
          </a:p>
        </p:txBody>
      </p:sp>
      <p:pic>
        <p:nvPicPr>
          <p:cNvPr id="5" name="Picture 4" descr="A screenshot of a computer program&#10;&#10;Description automatically generated">
            <a:extLst>
              <a:ext uri="{FF2B5EF4-FFF2-40B4-BE49-F238E27FC236}">
                <a16:creationId xmlns:a16="http://schemas.microsoft.com/office/drawing/2014/main" id="{33991F0A-C3C2-740D-5222-C8C4D419C024}"/>
              </a:ext>
            </a:extLst>
          </p:cNvPr>
          <p:cNvPicPr>
            <a:picLocks noChangeAspect="1"/>
          </p:cNvPicPr>
          <p:nvPr/>
        </p:nvPicPr>
        <p:blipFill rotWithShape="1">
          <a:blip r:embed="rId4">
            <a:extLst>
              <a:ext uri="{28A0092B-C50C-407E-A947-70E740481C1C}">
                <a14:useLocalDpi xmlns:a14="http://schemas.microsoft.com/office/drawing/2010/main" val="0"/>
              </a:ext>
            </a:extLst>
          </a:blip>
          <a:srcRect b="7172"/>
          <a:stretch/>
        </p:blipFill>
        <p:spPr>
          <a:xfrm>
            <a:off x="278475" y="1617373"/>
            <a:ext cx="4900350" cy="3567023"/>
          </a:xfrm>
          <a:prstGeom prst="rect">
            <a:avLst/>
          </a:prstGeom>
        </p:spPr>
      </p:pic>
    </p:spTree>
    <p:extLst>
      <p:ext uri="{BB962C8B-B14F-4D97-AF65-F5344CB8AC3E}">
        <p14:creationId xmlns:p14="http://schemas.microsoft.com/office/powerpoint/2010/main" val="248779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B3039B-2FC0-56ED-124F-C6ED78D0CED4}"/>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B5613C55-C743-A770-BE2D-8D9EDAB28CBA}"/>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918B7FE6-C4BC-1EB6-4286-3B2B77896298}"/>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67FB7727-42FD-DBB0-CCF2-0D128AB6B51B}"/>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EC03D0AE-E2E1-EA2B-CEA8-9D0D1B7CBA04}"/>
              </a:ext>
            </a:extLst>
          </p:cNvPr>
          <p:cNvSpPr txBox="1"/>
          <p:nvPr/>
        </p:nvSpPr>
        <p:spPr bwMode="auto">
          <a:xfrm>
            <a:off x="186166" y="926029"/>
            <a:ext cx="4278575"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TranslateMesh</a:t>
            </a:r>
            <a:endParaRPr lang="en-US" b="1" dirty="0">
              <a:latin typeface="Bahnschrift" panose="020B0502040204020203"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5DA4BA39-3519-F33B-3DB8-C1EF702F43DA}"/>
              </a:ext>
            </a:extLst>
          </p:cNvPr>
          <p:cNvPicPr>
            <a:picLocks noChangeAspect="1"/>
          </p:cNvPicPr>
          <p:nvPr/>
        </p:nvPicPr>
        <p:blipFill rotWithShape="1">
          <a:blip r:embed="rId4">
            <a:extLst>
              <a:ext uri="{28A0092B-C50C-407E-A947-70E740481C1C}">
                <a14:useLocalDpi xmlns:a14="http://schemas.microsoft.com/office/drawing/2010/main" val="0"/>
              </a:ext>
            </a:extLst>
          </a:blip>
          <a:srcRect b="7172"/>
          <a:stretch/>
        </p:blipFill>
        <p:spPr>
          <a:xfrm>
            <a:off x="278475" y="1617373"/>
            <a:ext cx="4900350" cy="3567023"/>
          </a:xfrm>
          <a:prstGeom prst="rect">
            <a:avLst/>
          </a:prstGeom>
        </p:spPr>
      </p:pic>
      <p:pic>
        <p:nvPicPr>
          <p:cNvPr id="4" name="Picture 3" descr="A white text with black text&#10;&#10;Description automatically generated">
            <a:extLst>
              <a:ext uri="{FF2B5EF4-FFF2-40B4-BE49-F238E27FC236}">
                <a16:creationId xmlns:a16="http://schemas.microsoft.com/office/drawing/2014/main" id="{92BA8281-DEC2-7D28-2668-95E93EF9B0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4374" y="1013577"/>
            <a:ext cx="3521636" cy="1802742"/>
          </a:xfrm>
          <a:prstGeom prst="rect">
            <a:avLst/>
          </a:prstGeom>
        </p:spPr>
      </p:pic>
      <p:pic>
        <p:nvPicPr>
          <p:cNvPr id="12" name="Picture 11" descr="A black text with white text&#10;&#10;Description automatically generated with medium confidence">
            <a:extLst>
              <a:ext uri="{FF2B5EF4-FFF2-40B4-BE49-F238E27FC236}">
                <a16:creationId xmlns:a16="http://schemas.microsoft.com/office/drawing/2014/main" id="{84D2BE21-4327-95E0-679F-2A6008AF54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1591" y="3094882"/>
            <a:ext cx="2733460" cy="1131954"/>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A14BA6BB-37FA-1400-F412-46FFDFFEE6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7364" y="4905942"/>
            <a:ext cx="2714572" cy="1181100"/>
          </a:xfrm>
          <a:prstGeom prst="rect">
            <a:avLst/>
          </a:prstGeom>
        </p:spPr>
      </p:pic>
      <p:pic>
        <p:nvPicPr>
          <p:cNvPr id="18" name="Picture 17" descr="A black text on a white background&#10;&#10;Description automatically generated">
            <a:extLst>
              <a:ext uri="{FF2B5EF4-FFF2-40B4-BE49-F238E27FC236}">
                <a16:creationId xmlns:a16="http://schemas.microsoft.com/office/drawing/2014/main" id="{1353C13A-B593-CE25-3012-F238392C95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36607" y="4505399"/>
            <a:ext cx="3429403" cy="1039721"/>
          </a:xfrm>
          <a:prstGeom prst="rect">
            <a:avLst/>
          </a:prstGeom>
        </p:spPr>
      </p:pic>
      <p:sp>
        <p:nvSpPr>
          <p:cNvPr id="20" name="Rectangle 19">
            <a:extLst>
              <a:ext uri="{FF2B5EF4-FFF2-40B4-BE49-F238E27FC236}">
                <a16:creationId xmlns:a16="http://schemas.microsoft.com/office/drawing/2014/main" id="{9EA77052-ED1D-BA09-373C-E229280460B6}"/>
              </a:ext>
            </a:extLst>
          </p:cNvPr>
          <p:cNvSpPr/>
          <p:nvPr/>
        </p:nvSpPr>
        <p:spPr>
          <a:xfrm>
            <a:off x="5745758" y="1591971"/>
            <a:ext cx="1677798" cy="645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Cells</a:t>
            </a:r>
            <a:endParaRPr lang="pt-BR" dirty="0"/>
          </a:p>
        </p:txBody>
      </p:sp>
      <p:sp>
        <p:nvSpPr>
          <p:cNvPr id="21" name="Rectangle 20">
            <a:extLst>
              <a:ext uri="{FF2B5EF4-FFF2-40B4-BE49-F238E27FC236}">
                <a16:creationId xmlns:a16="http://schemas.microsoft.com/office/drawing/2014/main" id="{81D5469F-685D-2BB3-6824-398117D50D5F}"/>
              </a:ext>
            </a:extLst>
          </p:cNvPr>
          <p:cNvSpPr/>
          <p:nvPr/>
        </p:nvSpPr>
        <p:spPr>
          <a:xfrm>
            <a:off x="5745758" y="3337882"/>
            <a:ext cx="1677798" cy="645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Faces</a:t>
            </a:r>
            <a:endParaRPr lang="pt-BR" dirty="0"/>
          </a:p>
        </p:txBody>
      </p:sp>
      <p:sp>
        <p:nvSpPr>
          <p:cNvPr id="22" name="Rectangle 21">
            <a:extLst>
              <a:ext uri="{FF2B5EF4-FFF2-40B4-BE49-F238E27FC236}">
                <a16:creationId xmlns:a16="http://schemas.microsoft.com/office/drawing/2014/main" id="{B0CF30F4-8BF7-970C-453A-7F592A314F07}"/>
              </a:ext>
            </a:extLst>
          </p:cNvPr>
          <p:cNvSpPr/>
          <p:nvPr/>
        </p:nvSpPr>
        <p:spPr>
          <a:xfrm>
            <a:off x="5745758" y="4760816"/>
            <a:ext cx="1677798" cy="645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Vertex</a:t>
            </a:r>
            <a:endParaRPr lang="pt-BR" dirty="0"/>
          </a:p>
        </p:txBody>
      </p:sp>
      <p:sp>
        <p:nvSpPr>
          <p:cNvPr id="35" name="Rectangle 34">
            <a:extLst>
              <a:ext uri="{FF2B5EF4-FFF2-40B4-BE49-F238E27FC236}">
                <a16:creationId xmlns:a16="http://schemas.microsoft.com/office/drawing/2014/main" id="{727BD99A-ED82-3D6F-AEAF-C0D4A9B2EDAC}"/>
              </a:ext>
            </a:extLst>
          </p:cNvPr>
          <p:cNvSpPr/>
          <p:nvPr/>
        </p:nvSpPr>
        <p:spPr bwMode="auto">
          <a:xfrm>
            <a:off x="6339149" y="5550255"/>
            <a:ext cx="4172256" cy="6459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True Structured Grid Description: Elements are described using Face Adjacencies.</a:t>
            </a:r>
          </a:p>
        </p:txBody>
      </p:sp>
    </p:spTree>
    <p:extLst>
      <p:ext uri="{BB962C8B-B14F-4D97-AF65-F5344CB8AC3E}">
        <p14:creationId xmlns:p14="http://schemas.microsoft.com/office/powerpoint/2010/main" val="55300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AD03285-C3CE-511E-7E71-43C86BD8DEF5}"/>
            </a:ext>
          </a:extLst>
        </p:cNvPr>
        <p:cNvGrpSpPr/>
        <p:nvPr/>
      </p:nvGrpSpPr>
      <p:grpSpPr bwMode="auto">
        <a:xfrm>
          <a:off x="0" y="0"/>
          <a:ext cx="0" cy="0"/>
          <a:chOff x="0" y="0"/>
          <a:chExt cx="0" cy="0"/>
        </a:xfrm>
      </p:grpSpPr>
      <p:sp>
        <p:nvSpPr>
          <p:cNvPr id="11" name="Retângulo de cantos arredondados 12">
            <a:extLst>
              <a:ext uri="{FF2B5EF4-FFF2-40B4-BE49-F238E27FC236}">
                <a16:creationId xmlns:a16="http://schemas.microsoft.com/office/drawing/2014/main" id="{2C55A242-7375-44B6-0CA7-6B333EB34583}"/>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2.0 (GITLAB) Structure</a:t>
            </a:r>
          </a:p>
        </p:txBody>
      </p:sp>
      <p:pic>
        <p:nvPicPr>
          <p:cNvPr id="2" name="Picture 2" descr="newLogo.png">
            <a:extLst>
              <a:ext uri="{FF2B5EF4-FFF2-40B4-BE49-F238E27FC236}">
                <a16:creationId xmlns:a16="http://schemas.microsoft.com/office/drawing/2014/main" id="{CAFB1CE6-F325-8665-2A21-DC13901A609B}"/>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4" name="Picture 3">
            <a:extLst>
              <a:ext uri="{FF2B5EF4-FFF2-40B4-BE49-F238E27FC236}">
                <a16:creationId xmlns:a16="http://schemas.microsoft.com/office/drawing/2014/main" id="{E41E600E-46D4-AE3C-6465-408B7825D13E}"/>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5" name="TextBox 4">
            <a:extLst>
              <a:ext uri="{FF2B5EF4-FFF2-40B4-BE49-F238E27FC236}">
                <a16:creationId xmlns:a16="http://schemas.microsoft.com/office/drawing/2014/main" id="{7E10FB77-87D9-A891-2CE8-ED4A3AA4F935}"/>
              </a:ext>
            </a:extLst>
          </p:cNvPr>
          <p:cNvSpPr txBox="1"/>
          <p:nvPr/>
        </p:nvSpPr>
        <p:spPr>
          <a:xfrm>
            <a:off x="2222500" y="2374900"/>
            <a:ext cx="7747000" cy="1754326"/>
          </a:xfrm>
          <a:prstGeom prst="rect">
            <a:avLst/>
          </a:prstGeom>
          <a:noFill/>
        </p:spPr>
        <p:txBody>
          <a:bodyPr wrap="square" rtlCol="0">
            <a:spAutoFit/>
          </a:bodyPr>
          <a:lstStyle/>
          <a:p>
            <a:pPr algn="ctr"/>
            <a:r>
              <a:rPr lang="en-GB" sz="5400" b="1" dirty="0">
                <a:latin typeface="Bahnschrift" panose="020B0502040204020203" pitchFamily="34" charset="0"/>
              </a:rPr>
              <a:t>Generating Rock Matrix meshes</a:t>
            </a:r>
            <a:endParaRPr lang="pt-BR" sz="5400" b="1" dirty="0">
              <a:latin typeface="Bahnschrift" panose="020B0502040204020203" pitchFamily="34" charset="0"/>
            </a:endParaRPr>
          </a:p>
        </p:txBody>
      </p:sp>
    </p:spTree>
    <p:extLst>
      <p:ext uri="{BB962C8B-B14F-4D97-AF65-F5344CB8AC3E}">
        <p14:creationId xmlns:p14="http://schemas.microsoft.com/office/powerpoint/2010/main" val="330830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24088772-156A-7260-6216-3E93F3A12AFD}"/>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01559987-E6CB-B1DF-D7B6-8C5B4A4194FF}"/>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D4B72929-F79F-22D1-9E3F-9CAECCDCC962}"/>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3D614EAE-EEEE-8698-40D8-32422859C8D4}"/>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479C8A49-954E-B34A-B559-0CC383B1321D}"/>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scanfracture_data_uns</a:t>
            </a:r>
            <a:endParaRPr lang="en-US" b="1" dirty="0">
              <a:latin typeface="Bahnschrift" panose="020B0502040204020203" pitchFamily="34" charset="0"/>
            </a:endParaRPr>
          </a:p>
        </p:txBody>
      </p:sp>
      <p:pic>
        <p:nvPicPr>
          <p:cNvPr id="6" name="Picture 5">
            <a:extLst>
              <a:ext uri="{FF2B5EF4-FFF2-40B4-BE49-F238E27FC236}">
                <a16:creationId xmlns:a16="http://schemas.microsoft.com/office/drawing/2014/main" id="{27FE8670-D49E-4B9B-9167-2C8BE4F72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66" y="1664456"/>
            <a:ext cx="6969861" cy="696986"/>
          </a:xfrm>
          <a:prstGeom prst="rect">
            <a:avLst/>
          </a:prstGeom>
        </p:spPr>
      </p:pic>
      <p:sp>
        <p:nvSpPr>
          <p:cNvPr id="7" name="TextBox 6">
            <a:extLst>
              <a:ext uri="{FF2B5EF4-FFF2-40B4-BE49-F238E27FC236}">
                <a16:creationId xmlns:a16="http://schemas.microsoft.com/office/drawing/2014/main" id="{0DEC9A5D-65B1-8C95-7AD7-00C59C8CA790}"/>
              </a:ext>
            </a:extLst>
          </p:cNvPr>
          <p:cNvSpPr txBox="1"/>
          <p:nvPr/>
        </p:nvSpPr>
        <p:spPr bwMode="auto">
          <a:xfrm>
            <a:off x="186166" y="2782669"/>
            <a:ext cx="6877552" cy="4031873"/>
          </a:xfrm>
          <a:prstGeom prst="rect">
            <a:avLst/>
          </a:prstGeom>
          <a:noFill/>
        </p:spPr>
        <p:txBody>
          <a:bodyPr wrap="square" rtlCol="0">
            <a:spAutoFit/>
          </a:bodyPr>
          <a:lstStyle/>
          <a:p>
            <a:pPr marL="285750" indent="-285750">
              <a:buFont typeface="Arial" panose="020B0604020202020204" pitchFamily="34" charset="0"/>
              <a:buChar char="•"/>
              <a:defRPr/>
            </a:pPr>
            <a:r>
              <a:rPr lang="en-US" sz="1600" dirty="0">
                <a:latin typeface="Bahnschrift Light" panose="020B0502040204020203" pitchFamily="34" charset="0"/>
              </a:rPr>
              <a:t>Definition of any structure needs to be generated with minimal modifications to the original Fracture Grid and Cross Connection Grid.</a:t>
            </a:r>
          </a:p>
          <a:p>
            <a:pPr marL="285750" indent="-285750">
              <a:buFont typeface="Arial" panose="020B0604020202020204" pitchFamily="34" charset="0"/>
              <a:buChar char="•"/>
              <a:defRPr/>
            </a:pPr>
            <a:endParaRPr lang="en-US" sz="1600" dirty="0">
              <a:latin typeface="Bahnschrift Light" panose="020B0502040204020203" pitchFamily="34" charset="0"/>
            </a:endParaRPr>
          </a:p>
          <a:p>
            <a:pPr marL="285750" indent="-285750">
              <a:buFont typeface="Arial" panose="020B0604020202020204" pitchFamily="34" charset="0"/>
              <a:buChar char="•"/>
              <a:defRPr/>
            </a:pPr>
            <a:r>
              <a:rPr lang="en-US" sz="1600" dirty="0">
                <a:latin typeface="Bahnschrift Light" panose="020B0502040204020203" pitchFamily="34" charset="0"/>
              </a:rPr>
              <a:t>Original </a:t>
            </a:r>
            <a:r>
              <a:rPr lang="en-US" sz="1600" dirty="0" err="1">
                <a:latin typeface="Bahnschrift Light" panose="020B0502040204020203" pitchFamily="34" charset="0"/>
              </a:rPr>
              <a:t>scanfracture_data</a:t>
            </a:r>
            <a:r>
              <a:rPr lang="en-US" sz="1600" dirty="0">
                <a:latin typeface="Bahnschrift Light" panose="020B0502040204020203" pitchFamily="34" charset="0"/>
              </a:rPr>
              <a:t> was located inside reader and builder. It read the fracture_output.txt. Fracture generation and meshing was performed outside </a:t>
            </a:r>
            <a:r>
              <a:rPr lang="en-US" sz="1600" dirty="0" err="1">
                <a:latin typeface="Bahnschrift Light" panose="020B0502040204020203" pitchFamily="34" charset="0"/>
              </a:rPr>
              <a:t>DARSim’s</a:t>
            </a:r>
            <a:r>
              <a:rPr lang="en-US" sz="1600" dirty="0">
                <a:latin typeface="Bahnschrift Light" panose="020B0502040204020203" pitchFamily="34" charset="0"/>
              </a:rPr>
              <a:t> main code and it has a different set of routines.</a:t>
            </a:r>
          </a:p>
          <a:p>
            <a:pPr marL="285750" indent="-285750">
              <a:buFont typeface="Arial" panose="020B0604020202020204" pitchFamily="34" charset="0"/>
              <a:buChar char="•"/>
              <a:defRPr/>
            </a:pPr>
            <a:endParaRPr lang="en-US" sz="1600" dirty="0">
              <a:latin typeface="Bahnschrift Light" panose="020B0502040204020203" pitchFamily="34" charset="0"/>
            </a:endParaRPr>
          </a:p>
          <a:p>
            <a:pPr marL="285750" indent="-285750">
              <a:buFont typeface="Arial" panose="020B0604020202020204" pitchFamily="34" charset="0"/>
              <a:buChar char="•"/>
              <a:defRPr/>
            </a:pPr>
            <a:r>
              <a:rPr lang="en-US" sz="1600" dirty="0">
                <a:latin typeface="Bahnschrift Light" panose="020B0502040204020203" pitchFamily="34" charset="0"/>
              </a:rPr>
              <a:t>Unstructured Version had already been built and it was later coupled to </a:t>
            </a:r>
            <a:r>
              <a:rPr lang="en-US" sz="1600" dirty="0" err="1">
                <a:latin typeface="Bahnschrift Light" panose="020B0502040204020203" pitchFamily="34" charset="0"/>
              </a:rPr>
              <a:t>DARSim</a:t>
            </a:r>
            <a:r>
              <a:rPr lang="en-US" sz="1600" dirty="0">
                <a:latin typeface="Bahnschrift Light" panose="020B0502040204020203" pitchFamily="34" charset="0"/>
              </a:rPr>
              <a:t>.</a:t>
            </a:r>
          </a:p>
          <a:p>
            <a:pPr marL="285750" indent="-285750">
              <a:buFont typeface="Arial" panose="020B0604020202020204" pitchFamily="34" charset="0"/>
              <a:buChar char="•"/>
              <a:defRPr/>
            </a:pPr>
            <a:endParaRPr lang="en-US" sz="1600" dirty="0">
              <a:latin typeface="Bahnschrift Light" panose="020B0502040204020203" pitchFamily="34" charset="0"/>
            </a:endParaRPr>
          </a:p>
          <a:p>
            <a:pPr marL="285750" indent="-285750">
              <a:buFont typeface="Arial" panose="020B0604020202020204" pitchFamily="34" charset="0"/>
              <a:buChar char="•"/>
              <a:defRPr/>
            </a:pPr>
            <a:r>
              <a:rPr lang="en-US" sz="1600" dirty="0">
                <a:latin typeface="Bahnschrift Light" panose="020B0502040204020203" pitchFamily="34" charset="0"/>
              </a:rPr>
              <a:t>Unlike previous version, this code reads FractureInput.txt and generate fractures. </a:t>
            </a:r>
          </a:p>
          <a:p>
            <a:pPr>
              <a:defRPr/>
            </a:pPr>
            <a:endParaRPr lang="en-US" sz="1600" dirty="0">
              <a:latin typeface="Bahnschrift Light" panose="020B0502040204020203" pitchFamily="34" charset="0"/>
            </a:endParaRPr>
          </a:p>
          <a:p>
            <a:pPr>
              <a:defRPr/>
            </a:pPr>
            <a:endParaRPr lang="en-US" sz="1600" dirty="0">
              <a:latin typeface="Bahnschrift Light" panose="020B0502040204020203" pitchFamily="34" charset="0"/>
            </a:endParaRPr>
          </a:p>
          <a:p>
            <a:pPr>
              <a:defRPr/>
            </a:pPr>
            <a:endParaRPr lang="en-US" sz="1600" dirty="0">
              <a:latin typeface="Bahnschrift" panose="020B0502040204020203" pitchFamily="34" charset="0"/>
            </a:endParaRPr>
          </a:p>
        </p:txBody>
      </p:sp>
      <p:sp>
        <p:nvSpPr>
          <p:cNvPr id="13" name="Rectangle 12">
            <a:extLst>
              <a:ext uri="{FF2B5EF4-FFF2-40B4-BE49-F238E27FC236}">
                <a16:creationId xmlns:a16="http://schemas.microsoft.com/office/drawing/2014/main" id="{4EEE14B6-C926-F411-47CC-99DAD4A626E1}"/>
              </a:ext>
            </a:extLst>
          </p:cNvPr>
          <p:cNvSpPr/>
          <p:nvPr/>
        </p:nvSpPr>
        <p:spPr bwMode="auto">
          <a:xfrm>
            <a:off x="9365957" y="1295361"/>
            <a:ext cx="1677798" cy="645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Fracture Blueprint</a:t>
            </a:r>
            <a:endParaRPr lang="pt-BR" dirty="0"/>
          </a:p>
        </p:txBody>
      </p:sp>
      <p:sp>
        <p:nvSpPr>
          <p:cNvPr id="15" name="Rectangle 14">
            <a:extLst>
              <a:ext uri="{FF2B5EF4-FFF2-40B4-BE49-F238E27FC236}">
                <a16:creationId xmlns:a16="http://schemas.microsoft.com/office/drawing/2014/main" id="{0F78A5D6-B0CC-BD0C-8C39-16BDF7AC49EE}"/>
              </a:ext>
            </a:extLst>
          </p:cNvPr>
          <p:cNvSpPr/>
          <p:nvPr/>
        </p:nvSpPr>
        <p:spPr bwMode="auto">
          <a:xfrm>
            <a:off x="9134141" y="2957493"/>
            <a:ext cx="2141429" cy="645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t>FractureFactory</a:t>
            </a:r>
            <a:endParaRPr lang="pt-BR" b="1" dirty="0"/>
          </a:p>
        </p:txBody>
      </p:sp>
      <p:sp>
        <p:nvSpPr>
          <p:cNvPr id="16" name="Rectangle 15">
            <a:extLst>
              <a:ext uri="{FF2B5EF4-FFF2-40B4-BE49-F238E27FC236}">
                <a16:creationId xmlns:a16="http://schemas.microsoft.com/office/drawing/2014/main" id="{BD53CA84-913C-D4D1-4E9C-ECBE25818104}"/>
              </a:ext>
            </a:extLst>
          </p:cNvPr>
          <p:cNvSpPr/>
          <p:nvPr/>
        </p:nvSpPr>
        <p:spPr bwMode="auto">
          <a:xfrm>
            <a:off x="9185244" y="4464206"/>
            <a:ext cx="2039225" cy="645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FractureFactory</a:t>
            </a:r>
            <a:r>
              <a:rPr lang="en-GB" dirty="0"/>
              <a:t> Translation </a:t>
            </a:r>
            <a:endParaRPr lang="pt-BR" dirty="0"/>
          </a:p>
        </p:txBody>
      </p:sp>
      <p:sp>
        <p:nvSpPr>
          <p:cNvPr id="17" name="Arrow: Down 16">
            <a:extLst>
              <a:ext uri="{FF2B5EF4-FFF2-40B4-BE49-F238E27FC236}">
                <a16:creationId xmlns:a16="http://schemas.microsoft.com/office/drawing/2014/main" id="{6B637837-5985-1E90-16AC-FB1D645DD8DA}"/>
              </a:ext>
            </a:extLst>
          </p:cNvPr>
          <p:cNvSpPr/>
          <p:nvPr/>
        </p:nvSpPr>
        <p:spPr bwMode="auto">
          <a:xfrm>
            <a:off x="10209117" y="2052135"/>
            <a:ext cx="45719" cy="857538"/>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9" name="Arrow: Down 18">
            <a:extLst>
              <a:ext uri="{FF2B5EF4-FFF2-40B4-BE49-F238E27FC236}">
                <a16:creationId xmlns:a16="http://schemas.microsoft.com/office/drawing/2014/main" id="{3352B8FA-C358-4EBE-5C08-58B3F5B631A0}"/>
              </a:ext>
            </a:extLst>
          </p:cNvPr>
          <p:cNvSpPr/>
          <p:nvPr/>
        </p:nvSpPr>
        <p:spPr bwMode="auto">
          <a:xfrm>
            <a:off x="10231977" y="3648419"/>
            <a:ext cx="45719" cy="72584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Tree>
    <p:extLst>
      <p:ext uri="{BB962C8B-B14F-4D97-AF65-F5344CB8AC3E}">
        <p14:creationId xmlns:p14="http://schemas.microsoft.com/office/powerpoint/2010/main" val="205084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a:extLst>
            <a:ext uri="{FF2B5EF4-FFF2-40B4-BE49-F238E27FC236}">
              <a16:creationId xmlns:a16="http://schemas.microsoft.com/office/drawing/2014/main" id="{9585825F-547B-B49F-1DA8-DD2605FE4241}"/>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A6D3E9DE-39A2-E94A-EB7F-FDD0523B2FF0}"/>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AFEC2DA6-08EC-40B8-006F-7C005DB40B2B}"/>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ED42E148-F4DB-D706-6D5A-D32EE5AA91B7}"/>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A3CE2AD5-9C1E-4A4D-1D4E-32151EAFEDFE}"/>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pic>
        <p:nvPicPr>
          <p:cNvPr id="8" name="Picture 7" descr="A screen shot of a computer code&#10;&#10;Description automatically generated">
            <a:extLst>
              <a:ext uri="{FF2B5EF4-FFF2-40B4-BE49-F238E27FC236}">
                <a16:creationId xmlns:a16="http://schemas.microsoft.com/office/drawing/2014/main" id="{81298398-3158-803B-8303-9FF21C8D6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38" y="1445326"/>
            <a:ext cx="3573645" cy="4406186"/>
          </a:xfrm>
          <a:prstGeom prst="rect">
            <a:avLst/>
          </a:prstGeom>
        </p:spPr>
      </p:pic>
      <p:sp>
        <p:nvSpPr>
          <p:cNvPr id="14" name="Rectangle 13">
            <a:extLst>
              <a:ext uri="{FF2B5EF4-FFF2-40B4-BE49-F238E27FC236}">
                <a16:creationId xmlns:a16="http://schemas.microsoft.com/office/drawing/2014/main" id="{B4AE2EA8-0393-81F7-508F-42F94A115AAD}"/>
              </a:ext>
            </a:extLst>
          </p:cNvPr>
          <p:cNvSpPr/>
          <p:nvPr/>
        </p:nvSpPr>
        <p:spPr>
          <a:xfrm>
            <a:off x="7420937" y="1029016"/>
            <a:ext cx="2876372"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Build Fracture Geometry </a:t>
            </a:r>
            <a:endParaRPr lang="pt-BR" sz="1600" dirty="0"/>
          </a:p>
        </p:txBody>
      </p:sp>
      <p:sp>
        <p:nvSpPr>
          <p:cNvPr id="18" name="Rectangle: Rounded Corners 17">
            <a:extLst>
              <a:ext uri="{FF2B5EF4-FFF2-40B4-BE49-F238E27FC236}">
                <a16:creationId xmlns:a16="http://schemas.microsoft.com/office/drawing/2014/main" id="{88C290AE-4EB4-C2EA-43BB-5DA02B771158}"/>
              </a:ext>
            </a:extLst>
          </p:cNvPr>
          <p:cNvSpPr/>
          <p:nvPr/>
        </p:nvSpPr>
        <p:spPr>
          <a:xfrm>
            <a:off x="7663691" y="131227"/>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Fracture Factory</a:t>
            </a:r>
          </a:p>
          <a:p>
            <a:pPr algn="ctr"/>
            <a:r>
              <a:rPr lang="en-GB" dirty="0" err="1"/>
              <a:t>RockGrid</a:t>
            </a:r>
            <a:r>
              <a:rPr lang="en-GB" dirty="0"/>
              <a:t>, Blueprint</a:t>
            </a:r>
            <a:endParaRPr lang="pt-BR" dirty="0"/>
          </a:p>
        </p:txBody>
      </p:sp>
      <p:sp>
        <p:nvSpPr>
          <p:cNvPr id="20" name="Rectangle 19">
            <a:extLst>
              <a:ext uri="{FF2B5EF4-FFF2-40B4-BE49-F238E27FC236}">
                <a16:creationId xmlns:a16="http://schemas.microsoft.com/office/drawing/2014/main" id="{0C3BD5AE-8135-C434-06E8-92CA26309DC8}"/>
              </a:ext>
            </a:extLst>
          </p:cNvPr>
          <p:cNvSpPr/>
          <p:nvPr/>
        </p:nvSpPr>
        <p:spPr>
          <a:xfrm>
            <a:off x="7420937" y="1791061"/>
            <a:ext cx="2876371" cy="5355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Build Fracture Geometry Intersection</a:t>
            </a:r>
            <a:endParaRPr lang="pt-BR" sz="1600" dirty="0"/>
          </a:p>
        </p:txBody>
      </p:sp>
      <p:sp>
        <p:nvSpPr>
          <p:cNvPr id="21" name="Rectangle 20">
            <a:extLst>
              <a:ext uri="{FF2B5EF4-FFF2-40B4-BE49-F238E27FC236}">
                <a16:creationId xmlns:a16="http://schemas.microsoft.com/office/drawing/2014/main" id="{E299A7F9-5DD0-A4F8-D5AB-5DB8AD323606}"/>
              </a:ext>
            </a:extLst>
          </p:cNvPr>
          <p:cNvSpPr/>
          <p:nvPr/>
        </p:nvSpPr>
        <p:spPr>
          <a:xfrm>
            <a:off x="7627340" y="2552495"/>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Build Frac Meshes</a:t>
            </a:r>
            <a:endParaRPr lang="pt-BR" sz="1600" dirty="0"/>
          </a:p>
        </p:txBody>
      </p:sp>
      <p:sp>
        <p:nvSpPr>
          <p:cNvPr id="22" name="Rectangle 21">
            <a:extLst>
              <a:ext uri="{FF2B5EF4-FFF2-40B4-BE49-F238E27FC236}">
                <a16:creationId xmlns:a16="http://schemas.microsoft.com/office/drawing/2014/main" id="{F4F7A30E-CD79-E80B-C745-32445A9EDFC7}"/>
              </a:ext>
            </a:extLst>
          </p:cNvPr>
          <p:cNvSpPr/>
          <p:nvPr/>
        </p:nvSpPr>
        <p:spPr>
          <a:xfrm>
            <a:off x="7627340" y="3313930"/>
            <a:ext cx="2388065" cy="53068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Find Frac Meshes Intersection</a:t>
            </a:r>
            <a:endParaRPr lang="pt-BR" sz="1600" dirty="0"/>
          </a:p>
        </p:txBody>
      </p:sp>
      <p:sp>
        <p:nvSpPr>
          <p:cNvPr id="23" name="Arrow: Down 22">
            <a:extLst>
              <a:ext uri="{FF2B5EF4-FFF2-40B4-BE49-F238E27FC236}">
                <a16:creationId xmlns:a16="http://schemas.microsoft.com/office/drawing/2014/main" id="{ADAF47BE-518C-67F0-2196-63908D2DB6CF}"/>
              </a:ext>
            </a:extLst>
          </p:cNvPr>
          <p:cNvSpPr/>
          <p:nvPr/>
        </p:nvSpPr>
        <p:spPr>
          <a:xfrm>
            <a:off x="8783622" y="672483"/>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4" name="Arrow: Down 23">
            <a:extLst>
              <a:ext uri="{FF2B5EF4-FFF2-40B4-BE49-F238E27FC236}">
                <a16:creationId xmlns:a16="http://schemas.microsoft.com/office/drawing/2014/main" id="{DD2CA092-86BB-942E-4665-353224A2CDA9}"/>
              </a:ext>
            </a:extLst>
          </p:cNvPr>
          <p:cNvSpPr/>
          <p:nvPr/>
        </p:nvSpPr>
        <p:spPr>
          <a:xfrm>
            <a:off x="8783622" y="148807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5" name="Arrow: Down 24">
            <a:extLst>
              <a:ext uri="{FF2B5EF4-FFF2-40B4-BE49-F238E27FC236}">
                <a16:creationId xmlns:a16="http://schemas.microsoft.com/office/drawing/2014/main" id="{2294611A-5489-482E-9317-FDE05DB5069D}"/>
              </a:ext>
            </a:extLst>
          </p:cNvPr>
          <p:cNvSpPr/>
          <p:nvPr/>
        </p:nvSpPr>
        <p:spPr>
          <a:xfrm>
            <a:off x="8783622" y="2352677"/>
            <a:ext cx="75501" cy="173791"/>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6" name="Arrow: Down 25">
            <a:extLst>
              <a:ext uri="{FF2B5EF4-FFF2-40B4-BE49-F238E27FC236}">
                <a16:creationId xmlns:a16="http://schemas.microsoft.com/office/drawing/2014/main" id="{D3BC8FA8-9048-3412-3064-EA9ED934BAB0}"/>
              </a:ext>
            </a:extLst>
          </p:cNvPr>
          <p:cNvSpPr/>
          <p:nvPr/>
        </p:nvSpPr>
        <p:spPr>
          <a:xfrm>
            <a:off x="8783622" y="3008699"/>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7" name="Rectangle: Rounded Corners 26">
            <a:extLst>
              <a:ext uri="{FF2B5EF4-FFF2-40B4-BE49-F238E27FC236}">
                <a16:creationId xmlns:a16="http://schemas.microsoft.com/office/drawing/2014/main" id="{30B87A4C-D748-1D0A-29E1-2A426052B2CB}"/>
              </a:ext>
            </a:extLst>
          </p:cNvPr>
          <p:cNvSpPr/>
          <p:nvPr/>
        </p:nvSpPr>
        <p:spPr>
          <a:xfrm>
            <a:off x="7625939" y="5775396"/>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Return Fracture </a:t>
            </a:r>
            <a:r>
              <a:rPr lang="en-GB" dirty="0" err="1"/>
              <a:t>Obj</a:t>
            </a:r>
            <a:endParaRPr lang="pt-BR" dirty="0"/>
          </a:p>
        </p:txBody>
      </p:sp>
      <p:sp>
        <p:nvSpPr>
          <p:cNvPr id="28" name="Arrow: Down 27">
            <a:extLst>
              <a:ext uri="{FF2B5EF4-FFF2-40B4-BE49-F238E27FC236}">
                <a16:creationId xmlns:a16="http://schemas.microsoft.com/office/drawing/2014/main" id="{CC090A1B-D8C2-38F5-8152-71097CDCB8DA}"/>
              </a:ext>
            </a:extLst>
          </p:cNvPr>
          <p:cNvSpPr/>
          <p:nvPr/>
        </p:nvSpPr>
        <p:spPr>
          <a:xfrm>
            <a:off x="8745872" y="4593004"/>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9" name="Rectangle 28">
            <a:extLst>
              <a:ext uri="{FF2B5EF4-FFF2-40B4-BE49-F238E27FC236}">
                <a16:creationId xmlns:a16="http://schemas.microsoft.com/office/drawing/2014/main" id="{53EB8AF4-F4A9-A41E-6FB4-283AFB64E5B8}"/>
              </a:ext>
            </a:extLst>
          </p:cNvPr>
          <p:cNvSpPr/>
          <p:nvPr/>
        </p:nvSpPr>
        <p:spPr>
          <a:xfrm>
            <a:off x="7627340" y="4058788"/>
            <a:ext cx="2388065" cy="53068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Find Frac Meshes </a:t>
            </a:r>
            <a:r>
              <a:rPr lang="en-GB" sz="1600" dirty="0" err="1"/>
              <a:t>RockMesh</a:t>
            </a:r>
            <a:r>
              <a:rPr lang="en-GB" sz="1600" dirty="0"/>
              <a:t> Intersection</a:t>
            </a:r>
            <a:endParaRPr lang="pt-BR" sz="1600" dirty="0"/>
          </a:p>
        </p:txBody>
      </p:sp>
      <p:sp>
        <p:nvSpPr>
          <p:cNvPr id="30" name="Rectangle 29">
            <a:extLst>
              <a:ext uri="{FF2B5EF4-FFF2-40B4-BE49-F238E27FC236}">
                <a16:creationId xmlns:a16="http://schemas.microsoft.com/office/drawing/2014/main" id="{7150C044-3ADA-E172-5523-676A2AC23208}"/>
              </a:ext>
            </a:extLst>
          </p:cNvPr>
          <p:cNvSpPr/>
          <p:nvPr/>
        </p:nvSpPr>
        <p:spPr>
          <a:xfrm>
            <a:off x="7627339" y="4917092"/>
            <a:ext cx="2388065" cy="53068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Compute EDFM </a:t>
            </a:r>
            <a:r>
              <a:rPr lang="en-GB" sz="1600" dirty="0" err="1"/>
              <a:t>pEDFM</a:t>
            </a:r>
            <a:r>
              <a:rPr lang="en-GB" sz="1600" dirty="0"/>
              <a:t> properties</a:t>
            </a:r>
            <a:endParaRPr lang="pt-BR" sz="1600" dirty="0"/>
          </a:p>
        </p:txBody>
      </p:sp>
      <p:sp>
        <p:nvSpPr>
          <p:cNvPr id="31" name="Arrow: Down 30">
            <a:extLst>
              <a:ext uri="{FF2B5EF4-FFF2-40B4-BE49-F238E27FC236}">
                <a16:creationId xmlns:a16="http://schemas.microsoft.com/office/drawing/2014/main" id="{FB871F3C-2140-3503-F4D8-B52990E29B03}"/>
              </a:ext>
            </a:extLst>
          </p:cNvPr>
          <p:cNvSpPr/>
          <p:nvPr/>
        </p:nvSpPr>
        <p:spPr>
          <a:xfrm>
            <a:off x="8745870" y="5447773"/>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32" name="Rectangle 31">
            <a:extLst>
              <a:ext uri="{FF2B5EF4-FFF2-40B4-BE49-F238E27FC236}">
                <a16:creationId xmlns:a16="http://schemas.microsoft.com/office/drawing/2014/main" id="{B8E66093-011F-A24C-8200-0D5CC80FFA6F}"/>
              </a:ext>
            </a:extLst>
          </p:cNvPr>
          <p:cNvSpPr/>
          <p:nvPr/>
        </p:nvSpPr>
        <p:spPr bwMode="auto">
          <a:xfrm>
            <a:off x="2340560" y="2877911"/>
            <a:ext cx="4806892" cy="6459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400" dirty="0"/>
              <a:t>Fracture Object is saved as </a:t>
            </a:r>
            <a:r>
              <a:rPr lang="en-GB" sz="1400" b="1" dirty="0" err="1"/>
              <a:t>fracture_process.mat</a:t>
            </a:r>
            <a:r>
              <a:rPr lang="en-GB" sz="1400" dirty="0"/>
              <a:t>. This removes the need to read and interpret an output file.</a:t>
            </a:r>
          </a:p>
        </p:txBody>
      </p:sp>
    </p:spTree>
    <p:extLst>
      <p:ext uri="{BB962C8B-B14F-4D97-AF65-F5344CB8AC3E}">
        <p14:creationId xmlns:p14="http://schemas.microsoft.com/office/powerpoint/2010/main" val="349905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B5EEA26-DD14-4EA0-2024-4B7BDD8D1CA4}"/>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89313243-7667-D0E1-3743-BEFABF3EA5F4}"/>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855A9A50-84AF-44BF-A4F0-12FCEA675903}"/>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0A0FEFF1-E2C8-7DF5-ACCD-8BDF7EB8196B}"/>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056E635A-0C7E-A33F-DED7-873101E2E270}"/>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pic>
        <p:nvPicPr>
          <p:cNvPr id="8" name="Picture 7" descr="A screen shot of a computer code&#10;&#10;Description automatically generated">
            <a:extLst>
              <a:ext uri="{FF2B5EF4-FFF2-40B4-BE49-F238E27FC236}">
                <a16:creationId xmlns:a16="http://schemas.microsoft.com/office/drawing/2014/main" id="{E71C9834-A72F-A7D0-20E9-FDAFB90D8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38" y="1445326"/>
            <a:ext cx="3573645" cy="4406186"/>
          </a:xfrm>
          <a:prstGeom prst="rect">
            <a:avLst/>
          </a:prstGeom>
        </p:spPr>
      </p:pic>
      <p:sp>
        <p:nvSpPr>
          <p:cNvPr id="14" name="Rectangle 13">
            <a:extLst>
              <a:ext uri="{FF2B5EF4-FFF2-40B4-BE49-F238E27FC236}">
                <a16:creationId xmlns:a16="http://schemas.microsoft.com/office/drawing/2014/main" id="{FBB23EE0-FD7B-D251-22CF-66F20D372362}"/>
              </a:ext>
            </a:extLst>
          </p:cNvPr>
          <p:cNvSpPr/>
          <p:nvPr/>
        </p:nvSpPr>
        <p:spPr>
          <a:xfrm>
            <a:off x="7420937" y="1029016"/>
            <a:ext cx="2876372"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Build Fracture Geometry </a:t>
            </a:r>
            <a:endParaRPr lang="pt-BR" sz="1600" dirty="0"/>
          </a:p>
        </p:txBody>
      </p:sp>
      <p:sp>
        <p:nvSpPr>
          <p:cNvPr id="18" name="Rectangle: Rounded Corners 17">
            <a:extLst>
              <a:ext uri="{FF2B5EF4-FFF2-40B4-BE49-F238E27FC236}">
                <a16:creationId xmlns:a16="http://schemas.microsoft.com/office/drawing/2014/main" id="{009CEA0A-6D55-7D44-EBA8-B42B0B79D940}"/>
              </a:ext>
            </a:extLst>
          </p:cNvPr>
          <p:cNvSpPr/>
          <p:nvPr/>
        </p:nvSpPr>
        <p:spPr>
          <a:xfrm>
            <a:off x="7663691" y="131227"/>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Fracture Factory</a:t>
            </a:r>
          </a:p>
          <a:p>
            <a:pPr algn="ctr"/>
            <a:r>
              <a:rPr lang="en-GB" dirty="0" err="1"/>
              <a:t>RockGrid</a:t>
            </a:r>
            <a:r>
              <a:rPr lang="en-GB" dirty="0"/>
              <a:t>, Blueprint</a:t>
            </a:r>
            <a:endParaRPr lang="pt-BR" dirty="0"/>
          </a:p>
        </p:txBody>
      </p:sp>
      <p:sp>
        <p:nvSpPr>
          <p:cNvPr id="20" name="Rectangle 19">
            <a:extLst>
              <a:ext uri="{FF2B5EF4-FFF2-40B4-BE49-F238E27FC236}">
                <a16:creationId xmlns:a16="http://schemas.microsoft.com/office/drawing/2014/main" id="{0EA2BDC1-E648-5A12-D37E-83291874035E}"/>
              </a:ext>
            </a:extLst>
          </p:cNvPr>
          <p:cNvSpPr/>
          <p:nvPr/>
        </p:nvSpPr>
        <p:spPr>
          <a:xfrm>
            <a:off x="7420937" y="1791061"/>
            <a:ext cx="2876371" cy="5355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Build Fracture Geometry Intersection</a:t>
            </a:r>
            <a:endParaRPr lang="pt-BR" sz="1600" dirty="0"/>
          </a:p>
        </p:txBody>
      </p:sp>
      <p:sp>
        <p:nvSpPr>
          <p:cNvPr id="21" name="Rectangle 20">
            <a:extLst>
              <a:ext uri="{FF2B5EF4-FFF2-40B4-BE49-F238E27FC236}">
                <a16:creationId xmlns:a16="http://schemas.microsoft.com/office/drawing/2014/main" id="{CDC109C6-7B21-27C4-043A-839C698F0A06}"/>
              </a:ext>
            </a:extLst>
          </p:cNvPr>
          <p:cNvSpPr/>
          <p:nvPr/>
        </p:nvSpPr>
        <p:spPr>
          <a:xfrm>
            <a:off x="7627340" y="2552495"/>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Build Frac Meshes</a:t>
            </a:r>
            <a:endParaRPr lang="pt-BR" sz="1600" dirty="0"/>
          </a:p>
        </p:txBody>
      </p:sp>
      <p:sp>
        <p:nvSpPr>
          <p:cNvPr id="22" name="Rectangle 21">
            <a:extLst>
              <a:ext uri="{FF2B5EF4-FFF2-40B4-BE49-F238E27FC236}">
                <a16:creationId xmlns:a16="http://schemas.microsoft.com/office/drawing/2014/main" id="{519FCA73-0420-37BE-EE53-85515A04B265}"/>
              </a:ext>
            </a:extLst>
          </p:cNvPr>
          <p:cNvSpPr/>
          <p:nvPr/>
        </p:nvSpPr>
        <p:spPr>
          <a:xfrm>
            <a:off x="7627340" y="3313930"/>
            <a:ext cx="2388065" cy="53068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Find Frac Meshes Intersection</a:t>
            </a:r>
            <a:endParaRPr lang="pt-BR" sz="1600" dirty="0"/>
          </a:p>
        </p:txBody>
      </p:sp>
      <p:sp>
        <p:nvSpPr>
          <p:cNvPr id="23" name="Arrow: Down 22">
            <a:extLst>
              <a:ext uri="{FF2B5EF4-FFF2-40B4-BE49-F238E27FC236}">
                <a16:creationId xmlns:a16="http://schemas.microsoft.com/office/drawing/2014/main" id="{6430CC71-2E43-F0EA-5F34-1858442376AC}"/>
              </a:ext>
            </a:extLst>
          </p:cNvPr>
          <p:cNvSpPr/>
          <p:nvPr/>
        </p:nvSpPr>
        <p:spPr>
          <a:xfrm>
            <a:off x="8783622" y="672483"/>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4" name="Arrow: Down 23">
            <a:extLst>
              <a:ext uri="{FF2B5EF4-FFF2-40B4-BE49-F238E27FC236}">
                <a16:creationId xmlns:a16="http://schemas.microsoft.com/office/drawing/2014/main" id="{38D518EF-F315-06B3-8DA3-A20A2FADF109}"/>
              </a:ext>
            </a:extLst>
          </p:cNvPr>
          <p:cNvSpPr/>
          <p:nvPr/>
        </p:nvSpPr>
        <p:spPr>
          <a:xfrm>
            <a:off x="8783622" y="148807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5" name="Arrow: Down 24">
            <a:extLst>
              <a:ext uri="{FF2B5EF4-FFF2-40B4-BE49-F238E27FC236}">
                <a16:creationId xmlns:a16="http://schemas.microsoft.com/office/drawing/2014/main" id="{8E8ED2CB-D8BD-C1A7-311B-ABA28802C916}"/>
              </a:ext>
            </a:extLst>
          </p:cNvPr>
          <p:cNvSpPr/>
          <p:nvPr/>
        </p:nvSpPr>
        <p:spPr>
          <a:xfrm>
            <a:off x="8783622" y="2352677"/>
            <a:ext cx="75501" cy="173791"/>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6" name="Arrow: Down 25">
            <a:extLst>
              <a:ext uri="{FF2B5EF4-FFF2-40B4-BE49-F238E27FC236}">
                <a16:creationId xmlns:a16="http://schemas.microsoft.com/office/drawing/2014/main" id="{D1D0F64A-B32C-3FCA-C2F7-B25215643EB2}"/>
              </a:ext>
            </a:extLst>
          </p:cNvPr>
          <p:cNvSpPr/>
          <p:nvPr/>
        </p:nvSpPr>
        <p:spPr>
          <a:xfrm>
            <a:off x="8783622" y="3008699"/>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7" name="Rectangle: Rounded Corners 26">
            <a:extLst>
              <a:ext uri="{FF2B5EF4-FFF2-40B4-BE49-F238E27FC236}">
                <a16:creationId xmlns:a16="http://schemas.microsoft.com/office/drawing/2014/main" id="{6BC7468D-DD79-F576-5EF5-BA7C21AE7835}"/>
              </a:ext>
            </a:extLst>
          </p:cNvPr>
          <p:cNvSpPr/>
          <p:nvPr/>
        </p:nvSpPr>
        <p:spPr>
          <a:xfrm>
            <a:off x="7625939" y="5775396"/>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Return Fracture </a:t>
            </a:r>
            <a:r>
              <a:rPr lang="en-GB" dirty="0" err="1"/>
              <a:t>Obj</a:t>
            </a:r>
            <a:endParaRPr lang="pt-BR" dirty="0"/>
          </a:p>
        </p:txBody>
      </p:sp>
      <p:sp>
        <p:nvSpPr>
          <p:cNvPr id="28" name="Arrow: Down 27">
            <a:extLst>
              <a:ext uri="{FF2B5EF4-FFF2-40B4-BE49-F238E27FC236}">
                <a16:creationId xmlns:a16="http://schemas.microsoft.com/office/drawing/2014/main" id="{E4B0D4C9-8E8A-32B3-CE79-EFB1485DE814}"/>
              </a:ext>
            </a:extLst>
          </p:cNvPr>
          <p:cNvSpPr/>
          <p:nvPr/>
        </p:nvSpPr>
        <p:spPr>
          <a:xfrm>
            <a:off x="8745872" y="4593004"/>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9" name="Rectangle 28">
            <a:extLst>
              <a:ext uri="{FF2B5EF4-FFF2-40B4-BE49-F238E27FC236}">
                <a16:creationId xmlns:a16="http://schemas.microsoft.com/office/drawing/2014/main" id="{3DBE0D7D-F2E2-50C5-1308-06B064D25612}"/>
              </a:ext>
            </a:extLst>
          </p:cNvPr>
          <p:cNvSpPr/>
          <p:nvPr/>
        </p:nvSpPr>
        <p:spPr>
          <a:xfrm>
            <a:off x="7627340" y="4058788"/>
            <a:ext cx="2388065" cy="53068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Find Frac Meshes </a:t>
            </a:r>
            <a:r>
              <a:rPr lang="en-GB" sz="1600" dirty="0" err="1"/>
              <a:t>RockMesh</a:t>
            </a:r>
            <a:r>
              <a:rPr lang="en-GB" sz="1600" dirty="0"/>
              <a:t> Intersection</a:t>
            </a:r>
            <a:endParaRPr lang="pt-BR" sz="1600" dirty="0"/>
          </a:p>
        </p:txBody>
      </p:sp>
      <p:sp>
        <p:nvSpPr>
          <p:cNvPr id="30" name="Rectangle 29">
            <a:extLst>
              <a:ext uri="{FF2B5EF4-FFF2-40B4-BE49-F238E27FC236}">
                <a16:creationId xmlns:a16="http://schemas.microsoft.com/office/drawing/2014/main" id="{7569E2F8-FDC4-2267-D412-FB6DE48BCD43}"/>
              </a:ext>
            </a:extLst>
          </p:cNvPr>
          <p:cNvSpPr/>
          <p:nvPr/>
        </p:nvSpPr>
        <p:spPr>
          <a:xfrm>
            <a:off x="7627339" y="4917092"/>
            <a:ext cx="2388065" cy="53068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Compute EDFM </a:t>
            </a:r>
            <a:r>
              <a:rPr lang="en-GB" sz="1600" dirty="0" err="1"/>
              <a:t>pEDFM</a:t>
            </a:r>
            <a:r>
              <a:rPr lang="en-GB" sz="1600" dirty="0"/>
              <a:t> properties</a:t>
            </a:r>
            <a:endParaRPr lang="pt-BR" sz="1600" dirty="0"/>
          </a:p>
        </p:txBody>
      </p:sp>
      <p:sp>
        <p:nvSpPr>
          <p:cNvPr id="31" name="Arrow: Down 30">
            <a:extLst>
              <a:ext uri="{FF2B5EF4-FFF2-40B4-BE49-F238E27FC236}">
                <a16:creationId xmlns:a16="http://schemas.microsoft.com/office/drawing/2014/main" id="{CA6E5793-217D-D226-C97F-305B9F2783F2}"/>
              </a:ext>
            </a:extLst>
          </p:cNvPr>
          <p:cNvSpPr/>
          <p:nvPr/>
        </p:nvSpPr>
        <p:spPr>
          <a:xfrm>
            <a:off x="8745870" y="5447773"/>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32" name="Rectangle 31">
            <a:extLst>
              <a:ext uri="{FF2B5EF4-FFF2-40B4-BE49-F238E27FC236}">
                <a16:creationId xmlns:a16="http://schemas.microsoft.com/office/drawing/2014/main" id="{7E280B47-3DFF-7850-B585-C46DEDD22994}"/>
              </a:ext>
            </a:extLst>
          </p:cNvPr>
          <p:cNvSpPr/>
          <p:nvPr/>
        </p:nvSpPr>
        <p:spPr bwMode="auto">
          <a:xfrm>
            <a:off x="2340560" y="2877911"/>
            <a:ext cx="4806892" cy="6459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400" dirty="0"/>
              <a:t>Fracture Object is saved as </a:t>
            </a:r>
            <a:r>
              <a:rPr lang="en-GB" sz="1400" b="1" dirty="0" err="1"/>
              <a:t>fracture_process.mat</a:t>
            </a:r>
            <a:r>
              <a:rPr lang="en-GB" sz="1400" dirty="0"/>
              <a:t>. This removes the need to read and interpret an output file.</a:t>
            </a:r>
          </a:p>
        </p:txBody>
      </p:sp>
    </p:spTree>
    <p:extLst>
      <p:ext uri="{BB962C8B-B14F-4D97-AF65-F5344CB8AC3E}">
        <p14:creationId xmlns:p14="http://schemas.microsoft.com/office/powerpoint/2010/main" val="107910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7E97886-E65C-EEAC-899F-B73266C4F74C}"/>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6D08E96C-63DE-C5BF-C1A7-3D5570B31A14}"/>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8EC29E7C-227D-3DE5-1266-21378DAA286A}"/>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9671E08C-DC63-BAF9-906C-B575C2ECC9FF}"/>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C249D071-0428-BF0B-10E9-B9B796117A10}"/>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AE599621-71C4-E53B-A2F9-182E0C07421F}"/>
              </a:ext>
            </a:extLst>
          </p:cNvPr>
          <p:cNvSpPr/>
          <p:nvPr/>
        </p:nvSpPr>
        <p:spPr>
          <a:xfrm>
            <a:off x="652570" y="1640231"/>
            <a:ext cx="2876372"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Build Fracture Geometry </a:t>
            </a:r>
            <a:endParaRPr lang="pt-BR" sz="1600" b="1" dirty="0"/>
          </a:p>
        </p:txBody>
      </p:sp>
      <p:sp>
        <p:nvSpPr>
          <p:cNvPr id="33" name="Rectangle: Rounded Corners 32">
            <a:extLst>
              <a:ext uri="{FF2B5EF4-FFF2-40B4-BE49-F238E27FC236}">
                <a16:creationId xmlns:a16="http://schemas.microsoft.com/office/drawing/2014/main" id="{592125C8-701F-0C34-1A92-A9700788954F}"/>
              </a:ext>
            </a:extLst>
          </p:cNvPr>
          <p:cNvSpPr/>
          <p:nvPr/>
        </p:nvSpPr>
        <p:spPr bwMode="auto">
          <a:xfrm>
            <a:off x="7816090" y="283627"/>
            <a:ext cx="2737259"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t>FractureGeometry</a:t>
            </a:r>
            <a:endParaRPr lang="pt-BR" dirty="0"/>
          </a:p>
        </p:txBody>
      </p:sp>
      <p:pic>
        <p:nvPicPr>
          <p:cNvPr id="4" name="Picture 3" descr="A computer screen shot of a code&#10;&#10;Description automatically generated">
            <a:extLst>
              <a:ext uri="{FF2B5EF4-FFF2-40B4-BE49-F238E27FC236}">
                <a16:creationId xmlns:a16="http://schemas.microsoft.com/office/drawing/2014/main" id="{8314CE6E-9FB6-A806-C756-50F456829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005" y="1226977"/>
            <a:ext cx="4162425" cy="3867150"/>
          </a:xfrm>
          <a:prstGeom prst="rect">
            <a:avLst/>
          </a:prstGeom>
        </p:spPr>
      </p:pic>
      <p:sp>
        <p:nvSpPr>
          <p:cNvPr id="6" name="Rectangle 5">
            <a:extLst>
              <a:ext uri="{FF2B5EF4-FFF2-40B4-BE49-F238E27FC236}">
                <a16:creationId xmlns:a16="http://schemas.microsoft.com/office/drawing/2014/main" id="{E122B873-81DD-CA47-D463-808449173AC9}"/>
              </a:ext>
            </a:extLst>
          </p:cNvPr>
          <p:cNvSpPr/>
          <p:nvPr/>
        </p:nvSpPr>
        <p:spPr bwMode="auto">
          <a:xfrm>
            <a:off x="186166" y="2429718"/>
            <a:ext cx="3865717" cy="179833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GB" sz="1400" dirty="0"/>
              <a:t>Fracture blueprint parameters are processed. Rotations, centres, normal, edges and other parameters are calculated.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Output an array of structures that encompass the basic information of the fracture geometry.</a:t>
            </a:r>
          </a:p>
        </p:txBody>
      </p:sp>
    </p:spTree>
    <p:extLst>
      <p:ext uri="{BB962C8B-B14F-4D97-AF65-F5344CB8AC3E}">
        <p14:creationId xmlns:p14="http://schemas.microsoft.com/office/powerpoint/2010/main" val="4284958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11D3A50-7C41-BD27-9C17-F057C13F3E2D}"/>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08005CBF-11C1-6B1D-6AF3-2DE80C37D988}"/>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9D57F6B2-FC7A-E65E-9EF1-2E055EEF8019}"/>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CF6ABFF3-FD6D-D16B-C9F4-C6874399C795}"/>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EEB88E3F-C76D-74BE-6FFB-6D527DFCF6DD}"/>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65A4FD5F-9265-A8A1-93ED-7688354E3A5B}"/>
              </a:ext>
            </a:extLst>
          </p:cNvPr>
          <p:cNvSpPr/>
          <p:nvPr/>
        </p:nvSpPr>
        <p:spPr>
          <a:xfrm>
            <a:off x="652570" y="1640231"/>
            <a:ext cx="2876372"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Build Fracture Mesh </a:t>
            </a:r>
            <a:endParaRPr lang="pt-BR" sz="1600" b="1" dirty="0"/>
          </a:p>
        </p:txBody>
      </p:sp>
      <p:sp>
        <p:nvSpPr>
          <p:cNvPr id="33" name="Rectangle: Rounded Corners 32">
            <a:extLst>
              <a:ext uri="{FF2B5EF4-FFF2-40B4-BE49-F238E27FC236}">
                <a16:creationId xmlns:a16="http://schemas.microsoft.com/office/drawing/2014/main" id="{08AD9D7B-02A6-7281-148A-E99F69C87249}"/>
              </a:ext>
            </a:extLst>
          </p:cNvPr>
          <p:cNvSpPr/>
          <p:nvPr/>
        </p:nvSpPr>
        <p:spPr bwMode="auto">
          <a:xfrm>
            <a:off x="7816090" y="283627"/>
            <a:ext cx="3005708"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t>FractureMeshBuilder</a:t>
            </a:r>
            <a:endParaRPr lang="pt-BR" dirty="0"/>
          </a:p>
        </p:txBody>
      </p:sp>
      <p:sp>
        <p:nvSpPr>
          <p:cNvPr id="6" name="Rectangle 5">
            <a:extLst>
              <a:ext uri="{FF2B5EF4-FFF2-40B4-BE49-F238E27FC236}">
                <a16:creationId xmlns:a16="http://schemas.microsoft.com/office/drawing/2014/main" id="{8C540D80-A9B8-5AE8-D569-6B6B39B7D358}"/>
              </a:ext>
            </a:extLst>
          </p:cNvPr>
          <p:cNvSpPr/>
          <p:nvPr/>
        </p:nvSpPr>
        <p:spPr bwMode="auto">
          <a:xfrm>
            <a:off x="186166" y="2429718"/>
            <a:ext cx="3865717" cy="179833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GB" sz="1400" dirty="0"/>
              <a:t>Fracture blueprint parameters are used to mesh Fracture Geometry.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Cartesian and Unstructured Triangular meshes are generated.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Process of meshing is like rock matrix meshing.</a:t>
            </a:r>
          </a:p>
        </p:txBody>
      </p:sp>
      <p:pic>
        <p:nvPicPr>
          <p:cNvPr id="13" name="Picture 12" descr="A screenshot of a computer code&#10;&#10;Description automatically generated">
            <a:extLst>
              <a:ext uri="{FF2B5EF4-FFF2-40B4-BE49-F238E27FC236}">
                <a16:creationId xmlns:a16="http://schemas.microsoft.com/office/drawing/2014/main" id="{7ED9B9A1-9E61-E7AE-C3FE-00F70EF9034D}"/>
              </a:ext>
            </a:extLst>
          </p:cNvPr>
          <p:cNvPicPr>
            <a:picLocks noChangeAspect="1"/>
          </p:cNvPicPr>
          <p:nvPr/>
        </p:nvPicPr>
        <p:blipFill rotWithShape="1">
          <a:blip r:embed="rId4">
            <a:extLst>
              <a:ext uri="{28A0092B-C50C-407E-A947-70E740481C1C}">
                <a14:useLocalDpi xmlns:a14="http://schemas.microsoft.com/office/drawing/2010/main" val="0"/>
              </a:ext>
            </a:extLst>
          </a:blip>
          <a:srcRect l="5102" t="9991" b="54405"/>
          <a:stretch/>
        </p:blipFill>
        <p:spPr>
          <a:xfrm>
            <a:off x="7407479" y="1384184"/>
            <a:ext cx="4185081" cy="1434518"/>
          </a:xfrm>
          <a:prstGeom prst="rect">
            <a:avLst/>
          </a:prstGeom>
        </p:spPr>
      </p:pic>
      <p:pic>
        <p:nvPicPr>
          <p:cNvPr id="15" name="Picture 14" descr="A screenshot of a computer code&#10;&#10;Description automatically generated">
            <a:extLst>
              <a:ext uri="{FF2B5EF4-FFF2-40B4-BE49-F238E27FC236}">
                <a16:creationId xmlns:a16="http://schemas.microsoft.com/office/drawing/2014/main" id="{E50DB19A-0D6D-46DF-54C7-6A760FF6E3B9}"/>
              </a:ext>
            </a:extLst>
          </p:cNvPr>
          <p:cNvPicPr>
            <a:picLocks noChangeAspect="1"/>
          </p:cNvPicPr>
          <p:nvPr/>
        </p:nvPicPr>
        <p:blipFill rotWithShape="1">
          <a:blip r:embed="rId4">
            <a:extLst>
              <a:ext uri="{28A0092B-C50C-407E-A947-70E740481C1C}">
                <a14:useLocalDpi xmlns:a14="http://schemas.microsoft.com/office/drawing/2010/main" val="0"/>
              </a:ext>
            </a:extLst>
          </a:blip>
          <a:srcRect l="5102" t="70618"/>
          <a:stretch/>
        </p:blipFill>
        <p:spPr>
          <a:xfrm>
            <a:off x="7407479" y="3207214"/>
            <a:ext cx="4185081" cy="1183802"/>
          </a:xfrm>
          <a:prstGeom prst="rect">
            <a:avLst/>
          </a:prstGeom>
        </p:spPr>
      </p:pic>
    </p:spTree>
    <p:extLst>
      <p:ext uri="{BB962C8B-B14F-4D97-AF65-F5344CB8AC3E}">
        <p14:creationId xmlns:p14="http://schemas.microsoft.com/office/powerpoint/2010/main" val="3175894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D711BE7-C43F-D3A8-78BA-00ED9B2DA656}"/>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B8E1A518-DA2E-5724-239C-F10657B70685}"/>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FB0D2146-4452-32A7-17BD-9A2D5AF51719}"/>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3350ADAF-AA5F-8DD8-1BE2-97DF7B32DD37}"/>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0771897A-6998-4059-F295-BC0E63B97452}"/>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F886FB9C-D461-61BB-6251-384D5B8DAEE4}"/>
              </a:ext>
            </a:extLst>
          </p:cNvPr>
          <p:cNvSpPr/>
          <p:nvPr/>
        </p:nvSpPr>
        <p:spPr>
          <a:xfrm>
            <a:off x="652569" y="1640231"/>
            <a:ext cx="3281867"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Build Geometry Intersection </a:t>
            </a:r>
            <a:endParaRPr lang="pt-BR" sz="1600" b="1" dirty="0"/>
          </a:p>
        </p:txBody>
      </p:sp>
      <p:sp>
        <p:nvSpPr>
          <p:cNvPr id="33" name="Rectangle: Rounded Corners 32">
            <a:extLst>
              <a:ext uri="{FF2B5EF4-FFF2-40B4-BE49-F238E27FC236}">
                <a16:creationId xmlns:a16="http://schemas.microsoft.com/office/drawing/2014/main" id="{356B88BA-6829-68CF-1CAC-A7B26D6E28C8}"/>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t>GeometryIntersection</a:t>
            </a:r>
            <a:endParaRPr lang="pt-BR" dirty="0"/>
          </a:p>
        </p:txBody>
      </p:sp>
      <p:sp>
        <p:nvSpPr>
          <p:cNvPr id="6" name="Rectangle 5">
            <a:extLst>
              <a:ext uri="{FF2B5EF4-FFF2-40B4-BE49-F238E27FC236}">
                <a16:creationId xmlns:a16="http://schemas.microsoft.com/office/drawing/2014/main" id="{AAABEAED-2E4F-DE48-CAAB-25FB82F2DAEF}"/>
              </a:ext>
            </a:extLst>
          </p:cNvPr>
          <p:cNvSpPr/>
          <p:nvPr/>
        </p:nvSpPr>
        <p:spPr bwMode="auto">
          <a:xfrm>
            <a:off x="360643" y="2258637"/>
            <a:ext cx="4102300" cy="179833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GB" sz="1400" dirty="0"/>
              <a:t>Loops through fractures looking for intersections.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If an intersection is found, it is defined by the two points that comprised the intersection.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Only Geometry Intersection is computed.</a:t>
            </a:r>
          </a:p>
        </p:txBody>
      </p:sp>
      <p:pic>
        <p:nvPicPr>
          <p:cNvPr id="5" name="Picture 4" descr="A screenshot of a computer code&#10;&#10;Description automatically generated">
            <a:extLst>
              <a:ext uri="{FF2B5EF4-FFF2-40B4-BE49-F238E27FC236}">
                <a16:creationId xmlns:a16="http://schemas.microsoft.com/office/drawing/2014/main" id="{F98F3030-31B9-0E08-C529-49B08EF565E7}"/>
              </a:ext>
            </a:extLst>
          </p:cNvPr>
          <p:cNvPicPr>
            <a:picLocks noChangeAspect="1"/>
          </p:cNvPicPr>
          <p:nvPr/>
        </p:nvPicPr>
        <p:blipFill rotWithShape="1">
          <a:blip r:embed="rId4">
            <a:extLst>
              <a:ext uri="{28A0092B-C50C-407E-A947-70E740481C1C}">
                <a14:useLocalDpi xmlns:a14="http://schemas.microsoft.com/office/drawing/2010/main" val="0"/>
              </a:ext>
            </a:extLst>
          </a:blip>
          <a:srcRect t="421" b="1"/>
          <a:stretch/>
        </p:blipFill>
        <p:spPr>
          <a:xfrm>
            <a:off x="6110703" y="1174458"/>
            <a:ext cx="5720654" cy="3968701"/>
          </a:xfrm>
          <a:prstGeom prst="rect">
            <a:avLst/>
          </a:prstGeom>
        </p:spPr>
      </p:pic>
      <p:cxnSp>
        <p:nvCxnSpPr>
          <p:cNvPr id="8" name="Straight Connector 7">
            <a:extLst>
              <a:ext uri="{FF2B5EF4-FFF2-40B4-BE49-F238E27FC236}">
                <a16:creationId xmlns:a16="http://schemas.microsoft.com/office/drawing/2014/main" id="{11C7A47A-8243-316E-A87B-F2BC09DF4D6A}"/>
              </a:ext>
            </a:extLst>
          </p:cNvPr>
          <p:cNvCxnSpPr/>
          <p:nvPr/>
        </p:nvCxnSpPr>
        <p:spPr>
          <a:xfrm flipV="1">
            <a:off x="998290" y="4572000"/>
            <a:ext cx="1829604" cy="763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B1E0F7-E54B-720F-BBB4-CDEDF5508B87}"/>
              </a:ext>
            </a:extLst>
          </p:cNvPr>
          <p:cNvCxnSpPr/>
          <p:nvPr/>
        </p:nvCxnSpPr>
        <p:spPr>
          <a:xfrm flipV="1">
            <a:off x="1256755" y="5143159"/>
            <a:ext cx="1829604" cy="763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A0501B-A791-E735-8B77-1263A5136BCF}"/>
              </a:ext>
            </a:extLst>
          </p:cNvPr>
          <p:cNvCxnSpPr>
            <a:cxnSpLocks/>
          </p:cNvCxnSpPr>
          <p:nvPr/>
        </p:nvCxnSpPr>
        <p:spPr>
          <a:xfrm>
            <a:off x="2834665" y="4556999"/>
            <a:ext cx="244923" cy="586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FE86F35-C3F5-017A-1087-87D50BB105D4}"/>
              </a:ext>
            </a:extLst>
          </p:cNvPr>
          <p:cNvCxnSpPr>
            <a:cxnSpLocks/>
          </p:cNvCxnSpPr>
          <p:nvPr/>
        </p:nvCxnSpPr>
        <p:spPr>
          <a:xfrm>
            <a:off x="1014845" y="5345811"/>
            <a:ext cx="244923" cy="586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C27A30-735B-C4A8-54F3-0D154727B302}"/>
              </a:ext>
            </a:extLst>
          </p:cNvPr>
          <p:cNvCxnSpPr>
            <a:cxnSpLocks/>
          </p:cNvCxnSpPr>
          <p:nvPr/>
        </p:nvCxnSpPr>
        <p:spPr>
          <a:xfrm flipV="1">
            <a:off x="1554895" y="4438650"/>
            <a:ext cx="1655030" cy="11401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B1EEB813-D6E9-B818-56B9-298AFBC082A3}"/>
              </a:ext>
            </a:extLst>
          </p:cNvPr>
          <p:cNvSpPr/>
          <p:nvPr/>
        </p:nvSpPr>
        <p:spPr>
          <a:xfrm>
            <a:off x="2825512" y="4605167"/>
            <a:ext cx="128587" cy="123825"/>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Diamond 25">
            <a:extLst>
              <a:ext uri="{FF2B5EF4-FFF2-40B4-BE49-F238E27FC236}">
                <a16:creationId xmlns:a16="http://schemas.microsoft.com/office/drawing/2014/main" id="{B47E24D5-DB0F-7671-09BE-05552AAEB473}"/>
              </a:ext>
            </a:extLst>
          </p:cNvPr>
          <p:cNvSpPr/>
          <p:nvPr/>
        </p:nvSpPr>
        <p:spPr>
          <a:xfrm>
            <a:off x="1490601" y="5522113"/>
            <a:ext cx="128587" cy="123825"/>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20415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9591FF99-60BB-B317-1DA6-295F4F48AD42}"/>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B313B039-CCE3-C673-0F11-501F216B426B}"/>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45C92A9E-9F5F-C76F-CD3F-3F19B81A696D}"/>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410E426E-EEF7-D93D-E9FF-66BBC6665F07}"/>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D71C81AF-7199-2CAA-CB27-CC32EB37BB8D}"/>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C9935C8E-80AA-14A4-0C4F-987BCFF465A7}"/>
              </a:ext>
            </a:extLst>
          </p:cNvPr>
          <p:cNvSpPr/>
          <p:nvPr/>
        </p:nvSpPr>
        <p:spPr>
          <a:xfrm>
            <a:off x="741476" y="1522121"/>
            <a:ext cx="3281867"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Build Fracture Mesh Intersection </a:t>
            </a:r>
            <a:endParaRPr lang="pt-BR" sz="1600" b="1" dirty="0"/>
          </a:p>
        </p:txBody>
      </p:sp>
      <p:sp>
        <p:nvSpPr>
          <p:cNvPr id="33" name="Rectangle: Rounded Corners 32">
            <a:extLst>
              <a:ext uri="{FF2B5EF4-FFF2-40B4-BE49-F238E27FC236}">
                <a16:creationId xmlns:a16="http://schemas.microsoft.com/office/drawing/2014/main" id="{DC2A1B64-AF9A-F3E1-D6BF-086ECE4B1115}"/>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Fracture Mesh Intersection</a:t>
            </a:r>
            <a:endParaRPr lang="pt-BR" dirty="0"/>
          </a:p>
        </p:txBody>
      </p:sp>
      <p:sp>
        <p:nvSpPr>
          <p:cNvPr id="6" name="Rectangle 5">
            <a:extLst>
              <a:ext uri="{FF2B5EF4-FFF2-40B4-BE49-F238E27FC236}">
                <a16:creationId xmlns:a16="http://schemas.microsoft.com/office/drawing/2014/main" id="{9669702D-9B13-F89E-8943-689766A7F748}"/>
              </a:ext>
            </a:extLst>
          </p:cNvPr>
          <p:cNvSpPr/>
          <p:nvPr/>
        </p:nvSpPr>
        <p:spPr bwMode="auto">
          <a:xfrm>
            <a:off x="331259" y="2146709"/>
            <a:ext cx="4102300" cy="274865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GB" sz="1400" dirty="0"/>
              <a:t>Loops through fractures meshes looking for intersections with the fracture geometry intersection.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If fracture mesh I and J have a common geometrical intersection, we check each individual mesh I and J for intersection with the parametric line.  Intersection between fracture mesh cells and this line are given in intervals.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way, the intervals between I and J are compared to find IJ intersection.</a:t>
            </a:r>
          </a:p>
        </p:txBody>
      </p:sp>
      <p:grpSp>
        <p:nvGrpSpPr>
          <p:cNvPr id="4" name="Group 3">
            <a:extLst>
              <a:ext uri="{FF2B5EF4-FFF2-40B4-BE49-F238E27FC236}">
                <a16:creationId xmlns:a16="http://schemas.microsoft.com/office/drawing/2014/main" id="{19F3F422-C8DE-D08F-CAA7-AFA5E14BBA1C}"/>
              </a:ext>
            </a:extLst>
          </p:cNvPr>
          <p:cNvGrpSpPr/>
          <p:nvPr/>
        </p:nvGrpSpPr>
        <p:grpSpPr>
          <a:xfrm>
            <a:off x="3884365" y="4810044"/>
            <a:ext cx="2211635" cy="1493321"/>
            <a:chOff x="998290" y="4438650"/>
            <a:chExt cx="2211635" cy="1493321"/>
          </a:xfrm>
        </p:grpSpPr>
        <p:cxnSp>
          <p:nvCxnSpPr>
            <p:cNvPr id="16" name="Straight Connector 15">
              <a:extLst>
                <a:ext uri="{FF2B5EF4-FFF2-40B4-BE49-F238E27FC236}">
                  <a16:creationId xmlns:a16="http://schemas.microsoft.com/office/drawing/2014/main" id="{2CB76B26-0706-19F7-CE42-4CE5ECE099C6}"/>
                </a:ext>
              </a:extLst>
            </p:cNvPr>
            <p:cNvCxnSpPr>
              <a:cxnSpLocks/>
            </p:cNvCxnSpPr>
            <p:nvPr/>
          </p:nvCxnSpPr>
          <p:spPr>
            <a:xfrm>
              <a:off x="2834665" y="4556999"/>
              <a:ext cx="244923" cy="586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F39BE31-C565-D667-E683-6E7FBDA18AAC}"/>
                </a:ext>
              </a:extLst>
            </p:cNvPr>
            <p:cNvGrpSpPr/>
            <p:nvPr/>
          </p:nvGrpSpPr>
          <p:grpSpPr>
            <a:xfrm>
              <a:off x="998290" y="4438650"/>
              <a:ext cx="2211635" cy="1493321"/>
              <a:chOff x="998290" y="4438650"/>
              <a:chExt cx="2211635" cy="1493321"/>
            </a:xfrm>
          </p:grpSpPr>
          <p:cxnSp>
            <p:nvCxnSpPr>
              <p:cNvPr id="8" name="Straight Connector 7">
                <a:extLst>
                  <a:ext uri="{FF2B5EF4-FFF2-40B4-BE49-F238E27FC236}">
                    <a16:creationId xmlns:a16="http://schemas.microsoft.com/office/drawing/2014/main" id="{A0DEF4BF-E6A9-4BA8-C626-5927C1E32A3B}"/>
                  </a:ext>
                </a:extLst>
              </p:cNvPr>
              <p:cNvCxnSpPr/>
              <p:nvPr/>
            </p:nvCxnSpPr>
            <p:spPr>
              <a:xfrm flipV="1">
                <a:off x="998290" y="4572000"/>
                <a:ext cx="1829604" cy="763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393AB9C-72D8-DCD9-A15B-8F3DB2971ABB}"/>
                  </a:ext>
                </a:extLst>
              </p:cNvPr>
              <p:cNvCxnSpPr/>
              <p:nvPr/>
            </p:nvCxnSpPr>
            <p:spPr>
              <a:xfrm flipV="1">
                <a:off x="1256755" y="5143159"/>
                <a:ext cx="1829604" cy="763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09220F-0C7C-84A1-D81A-CA9C4357E087}"/>
                  </a:ext>
                </a:extLst>
              </p:cNvPr>
              <p:cNvCxnSpPr>
                <a:cxnSpLocks/>
              </p:cNvCxnSpPr>
              <p:nvPr/>
            </p:nvCxnSpPr>
            <p:spPr>
              <a:xfrm>
                <a:off x="1014845" y="5345811"/>
                <a:ext cx="244923" cy="586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998DA4-9C07-7618-2611-175D5D9311E2}"/>
                  </a:ext>
                </a:extLst>
              </p:cNvPr>
              <p:cNvCxnSpPr>
                <a:cxnSpLocks/>
              </p:cNvCxnSpPr>
              <p:nvPr/>
            </p:nvCxnSpPr>
            <p:spPr>
              <a:xfrm flipV="1">
                <a:off x="1554895" y="4438650"/>
                <a:ext cx="1655030" cy="11401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F527451F-D6B3-2CF4-7FFB-5A922915B9FA}"/>
                  </a:ext>
                </a:extLst>
              </p:cNvPr>
              <p:cNvSpPr/>
              <p:nvPr/>
            </p:nvSpPr>
            <p:spPr>
              <a:xfrm>
                <a:off x="2825512" y="4605167"/>
                <a:ext cx="128587" cy="123825"/>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Diamond 25">
                <a:extLst>
                  <a:ext uri="{FF2B5EF4-FFF2-40B4-BE49-F238E27FC236}">
                    <a16:creationId xmlns:a16="http://schemas.microsoft.com/office/drawing/2014/main" id="{98257205-E2CF-74F8-481E-2639F556684D}"/>
                  </a:ext>
                </a:extLst>
              </p:cNvPr>
              <p:cNvSpPr/>
              <p:nvPr/>
            </p:nvSpPr>
            <p:spPr>
              <a:xfrm>
                <a:off x="1490601" y="5522113"/>
                <a:ext cx="128587" cy="123825"/>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grpSp>
      <p:pic>
        <p:nvPicPr>
          <p:cNvPr id="13" name="Picture 12" descr="A computer code with text&#10;&#10;Description automatically generated">
            <a:extLst>
              <a:ext uri="{FF2B5EF4-FFF2-40B4-BE49-F238E27FC236}">
                <a16:creationId xmlns:a16="http://schemas.microsoft.com/office/drawing/2014/main" id="{42D69E89-FB90-1FE2-E36E-E27A8F51E911}"/>
              </a:ext>
            </a:extLst>
          </p:cNvPr>
          <p:cNvPicPr>
            <a:picLocks noChangeAspect="1"/>
          </p:cNvPicPr>
          <p:nvPr/>
        </p:nvPicPr>
        <p:blipFill rotWithShape="1">
          <a:blip r:embed="rId4">
            <a:extLst>
              <a:ext uri="{28A0092B-C50C-407E-A947-70E740481C1C}">
                <a14:useLocalDpi xmlns:a14="http://schemas.microsoft.com/office/drawing/2010/main" val="0"/>
              </a:ext>
            </a:extLst>
          </a:blip>
          <a:srcRect r="12161"/>
          <a:stretch/>
        </p:blipFill>
        <p:spPr>
          <a:xfrm>
            <a:off x="6652605" y="1672814"/>
            <a:ext cx="4928588" cy="3181612"/>
          </a:xfrm>
          <a:prstGeom prst="rect">
            <a:avLst/>
          </a:prstGeom>
        </p:spPr>
      </p:pic>
    </p:spTree>
    <p:extLst>
      <p:ext uri="{BB962C8B-B14F-4D97-AF65-F5344CB8AC3E}">
        <p14:creationId xmlns:p14="http://schemas.microsoft.com/office/powerpoint/2010/main" val="392950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93194ED-794A-1BF9-210E-B64731D83AB1}"/>
            </a:ext>
          </a:extLst>
        </p:cNvPr>
        <p:cNvGrpSpPr/>
        <p:nvPr/>
      </p:nvGrpSpPr>
      <p:grpSpPr bwMode="auto">
        <a:xfrm>
          <a:off x="0" y="0"/>
          <a:ext cx="0" cy="0"/>
          <a:chOff x="0" y="0"/>
          <a:chExt cx="0" cy="0"/>
        </a:xfrm>
      </p:grpSpPr>
      <p:sp>
        <p:nvSpPr>
          <p:cNvPr id="11" name="Retângulo de cantos arredondados 12">
            <a:extLst>
              <a:ext uri="{FF2B5EF4-FFF2-40B4-BE49-F238E27FC236}">
                <a16:creationId xmlns:a16="http://schemas.microsoft.com/office/drawing/2014/main" id="{0021793D-D49D-B303-3A4F-8BC752476642}"/>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2.0 (GITLAB) Structure</a:t>
            </a:r>
          </a:p>
        </p:txBody>
      </p:sp>
      <p:pic>
        <p:nvPicPr>
          <p:cNvPr id="2" name="Picture 2" descr="newLogo.png">
            <a:extLst>
              <a:ext uri="{FF2B5EF4-FFF2-40B4-BE49-F238E27FC236}">
                <a16:creationId xmlns:a16="http://schemas.microsoft.com/office/drawing/2014/main" id="{4D9410B5-2223-2A46-45B9-460BFF374CFF}"/>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4" name="Picture 3">
            <a:extLst>
              <a:ext uri="{FF2B5EF4-FFF2-40B4-BE49-F238E27FC236}">
                <a16:creationId xmlns:a16="http://schemas.microsoft.com/office/drawing/2014/main" id="{947EE24E-6E87-C6AC-84BD-C2E917280096}"/>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5" name="TextBox 4">
            <a:extLst>
              <a:ext uri="{FF2B5EF4-FFF2-40B4-BE49-F238E27FC236}">
                <a16:creationId xmlns:a16="http://schemas.microsoft.com/office/drawing/2014/main" id="{3CE4C4CF-10EC-7D0A-A8BA-5432CB44B6F7}"/>
              </a:ext>
            </a:extLst>
          </p:cNvPr>
          <p:cNvSpPr txBox="1"/>
          <p:nvPr/>
        </p:nvSpPr>
        <p:spPr>
          <a:xfrm>
            <a:off x="2222500" y="2374900"/>
            <a:ext cx="7747000" cy="1754326"/>
          </a:xfrm>
          <a:prstGeom prst="rect">
            <a:avLst/>
          </a:prstGeom>
          <a:noFill/>
        </p:spPr>
        <p:txBody>
          <a:bodyPr wrap="square" rtlCol="0">
            <a:spAutoFit/>
          </a:bodyPr>
          <a:lstStyle/>
          <a:p>
            <a:pPr algn="ctr"/>
            <a:r>
              <a:rPr lang="en-GB" sz="5400" b="1" dirty="0" err="1">
                <a:latin typeface="Bahnschrift" panose="020B0502040204020203" pitchFamily="34" charset="0"/>
              </a:rPr>
              <a:t>DARSim’s</a:t>
            </a:r>
            <a:r>
              <a:rPr lang="en-GB" sz="5400" b="1" dirty="0">
                <a:latin typeface="Bahnschrift" panose="020B0502040204020203" pitchFamily="34" charset="0"/>
              </a:rPr>
              <a:t> Beta Outer Structure </a:t>
            </a:r>
            <a:endParaRPr lang="pt-BR" sz="5400" b="1" dirty="0">
              <a:latin typeface="Bahnschrift" panose="020B0502040204020203" pitchFamily="34" charset="0"/>
            </a:endParaRPr>
          </a:p>
        </p:txBody>
      </p:sp>
      <p:sp>
        <p:nvSpPr>
          <p:cNvPr id="6" name="TextBox 5">
            <a:extLst>
              <a:ext uri="{FF2B5EF4-FFF2-40B4-BE49-F238E27FC236}">
                <a16:creationId xmlns:a16="http://schemas.microsoft.com/office/drawing/2014/main" id="{0C397EAA-01B9-68C8-AABA-78803248D38C}"/>
              </a:ext>
            </a:extLst>
          </p:cNvPr>
          <p:cNvSpPr txBox="1"/>
          <p:nvPr/>
        </p:nvSpPr>
        <p:spPr>
          <a:xfrm>
            <a:off x="2982007" y="5080000"/>
            <a:ext cx="6227987" cy="923330"/>
          </a:xfrm>
          <a:prstGeom prst="rect">
            <a:avLst/>
          </a:prstGeom>
          <a:noFill/>
        </p:spPr>
        <p:txBody>
          <a:bodyPr wrap="none" rtlCol="0">
            <a:spAutoFit/>
          </a:bodyPr>
          <a:lstStyle/>
          <a:p>
            <a:pPr marL="285750" indent="-285750">
              <a:buFont typeface="Arial" panose="020B0604020202020204" pitchFamily="34" charset="0"/>
              <a:buChar char="•"/>
            </a:pPr>
            <a:r>
              <a:rPr lang="en-GB" dirty="0"/>
              <a:t>How is a simulation object created? </a:t>
            </a:r>
          </a:p>
          <a:p>
            <a:pPr marL="285750" indent="-285750">
              <a:buFont typeface="Arial" panose="020B0604020202020204" pitchFamily="34" charset="0"/>
              <a:buChar char="•"/>
            </a:pPr>
            <a:r>
              <a:rPr lang="en-GB" dirty="0"/>
              <a:t>What are the essential components?</a:t>
            </a:r>
          </a:p>
          <a:p>
            <a:pPr marL="285750" indent="-285750">
              <a:buFont typeface="Arial" panose="020B0604020202020204" pitchFamily="34" charset="0"/>
              <a:buChar char="•"/>
            </a:pPr>
            <a:r>
              <a:rPr lang="en-GB" dirty="0"/>
              <a:t>How and where meshes, physics, and coupling are built?</a:t>
            </a:r>
            <a:endParaRPr lang="pt-BR" dirty="0"/>
          </a:p>
        </p:txBody>
      </p:sp>
    </p:spTree>
    <p:extLst>
      <p:ext uri="{BB962C8B-B14F-4D97-AF65-F5344CB8AC3E}">
        <p14:creationId xmlns:p14="http://schemas.microsoft.com/office/powerpoint/2010/main" val="1027684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7B6E2C3-D9B4-244F-4D23-581042CC18A8}"/>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31E60021-8C2F-5BDE-3B32-D85E1D0D58BC}"/>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BDF42765-EDE9-FB76-1F43-6203C4639BCB}"/>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B2B2A770-415D-3A0B-E40D-69B897B5DF80}"/>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527381B3-7576-E1AE-B552-F88383FE9868}"/>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0BD6C92A-2F37-1384-81EA-E02BE626E948}"/>
              </a:ext>
            </a:extLst>
          </p:cNvPr>
          <p:cNvSpPr/>
          <p:nvPr/>
        </p:nvSpPr>
        <p:spPr>
          <a:xfrm>
            <a:off x="741476" y="1522121"/>
            <a:ext cx="3281867"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Build Rock Mesh Fracture Intersection </a:t>
            </a:r>
            <a:endParaRPr lang="pt-BR" sz="1600" b="1" dirty="0"/>
          </a:p>
        </p:txBody>
      </p:sp>
      <p:sp>
        <p:nvSpPr>
          <p:cNvPr id="33" name="Rectangle: Rounded Corners 32">
            <a:extLst>
              <a:ext uri="{FF2B5EF4-FFF2-40B4-BE49-F238E27FC236}">
                <a16:creationId xmlns:a16="http://schemas.microsoft.com/office/drawing/2014/main" id="{4A0C4530-C595-70AF-10C8-4534118F19FC}"/>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Rock Fracture Meshes Intersection</a:t>
            </a:r>
            <a:endParaRPr lang="pt-BR" dirty="0"/>
          </a:p>
        </p:txBody>
      </p:sp>
      <p:sp>
        <p:nvSpPr>
          <p:cNvPr id="6" name="Rectangle 5">
            <a:extLst>
              <a:ext uri="{FF2B5EF4-FFF2-40B4-BE49-F238E27FC236}">
                <a16:creationId xmlns:a16="http://schemas.microsoft.com/office/drawing/2014/main" id="{135AA97A-5B79-3401-B209-CE03A836E761}"/>
              </a:ext>
            </a:extLst>
          </p:cNvPr>
          <p:cNvSpPr/>
          <p:nvPr/>
        </p:nvSpPr>
        <p:spPr bwMode="auto">
          <a:xfrm>
            <a:off x="331259" y="2146709"/>
            <a:ext cx="4102300" cy="274865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GB" sz="1400" dirty="0"/>
              <a:t>Loops through fractures meshes looking for intersections with the rock matrix mesh.</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Uses Monte Calor approach to approximate intersection area between fracture mesh cells and rock matrix cells.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same strategy is also used to calculate the </a:t>
            </a:r>
            <a:r>
              <a:rPr lang="en-GB" sz="1400" dirty="0" err="1"/>
              <a:t>pEDFM</a:t>
            </a:r>
            <a:r>
              <a:rPr lang="en-GB" sz="1400" dirty="0"/>
              <a:t> projections.</a:t>
            </a:r>
          </a:p>
        </p:txBody>
      </p:sp>
      <p:pic>
        <p:nvPicPr>
          <p:cNvPr id="15" name="Picture 14" descr="A screenshot of a computer code&#10;&#10;Description automatically generated">
            <a:extLst>
              <a:ext uri="{FF2B5EF4-FFF2-40B4-BE49-F238E27FC236}">
                <a16:creationId xmlns:a16="http://schemas.microsoft.com/office/drawing/2014/main" id="{5AF66619-BAA3-B852-2A92-84E9B75724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736" y="1522121"/>
            <a:ext cx="5856230" cy="3804932"/>
          </a:xfrm>
          <a:prstGeom prst="rect">
            <a:avLst/>
          </a:prstGeom>
        </p:spPr>
      </p:pic>
    </p:spTree>
    <p:extLst>
      <p:ext uri="{BB962C8B-B14F-4D97-AF65-F5344CB8AC3E}">
        <p14:creationId xmlns:p14="http://schemas.microsoft.com/office/powerpoint/2010/main" val="49081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FEA14E9-10EF-CDF1-3FCA-D4F88CC6200B}"/>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63167A60-7C84-9E11-2FB6-F0A1606E3F1D}"/>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DEDD36CE-2DBD-6CC5-900F-8550C6C8FDF9}"/>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FC60DA7D-35D5-8B90-5AB7-EF5DF7A1658C}"/>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6899E756-55C9-65B2-0F59-6F960348458C}"/>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E8589A35-9BD3-D7E6-9CF6-7C39DC36A1D1}"/>
              </a:ext>
            </a:extLst>
          </p:cNvPr>
          <p:cNvSpPr/>
          <p:nvPr/>
        </p:nvSpPr>
        <p:spPr>
          <a:xfrm>
            <a:off x="741476" y="1522121"/>
            <a:ext cx="3281867"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Build Rock Mesh Fracture Intersection </a:t>
            </a:r>
            <a:endParaRPr lang="pt-BR" sz="1600" b="1" dirty="0"/>
          </a:p>
        </p:txBody>
      </p:sp>
      <p:sp>
        <p:nvSpPr>
          <p:cNvPr id="33" name="Rectangle: Rounded Corners 32">
            <a:extLst>
              <a:ext uri="{FF2B5EF4-FFF2-40B4-BE49-F238E27FC236}">
                <a16:creationId xmlns:a16="http://schemas.microsoft.com/office/drawing/2014/main" id="{C5AA62D5-835E-D599-8790-32566105CD75}"/>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Rock Fracture Meshes Intersection</a:t>
            </a:r>
            <a:endParaRPr lang="pt-BR" dirty="0"/>
          </a:p>
        </p:txBody>
      </p:sp>
      <p:sp>
        <p:nvSpPr>
          <p:cNvPr id="6" name="Rectangle 5">
            <a:extLst>
              <a:ext uri="{FF2B5EF4-FFF2-40B4-BE49-F238E27FC236}">
                <a16:creationId xmlns:a16="http://schemas.microsoft.com/office/drawing/2014/main" id="{20ECFADD-57AF-63CB-11CC-C6072C69F865}"/>
              </a:ext>
            </a:extLst>
          </p:cNvPr>
          <p:cNvSpPr/>
          <p:nvPr/>
        </p:nvSpPr>
        <p:spPr bwMode="auto">
          <a:xfrm>
            <a:off x="331259" y="2146709"/>
            <a:ext cx="4102300" cy="274865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GB" sz="1400" dirty="0"/>
              <a:t>Loops through fractures meshes looking for intersections with the rock matrix mesh.</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Uses Monte Calor approach to approximate intersection area between fracture mesh cells and rock matrix cells.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same strategy is also used to calculate the </a:t>
            </a:r>
            <a:r>
              <a:rPr lang="en-GB" sz="1400" dirty="0" err="1"/>
              <a:t>pEDFM</a:t>
            </a:r>
            <a:r>
              <a:rPr lang="en-GB" sz="1400" dirty="0"/>
              <a:t> projections.</a:t>
            </a:r>
          </a:p>
        </p:txBody>
      </p:sp>
      <p:pic>
        <p:nvPicPr>
          <p:cNvPr id="2" name="Picture 1" descr="A diagram of a grid&#10;&#10;Description automatically generated">
            <a:extLst>
              <a:ext uri="{FF2B5EF4-FFF2-40B4-BE49-F238E27FC236}">
                <a16:creationId xmlns:a16="http://schemas.microsoft.com/office/drawing/2014/main" id="{2F136BC2-0F60-4195-C613-BA0AE745E3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602199" y="1341020"/>
            <a:ext cx="2427782" cy="1817368"/>
          </a:xfrm>
          <a:prstGeom prst="rect">
            <a:avLst/>
          </a:prstGeom>
        </p:spPr>
      </p:pic>
      <p:pic>
        <p:nvPicPr>
          <p:cNvPr id="4" name="Picture 3" descr="A screenshot of a graph&#10;&#10;Description automatically generated">
            <a:extLst>
              <a:ext uri="{FF2B5EF4-FFF2-40B4-BE49-F238E27FC236}">
                <a16:creationId xmlns:a16="http://schemas.microsoft.com/office/drawing/2014/main" id="{45AAB9EC-F56E-41F2-7071-FCDAAD126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432959" y="1341020"/>
            <a:ext cx="2427782" cy="1817368"/>
          </a:xfrm>
          <a:prstGeom prst="rect">
            <a:avLst/>
          </a:prstGeom>
        </p:spPr>
      </p:pic>
      <p:pic>
        <p:nvPicPr>
          <p:cNvPr id="5" name="Picture 4" descr="A screenshot of a computer generated diagram&#10;&#10;Description automatically generated">
            <a:extLst>
              <a:ext uri="{FF2B5EF4-FFF2-40B4-BE49-F238E27FC236}">
                <a16:creationId xmlns:a16="http://schemas.microsoft.com/office/drawing/2014/main" id="{5C50B691-0ABF-8D8B-292D-EAF663EB57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7816090" y="3487091"/>
            <a:ext cx="2728620" cy="2029889"/>
          </a:xfrm>
          <a:prstGeom prst="rect">
            <a:avLst/>
          </a:prstGeom>
        </p:spPr>
      </p:pic>
    </p:spTree>
    <p:extLst>
      <p:ext uri="{BB962C8B-B14F-4D97-AF65-F5344CB8AC3E}">
        <p14:creationId xmlns:p14="http://schemas.microsoft.com/office/powerpoint/2010/main" val="959170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D1E7ADD-3C03-72C3-8564-5010BCFC02BB}"/>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5C01D20B-429F-9A78-2FB7-2C74F6ECC171}"/>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46A9DB7F-7A99-ED4B-DFCE-2D9C805DCD3F}"/>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11AC446D-1F62-868A-5C77-C2F397B2E729}"/>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7578E23C-9B1D-3B13-F803-B1D832A81040}"/>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A509D778-69D3-FA6F-AAF0-B368327D3DCA}"/>
              </a:ext>
            </a:extLst>
          </p:cNvPr>
          <p:cNvSpPr/>
          <p:nvPr/>
        </p:nvSpPr>
        <p:spPr>
          <a:xfrm>
            <a:off x="741476" y="1522121"/>
            <a:ext cx="3281867"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Build Rock Mesh Fracture Intersection - Algorithm</a:t>
            </a:r>
            <a:endParaRPr lang="pt-BR" sz="1600" b="1" dirty="0"/>
          </a:p>
        </p:txBody>
      </p:sp>
      <p:sp>
        <p:nvSpPr>
          <p:cNvPr id="33" name="Rectangle: Rounded Corners 32">
            <a:extLst>
              <a:ext uri="{FF2B5EF4-FFF2-40B4-BE49-F238E27FC236}">
                <a16:creationId xmlns:a16="http://schemas.microsoft.com/office/drawing/2014/main" id="{1BD165A3-391F-0147-E280-0BB9BB00EB46}"/>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Rock Fracture Meshes Intersection</a:t>
            </a:r>
            <a:endParaRPr lang="pt-BR" dirty="0"/>
          </a:p>
        </p:txBody>
      </p:sp>
      <p:sp>
        <p:nvSpPr>
          <p:cNvPr id="7" name="Rectangle 6">
            <a:extLst>
              <a:ext uri="{FF2B5EF4-FFF2-40B4-BE49-F238E27FC236}">
                <a16:creationId xmlns:a16="http://schemas.microsoft.com/office/drawing/2014/main" id="{8CF9BBF2-C367-D25B-1CEC-D92C8B0646AF}"/>
              </a:ext>
            </a:extLst>
          </p:cNvPr>
          <p:cNvSpPr/>
          <p:nvPr/>
        </p:nvSpPr>
        <p:spPr bwMode="auto">
          <a:xfrm>
            <a:off x="331259" y="2373211"/>
            <a:ext cx="4339801" cy="286172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sz="1400" dirty="0"/>
              <a:t>Generating Cloud of Points: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Because the meshes can be unstructured, the cloud of points needs to be generated randomly.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Cloud of points generates for each cell of fracture mesh N x N inside the cell bounding box.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If a point is outside the fracture cell element it is discarded. Points inside are counted.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area of the fracture cell element is proportional to the number of points inside it.</a:t>
            </a:r>
          </a:p>
        </p:txBody>
      </p:sp>
      <p:grpSp>
        <p:nvGrpSpPr>
          <p:cNvPr id="79" name="Group 78">
            <a:extLst>
              <a:ext uri="{FF2B5EF4-FFF2-40B4-BE49-F238E27FC236}">
                <a16:creationId xmlns:a16="http://schemas.microsoft.com/office/drawing/2014/main" id="{15FD5065-EF72-BD45-2EEA-7D363FB879A9}"/>
              </a:ext>
            </a:extLst>
          </p:cNvPr>
          <p:cNvGrpSpPr/>
          <p:nvPr/>
        </p:nvGrpSpPr>
        <p:grpSpPr>
          <a:xfrm>
            <a:off x="7902429" y="1387896"/>
            <a:ext cx="3053593" cy="2739486"/>
            <a:chOff x="7902429" y="1387896"/>
            <a:chExt cx="3053593" cy="2739486"/>
          </a:xfrm>
        </p:grpSpPr>
        <p:sp>
          <p:nvSpPr>
            <p:cNvPr id="13" name="Rectangle 12">
              <a:extLst>
                <a:ext uri="{FF2B5EF4-FFF2-40B4-BE49-F238E27FC236}">
                  <a16:creationId xmlns:a16="http://schemas.microsoft.com/office/drawing/2014/main" id="{75BC8505-0C1B-A9D0-6C3E-F50380BFCB68}"/>
                </a:ext>
              </a:extLst>
            </p:cNvPr>
            <p:cNvSpPr/>
            <p:nvPr/>
          </p:nvSpPr>
          <p:spPr>
            <a:xfrm>
              <a:off x="7902429" y="1387896"/>
              <a:ext cx="3053593" cy="273948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cxnSp>
          <p:nvCxnSpPr>
            <p:cNvPr id="16" name="Straight Connector 15">
              <a:extLst>
                <a:ext uri="{FF2B5EF4-FFF2-40B4-BE49-F238E27FC236}">
                  <a16:creationId xmlns:a16="http://schemas.microsoft.com/office/drawing/2014/main" id="{5178CF9E-FF14-8047-636D-E016880BFDA5}"/>
                </a:ext>
              </a:extLst>
            </p:cNvPr>
            <p:cNvCxnSpPr>
              <a:cxnSpLocks/>
            </p:cNvCxnSpPr>
            <p:nvPr/>
          </p:nvCxnSpPr>
          <p:spPr>
            <a:xfrm flipH="1">
              <a:off x="7902429" y="1409350"/>
              <a:ext cx="1291905" cy="271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F81BE8-9A47-2737-DCCF-7C305DED9D51}"/>
                </a:ext>
              </a:extLst>
            </p:cNvPr>
            <p:cNvCxnSpPr/>
            <p:nvPr/>
          </p:nvCxnSpPr>
          <p:spPr>
            <a:xfrm flipV="1">
              <a:off x="7902429" y="2080470"/>
              <a:ext cx="3053593" cy="2046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604E12-965B-84F5-2BCC-80496467007F}"/>
                </a:ext>
              </a:extLst>
            </p:cNvPr>
            <p:cNvCxnSpPr/>
            <p:nvPr/>
          </p:nvCxnSpPr>
          <p:spPr>
            <a:xfrm>
              <a:off x="9194334" y="1409350"/>
              <a:ext cx="1761688" cy="6711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C9D8098A-2365-7A5A-C816-17C5460CFE9F}"/>
                </a:ext>
              </a:extLst>
            </p:cNvPr>
            <p:cNvSpPr/>
            <p:nvPr/>
          </p:nvSpPr>
          <p:spPr>
            <a:xfrm>
              <a:off x="8518198" y="3227421"/>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Diamond 22">
              <a:extLst>
                <a:ext uri="{FF2B5EF4-FFF2-40B4-BE49-F238E27FC236}">
                  <a16:creationId xmlns:a16="http://schemas.microsoft.com/office/drawing/2014/main" id="{EC6E5C4D-38B3-9946-42A7-019106C1BEE3}"/>
                </a:ext>
              </a:extLst>
            </p:cNvPr>
            <p:cNvSpPr/>
            <p:nvPr/>
          </p:nvSpPr>
          <p:spPr>
            <a:xfrm>
              <a:off x="7987718" y="1742470"/>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Diamond 23">
              <a:extLst>
                <a:ext uri="{FF2B5EF4-FFF2-40B4-BE49-F238E27FC236}">
                  <a16:creationId xmlns:a16="http://schemas.microsoft.com/office/drawing/2014/main" id="{094278CF-2686-C942-A580-95A28900EAA4}"/>
                </a:ext>
              </a:extLst>
            </p:cNvPr>
            <p:cNvSpPr/>
            <p:nvPr/>
          </p:nvSpPr>
          <p:spPr>
            <a:xfrm>
              <a:off x="8467289" y="1619432"/>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Diamond 24">
              <a:extLst>
                <a:ext uri="{FF2B5EF4-FFF2-40B4-BE49-F238E27FC236}">
                  <a16:creationId xmlns:a16="http://schemas.microsoft.com/office/drawing/2014/main" id="{EA74D1F6-51EA-27A3-2A65-02408EA75CA3}"/>
                </a:ext>
              </a:extLst>
            </p:cNvPr>
            <p:cNvSpPr/>
            <p:nvPr/>
          </p:nvSpPr>
          <p:spPr>
            <a:xfrm>
              <a:off x="8225406" y="2093053"/>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Diamond 25">
              <a:extLst>
                <a:ext uri="{FF2B5EF4-FFF2-40B4-BE49-F238E27FC236}">
                  <a16:creationId xmlns:a16="http://schemas.microsoft.com/office/drawing/2014/main" id="{BF185D95-7CC9-C26E-0DE5-E635ABDFEA44}"/>
                </a:ext>
              </a:extLst>
            </p:cNvPr>
            <p:cNvSpPr/>
            <p:nvPr/>
          </p:nvSpPr>
          <p:spPr>
            <a:xfrm>
              <a:off x="8052032" y="2503757"/>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Diamond 26">
              <a:extLst>
                <a:ext uri="{FF2B5EF4-FFF2-40B4-BE49-F238E27FC236}">
                  <a16:creationId xmlns:a16="http://schemas.microsoft.com/office/drawing/2014/main" id="{B9B3EF85-0D00-85CB-9F8F-7CF7426AFE12}"/>
                </a:ext>
              </a:extLst>
            </p:cNvPr>
            <p:cNvSpPr/>
            <p:nvPr/>
          </p:nvSpPr>
          <p:spPr>
            <a:xfrm>
              <a:off x="8349844" y="2453423"/>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Diamond 27">
              <a:extLst>
                <a:ext uri="{FF2B5EF4-FFF2-40B4-BE49-F238E27FC236}">
                  <a16:creationId xmlns:a16="http://schemas.microsoft.com/office/drawing/2014/main" id="{37439253-27A3-350B-83CE-D0BF2C9AB0E0}"/>
                </a:ext>
              </a:extLst>
            </p:cNvPr>
            <p:cNvSpPr/>
            <p:nvPr/>
          </p:nvSpPr>
          <p:spPr>
            <a:xfrm>
              <a:off x="10656811" y="1774733"/>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Diamond 28">
              <a:extLst>
                <a:ext uri="{FF2B5EF4-FFF2-40B4-BE49-F238E27FC236}">
                  <a16:creationId xmlns:a16="http://schemas.microsoft.com/office/drawing/2014/main" id="{E4A74CEF-CC7B-C5DB-2CDD-BFEE25276DED}"/>
                </a:ext>
              </a:extLst>
            </p:cNvPr>
            <p:cNvSpPr/>
            <p:nvPr/>
          </p:nvSpPr>
          <p:spPr>
            <a:xfrm>
              <a:off x="8052032" y="2964795"/>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Diamond 29">
              <a:extLst>
                <a:ext uri="{FF2B5EF4-FFF2-40B4-BE49-F238E27FC236}">
                  <a16:creationId xmlns:a16="http://schemas.microsoft.com/office/drawing/2014/main" id="{6F8543C8-5942-25A0-3BB1-4967CF7227D4}"/>
                </a:ext>
              </a:extLst>
            </p:cNvPr>
            <p:cNvSpPr/>
            <p:nvPr/>
          </p:nvSpPr>
          <p:spPr>
            <a:xfrm>
              <a:off x="8584734" y="3935835"/>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Diamond 30">
              <a:extLst>
                <a:ext uri="{FF2B5EF4-FFF2-40B4-BE49-F238E27FC236}">
                  <a16:creationId xmlns:a16="http://schemas.microsoft.com/office/drawing/2014/main" id="{5F8F21D2-D3C9-891C-65FA-9A087347CE22}"/>
                </a:ext>
              </a:extLst>
            </p:cNvPr>
            <p:cNvSpPr/>
            <p:nvPr/>
          </p:nvSpPr>
          <p:spPr>
            <a:xfrm>
              <a:off x="9202724" y="3646872"/>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Diamond 31">
              <a:extLst>
                <a:ext uri="{FF2B5EF4-FFF2-40B4-BE49-F238E27FC236}">
                  <a16:creationId xmlns:a16="http://schemas.microsoft.com/office/drawing/2014/main" id="{F316C330-754F-6491-BB87-B25288F6C89D}"/>
                </a:ext>
              </a:extLst>
            </p:cNvPr>
            <p:cNvSpPr/>
            <p:nvPr/>
          </p:nvSpPr>
          <p:spPr>
            <a:xfrm>
              <a:off x="9766184" y="3227421"/>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Diamond 33">
              <a:extLst>
                <a:ext uri="{FF2B5EF4-FFF2-40B4-BE49-F238E27FC236}">
                  <a16:creationId xmlns:a16="http://schemas.microsoft.com/office/drawing/2014/main" id="{DD2FE8B9-D113-7325-4D54-98665AC022B2}"/>
                </a:ext>
              </a:extLst>
            </p:cNvPr>
            <p:cNvSpPr/>
            <p:nvPr/>
          </p:nvSpPr>
          <p:spPr>
            <a:xfrm>
              <a:off x="10234569" y="3441096"/>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Diamond 34">
              <a:extLst>
                <a:ext uri="{FF2B5EF4-FFF2-40B4-BE49-F238E27FC236}">
                  <a16:creationId xmlns:a16="http://schemas.microsoft.com/office/drawing/2014/main" id="{7D2A35F0-6DE5-75BA-1852-ED0D38EFFD0A}"/>
                </a:ext>
              </a:extLst>
            </p:cNvPr>
            <p:cNvSpPr/>
            <p:nvPr/>
          </p:nvSpPr>
          <p:spPr>
            <a:xfrm>
              <a:off x="9824906" y="3752309"/>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Diamond 35">
              <a:extLst>
                <a:ext uri="{FF2B5EF4-FFF2-40B4-BE49-F238E27FC236}">
                  <a16:creationId xmlns:a16="http://schemas.microsoft.com/office/drawing/2014/main" id="{DA0DA6DA-AF5A-3C1C-0F9D-F520CF2CDC5A}"/>
                </a:ext>
              </a:extLst>
            </p:cNvPr>
            <p:cNvSpPr/>
            <p:nvPr/>
          </p:nvSpPr>
          <p:spPr>
            <a:xfrm>
              <a:off x="10455478" y="3770484"/>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Diamond 36">
              <a:extLst>
                <a:ext uri="{FF2B5EF4-FFF2-40B4-BE49-F238E27FC236}">
                  <a16:creationId xmlns:a16="http://schemas.microsoft.com/office/drawing/2014/main" id="{59C9EE9C-A94C-DCBB-D0E7-412602A50691}"/>
                </a:ext>
              </a:extLst>
            </p:cNvPr>
            <p:cNvSpPr/>
            <p:nvPr/>
          </p:nvSpPr>
          <p:spPr>
            <a:xfrm>
              <a:off x="10514200" y="2914461"/>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Diamond 37">
              <a:extLst>
                <a:ext uri="{FF2B5EF4-FFF2-40B4-BE49-F238E27FC236}">
                  <a16:creationId xmlns:a16="http://schemas.microsoft.com/office/drawing/2014/main" id="{01681E28-1C0D-B201-3AF4-9EF99FEF32EF}"/>
                </a:ext>
              </a:extLst>
            </p:cNvPr>
            <p:cNvSpPr/>
            <p:nvPr/>
          </p:nvSpPr>
          <p:spPr>
            <a:xfrm>
              <a:off x="10370192" y="1569664"/>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Diamond 38">
              <a:extLst>
                <a:ext uri="{FF2B5EF4-FFF2-40B4-BE49-F238E27FC236}">
                  <a16:creationId xmlns:a16="http://schemas.microsoft.com/office/drawing/2014/main" id="{305A1441-BFA6-910F-907A-D10339469544}"/>
                </a:ext>
              </a:extLst>
            </p:cNvPr>
            <p:cNvSpPr/>
            <p:nvPr/>
          </p:nvSpPr>
          <p:spPr>
            <a:xfrm>
              <a:off x="9968916" y="1435094"/>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Diamond 39">
              <a:extLst>
                <a:ext uri="{FF2B5EF4-FFF2-40B4-BE49-F238E27FC236}">
                  <a16:creationId xmlns:a16="http://schemas.microsoft.com/office/drawing/2014/main" id="{509D1669-15B3-F852-A294-C2BC79F248CB}"/>
                </a:ext>
              </a:extLst>
            </p:cNvPr>
            <p:cNvSpPr/>
            <p:nvPr/>
          </p:nvSpPr>
          <p:spPr>
            <a:xfrm>
              <a:off x="8869961" y="2352756"/>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Diamond 40">
              <a:extLst>
                <a:ext uri="{FF2B5EF4-FFF2-40B4-BE49-F238E27FC236}">
                  <a16:creationId xmlns:a16="http://schemas.microsoft.com/office/drawing/2014/main" id="{07C57856-0DE1-F7D4-B9C5-60CE4215E2E0}"/>
                </a:ext>
              </a:extLst>
            </p:cNvPr>
            <p:cNvSpPr/>
            <p:nvPr/>
          </p:nvSpPr>
          <p:spPr>
            <a:xfrm>
              <a:off x="8783270" y="2815403"/>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Diamond 41">
              <a:extLst>
                <a:ext uri="{FF2B5EF4-FFF2-40B4-BE49-F238E27FC236}">
                  <a16:creationId xmlns:a16="http://schemas.microsoft.com/office/drawing/2014/main" id="{E231F672-8A7B-C8A0-70B1-002B6A200813}"/>
                </a:ext>
              </a:extLst>
            </p:cNvPr>
            <p:cNvSpPr/>
            <p:nvPr/>
          </p:nvSpPr>
          <p:spPr>
            <a:xfrm>
              <a:off x="9464179" y="2625179"/>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Diamond 42">
              <a:extLst>
                <a:ext uri="{FF2B5EF4-FFF2-40B4-BE49-F238E27FC236}">
                  <a16:creationId xmlns:a16="http://schemas.microsoft.com/office/drawing/2014/main" id="{FA182556-C550-170E-5D30-2578ED11CA2A}"/>
                </a:ext>
              </a:extLst>
            </p:cNvPr>
            <p:cNvSpPr/>
            <p:nvPr/>
          </p:nvSpPr>
          <p:spPr>
            <a:xfrm>
              <a:off x="9346734" y="2193720"/>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Diamond 43">
              <a:extLst>
                <a:ext uri="{FF2B5EF4-FFF2-40B4-BE49-F238E27FC236}">
                  <a16:creationId xmlns:a16="http://schemas.microsoft.com/office/drawing/2014/main" id="{52F56FA7-9B1C-68AF-4F35-B6217CD6F876}"/>
                </a:ext>
              </a:extLst>
            </p:cNvPr>
            <p:cNvSpPr/>
            <p:nvPr/>
          </p:nvSpPr>
          <p:spPr>
            <a:xfrm>
              <a:off x="9085279" y="1843137"/>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Diamond 44">
              <a:extLst>
                <a:ext uri="{FF2B5EF4-FFF2-40B4-BE49-F238E27FC236}">
                  <a16:creationId xmlns:a16="http://schemas.microsoft.com/office/drawing/2014/main" id="{D09B75CD-A00E-5780-9044-6536F2081D12}"/>
                </a:ext>
              </a:extLst>
            </p:cNvPr>
            <p:cNvSpPr/>
            <p:nvPr/>
          </p:nvSpPr>
          <p:spPr>
            <a:xfrm>
              <a:off x="9499134" y="2346120"/>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Diamond 45">
              <a:extLst>
                <a:ext uri="{FF2B5EF4-FFF2-40B4-BE49-F238E27FC236}">
                  <a16:creationId xmlns:a16="http://schemas.microsoft.com/office/drawing/2014/main" id="{B3E3B40F-0E1E-30B6-32AA-6CE1653EDC79}"/>
                </a:ext>
              </a:extLst>
            </p:cNvPr>
            <p:cNvSpPr/>
            <p:nvPr/>
          </p:nvSpPr>
          <p:spPr>
            <a:xfrm>
              <a:off x="10186333" y="2124600"/>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Diamond 46">
              <a:extLst>
                <a:ext uri="{FF2B5EF4-FFF2-40B4-BE49-F238E27FC236}">
                  <a16:creationId xmlns:a16="http://schemas.microsoft.com/office/drawing/2014/main" id="{E8F024AE-15E0-AF71-9D50-516A8A538595}"/>
                </a:ext>
              </a:extLst>
            </p:cNvPr>
            <p:cNvSpPr/>
            <p:nvPr/>
          </p:nvSpPr>
          <p:spPr>
            <a:xfrm>
              <a:off x="9682296" y="1866374"/>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Diamond 47">
              <a:extLst>
                <a:ext uri="{FF2B5EF4-FFF2-40B4-BE49-F238E27FC236}">
                  <a16:creationId xmlns:a16="http://schemas.microsoft.com/office/drawing/2014/main" id="{99753D29-DABD-8B92-4CF1-E784D6B27973}"/>
                </a:ext>
              </a:extLst>
            </p:cNvPr>
            <p:cNvSpPr/>
            <p:nvPr/>
          </p:nvSpPr>
          <p:spPr>
            <a:xfrm>
              <a:off x="9178259" y="1608148"/>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85999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9A99D98B-B3FD-B7C0-25AD-E359BA5F91EE}"/>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E2D24962-7C33-6BF3-95B8-2D9787C15964}"/>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8E480F6F-6754-078E-79B7-5B4D6841BCCD}"/>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523FDABD-8A9C-CC90-2C7C-12D673EAB80D}"/>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2AEE64CA-342E-05A8-7827-66515AD9467A}"/>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425FCCA5-BB4F-8045-C4B9-D4CB532A786A}"/>
              </a:ext>
            </a:extLst>
          </p:cNvPr>
          <p:cNvSpPr/>
          <p:nvPr/>
        </p:nvSpPr>
        <p:spPr>
          <a:xfrm>
            <a:off x="741476" y="1522121"/>
            <a:ext cx="3281867"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EDFM Algorithm</a:t>
            </a:r>
            <a:endParaRPr lang="pt-BR" sz="1600" b="1" dirty="0"/>
          </a:p>
        </p:txBody>
      </p:sp>
      <p:sp>
        <p:nvSpPr>
          <p:cNvPr id="33" name="Rectangle: Rounded Corners 32">
            <a:extLst>
              <a:ext uri="{FF2B5EF4-FFF2-40B4-BE49-F238E27FC236}">
                <a16:creationId xmlns:a16="http://schemas.microsoft.com/office/drawing/2014/main" id="{E140E3F8-52E2-EF0D-A4AD-78CB9BA19BCF}"/>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Rock Fracture Meshes Intersection</a:t>
            </a:r>
            <a:endParaRPr lang="pt-BR" dirty="0"/>
          </a:p>
        </p:txBody>
      </p:sp>
      <p:sp>
        <p:nvSpPr>
          <p:cNvPr id="7" name="Rectangle 6">
            <a:extLst>
              <a:ext uri="{FF2B5EF4-FFF2-40B4-BE49-F238E27FC236}">
                <a16:creationId xmlns:a16="http://schemas.microsoft.com/office/drawing/2014/main" id="{3B774B50-7D67-5FE0-D414-DF7D5A35B9F2}"/>
              </a:ext>
            </a:extLst>
          </p:cNvPr>
          <p:cNvSpPr/>
          <p:nvPr/>
        </p:nvSpPr>
        <p:spPr bwMode="auto">
          <a:xfrm>
            <a:off x="186166" y="2361959"/>
            <a:ext cx="4651802" cy="274865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sz="1400" dirty="0"/>
              <a:t>Finding Intersection Area:</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 create a vectorized algorithm that checks if a given point is inside or outside a general polyhedron.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 apply this algorithm to check which points in the fracture cells are inside rock matrix cell.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intersection area is proportional to the number of points inside each fracture cell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EDFM points are the points inside the intersection area.</a:t>
            </a:r>
          </a:p>
        </p:txBody>
      </p:sp>
      <p:pic>
        <p:nvPicPr>
          <p:cNvPr id="4098" name="Picture 2">
            <a:extLst>
              <a:ext uri="{FF2B5EF4-FFF2-40B4-BE49-F238E27FC236}">
                <a16:creationId xmlns:a16="http://schemas.microsoft.com/office/drawing/2014/main" id="{463B53DB-CA11-F980-6F8A-63D230D91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6090" y="1110695"/>
            <a:ext cx="2941179" cy="20110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iagram of a triangle&#10;&#10;Description automatically generated">
            <a:extLst>
              <a:ext uri="{FF2B5EF4-FFF2-40B4-BE49-F238E27FC236}">
                <a16:creationId xmlns:a16="http://schemas.microsoft.com/office/drawing/2014/main" id="{9494064D-168E-19FD-DFAE-94E15FA1AF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1280" y="3736288"/>
            <a:ext cx="3282330" cy="2250227"/>
          </a:xfrm>
          <a:prstGeom prst="rect">
            <a:avLst/>
          </a:prstGeom>
        </p:spPr>
      </p:pic>
    </p:spTree>
    <p:extLst>
      <p:ext uri="{BB962C8B-B14F-4D97-AF65-F5344CB8AC3E}">
        <p14:creationId xmlns:p14="http://schemas.microsoft.com/office/powerpoint/2010/main" val="2585696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2BF9E55-112E-23CC-16A2-DA87D45F87C7}"/>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76FCA745-7CE7-E199-8256-8A65A6940AFF}"/>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4CD17FC1-0708-DD13-ACAB-21A1AA00AE37}"/>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0265CD43-53B7-7682-2381-D8948983DD1B}"/>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5FB806E2-6CAE-B86C-97ED-A6478A8A9879}"/>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D3E304EC-5CDB-B932-1BE1-6B61BA32D07C}"/>
              </a:ext>
            </a:extLst>
          </p:cNvPr>
          <p:cNvSpPr/>
          <p:nvPr/>
        </p:nvSpPr>
        <p:spPr>
          <a:xfrm>
            <a:off x="741476" y="1522121"/>
            <a:ext cx="3281867"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err="1"/>
              <a:t>pEDFM</a:t>
            </a:r>
            <a:r>
              <a:rPr lang="en-GB" sz="1600" b="1" dirty="0"/>
              <a:t> Algorithm</a:t>
            </a:r>
            <a:endParaRPr lang="pt-BR" sz="1600" b="1" dirty="0"/>
          </a:p>
        </p:txBody>
      </p:sp>
      <p:sp>
        <p:nvSpPr>
          <p:cNvPr id="33" name="Rectangle: Rounded Corners 32">
            <a:extLst>
              <a:ext uri="{FF2B5EF4-FFF2-40B4-BE49-F238E27FC236}">
                <a16:creationId xmlns:a16="http://schemas.microsoft.com/office/drawing/2014/main" id="{D84914ED-1687-3E13-94B8-E7E754C6F6BC}"/>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Rock Fracture Meshes Intersection</a:t>
            </a:r>
            <a:endParaRPr lang="pt-BR"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BC06477-8B48-C081-2D2E-D0E6DE31D3F8}"/>
                  </a:ext>
                </a:extLst>
              </p:cNvPr>
              <p:cNvSpPr/>
              <p:nvPr/>
            </p:nvSpPr>
            <p:spPr bwMode="auto">
              <a:xfrm>
                <a:off x="186166" y="2252903"/>
                <a:ext cx="4651802" cy="3262081"/>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sz="1400" dirty="0"/>
                  <a:t>Finding </a:t>
                </a:r>
                <a:r>
                  <a:rPr lang="en-GB" sz="1400" dirty="0" err="1"/>
                  <a:t>pEFM</a:t>
                </a:r>
                <a:r>
                  <a:rPr lang="en-GB" sz="1400" dirty="0"/>
                  <a:t> Intersection Area:</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dirty="0"/>
                  <a:t>We run an algorithm to find the </a:t>
                </a:r>
                <a:r>
                  <a:rPr lang="en-GB" sz="1400" b="1" dirty="0" err="1"/>
                  <a:t>pEDFM</a:t>
                </a:r>
                <a:r>
                  <a:rPr lang="en-GB" sz="1400" b="1" dirty="0"/>
                  <a:t> projected face F.</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For each pair, fracture cell and </a:t>
                </a:r>
                <a:r>
                  <a:rPr lang="en-GB" sz="1400" dirty="0" err="1"/>
                  <a:t>rockmatrix</a:t>
                </a:r>
                <a:r>
                  <a:rPr lang="en-GB" sz="1400" dirty="0"/>
                  <a:t> cell, the EDFM intersection points are projected on the corresponding face.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Points that are projected outside the face element are discarded. The others become the </a:t>
                </a:r>
                <a:r>
                  <a:rPr lang="en-GB" sz="1400" dirty="0" err="1"/>
                  <a:t>pEDFM</a:t>
                </a:r>
                <a:r>
                  <a:rPr lang="en-GB" sz="1400" dirty="0"/>
                  <a:t> points.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14:m>
                  <m:oMath xmlns:m="http://schemas.openxmlformats.org/officeDocument/2006/math">
                    <m:sSup>
                      <m:sSupPr>
                        <m:ctrlPr>
                          <a:rPr lang="en-GB" sz="1400" i="1" smtClean="0">
                            <a:latin typeface="Cambria Math" panose="02040503050406030204" pitchFamily="18" charset="0"/>
                          </a:rPr>
                        </m:ctrlPr>
                      </m:sSupPr>
                      <m:e>
                        <m:r>
                          <a:rPr lang="en-GB" sz="1400" b="0" i="1" smtClean="0">
                            <a:latin typeface="Cambria Math" panose="02040503050406030204" pitchFamily="18" charset="0"/>
                          </a:rPr>
                          <m:t>𝐴</m:t>
                        </m:r>
                      </m:e>
                      <m:sup>
                        <m:r>
                          <a:rPr lang="en-GB" sz="1400" b="0" i="1" smtClean="0">
                            <a:latin typeface="Cambria Math" panose="02040503050406030204" pitchFamily="18" charset="0"/>
                          </a:rPr>
                          <m:t>𝑝𝐸𝐷𝐹𝑀</m:t>
                        </m:r>
                      </m:sup>
                    </m:sSup>
                    <m:r>
                      <a:rPr lang="en-GB" sz="1400" i="1" smtClean="0">
                        <a:latin typeface="Cambria Math" panose="02040503050406030204" pitchFamily="18" charset="0"/>
                      </a:rPr>
                      <m:t>=</m:t>
                    </m:r>
                    <m:r>
                      <a:rPr lang="en-GB" sz="1400" b="0" i="1" smtClean="0">
                        <a:latin typeface="Cambria Math" panose="02040503050406030204" pitchFamily="18" charset="0"/>
                      </a:rPr>
                      <m:t> </m:t>
                    </m:r>
                    <m:sSubSup>
                      <m:sSubSupPr>
                        <m:ctrlPr>
                          <a:rPr lang="en-GB" sz="1400" b="0" i="1" smtClean="0">
                            <a:latin typeface="Cambria Math" panose="02040503050406030204" pitchFamily="18" charset="0"/>
                          </a:rPr>
                        </m:ctrlPr>
                      </m:sSubSup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m:t>
                            </m:r>
                            <m:r>
                              <a:rPr lang="en-GB" sz="1400" b="0" i="1" smtClean="0">
                                <a:latin typeface="Cambria Math" panose="02040503050406030204" pitchFamily="18" charset="0"/>
                              </a:rPr>
                              <m:t>𝑝𝐸𝐷𝐹𝑀</m:t>
                            </m:r>
                            <m:r>
                              <a:rPr lang="en-GB" sz="1400" b="0" i="1" smtClean="0">
                                <a:latin typeface="Cambria Math" panose="02040503050406030204" pitchFamily="18" charset="0"/>
                              </a:rPr>
                              <m:t> </m:t>
                            </m:r>
                            <m:r>
                              <a:rPr lang="en-GB" sz="1400" b="0" i="1" smtClean="0">
                                <a:latin typeface="Cambria Math" panose="02040503050406030204" pitchFamily="18" charset="0"/>
                              </a:rPr>
                              <m:t>𝑝𝑜𝑖𝑛𝑡𝑠</m:t>
                            </m:r>
                          </m:num>
                          <m:den>
                            <m:r>
                              <a:rPr lang="en-GB" sz="1400" b="0" i="1" smtClean="0">
                                <a:latin typeface="Cambria Math" panose="02040503050406030204" pitchFamily="18" charset="0"/>
                              </a:rPr>
                              <m:t>#</m:t>
                            </m:r>
                            <m:r>
                              <a:rPr lang="en-GB" sz="1400" b="0" i="1" smtClean="0">
                                <a:latin typeface="Cambria Math" panose="02040503050406030204" pitchFamily="18" charset="0"/>
                              </a:rPr>
                              <m:t>𝐸𝐷𝐹𝑀</m:t>
                            </m:r>
                            <m:r>
                              <a:rPr lang="en-GB" sz="1400" b="0" i="1" smtClean="0">
                                <a:latin typeface="Cambria Math" panose="02040503050406030204" pitchFamily="18" charset="0"/>
                              </a:rPr>
                              <m:t> </m:t>
                            </m:r>
                            <m:r>
                              <a:rPr lang="en-GB" sz="1400" b="0" i="1" smtClean="0">
                                <a:latin typeface="Cambria Math" panose="02040503050406030204" pitchFamily="18" charset="0"/>
                              </a:rPr>
                              <m:t>𝑝𝑜𝑖𝑛𝑡𝑠</m:t>
                            </m:r>
                          </m:den>
                        </m:f>
                        <m:r>
                          <a:rPr lang="en-GB" sz="1400" b="0" i="1" smtClean="0">
                            <a:latin typeface="Cambria Math" panose="02040503050406030204" pitchFamily="18" charset="0"/>
                          </a:rPr>
                          <m:t>𝐴</m:t>
                        </m:r>
                      </m:e>
                      <m:sub>
                        <m:r>
                          <a:rPr lang="en-GB" sz="1400" b="0" i="1" smtClean="0">
                            <a:latin typeface="Cambria Math" panose="02040503050406030204" pitchFamily="18" charset="0"/>
                          </a:rPr>
                          <m:t>𝑝𝑟𝑜𝑗</m:t>
                        </m:r>
                        <m:r>
                          <a:rPr lang="en-GB" sz="1400" b="0" i="1" smtClean="0">
                            <a:latin typeface="Cambria Math" panose="02040503050406030204" pitchFamily="18" charset="0"/>
                          </a:rPr>
                          <m:t> </m:t>
                        </m:r>
                        <m:r>
                          <a:rPr lang="en-GB" sz="1400" b="0" i="1" smtClean="0">
                            <a:latin typeface="Cambria Math" panose="02040503050406030204" pitchFamily="18" charset="0"/>
                          </a:rPr>
                          <m:t>𝐹</m:t>
                        </m:r>
                      </m:sub>
                      <m:sup>
                        <m:r>
                          <a:rPr lang="en-GB" sz="1400" b="0" i="1" smtClean="0">
                            <a:latin typeface="Cambria Math" panose="02040503050406030204" pitchFamily="18" charset="0"/>
                          </a:rPr>
                          <m:t>𝐸𝐷𝐹𝑀</m:t>
                        </m:r>
                      </m:sup>
                    </m:sSubSup>
                  </m:oMath>
                </a14:m>
                <a:endParaRPr lang="en-GB" sz="1400" dirty="0"/>
              </a:p>
            </p:txBody>
          </p:sp>
        </mc:Choice>
        <mc:Fallback xmlns="">
          <p:sp>
            <p:nvSpPr>
              <p:cNvPr id="7" name="Rectangle 6">
                <a:extLst>
                  <a:ext uri="{FF2B5EF4-FFF2-40B4-BE49-F238E27FC236}">
                    <a16:creationId xmlns:a16="http://schemas.microsoft.com/office/drawing/2014/main" id="{FBC06477-8B48-C081-2D2E-D0E6DE31D3F8}"/>
                  </a:ext>
                </a:extLst>
              </p:cNvPr>
              <p:cNvSpPr>
                <a:spLocks noRot="1" noChangeAspect="1" noMove="1" noResize="1" noEditPoints="1" noAdjustHandles="1" noChangeArrowheads="1" noChangeShapeType="1" noTextEdit="1"/>
              </p:cNvSpPr>
              <p:nvPr/>
            </p:nvSpPr>
            <p:spPr bwMode="auto">
              <a:xfrm>
                <a:off x="186166" y="2252903"/>
                <a:ext cx="4651802" cy="3262081"/>
              </a:xfrm>
              <a:prstGeom prst="rect">
                <a:avLst/>
              </a:prstGeom>
              <a:blipFill>
                <a:blip r:embed="rId4"/>
                <a:stretch>
                  <a:fillRect l="-261" r="-784"/>
                </a:stretch>
              </a:blipFill>
              <a:ln w="9525" cap="flat" cmpd="sng" algn="ctr">
                <a:solidFill>
                  <a:srgbClr val="FF0000"/>
                </a:solidFill>
                <a:prstDash val="solid"/>
                <a:round/>
                <a:headEnd type="none" w="med" len="med"/>
                <a:tailEnd type="none" w="med" len="med"/>
              </a:ln>
            </p:spPr>
            <p:txBody>
              <a:bodyPr/>
              <a:lstStyle/>
              <a:p>
                <a:r>
                  <a:rPr lang="pt-BR">
                    <a:noFill/>
                  </a:rPr>
                  <a:t> </a:t>
                </a:r>
              </a:p>
            </p:txBody>
          </p:sp>
        </mc:Fallback>
      </mc:AlternateContent>
      <p:pic>
        <p:nvPicPr>
          <p:cNvPr id="5" name="Picture 4" descr="A graph showing a triangle with a triangle and a triangle with a triangle&#10;&#10;Description automatically generated with medium confidence">
            <a:extLst>
              <a:ext uri="{FF2B5EF4-FFF2-40B4-BE49-F238E27FC236}">
                <a16:creationId xmlns:a16="http://schemas.microsoft.com/office/drawing/2014/main" id="{1F8B5A68-854D-635E-BD7B-09E7EA8D4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8073" y="1655979"/>
            <a:ext cx="4222451" cy="3262081"/>
          </a:xfrm>
          <a:prstGeom prst="rect">
            <a:avLst/>
          </a:prstGeom>
        </p:spPr>
      </p:pic>
    </p:spTree>
    <p:extLst>
      <p:ext uri="{BB962C8B-B14F-4D97-AF65-F5344CB8AC3E}">
        <p14:creationId xmlns:p14="http://schemas.microsoft.com/office/powerpoint/2010/main" val="72636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714254D-2875-8478-F71A-A95C2493394F}"/>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4D94E9A6-7181-68CC-539B-26F19A1B437C}"/>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09D238D9-D951-BE5D-9680-2842A49A86CE}"/>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7D15D205-BA93-E566-30B9-B9A68B6AC711}"/>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F7859288-6B15-9DBE-DE29-3197093AF724}"/>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8680EB0D-9856-1E3E-16EE-BC72AF4C358C}"/>
              </a:ext>
            </a:extLst>
          </p:cNvPr>
          <p:cNvSpPr/>
          <p:nvPr/>
        </p:nvSpPr>
        <p:spPr>
          <a:xfrm>
            <a:off x="186166" y="1529061"/>
            <a:ext cx="5516711"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err="1"/>
              <a:t>pEDFM</a:t>
            </a:r>
            <a:r>
              <a:rPr lang="en-GB" sz="1600" b="1" dirty="0"/>
              <a:t> Algorithm for choosing Face Projection</a:t>
            </a:r>
            <a:endParaRPr lang="pt-BR" sz="1600" b="1" dirty="0"/>
          </a:p>
        </p:txBody>
      </p:sp>
      <p:sp>
        <p:nvSpPr>
          <p:cNvPr id="33" name="Rectangle: Rounded Corners 32">
            <a:extLst>
              <a:ext uri="{FF2B5EF4-FFF2-40B4-BE49-F238E27FC236}">
                <a16:creationId xmlns:a16="http://schemas.microsoft.com/office/drawing/2014/main" id="{31EB9551-FA1C-065B-1829-18FC89ABFCD5}"/>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Rock Fracture Meshes Intersection</a:t>
            </a:r>
            <a:endParaRPr lang="pt-BR" dirty="0"/>
          </a:p>
        </p:txBody>
      </p:sp>
      <p:sp>
        <p:nvSpPr>
          <p:cNvPr id="7" name="Rectangle 6">
            <a:extLst>
              <a:ext uri="{FF2B5EF4-FFF2-40B4-BE49-F238E27FC236}">
                <a16:creationId xmlns:a16="http://schemas.microsoft.com/office/drawing/2014/main" id="{19FEB985-A756-6748-0ABE-53EE4626DC26}"/>
              </a:ext>
            </a:extLst>
          </p:cNvPr>
          <p:cNvSpPr/>
          <p:nvPr/>
        </p:nvSpPr>
        <p:spPr bwMode="auto">
          <a:xfrm>
            <a:off x="232021" y="2198685"/>
            <a:ext cx="5283456" cy="193391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sz="1400" dirty="0"/>
              <a:t>The original algorithm for structured grids is not suitable for general unstructured grids.</a:t>
            </a:r>
          </a:p>
          <a:p>
            <a:endParaRPr lang="en-GB" sz="1400" dirty="0"/>
          </a:p>
          <a:p>
            <a:pPr marL="742950" lvl="1" indent="-285750">
              <a:buFont typeface="Arial" panose="020B0604020202020204" pitchFamily="34" charset="0"/>
              <a:buChar char="•"/>
            </a:pPr>
            <a:r>
              <a:rPr lang="en-GB" sz="1400" dirty="0"/>
              <a:t>Projection face is the face that minimize that distance average of all EDFM points inside a given cell.</a:t>
            </a:r>
          </a:p>
          <a:p>
            <a:pPr marL="742950" lvl="1" indent="-285750">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Projection face is for each intersection pair Frac Cell I Rock cell J.</a:t>
            </a:r>
          </a:p>
        </p:txBody>
      </p:sp>
      <p:pic>
        <p:nvPicPr>
          <p:cNvPr id="2" name="Picture 2">
            <a:extLst>
              <a:ext uri="{FF2B5EF4-FFF2-40B4-BE49-F238E27FC236}">
                <a16:creationId xmlns:a16="http://schemas.microsoft.com/office/drawing/2014/main" id="{84A571A5-C6A4-5A21-EEDB-FC804E4AF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3680" y="1110695"/>
            <a:ext cx="2941179" cy="20110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iagram of a triangle&#10;&#10;Description automatically generated">
            <a:extLst>
              <a:ext uri="{FF2B5EF4-FFF2-40B4-BE49-F238E27FC236}">
                <a16:creationId xmlns:a16="http://schemas.microsoft.com/office/drawing/2014/main" id="{65D7B5EC-79B7-BDDE-2A59-A2AE5F8B50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8673104" y="3237592"/>
            <a:ext cx="3282330" cy="2250227"/>
          </a:xfrm>
          <a:prstGeom prst="rect">
            <a:avLst/>
          </a:prstGeom>
        </p:spPr>
      </p:pic>
      <p:grpSp>
        <p:nvGrpSpPr>
          <p:cNvPr id="25" name="Group 24">
            <a:extLst>
              <a:ext uri="{FF2B5EF4-FFF2-40B4-BE49-F238E27FC236}">
                <a16:creationId xmlns:a16="http://schemas.microsoft.com/office/drawing/2014/main" id="{75D597B6-8FA5-B0EE-5C5E-73DE72E9048B}"/>
              </a:ext>
            </a:extLst>
          </p:cNvPr>
          <p:cNvGrpSpPr/>
          <p:nvPr/>
        </p:nvGrpSpPr>
        <p:grpSpPr>
          <a:xfrm>
            <a:off x="5950458" y="1448772"/>
            <a:ext cx="2004291" cy="1518424"/>
            <a:chOff x="5975927" y="1450109"/>
            <a:chExt cx="2004291" cy="1518424"/>
          </a:xfrm>
        </p:grpSpPr>
        <p:sp>
          <p:nvSpPr>
            <p:cNvPr id="6" name="Rectangle 5">
              <a:extLst>
                <a:ext uri="{FF2B5EF4-FFF2-40B4-BE49-F238E27FC236}">
                  <a16:creationId xmlns:a16="http://schemas.microsoft.com/office/drawing/2014/main" id="{DF6161AC-9FE9-2D09-ECA8-9CA993F7C2A4}"/>
                </a:ext>
              </a:extLst>
            </p:cNvPr>
            <p:cNvSpPr/>
            <p:nvPr/>
          </p:nvSpPr>
          <p:spPr>
            <a:xfrm>
              <a:off x="6410700" y="1889701"/>
              <a:ext cx="1364956" cy="1078832"/>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Straight Connector 11">
              <a:extLst>
                <a:ext uri="{FF2B5EF4-FFF2-40B4-BE49-F238E27FC236}">
                  <a16:creationId xmlns:a16="http://schemas.microsoft.com/office/drawing/2014/main" id="{83FFED5C-5CDA-9C60-765A-C2E5D05BEFE8}"/>
                </a:ext>
              </a:extLst>
            </p:cNvPr>
            <p:cNvCxnSpPr/>
            <p:nvPr/>
          </p:nvCxnSpPr>
          <p:spPr>
            <a:xfrm flipV="1">
              <a:off x="5975927" y="1450109"/>
              <a:ext cx="2004291" cy="12561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BCB7C3-8B5F-915A-9EE3-37271E98A041}"/>
                </a:ext>
              </a:extLst>
            </p:cNvPr>
            <p:cNvCxnSpPr>
              <a:stCxn id="6" idx="1"/>
            </p:cNvCxnSpPr>
            <p:nvPr/>
          </p:nvCxnSpPr>
          <p:spPr>
            <a:xfrm flipV="1">
              <a:off x="6410700" y="1889701"/>
              <a:ext cx="0" cy="539416"/>
            </a:xfrm>
            <a:prstGeom prst="line">
              <a:avLst/>
            </a:prstGeom>
            <a:ln w="38100">
              <a:solidFill>
                <a:srgbClr val="FFFF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FC8769C0-18F9-967F-9946-7A30F9A7AFAF}"/>
                </a:ext>
              </a:extLst>
            </p:cNvPr>
            <p:cNvCxnSpPr>
              <a:cxnSpLocks/>
            </p:cNvCxnSpPr>
            <p:nvPr/>
          </p:nvCxnSpPr>
          <p:spPr>
            <a:xfrm>
              <a:off x="6410700" y="1889701"/>
              <a:ext cx="868781"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5129B348-B5F3-5A9F-6381-49FA8702C96E}"/>
              </a:ext>
            </a:extLst>
          </p:cNvPr>
          <p:cNvSpPr/>
          <p:nvPr/>
        </p:nvSpPr>
        <p:spPr>
          <a:xfrm>
            <a:off x="6385231" y="3901166"/>
            <a:ext cx="1364956" cy="1078832"/>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Straight Connector 27">
            <a:extLst>
              <a:ext uri="{FF2B5EF4-FFF2-40B4-BE49-F238E27FC236}">
                <a16:creationId xmlns:a16="http://schemas.microsoft.com/office/drawing/2014/main" id="{DC349B02-B45A-D03B-A0FF-15FB793F7620}"/>
              </a:ext>
            </a:extLst>
          </p:cNvPr>
          <p:cNvCxnSpPr/>
          <p:nvPr/>
        </p:nvCxnSpPr>
        <p:spPr>
          <a:xfrm flipV="1">
            <a:off x="5950458" y="3461574"/>
            <a:ext cx="2004291" cy="12561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28A3C9B-D57A-D798-04BF-5419FF9BAE39}"/>
              </a:ext>
            </a:extLst>
          </p:cNvPr>
          <p:cNvCxnSpPr>
            <a:stCxn id="27" idx="1"/>
          </p:cNvCxnSpPr>
          <p:nvPr/>
        </p:nvCxnSpPr>
        <p:spPr>
          <a:xfrm flipV="1">
            <a:off x="6385231" y="3901166"/>
            <a:ext cx="0" cy="539416"/>
          </a:xfrm>
          <a:prstGeom prst="line">
            <a:avLst/>
          </a:prstGeom>
          <a:ln w="38100">
            <a:solidFill>
              <a:srgbClr val="FFFF00"/>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6EBC3959-DCD8-1139-7EC0-E66F1DC6A9B4}"/>
              </a:ext>
            </a:extLst>
          </p:cNvPr>
          <p:cNvCxnSpPr>
            <a:cxnSpLocks/>
          </p:cNvCxnSpPr>
          <p:nvPr/>
        </p:nvCxnSpPr>
        <p:spPr>
          <a:xfrm>
            <a:off x="6385231" y="3901166"/>
            <a:ext cx="868781"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D6A99F7-CD08-8FD3-883F-521DB3257D32}"/>
              </a:ext>
            </a:extLst>
          </p:cNvPr>
          <p:cNvCxnSpPr>
            <a:cxnSpLocks/>
          </p:cNvCxnSpPr>
          <p:nvPr/>
        </p:nvCxnSpPr>
        <p:spPr>
          <a:xfrm flipV="1">
            <a:off x="6672703" y="3992311"/>
            <a:ext cx="430800" cy="27119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7915A0-383C-58E9-83BE-B1E72DC290ED}"/>
              </a:ext>
            </a:extLst>
          </p:cNvPr>
          <p:cNvCxnSpPr>
            <a:cxnSpLocks/>
          </p:cNvCxnSpPr>
          <p:nvPr/>
        </p:nvCxnSpPr>
        <p:spPr>
          <a:xfrm flipV="1">
            <a:off x="7105884" y="3705120"/>
            <a:ext cx="461749" cy="28719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D5E18D5-5017-6469-2922-555914791AB5}"/>
              </a:ext>
            </a:extLst>
          </p:cNvPr>
          <p:cNvCxnSpPr>
            <a:cxnSpLocks/>
          </p:cNvCxnSpPr>
          <p:nvPr/>
        </p:nvCxnSpPr>
        <p:spPr>
          <a:xfrm flipV="1">
            <a:off x="6189041" y="4171393"/>
            <a:ext cx="638952" cy="400846"/>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C91F11-04D2-75A3-4355-63C98B24585E}"/>
              </a:ext>
            </a:extLst>
          </p:cNvPr>
          <p:cNvCxnSpPr>
            <a:cxnSpLocks/>
          </p:cNvCxnSpPr>
          <p:nvPr/>
        </p:nvCxnSpPr>
        <p:spPr>
          <a:xfrm flipH="1" flipV="1">
            <a:off x="7040202" y="3548877"/>
            <a:ext cx="433860" cy="715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9226946-6440-A3CA-F7B0-F834E7F9C44E}"/>
              </a:ext>
            </a:extLst>
          </p:cNvPr>
          <p:cNvCxnSpPr>
            <a:cxnSpLocks/>
          </p:cNvCxnSpPr>
          <p:nvPr/>
        </p:nvCxnSpPr>
        <p:spPr>
          <a:xfrm flipH="1" flipV="1">
            <a:off x="6626351" y="3829724"/>
            <a:ext cx="433860" cy="715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6693D71-A834-3001-0A7B-985FD28F3536}"/>
              </a:ext>
            </a:extLst>
          </p:cNvPr>
          <p:cNvCxnSpPr>
            <a:cxnSpLocks/>
          </p:cNvCxnSpPr>
          <p:nvPr/>
        </p:nvCxnSpPr>
        <p:spPr>
          <a:xfrm flipH="1" flipV="1">
            <a:off x="6921564" y="3657560"/>
            <a:ext cx="433860" cy="715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558387E-750A-C2B0-D083-65CCC6B7847A}"/>
              </a:ext>
            </a:extLst>
          </p:cNvPr>
          <p:cNvCxnSpPr>
            <a:cxnSpLocks/>
            <a:stCxn id="27" idx="1"/>
          </p:cNvCxnSpPr>
          <p:nvPr/>
        </p:nvCxnSpPr>
        <p:spPr>
          <a:xfrm flipV="1">
            <a:off x="6385231" y="3903532"/>
            <a:ext cx="0" cy="53705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2CC205F-24CD-8779-6D9E-E053ADBE3B15}"/>
              </a:ext>
            </a:extLst>
          </p:cNvPr>
          <p:cNvCxnSpPr>
            <a:cxnSpLocks/>
            <a:endCxn id="27" idx="0"/>
          </p:cNvCxnSpPr>
          <p:nvPr/>
        </p:nvCxnSpPr>
        <p:spPr>
          <a:xfrm flipV="1">
            <a:off x="6671238" y="3901166"/>
            <a:ext cx="396471" cy="1588"/>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B45C6D5-5CBB-8AEE-B3B9-62F6FBA1B7BA}"/>
              </a:ext>
            </a:extLst>
          </p:cNvPr>
          <p:cNvCxnSpPr>
            <a:cxnSpLocks/>
          </p:cNvCxnSpPr>
          <p:nvPr/>
        </p:nvCxnSpPr>
        <p:spPr>
          <a:xfrm>
            <a:off x="7076581" y="3901166"/>
            <a:ext cx="16600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87ECF3-3CC9-ADC2-9FAA-0BD54405A97A}"/>
              </a:ext>
            </a:extLst>
          </p:cNvPr>
          <p:cNvCxnSpPr>
            <a:cxnSpLocks/>
          </p:cNvCxnSpPr>
          <p:nvPr/>
        </p:nvCxnSpPr>
        <p:spPr>
          <a:xfrm>
            <a:off x="6410700" y="1889701"/>
            <a:ext cx="854092"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CD381C4A-655E-4F9E-C94B-3074E445D235}"/>
              </a:ext>
            </a:extLst>
          </p:cNvPr>
          <p:cNvSpPr/>
          <p:nvPr/>
        </p:nvSpPr>
        <p:spPr>
          <a:xfrm>
            <a:off x="1516380" y="4739640"/>
            <a:ext cx="1706880" cy="1097280"/>
          </a:xfrm>
          <a:custGeom>
            <a:avLst/>
            <a:gdLst>
              <a:gd name="connsiteX0" fmla="*/ 0 w 1706880"/>
              <a:gd name="connsiteY0" fmla="*/ 0 h 1097280"/>
              <a:gd name="connsiteX1" fmla="*/ 304800 w 1706880"/>
              <a:gd name="connsiteY1" fmla="*/ 1059180 h 1097280"/>
              <a:gd name="connsiteX2" fmla="*/ 1706880 w 1706880"/>
              <a:gd name="connsiteY2" fmla="*/ 1097280 h 1097280"/>
              <a:gd name="connsiteX3" fmla="*/ 1394460 w 1706880"/>
              <a:gd name="connsiteY3" fmla="*/ 457200 h 1097280"/>
              <a:gd name="connsiteX4" fmla="*/ 0 w 17068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880" h="1097280">
                <a:moveTo>
                  <a:pt x="0" y="0"/>
                </a:moveTo>
                <a:lnTo>
                  <a:pt x="304800" y="1059180"/>
                </a:lnTo>
                <a:lnTo>
                  <a:pt x="1706880" y="1097280"/>
                </a:lnTo>
                <a:lnTo>
                  <a:pt x="1394460" y="457200"/>
                </a:lnTo>
                <a:lnTo>
                  <a:pt x="0" y="0"/>
                </a:lnTo>
                <a:close/>
              </a:path>
            </a:pathLst>
          </a:custGeom>
          <a:solidFill>
            <a:schemeClr val="bg1"/>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Free-form: Shape 69">
            <a:extLst>
              <a:ext uri="{FF2B5EF4-FFF2-40B4-BE49-F238E27FC236}">
                <a16:creationId xmlns:a16="http://schemas.microsoft.com/office/drawing/2014/main" id="{B038BE32-6530-5781-6D5A-2A80D502CC16}"/>
              </a:ext>
            </a:extLst>
          </p:cNvPr>
          <p:cNvSpPr/>
          <p:nvPr/>
        </p:nvSpPr>
        <p:spPr>
          <a:xfrm>
            <a:off x="2903220" y="4297680"/>
            <a:ext cx="1470660" cy="1524000"/>
          </a:xfrm>
          <a:custGeom>
            <a:avLst/>
            <a:gdLst>
              <a:gd name="connsiteX0" fmla="*/ 312420 w 1470660"/>
              <a:gd name="connsiteY0" fmla="*/ 1524000 h 1524000"/>
              <a:gd name="connsiteX1" fmla="*/ 1470660 w 1470660"/>
              <a:gd name="connsiteY1" fmla="*/ 541020 h 1524000"/>
              <a:gd name="connsiteX2" fmla="*/ 571500 w 1470660"/>
              <a:gd name="connsiteY2" fmla="*/ 0 h 1524000"/>
              <a:gd name="connsiteX3" fmla="*/ 0 w 1470660"/>
              <a:gd name="connsiteY3" fmla="*/ 906780 h 1524000"/>
              <a:gd name="connsiteX4" fmla="*/ 312420 w 1470660"/>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60" h="1524000">
                <a:moveTo>
                  <a:pt x="312420" y="1524000"/>
                </a:moveTo>
                <a:lnTo>
                  <a:pt x="1470660" y="541020"/>
                </a:lnTo>
                <a:lnTo>
                  <a:pt x="571500" y="0"/>
                </a:lnTo>
                <a:lnTo>
                  <a:pt x="0" y="906780"/>
                </a:lnTo>
                <a:lnTo>
                  <a:pt x="312420" y="1524000"/>
                </a:lnTo>
                <a:close/>
              </a:path>
            </a:pathLst>
          </a:custGeom>
          <a:solidFill>
            <a:schemeClr val="bg1"/>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Isosceles Triangle 70">
            <a:extLst>
              <a:ext uri="{FF2B5EF4-FFF2-40B4-BE49-F238E27FC236}">
                <a16:creationId xmlns:a16="http://schemas.microsoft.com/office/drawing/2014/main" id="{DCD45BC5-AD63-1BB1-6375-26069419AC6D}"/>
              </a:ext>
            </a:extLst>
          </p:cNvPr>
          <p:cNvSpPr/>
          <p:nvPr/>
        </p:nvSpPr>
        <p:spPr>
          <a:xfrm>
            <a:off x="2255643" y="5328939"/>
            <a:ext cx="181081" cy="8382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Isosceles Triangle 71">
            <a:extLst>
              <a:ext uri="{FF2B5EF4-FFF2-40B4-BE49-F238E27FC236}">
                <a16:creationId xmlns:a16="http://schemas.microsoft.com/office/drawing/2014/main" id="{BCF6EC1A-E4AC-917C-F256-4AB8BEB7501B}"/>
              </a:ext>
            </a:extLst>
          </p:cNvPr>
          <p:cNvSpPr/>
          <p:nvPr/>
        </p:nvSpPr>
        <p:spPr>
          <a:xfrm>
            <a:off x="3476952" y="4767589"/>
            <a:ext cx="181081" cy="8382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a:extLst>
              <a:ext uri="{FF2B5EF4-FFF2-40B4-BE49-F238E27FC236}">
                <a16:creationId xmlns:a16="http://schemas.microsoft.com/office/drawing/2014/main" id="{4CDA394B-1738-BB36-40D6-E8E80CCC2F62}"/>
              </a:ext>
            </a:extLst>
          </p:cNvPr>
          <p:cNvCxnSpPr>
            <a:cxnSpLocks/>
          </p:cNvCxnSpPr>
          <p:nvPr/>
        </p:nvCxnSpPr>
        <p:spPr bwMode="auto">
          <a:xfrm flipV="1">
            <a:off x="1264920" y="4545556"/>
            <a:ext cx="2862463" cy="4344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271360-C111-D3A7-9D5A-15B42DF051E9}"/>
              </a:ext>
            </a:extLst>
          </p:cNvPr>
          <p:cNvCxnSpPr>
            <a:cxnSpLocks/>
          </p:cNvCxnSpPr>
          <p:nvPr/>
        </p:nvCxnSpPr>
        <p:spPr bwMode="auto">
          <a:xfrm flipV="1">
            <a:off x="1146282" y="4196615"/>
            <a:ext cx="3776238" cy="1735356"/>
          </a:xfrm>
          <a:prstGeom prst="line">
            <a:avLst/>
          </a:prstGeom>
          <a:ln w="381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1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D4D54FB-BFD1-E5D6-0E6D-7F169FD7FA0D}"/>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66726800-D120-B407-EEC7-BCB0BB34C7D8}"/>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2B71893D-E3FA-1AB5-8F05-F709EE554D1E}"/>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FF5E969E-A22C-F8CC-141D-0930AFFF2E14}"/>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3" name="TextBox 2">
            <a:extLst>
              <a:ext uri="{FF2B5EF4-FFF2-40B4-BE49-F238E27FC236}">
                <a16:creationId xmlns:a16="http://schemas.microsoft.com/office/drawing/2014/main" id="{69DD68AC-3F2C-EC2A-22A1-5DB844B4C41C}"/>
              </a:ext>
            </a:extLst>
          </p:cNvPr>
          <p:cNvSpPr txBox="1"/>
          <p:nvPr/>
        </p:nvSpPr>
        <p:spPr bwMode="auto">
          <a:xfrm>
            <a:off x="186166" y="926029"/>
            <a:ext cx="5283456" cy="369332"/>
          </a:xfrm>
          <a:prstGeom prst="rect">
            <a:avLst/>
          </a:prstGeom>
          <a:noFill/>
        </p:spPr>
        <p:txBody>
          <a:bodyPr wrap="square" rtlCol="0">
            <a:spAutoFit/>
          </a:bodyPr>
          <a:lstStyle/>
          <a:p>
            <a:pPr>
              <a:defRPr/>
            </a:pPr>
            <a:r>
              <a:rPr lang="en-US" b="1" dirty="0">
                <a:latin typeface="Bahnschrift" panose="020B0502040204020203" pitchFamily="34" charset="0"/>
              </a:rPr>
              <a:t>Building Reservoir Grid: </a:t>
            </a:r>
            <a:r>
              <a:rPr lang="en-US" b="1" dirty="0" err="1">
                <a:latin typeface="Bahnschrift" panose="020B0502040204020203" pitchFamily="34" charset="0"/>
              </a:rPr>
              <a:t>FractureFactory</a:t>
            </a:r>
            <a:endParaRPr lang="en-US" b="1" dirty="0">
              <a:latin typeface="Bahnschrift" panose="020B0502040204020203" pitchFamily="34" charset="0"/>
            </a:endParaRPr>
          </a:p>
        </p:txBody>
      </p:sp>
      <p:sp>
        <p:nvSpPr>
          <p:cNvPr id="14" name="Rectangle 13">
            <a:extLst>
              <a:ext uri="{FF2B5EF4-FFF2-40B4-BE49-F238E27FC236}">
                <a16:creationId xmlns:a16="http://schemas.microsoft.com/office/drawing/2014/main" id="{28B19FFD-5E18-D0F5-70F1-B17106B597BD}"/>
              </a:ext>
            </a:extLst>
          </p:cNvPr>
          <p:cNvSpPr/>
          <p:nvPr/>
        </p:nvSpPr>
        <p:spPr>
          <a:xfrm>
            <a:off x="186166" y="1529061"/>
            <a:ext cx="5516711"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t>&lt;d&gt; Average Distance Calculation</a:t>
            </a:r>
            <a:endParaRPr lang="pt-BR" sz="1600" b="1" dirty="0"/>
          </a:p>
        </p:txBody>
      </p:sp>
      <p:sp>
        <p:nvSpPr>
          <p:cNvPr id="33" name="Rectangle: Rounded Corners 32">
            <a:extLst>
              <a:ext uri="{FF2B5EF4-FFF2-40B4-BE49-F238E27FC236}">
                <a16:creationId xmlns:a16="http://schemas.microsoft.com/office/drawing/2014/main" id="{FF7380DB-5D44-BE58-C666-0E8196784310}"/>
              </a:ext>
            </a:extLst>
          </p:cNvPr>
          <p:cNvSpPr/>
          <p:nvPr/>
        </p:nvSpPr>
        <p:spPr bwMode="auto">
          <a:xfrm>
            <a:off x="7816090" y="283627"/>
            <a:ext cx="313993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Rock Fracture Meshes Intersection</a:t>
            </a:r>
            <a:endParaRPr lang="pt-BR" dirty="0"/>
          </a:p>
        </p:txBody>
      </p:sp>
      <p:grpSp>
        <p:nvGrpSpPr>
          <p:cNvPr id="5" name="Group 4">
            <a:extLst>
              <a:ext uri="{FF2B5EF4-FFF2-40B4-BE49-F238E27FC236}">
                <a16:creationId xmlns:a16="http://schemas.microsoft.com/office/drawing/2014/main" id="{DF5A258E-7AF8-6698-A5A9-C597A323D541}"/>
              </a:ext>
            </a:extLst>
          </p:cNvPr>
          <p:cNvGrpSpPr/>
          <p:nvPr/>
        </p:nvGrpSpPr>
        <p:grpSpPr>
          <a:xfrm>
            <a:off x="7816090" y="2080923"/>
            <a:ext cx="2255033" cy="1886982"/>
            <a:chOff x="7902429" y="1387896"/>
            <a:chExt cx="3053593" cy="2739486"/>
          </a:xfrm>
        </p:grpSpPr>
        <p:sp>
          <p:nvSpPr>
            <p:cNvPr id="8" name="Rectangle 7">
              <a:extLst>
                <a:ext uri="{FF2B5EF4-FFF2-40B4-BE49-F238E27FC236}">
                  <a16:creationId xmlns:a16="http://schemas.microsoft.com/office/drawing/2014/main" id="{18945C8D-DDB8-9711-8D5D-AAA35D63A0F7}"/>
                </a:ext>
              </a:extLst>
            </p:cNvPr>
            <p:cNvSpPr/>
            <p:nvPr/>
          </p:nvSpPr>
          <p:spPr>
            <a:xfrm>
              <a:off x="7902429" y="1387896"/>
              <a:ext cx="3053593" cy="273948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cxnSp>
          <p:nvCxnSpPr>
            <p:cNvPr id="13" name="Straight Connector 12">
              <a:extLst>
                <a:ext uri="{FF2B5EF4-FFF2-40B4-BE49-F238E27FC236}">
                  <a16:creationId xmlns:a16="http://schemas.microsoft.com/office/drawing/2014/main" id="{5C0CE6F0-4C91-96CE-1431-105E6EC6691E}"/>
                </a:ext>
              </a:extLst>
            </p:cNvPr>
            <p:cNvCxnSpPr>
              <a:cxnSpLocks/>
            </p:cNvCxnSpPr>
            <p:nvPr/>
          </p:nvCxnSpPr>
          <p:spPr>
            <a:xfrm flipH="1">
              <a:off x="7902429" y="1409350"/>
              <a:ext cx="1291905" cy="271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CAA047-EB38-5194-8665-EBA87E511F72}"/>
                </a:ext>
              </a:extLst>
            </p:cNvPr>
            <p:cNvCxnSpPr/>
            <p:nvPr/>
          </p:nvCxnSpPr>
          <p:spPr>
            <a:xfrm flipV="1">
              <a:off x="7902429" y="2080470"/>
              <a:ext cx="3053593" cy="2046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E0A9F6-1027-3109-E046-9D0DD26930C0}"/>
                </a:ext>
              </a:extLst>
            </p:cNvPr>
            <p:cNvCxnSpPr/>
            <p:nvPr/>
          </p:nvCxnSpPr>
          <p:spPr>
            <a:xfrm>
              <a:off x="9194334" y="1409350"/>
              <a:ext cx="1761688" cy="671120"/>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a:extLst>
                <a:ext uri="{FF2B5EF4-FFF2-40B4-BE49-F238E27FC236}">
                  <a16:creationId xmlns:a16="http://schemas.microsoft.com/office/drawing/2014/main" id="{82D56755-3176-754E-9F55-57F37EB569E2}"/>
                </a:ext>
              </a:extLst>
            </p:cNvPr>
            <p:cNvSpPr/>
            <p:nvPr/>
          </p:nvSpPr>
          <p:spPr>
            <a:xfrm>
              <a:off x="8518198" y="3227421"/>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Diamond 18">
              <a:extLst>
                <a:ext uri="{FF2B5EF4-FFF2-40B4-BE49-F238E27FC236}">
                  <a16:creationId xmlns:a16="http://schemas.microsoft.com/office/drawing/2014/main" id="{68EBE95C-5DB6-45B5-59DB-B98DEA038118}"/>
                </a:ext>
              </a:extLst>
            </p:cNvPr>
            <p:cNvSpPr/>
            <p:nvPr/>
          </p:nvSpPr>
          <p:spPr>
            <a:xfrm>
              <a:off x="7987718" y="1742470"/>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Diamond 20">
              <a:extLst>
                <a:ext uri="{FF2B5EF4-FFF2-40B4-BE49-F238E27FC236}">
                  <a16:creationId xmlns:a16="http://schemas.microsoft.com/office/drawing/2014/main" id="{780A3993-8515-C9DE-36AB-99B5E4606B9C}"/>
                </a:ext>
              </a:extLst>
            </p:cNvPr>
            <p:cNvSpPr/>
            <p:nvPr/>
          </p:nvSpPr>
          <p:spPr>
            <a:xfrm>
              <a:off x="8467289" y="1619432"/>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Diamond 21">
              <a:extLst>
                <a:ext uri="{FF2B5EF4-FFF2-40B4-BE49-F238E27FC236}">
                  <a16:creationId xmlns:a16="http://schemas.microsoft.com/office/drawing/2014/main" id="{FA8BBDF4-9C36-297E-7690-82C8BB036BCD}"/>
                </a:ext>
              </a:extLst>
            </p:cNvPr>
            <p:cNvSpPr/>
            <p:nvPr/>
          </p:nvSpPr>
          <p:spPr>
            <a:xfrm>
              <a:off x="8225406" y="2093053"/>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Diamond 22">
              <a:extLst>
                <a:ext uri="{FF2B5EF4-FFF2-40B4-BE49-F238E27FC236}">
                  <a16:creationId xmlns:a16="http://schemas.microsoft.com/office/drawing/2014/main" id="{D1CD9A12-7A92-42A1-45F1-FD20B27BF51F}"/>
                </a:ext>
              </a:extLst>
            </p:cNvPr>
            <p:cNvSpPr/>
            <p:nvPr/>
          </p:nvSpPr>
          <p:spPr>
            <a:xfrm>
              <a:off x="8052032" y="2503757"/>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Diamond 23">
              <a:extLst>
                <a:ext uri="{FF2B5EF4-FFF2-40B4-BE49-F238E27FC236}">
                  <a16:creationId xmlns:a16="http://schemas.microsoft.com/office/drawing/2014/main" id="{1D187DA1-3416-9E4E-3425-BCA72ED7F61C}"/>
                </a:ext>
              </a:extLst>
            </p:cNvPr>
            <p:cNvSpPr/>
            <p:nvPr/>
          </p:nvSpPr>
          <p:spPr>
            <a:xfrm>
              <a:off x="8349844" y="2453423"/>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Diamond 25">
              <a:extLst>
                <a:ext uri="{FF2B5EF4-FFF2-40B4-BE49-F238E27FC236}">
                  <a16:creationId xmlns:a16="http://schemas.microsoft.com/office/drawing/2014/main" id="{22AF1D3E-35F1-4479-0D81-928E6DA2A2EA}"/>
                </a:ext>
              </a:extLst>
            </p:cNvPr>
            <p:cNvSpPr/>
            <p:nvPr/>
          </p:nvSpPr>
          <p:spPr>
            <a:xfrm>
              <a:off x="10656811" y="1774733"/>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Diamond 30">
              <a:extLst>
                <a:ext uri="{FF2B5EF4-FFF2-40B4-BE49-F238E27FC236}">
                  <a16:creationId xmlns:a16="http://schemas.microsoft.com/office/drawing/2014/main" id="{C0323F6F-3B54-39E2-90D9-295E50FC9A50}"/>
                </a:ext>
              </a:extLst>
            </p:cNvPr>
            <p:cNvSpPr/>
            <p:nvPr/>
          </p:nvSpPr>
          <p:spPr>
            <a:xfrm>
              <a:off x="8052032" y="2964795"/>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Diamond 31">
              <a:extLst>
                <a:ext uri="{FF2B5EF4-FFF2-40B4-BE49-F238E27FC236}">
                  <a16:creationId xmlns:a16="http://schemas.microsoft.com/office/drawing/2014/main" id="{F618C3E6-D347-7B8F-B432-0C01A23ABB0C}"/>
                </a:ext>
              </a:extLst>
            </p:cNvPr>
            <p:cNvSpPr/>
            <p:nvPr/>
          </p:nvSpPr>
          <p:spPr>
            <a:xfrm>
              <a:off x="8584734" y="3935835"/>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Diamond 33">
              <a:extLst>
                <a:ext uri="{FF2B5EF4-FFF2-40B4-BE49-F238E27FC236}">
                  <a16:creationId xmlns:a16="http://schemas.microsoft.com/office/drawing/2014/main" id="{6BBF36A3-2D05-8C3C-4E62-E8367CF2D612}"/>
                </a:ext>
              </a:extLst>
            </p:cNvPr>
            <p:cNvSpPr/>
            <p:nvPr/>
          </p:nvSpPr>
          <p:spPr>
            <a:xfrm>
              <a:off x="9202724" y="3646872"/>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Diamond 35">
              <a:extLst>
                <a:ext uri="{FF2B5EF4-FFF2-40B4-BE49-F238E27FC236}">
                  <a16:creationId xmlns:a16="http://schemas.microsoft.com/office/drawing/2014/main" id="{CD5C0FB3-BA7B-1209-DA5F-3323D32562E5}"/>
                </a:ext>
              </a:extLst>
            </p:cNvPr>
            <p:cNvSpPr/>
            <p:nvPr/>
          </p:nvSpPr>
          <p:spPr>
            <a:xfrm>
              <a:off x="9766184" y="3227421"/>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Diamond 38">
              <a:extLst>
                <a:ext uri="{FF2B5EF4-FFF2-40B4-BE49-F238E27FC236}">
                  <a16:creationId xmlns:a16="http://schemas.microsoft.com/office/drawing/2014/main" id="{CFF365FE-C200-7B25-7A72-2B5B8EE010BB}"/>
                </a:ext>
              </a:extLst>
            </p:cNvPr>
            <p:cNvSpPr/>
            <p:nvPr/>
          </p:nvSpPr>
          <p:spPr>
            <a:xfrm>
              <a:off x="10234569" y="3441096"/>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Diamond 39">
              <a:extLst>
                <a:ext uri="{FF2B5EF4-FFF2-40B4-BE49-F238E27FC236}">
                  <a16:creationId xmlns:a16="http://schemas.microsoft.com/office/drawing/2014/main" id="{960ED427-D22B-B4A8-85A3-DE09B9F94B08}"/>
                </a:ext>
              </a:extLst>
            </p:cNvPr>
            <p:cNvSpPr/>
            <p:nvPr/>
          </p:nvSpPr>
          <p:spPr>
            <a:xfrm>
              <a:off x="9824906" y="3752309"/>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Diamond 40">
              <a:extLst>
                <a:ext uri="{FF2B5EF4-FFF2-40B4-BE49-F238E27FC236}">
                  <a16:creationId xmlns:a16="http://schemas.microsoft.com/office/drawing/2014/main" id="{1F53F668-A027-AF7F-4A45-440F6B5D5F23}"/>
                </a:ext>
              </a:extLst>
            </p:cNvPr>
            <p:cNvSpPr/>
            <p:nvPr/>
          </p:nvSpPr>
          <p:spPr>
            <a:xfrm>
              <a:off x="10455478" y="3770484"/>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Diamond 41">
              <a:extLst>
                <a:ext uri="{FF2B5EF4-FFF2-40B4-BE49-F238E27FC236}">
                  <a16:creationId xmlns:a16="http://schemas.microsoft.com/office/drawing/2014/main" id="{F9DC0347-03DF-E9E7-00B4-0B016490A655}"/>
                </a:ext>
              </a:extLst>
            </p:cNvPr>
            <p:cNvSpPr/>
            <p:nvPr/>
          </p:nvSpPr>
          <p:spPr>
            <a:xfrm>
              <a:off x="10514200" y="2914461"/>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Diamond 42">
              <a:extLst>
                <a:ext uri="{FF2B5EF4-FFF2-40B4-BE49-F238E27FC236}">
                  <a16:creationId xmlns:a16="http://schemas.microsoft.com/office/drawing/2014/main" id="{81F5FB7E-893C-43B2-E3A0-6CBD43E9512C}"/>
                </a:ext>
              </a:extLst>
            </p:cNvPr>
            <p:cNvSpPr/>
            <p:nvPr/>
          </p:nvSpPr>
          <p:spPr>
            <a:xfrm>
              <a:off x="10370192" y="1569664"/>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Diamond 44">
              <a:extLst>
                <a:ext uri="{FF2B5EF4-FFF2-40B4-BE49-F238E27FC236}">
                  <a16:creationId xmlns:a16="http://schemas.microsoft.com/office/drawing/2014/main" id="{2ED1F701-A124-807D-9330-40B04FAC18F0}"/>
                </a:ext>
              </a:extLst>
            </p:cNvPr>
            <p:cNvSpPr/>
            <p:nvPr/>
          </p:nvSpPr>
          <p:spPr>
            <a:xfrm>
              <a:off x="9968916" y="1435094"/>
              <a:ext cx="117445" cy="10066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Diamond 47">
              <a:extLst>
                <a:ext uri="{FF2B5EF4-FFF2-40B4-BE49-F238E27FC236}">
                  <a16:creationId xmlns:a16="http://schemas.microsoft.com/office/drawing/2014/main" id="{2F4EA13A-BC05-6055-F120-966FA45E0BC5}"/>
                </a:ext>
              </a:extLst>
            </p:cNvPr>
            <p:cNvSpPr/>
            <p:nvPr/>
          </p:nvSpPr>
          <p:spPr>
            <a:xfrm>
              <a:off x="8869961" y="2352756"/>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Diamond 49">
              <a:extLst>
                <a:ext uri="{FF2B5EF4-FFF2-40B4-BE49-F238E27FC236}">
                  <a16:creationId xmlns:a16="http://schemas.microsoft.com/office/drawing/2014/main" id="{60F20545-5369-D2F5-E2A7-176E27CB2B16}"/>
                </a:ext>
              </a:extLst>
            </p:cNvPr>
            <p:cNvSpPr/>
            <p:nvPr/>
          </p:nvSpPr>
          <p:spPr>
            <a:xfrm>
              <a:off x="8783270" y="2815403"/>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Diamond 51">
              <a:extLst>
                <a:ext uri="{FF2B5EF4-FFF2-40B4-BE49-F238E27FC236}">
                  <a16:creationId xmlns:a16="http://schemas.microsoft.com/office/drawing/2014/main" id="{F972CD57-8E16-A0B9-5FDF-89AB3406DC5B}"/>
                </a:ext>
              </a:extLst>
            </p:cNvPr>
            <p:cNvSpPr/>
            <p:nvPr/>
          </p:nvSpPr>
          <p:spPr>
            <a:xfrm>
              <a:off x="9464179" y="2625179"/>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Diamond 52">
              <a:extLst>
                <a:ext uri="{FF2B5EF4-FFF2-40B4-BE49-F238E27FC236}">
                  <a16:creationId xmlns:a16="http://schemas.microsoft.com/office/drawing/2014/main" id="{10555139-1FDE-C415-6D0C-619AEEE0D418}"/>
                </a:ext>
              </a:extLst>
            </p:cNvPr>
            <p:cNvSpPr/>
            <p:nvPr/>
          </p:nvSpPr>
          <p:spPr>
            <a:xfrm>
              <a:off x="9346734" y="2193720"/>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Diamond 54">
              <a:extLst>
                <a:ext uri="{FF2B5EF4-FFF2-40B4-BE49-F238E27FC236}">
                  <a16:creationId xmlns:a16="http://schemas.microsoft.com/office/drawing/2014/main" id="{01561714-A271-28AB-684B-C7E986B30016}"/>
                </a:ext>
              </a:extLst>
            </p:cNvPr>
            <p:cNvSpPr/>
            <p:nvPr/>
          </p:nvSpPr>
          <p:spPr>
            <a:xfrm>
              <a:off x="9085279" y="1843137"/>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Diamond 55">
              <a:extLst>
                <a:ext uri="{FF2B5EF4-FFF2-40B4-BE49-F238E27FC236}">
                  <a16:creationId xmlns:a16="http://schemas.microsoft.com/office/drawing/2014/main" id="{4B221590-79A3-50B6-B556-C26805F637A6}"/>
                </a:ext>
              </a:extLst>
            </p:cNvPr>
            <p:cNvSpPr/>
            <p:nvPr/>
          </p:nvSpPr>
          <p:spPr>
            <a:xfrm>
              <a:off x="9499134" y="2346120"/>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Diamond 56">
              <a:extLst>
                <a:ext uri="{FF2B5EF4-FFF2-40B4-BE49-F238E27FC236}">
                  <a16:creationId xmlns:a16="http://schemas.microsoft.com/office/drawing/2014/main" id="{97653E29-107B-F4D2-DE1D-7EC4EAE116E0}"/>
                </a:ext>
              </a:extLst>
            </p:cNvPr>
            <p:cNvSpPr/>
            <p:nvPr/>
          </p:nvSpPr>
          <p:spPr>
            <a:xfrm>
              <a:off x="10186333" y="2124600"/>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Diamond 57">
              <a:extLst>
                <a:ext uri="{FF2B5EF4-FFF2-40B4-BE49-F238E27FC236}">
                  <a16:creationId xmlns:a16="http://schemas.microsoft.com/office/drawing/2014/main" id="{B0BD463C-66BF-63FE-F60B-D5E12C91B493}"/>
                </a:ext>
              </a:extLst>
            </p:cNvPr>
            <p:cNvSpPr/>
            <p:nvPr/>
          </p:nvSpPr>
          <p:spPr>
            <a:xfrm>
              <a:off x="9682296" y="1866374"/>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Diamond 59">
              <a:extLst>
                <a:ext uri="{FF2B5EF4-FFF2-40B4-BE49-F238E27FC236}">
                  <a16:creationId xmlns:a16="http://schemas.microsoft.com/office/drawing/2014/main" id="{1A4CD811-CBC9-B824-9DF3-F5A051536536}"/>
                </a:ext>
              </a:extLst>
            </p:cNvPr>
            <p:cNvSpPr/>
            <p:nvPr/>
          </p:nvSpPr>
          <p:spPr>
            <a:xfrm>
              <a:off x="9178259" y="1608148"/>
              <a:ext cx="117445" cy="100667"/>
            </a:xfrm>
            <a:prstGeom prst="diamond">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1" name="Rectangle 60">
            <a:extLst>
              <a:ext uri="{FF2B5EF4-FFF2-40B4-BE49-F238E27FC236}">
                <a16:creationId xmlns:a16="http://schemas.microsoft.com/office/drawing/2014/main" id="{85BE2729-AFDA-38DA-943F-97933B6126E5}"/>
              </a:ext>
            </a:extLst>
          </p:cNvPr>
          <p:cNvSpPr/>
          <p:nvPr/>
        </p:nvSpPr>
        <p:spPr bwMode="auto">
          <a:xfrm>
            <a:off x="742923" y="2310611"/>
            <a:ext cx="4339801" cy="318938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sz="1400" dirty="0"/>
              <a:t>Generating Cloud of Points: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Because the meshes can be unstructured, the cloud of points needs to be generated randomly.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Cloud of points generates for each cell of Rock Mesh N x N x N inside the cell bounding box.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If a point is outside the rock matrix cell element it is discarded. Points inside are counted.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&lt;d&gt; of EDFM and </a:t>
            </a:r>
            <a:r>
              <a:rPr lang="en-GB" sz="1400" dirty="0" err="1"/>
              <a:t>pEDFM</a:t>
            </a:r>
            <a:r>
              <a:rPr lang="en-GB" sz="1400" dirty="0"/>
              <a:t> is the average distance between points inside the cell and the EDFM and </a:t>
            </a:r>
            <a:r>
              <a:rPr lang="en-GB" sz="1400" dirty="0" err="1"/>
              <a:t>pEDFM</a:t>
            </a:r>
            <a:r>
              <a:rPr lang="en-GB" sz="1400" dirty="0"/>
              <a:t> points. </a:t>
            </a:r>
          </a:p>
        </p:txBody>
      </p:sp>
    </p:spTree>
    <p:extLst>
      <p:ext uri="{BB962C8B-B14F-4D97-AF65-F5344CB8AC3E}">
        <p14:creationId xmlns:p14="http://schemas.microsoft.com/office/powerpoint/2010/main" val="636928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3"/>
          <p:cNvSpPr>
            <a:spLocks noGrp="1"/>
          </p:cNvSpPr>
          <p:nvPr>
            <p:ph type="ctrTitle"/>
          </p:nvPr>
        </p:nvSpPr>
        <p:spPr bwMode="auto">
          <a:xfrm>
            <a:off x="1066800" y="3227832"/>
            <a:ext cx="10058400" cy="3566160"/>
          </a:xfrm>
        </p:spPr>
        <p:txBody>
          <a:bodyPr vertOverflow="overflow" horzOverflow="overflow" vert="horz" wrap="square" lIns="91440" tIns="45720" rIns="91440" bIns="45720" numCol="1" spcCol="0" rtlCol="0" fromWordArt="0" anchor="b" anchorCtr="0" forceAA="0" compatLnSpc="0">
            <a:normAutofit fontScale="90000"/>
          </a:bodyPr>
          <a:lstStyle/>
          <a:p>
            <a:pPr>
              <a:defRPr/>
            </a:pPr>
            <a:br>
              <a:rPr lang="en-GB" sz="9600" dirty="0"/>
            </a:br>
            <a:br>
              <a:rPr lang="en-GB" sz="9600" dirty="0"/>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br>
              <a:rPr lang="en-GB" sz="9600" dirty="0">
                <a:latin typeface="Georgia" panose="02040502050405020303"/>
              </a:rPr>
            </a:br>
            <a:r>
              <a:rPr lang="en-GB" sz="3600" dirty="0">
                <a:latin typeface="Bahnschrift SemiBold" panose="020B0502040204020203"/>
              </a:rPr>
              <a:t>Artur Castiel Reis de Souza</a:t>
            </a:r>
            <a:br>
              <a:rPr lang="en-GB" sz="3600" dirty="0">
                <a:latin typeface="Bahnschrift SemiBold" panose="020B0502040204020203"/>
              </a:rPr>
            </a:br>
            <a:br>
              <a:rPr lang="en-GB" sz="2000" dirty="0">
                <a:latin typeface="Georgia" panose="02040502050405020303"/>
              </a:rPr>
            </a:br>
            <a:br>
              <a:rPr lang="en-GB" sz="2000" dirty="0">
                <a:latin typeface="Bahnschrift Light" panose="020B0502040204020203"/>
              </a:rPr>
            </a:br>
            <a:br>
              <a:rPr lang="en-GB" sz="2000" i="1" dirty="0">
                <a:latin typeface="Bahnschrift Light" panose="020B0502040204020203"/>
              </a:rPr>
            </a:br>
            <a:r>
              <a:rPr lang="en-GB" sz="2000" i="1" dirty="0">
                <a:latin typeface="Bahnschrift Light" panose="020B0502040204020203"/>
              </a:rPr>
              <a:t>This is an ADMIRE research group internal document and it </a:t>
            </a:r>
            <a:r>
              <a:rPr lang="en-US" sz="2000" i="1" dirty="0">
                <a:latin typeface="Bahnschrift Light" panose="020B0502040204020203"/>
              </a:rPr>
              <a:t>is solely intended for evaluating the author's programming skills as part of the TNO recruitment process.</a:t>
            </a:r>
            <a:br>
              <a:rPr lang="en-US" sz="2000" dirty="0">
                <a:latin typeface="Bahnschrift Light" panose="020B0502040204020203"/>
              </a:rPr>
            </a:br>
            <a:r>
              <a:rPr lang="en-GB" sz="2000" dirty="0">
                <a:latin typeface="Bahnschrift Light" panose="020B0502040204020203"/>
              </a:rPr>
              <a:t>TU Delft, Netherlands</a:t>
            </a:r>
            <a:br>
              <a:rPr lang="en-GB" sz="2000" dirty="0">
                <a:latin typeface="Bahnschrift Light" panose="020B0502040204020203"/>
              </a:rPr>
            </a:br>
            <a:r>
              <a:rPr lang="en-GB" sz="2000" dirty="0">
                <a:solidFill>
                  <a:schemeClr val="bg1"/>
                </a:solidFill>
                <a:latin typeface="Bahnschrift Light" panose="020B0502040204020203"/>
              </a:rPr>
              <a:t>December 14, 2022</a:t>
            </a:r>
            <a:br>
              <a:rPr lang="en-GB" sz="9600" dirty="0">
                <a:solidFill>
                  <a:schemeClr val="bg1"/>
                </a:solidFill>
                <a:latin typeface="Bahnschrift Light" panose="020B0502040204020203"/>
              </a:rPr>
            </a:br>
            <a:endParaRPr lang="en-GB" dirty="0">
              <a:solidFill>
                <a:schemeClr val="bg1"/>
              </a:solidFill>
              <a:latin typeface="Bahnschrift Light" panose="020B0502040204020203"/>
            </a:endParaRPr>
          </a:p>
        </p:txBody>
      </p:sp>
      <p:pic>
        <p:nvPicPr>
          <p:cNvPr id="6" name="Picture 5"/>
          <p:cNvPicPr>
            <a:picLocks noChangeAspect="1"/>
          </p:cNvPicPr>
          <p:nvPr/>
        </p:nvPicPr>
        <p:blipFill>
          <a:blip r:embed="rId2"/>
          <a:stretch>
            <a:fillRect/>
          </a:stretch>
        </p:blipFill>
        <p:spPr bwMode="auto">
          <a:xfrm>
            <a:off x="10189856" y="-76850"/>
            <a:ext cx="2134848" cy="1314704"/>
          </a:xfrm>
          <a:prstGeom prst="rect">
            <a:avLst/>
          </a:prstGeom>
        </p:spPr>
      </p:pic>
      <p:pic>
        <p:nvPicPr>
          <p:cNvPr id="1026" name="Picture 2" descr="newLogo.png"/>
          <p:cNvPicPr>
            <a:picLocks noChangeAspect="1" noChangeArrowheads="1"/>
          </p:cNvPicPr>
          <p:nvPr/>
        </p:nvPicPr>
        <p:blipFill>
          <a:blip r:embed="rId3"/>
          <a:stretch>
            <a:fillRect/>
          </a:stretch>
        </p:blipFill>
        <p:spPr bwMode="auto">
          <a:xfrm>
            <a:off x="10160" y="81280"/>
            <a:ext cx="937358" cy="808030"/>
          </a:xfrm>
          <a:prstGeom prst="rect">
            <a:avLst/>
          </a:prstGeom>
          <a:noFill/>
        </p:spPr>
      </p:pic>
      <p:sp>
        <p:nvSpPr>
          <p:cNvPr id="7" name="Rectangle 6"/>
          <p:cNvSpPr/>
          <p:nvPr/>
        </p:nvSpPr>
        <p:spPr bwMode="auto">
          <a:xfrm>
            <a:off x="1153159" y="1795194"/>
            <a:ext cx="9925999" cy="769441"/>
          </a:xfrm>
          <a:prstGeom prst="rect">
            <a:avLst/>
          </a:prstGeom>
        </p:spPr>
        <p:txBody>
          <a:bodyPr wrap="square">
            <a:spAutoFit/>
          </a:bodyPr>
          <a:lstStyle/>
          <a:p>
            <a:pPr algn="ctr">
              <a:defRPr/>
            </a:pPr>
            <a:r>
              <a:rPr lang="en-GB" sz="4400" b="1" dirty="0" err="1">
                <a:latin typeface="Bahnschrift SemiBold" panose="020B0502040204020203"/>
              </a:rPr>
              <a:t>DARSim</a:t>
            </a:r>
            <a:r>
              <a:rPr lang="en-GB" sz="4400" b="1" dirty="0">
                <a:latin typeface="Bahnschrift SemiBold" panose="020B0502040204020203"/>
              </a:rPr>
              <a:t> Beta Structure</a:t>
            </a:r>
          </a:p>
        </p:txBody>
      </p:sp>
      <p:sp>
        <p:nvSpPr>
          <p:cNvPr id="2" name="Rectangle 1"/>
          <p:cNvSpPr/>
          <p:nvPr/>
        </p:nvSpPr>
        <p:spPr bwMode="auto">
          <a:xfrm>
            <a:off x="3047999" y="6424659"/>
            <a:ext cx="6098879" cy="368300"/>
          </a:xfrm>
          <a:prstGeom prst="rect">
            <a:avLst/>
          </a:prstGeom>
        </p:spPr>
        <p:txBody>
          <a:bodyPr>
            <a:spAutoFit/>
          </a:bodyPr>
          <a:lstStyle/>
          <a:p>
            <a:pPr algn="ctr">
              <a:defRPr/>
            </a:pPr>
            <a:r>
              <a:rPr lang="en-US">
                <a:ln>
                  <a:solidFill>
                    <a:schemeClr val="bg1"/>
                  </a:solidFill>
                </a:ln>
                <a:solidFill>
                  <a:schemeClr val="bg1"/>
                </a:solidFill>
                <a:latin typeface="Bahnschrift Light" panose="020B0502040204020203"/>
              </a:rPr>
              <a:t>29</a:t>
            </a:r>
            <a:r>
              <a:rPr lang="en-US" baseline="30000">
                <a:ln>
                  <a:solidFill>
                    <a:schemeClr val="bg1"/>
                  </a:solidFill>
                </a:ln>
                <a:solidFill>
                  <a:schemeClr val="bg1"/>
                </a:solidFill>
                <a:latin typeface="Bahnschrift Light" panose="020B0502040204020203"/>
              </a:rPr>
              <a:t>th</a:t>
            </a:r>
            <a:r>
              <a:rPr lang="en-US">
                <a:ln>
                  <a:solidFill>
                    <a:schemeClr val="bg1"/>
                  </a:solidFill>
                </a:ln>
                <a:solidFill>
                  <a:schemeClr val="bg1"/>
                </a:solidFill>
                <a:latin typeface="Bahnschrift Light" panose="020B0502040204020203"/>
              </a:rPr>
              <a:t> February</a:t>
            </a:r>
            <a:r>
              <a:rPr lang="en-GB" dirty="0">
                <a:ln>
                  <a:solidFill>
                    <a:schemeClr val="bg1"/>
                  </a:solidFill>
                </a:ln>
                <a:solidFill>
                  <a:schemeClr val="bg1"/>
                </a:solidFill>
                <a:latin typeface="Bahnschrift Light" panose="020B0502040204020203"/>
              </a:rPr>
              <a:t>, 2024</a:t>
            </a:r>
          </a:p>
        </p:txBody>
      </p:sp>
    </p:spTree>
    <p:extLst>
      <p:ext uri="{BB962C8B-B14F-4D97-AF65-F5344CB8AC3E}">
        <p14:creationId xmlns:p14="http://schemas.microsoft.com/office/powerpoint/2010/main" val="216372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9" name="Picture 2" descr="newLogo.png"/>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2" name="TextBox 1">
            <a:extLst>
              <a:ext uri="{FF2B5EF4-FFF2-40B4-BE49-F238E27FC236}">
                <a16:creationId xmlns:a16="http://schemas.microsoft.com/office/drawing/2014/main" id="{4C706360-1BBF-44D2-3370-02E6BB5C7D6C}"/>
              </a:ext>
            </a:extLst>
          </p:cNvPr>
          <p:cNvSpPr txBox="1"/>
          <p:nvPr/>
        </p:nvSpPr>
        <p:spPr bwMode="auto">
          <a:xfrm>
            <a:off x="186167" y="926029"/>
            <a:ext cx="4016717" cy="1138773"/>
          </a:xfrm>
          <a:prstGeom prst="rect">
            <a:avLst/>
          </a:prstGeom>
          <a:noFill/>
        </p:spPr>
        <p:txBody>
          <a:bodyPr wrap="square" rtlCol="0">
            <a:spAutoFit/>
          </a:bodyPr>
          <a:lstStyle/>
          <a:p>
            <a:pPr>
              <a:defRPr/>
            </a:pPr>
            <a:r>
              <a:rPr lang="en-US" sz="1600" b="1" dirty="0">
                <a:latin typeface="Bahnschrift" panose="020B0502040204020203" pitchFamily="34" charset="0"/>
              </a:rPr>
              <a:t>Main </a:t>
            </a:r>
            <a:r>
              <a:rPr lang="en-US" sz="1600" b="1" dirty="0" err="1">
                <a:latin typeface="Bahnschrift" panose="020B0502040204020203" pitchFamily="34" charset="0"/>
              </a:rPr>
              <a:t>DARSim</a:t>
            </a:r>
            <a:r>
              <a:rPr lang="en-US" sz="1600" b="1" dirty="0">
                <a:latin typeface="Bahnschrift" panose="020B0502040204020203" pitchFamily="34" charset="0"/>
              </a:rPr>
              <a:t> Beta</a:t>
            </a:r>
          </a:p>
          <a:p>
            <a:pPr>
              <a:defRPr/>
            </a:pPr>
            <a:endParaRPr lang="en-US" sz="1600" dirty="0">
              <a:latin typeface="Bahnschrift Light" panose="020B0502040204020203"/>
            </a:endParaRPr>
          </a:p>
          <a:p>
            <a:pPr>
              <a:defRPr/>
            </a:pPr>
            <a:endParaRPr lang="en-US" dirty="0">
              <a:latin typeface="Bahnschrift Light" panose="020B0502040204020203"/>
            </a:endParaRPr>
          </a:p>
          <a:p>
            <a:pPr>
              <a:defRPr/>
            </a:pPr>
            <a:endParaRPr lang="en-US" dirty="0">
              <a:latin typeface="Bahnschrift Light" panose="020B0502040204020203"/>
            </a:endParaRPr>
          </a:p>
        </p:txBody>
      </p:sp>
      <p:pic>
        <p:nvPicPr>
          <p:cNvPr id="4" name="Picture 3">
            <a:extLst>
              <a:ext uri="{FF2B5EF4-FFF2-40B4-BE49-F238E27FC236}">
                <a16:creationId xmlns:a16="http://schemas.microsoft.com/office/drawing/2014/main" id="{DE4AAE63-23F3-83B4-CA1F-98F6C4E60928}"/>
              </a:ext>
            </a:extLst>
          </p:cNvPr>
          <p:cNvPicPr>
            <a:picLocks noChangeAspect="1"/>
          </p:cNvPicPr>
          <p:nvPr/>
        </p:nvPicPr>
        <p:blipFill>
          <a:blip r:embed="rId4"/>
          <a:stretch>
            <a:fillRect/>
          </a:stretch>
        </p:blipFill>
        <p:spPr>
          <a:xfrm>
            <a:off x="104021" y="1466576"/>
            <a:ext cx="4534533" cy="3924848"/>
          </a:xfrm>
          <a:prstGeom prst="rect">
            <a:avLst/>
          </a:prstGeom>
        </p:spPr>
      </p:pic>
      <p:sp>
        <p:nvSpPr>
          <p:cNvPr id="5" name="TextBox 4">
            <a:extLst>
              <a:ext uri="{FF2B5EF4-FFF2-40B4-BE49-F238E27FC236}">
                <a16:creationId xmlns:a16="http://schemas.microsoft.com/office/drawing/2014/main" id="{9B9A3FA7-AA94-E2FF-2227-9B947FD3CB0B}"/>
              </a:ext>
            </a:extLst>
          </p:cNvPr>
          <p:cNvSpPr txBox="1"/>
          <p:nvPr/>
        </p:nvSpPr>
        <p:spPr bwMode="auto">
          <a:xfrm>
            <a:off x="5920762" y="1466576"/>
            <a:ext cx="5522753" cy="3077766"/>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marL="342900" indent="-342900">
              <a:buFont typeface="+mj-lt"/>
              <a:buAutoNum type="arabicPeriod"/>
              <a:defRPr/>
            </a:pPr>
            <a:r>
              <a:rPr lang="en-US" sz="1600" b="1" dirty="0" err="1">
                <a:latin typeface="Bahnschrift Light" panose="020B0502040204020203"/>
              </a:rPr>
              <a:t>startup_darsim</a:t>
            </a:r>
            <a:r>
              <a:rPr lang="en-US" sz="1600" b="1" dirty="0">
                <a:latin typeface="Bahnschrift Light" panose="020B0502040204020203"/>
              </a:rPr>
              <a:t> : </a:t>
            </a:r>
            <a:r>
              <a:rPr lang="en-US" sz="1600" dirty="0">
                <a:latin typeface="Bahnschrift Light" panose="020B0502040204020203"/>
              </a:rPr>
              <a:t>Starts up </a:t>
            </a:r>
            <a:r>
              <a:rPr lang="en-US" sz="1600" dirty="0" err="1">
                <a:latin typeface="Bahnschrift Light" panose="020B0502040204020203"/>
              </a:rPr>
              <a:t>DARSim</a:t>
            </a:r>
            <a:r>
              <a:rPr lang="en-US" sz="1600" dirty="0">
                <a:latin typeface="Bahnschrift Light" panose="020B0502040204020203"/>
              </a:rPr>
              <a:t> automatically. Avoid having to add the </a:t>
            </a:r>
            <a:r>
              <a:rPr lang="en-US" sz="1600" dirty="0" err="1">
                <a:latin typeface="Bahnschrift Light" panose="020B0502040204020203"/>
              </a:rPr>
              <a:t>DARSim</a:t>
            </a:r>
            <a:r>
              <a:rPr lang="en-US" sz="1600" dirty="0">
                <a:latin typeface="Bahnschrift Light" panose="020B0502040204020203"/>
              </a:rPr>
              <a:t> files manually like previous versions. </a:t>
            </a:r>
          </a:p>
          <a:p>
            <a:pPr marL="342900" indent="-342900">
              <a:buFont typeface="+mj-lt"/>
              <a:buAutoNum type="arabicPeriod"/>
              <a:defRPr/>
            </a:pPr>
            <a:r>
              <a:rPr lang="en-US" sz="1600" b="1" u="sng" dirty="0" err="1">
                <a:latin typeface="Bahnschrift Light" panose="020B0502040204020203"/>
              </a:rPr>
              <a:t>create_simulation_settings</a:t>
            </a:r>
            <a:r>
              <a:rPr lang="en-US" sz="1600" b="1" u="sng" dirty="0">
                <a:latin typeface="Bahnschrift Light" panose="020B0502040204020203"/>
              </a:rPr>
              <a:t>: </a:t>
            </a:r>
            <a:r>
              <a:rPr lang="en-US" sz="1600" dirty="0">
                <a:latin typeface="Bahnschrift Light" panose="020B0502040204020203"/>
              </a:rPr>
              <a:t>Routines Structures that describe simulation settings. List of blueprints for the simulator factory.</a:t>
            </a:r>
          </a:p>
          <a:p>
            <a:pPr marL="342900" indent="-342900">
              <a:buFont typeface="+mj-lt"/>
              <a:buAutoNum type="arabicPeriod"/>
              <a:defRPr/>
            </a:pPr>
            <a:r>
              <a:rPr lang="en-US" sz="1600" b="1" dirty="0" err="1">
                <a:latin typeface="Bahnschrift Light" panose="020B0502040204020203"/>
              </a:rPr>
              <a:t>create_simulator</a:t>
            </a:r>
            <a:r>
              <a:rPr lang="en-US" sz="1600" dirty="0">
                <a:latin typeface="Bahnschrift Light" panose="020B0502040204020203"/>
              </a:rPr>
              <a:t>: Uses previous settings to create the simulation object. </a:t>
            </a:r>
          </a:p>
          <a:p>
            <a:pPr marL="342900" indent="-342900">
              <a:buFont typeface="+mj-lt"/>
              <a:buAutoNum type="arabicPeriod"/>
              <a:defRPr/>
            </a:pPr>
            <a:r>
              <a:rPr lang="en-US" sz="1600" b="1" dirty="0">
                <a:latin typeface="Bahnschrift Light" panose="020B0502040204020203"/>
              </a:rPr>
              <a:t>(</a:t>
            </a:r>
            <a:r>
              <a:rPr lang="en-US" sz="1600" b="1" dirty="0" err="1">
                <a:latin typeface="Bahnschrift Light" panose="020B0502040204020203"/>
              </a:rPr>
              <a:t>darsim_menu</a:t>
            </a:r>
            <a:r>
              <a:rPr lang="en-US" sz="1600" b="1" dirty="0">
                <a:latin typeface="Bahnschrift Light" panose="020B0502040204020203"/>
              </a:rPr>
              <a:t>):</a:t>
            </a:r>
            <a:r>
              <a:rPr lang="en-US" sz="1600" dirty="0">
                <a:latin typeface="Bahnschrift Light" panose="020B0502040204020203"/>
              </a:rPr>
              <a:t> Creates GUI that can be used to run simulation without having to write code.</a:t>
            </a:r>
          </a:p>
          <a:p>
            <a:pPr marL="342900" indent="-342900">
              <a:buFont typeface="+mj-lt"/>
              <a:buAutoNum type="arabicPeriod"/>
              <a:defRPr/>
            </a:pPr>
            <a:endParaRPr lang="en-US" sz="1600" dirty="0">
              <a:latin typeface="Bahnschrift Light" panose="020B0502040204020203"/>
            </a:endParaRPr>
          </a:p>
        </p:txBody>
      </p:sp>
      <p:sp>
        <p:nvSpPr>
          <p:cNvPr id="6" name="Rectangle 5">
            <a:extLst>
              <a:ext uri="{FF2B5EF4-FFF2-40B4-BE49-F238E27FC236}">
                <a16:creationId xmlns:a16="http://schemas.microsoft.com/office/drawing/2014/main" id="{DFF7E070-1448-9DCE-431A-57B278F4CE0E}"/>
              </a:ext>
            </a:extLst>
          </p:cNvPr>
          <p:cNvSpPr/>
          <p:nvPr/>
        </p:nvSpPr>
        <p:spPr>
          <a:xfrm>
            <a:off x="3029680" y="5142568"/>
            <a:ext cx="1445704"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1-Startup</a:t>
            </a:r>
            <a:endParaRPr lang="pt-BR" dirty="0"/>
          </a:p>
        </p:txBody>
      </p:sp>
      <p:sp>
        <p:nvSpPr>
          <p:cNvPr id="7" name="Rectangle 6">
            <a:extLst>
              <a:ext uri="{FF2B5EF4-FFF2-40B4-BE49-F238E27FC236}">
                <a16:creationId xmlns:a16="http://schemas.microsoft.com/office/drawing/2014/main" id="{76798AF7-B0A4-76D4-3386-46CD555B8EF8}"/>
              </a:ext>
            </a:extLst>
          </p:cNvPr>
          <p:cNvSpPr/>
          <p:nvPr/>
        </p:nvSpPr>
        <p:spPr>
          <a:xfrm>
            <a:off x="4475384" y="5142570"/>
            <a:ext cx="1930868"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2-Create Settings</a:t>
            </a:r>
            <a:endParaRPr lang="pt-BR" dirty="0"/>
          </a:p>
        </p:txBody>
      </p:sp>
      <p:sp>
        <p:nvSpPr>
          <p:cNvPr id="8" name="Rectangle 7">
            <a:extLst>
              <a:ext uri="{FF2B5EF4-FFF2-40B4-BE49-F238E27FC236}">
                <a16:creationId xmlns:a16="http://schemas.microsoft.com/office/drawing/2014/main" id="{3528CAB8-C10F-1229-E38C-A2324427133C}"/>
              </a:ext>
            </a:extLst>
          </p:cNvPr>
          <p:cNvSpPr/>
          <p:nvPr/>
        </p:nvSpPr>
        <p:spPr>
          <a:xfrm>
            <a:off x="6406252" y="5142568"/>
            <a:ext cx="2294391"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3-Create Simulator</a:t>
            </a:r>
            <a:endParaRPr lang="pt-BR" dirty="0"/>
          </a:p>
        </p:txBody>
      </p:sp>
      <p:sp>
        <p:nvSpPr>
          <p:cNvPr id="13" name="Rectangle 12">
            <a:extLst>
              <a:ext uri="{FF2B5EF4-FFF2-40B4-BE49-F238E27FC236}">
                <a16:creationId xmlns:a16="http://schemas.microsoft.com/office/drawing/2014/main" id="{45CA076D-D747-4AAE-0461-9AF7F1330052}"/>
              </a:ext>
            </a:extLst>
          </p:cNvPr>
          <p:cNvSpPr/>
          <p:nvPr/>
        </p:nvSpPr>
        <p:spPr>
          <a:xfrm>
            <a:off x="8700643" y="5142568"/>
            <a:ext cx="2294391"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4-Run Simulation</a:t>
            </a:r>
            <a:endParaRPr lang="pt-BR" dirty="0"/>
          </a:p>
        </p:txBody>
      </p:sp>
      <p:sp>
        <p:nvSpPr>
          <p:cNvPr id="16" name="Arrow: Down 15">
            <a:extLst>
              <a:ext uri="{FF2B5EF4-FFF2-40B4-BE49-F238E27FC236}">
                <a16:creationId xmlns:a16="http://schemas.microsoft.com/office/drawing/2014/main" id="{BB8672E3-A3A4-DE45-EAA3-D509EFDA16BE}"/>
              </a:ext>
            </a:extLst>
          </p:cNvPr>
          <p:cNvSpPr/>
          <p:nvPr/>
        </p:nvSpPr>
        <p:spPr>
          <a:xfrm>
            <a:off x="5453497" y="2112960"/>
            <a:ext cx="310393" cy="1602297"/>
          </a:xfrm>
          <a:prstGeom prst="downArrow">
            <a:avLst/>
          </a:prstGeom>
          <a:solidFill>
            <a:srgbClr val="FF0000"/>
          </a:solidFill>
          <a:ln>
            <a:solidFill>
              <a:srgbClr val="C0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18" name="TextBox 17">
            <a:extLst>
              <a:ext uri="{FF2B5EF4-FFF2-40B4-BE49-F238E27FC236}">
                <a16:creationId xmlns:a16="http://schemas.microsoft.com/office/drawing/2014/main" id="{87CED217-1DBD-1C1A-604D-7A00E473A6B1}"/>
              </a:ext>
            </a:extLst>
          </p:cNvPr>
          <p:cNvSpPr txBox="1"/>
          <p:nvPr/>
        </p:nvSpPr>
        <p:spPr>
          <a:xfrm>
            <a:off x="7399556" y="4474123"/>
            <a:ext cx="2004969" cy="369332"/>
          </a:xfrm>
          <a:prstGeom prst="rect">
            <a:avLst/>
          </a:prstGeom>
          <a:noFill/>
        </p:spPr>
        <p:txBody>
          <a:bodyPr wrap="square">
            <a:spAutoFit/>
          </a:bodyPr>
          <a:lstStyle/>
          <a:p>
            <a:r>
              <a:rPr lang="en-US" dirty="0">
                <a:latin typeface="Bahnschrift Light" panose="020B0502040204020203"/>
              </a:rPr>
              <a:t>Continuous Flow</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84DE57E-1E39-FCA6-C6AA-151A77A5AB0B}"/>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03590B63-AED2-3190-6819-453B7D8E2027}"/>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FCB736D6-3A12-A2B9-36EA-29C01E1DD507}"/>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CC806BA2-0632-EB96-81FB-81E5A9A0ADFE}"/>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2" name="TextBox 1">
            <a:extLst>
              <a:ext uri="{FF2B5EF4-FFF2-40B4-BE49-F238E27FC236}">
                <a16:creationId xmlns:a16="http://schemas.microsoft.com/office/drawing/2014/main" id="{11F2F80D-A64C-B42A-D3ED-4C1B47294722}"/>
              </a:ext>
            </a:extLst>
          </p:cNvPr>
          <p:cNvSpPr txBox="1"/>
          <p:nvPr/>
        </p:nvSpPr>
        <p:spPr bwMode="auto">
          <a:xfrm>
            <a:off x="186167" y="926029"/>
            <a:ext cx="4016717" cy="338554"/>
          </a:xfrm>
          <a:prstGeom prst="rect">
            <a:avLst/>
          </a:prstGeom>
          <a:noFill/>
        </p:spPr>
        <p:txBody>
          <a:bodyPr wrap="square" rtlCol="0">
            <a:spAutoFit/>
          </a:bodyPr>
          <a:lstStyle/>
          <a:p>
            <a:pPr>
              <a:defRPr/>
            </a:pPr>
            <a:r>
              <a:rPr lang="en-US" sz="1600" b="1" dirty="0">
                <a:latin typeface="Bahnschrift" panose="020B0502040204020203" pitchFamily="34" charset="0"/>
              </a:rPr>
              <a:t>Main </a:t>
            </a:r>
            <a:r>
              <a:rPr lang="en-US" sz="1600" b="1" dirty="0" err="1">
                <a:latin typeface="Bahnschrift" panose="020B0502040204020203" pitchFamily="34" charset="0"/>
              </a:rPr>
              <a:t>DARSim</a:t>
            </a:r>
            <a:r>
              <a:rPr lang="en-US" sz="1600" b="1" dirty="0">
                <a:latin typeface="Bahnschrift" panose="020B0502040204020203" pitchFamily="34" charset="0"/>
              </a:rPr>
              <a:t> Beta</a:t>
            </a:r>
            <a:endParaRPr lang="en-US" dirty="0">
              <a:latin typeface="Bahnschrift Light" panose="020B0502040204020203"/>
            </a:endParaRPr>
          </a:p>
        </p:txBody>
      </p:sp>
      <p:grpSp>
        <p:nvGrpSpPr>
          <p:cNvPr id="29" name="Group 28">
            <a:extLst>
              <a:ext uri="{FF2B5EF4-FFF2-40B4-BE49-F238E27FC236}">
                <a16:creationId xmlns:a16="http://schemas.microsoft.com/office/drawing/2014/main" id="{3A1D016C-AE4F-F5C3-4CF5-DEC32947C704}"/>
              </a:ext>
            </a:extLst>
          </p:cNvPr>
          <p:cNvGrpSpPr/>
          <p:nvPr/>
        </p:nvGrpSpPr>
        <p:grpSpPr>
          <a:xfrm>
            <a:off x="832607" y="1632302"/>
            <a:ext cx="2388065" cy="4474819"/>
            <a:chOff x="832607" y="1632302"/>
            <a:chExt cx="2388065" cy="4474819"/>
          </a:xfrm>
        </p:grpSpPr>
        <p:sp>
          <p:nvSpPr>
            <p:cNvPr id="6" name="Rectangle 5">
              <a:extLst>
                <a:ext uri="{FF2B5EF4-FFF2-40B4-BE49-F238E27FC236}">
                  <a16:creationId xmlns:a16="http://schemas.microsoft.com/office/drawing/2014/main" id="{C6698E7C-AA50-B815-2DEE-D086E3564FCA}"/>
                </a:ext>
              </a:extLst>
            </p:cNvPr>
            <p:cNvSpPr/>
            <p:nvPr/>
          </p:nvSpPr>
          <p:spPr>
            <a:xfrm>
              <a:off x="832607" y="2530702"/>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Startup</a:t>
              </a:r>
              <a:endParaRPr lang="pt-BR" dirty="0"/>
            </a:p>
          </p:txBody>
        </p:sp>
        <p:sp>
          <p:nvSpPr>
            <p:cNvPr id="3" name="Rectangle: Rounded Corners 2">
              <a:extLst>
                <a:ext uri="{FF2B5EF4-FFF2-40B4-BE49-F238E27FC236}">
                  <a16:creationId xmlns:a16="http://schemas.microsoft.com/office/drawing/2014/main" id="{AABF4FCD-DC0B-25C5-40F8-D2718B7398B0}"/>
                </a:ext>
              </a:extLst>
            </p:cNvPr>
            <p:cNvSpPr/>
            <p:nvPr/>
          </p:nvSpPr>
          <p:spPr>
            <a:xfrm>
              <a:off x="868958" y="1632302"/>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 </a:t>
              </a:r>
              <a:r>
                <a:rPr lang="en-GB" dirty="0" err="1"/>
                <a:t>DARSim</a:t>
              </a:r>
              <a:r>
                <a:rPr lang="en-GB" dirty="0"/>
                <a:t> Beta</a:t>
              </a:r>
              <a:endParaRPr lang="pt-BR" dirty="0"/>
            </a:p>
          </p:txBody>
        </p:sp>
        <p:sp>
          <p:nvSpPr>
            <p:cNvPr id="12" name="Rectangle 11">
              <a:extLst>
                <a:ext uri="{FF2B5EF4-FFF2-40B4-BE49-F238E27FC236}">
                  <a16:creationId xmlns:a16="http://schemas.microsoft.com/office/drawing/2014/main" id="{BBF8F900-6238-8ED8-78E8-7B959D70AF90}"/>
                </a:ext>
              </a:extLst>
            </p:cNvPr>
            <p:cNvSpPr/>
            <p:nvPr/>
          </p:nvSpPr>
          <p:spPr>
            <a:xfrm>
              <a:off x="832607" y="3292136"/>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Read Settings</a:t>
              </a:r>
              <a:endParaRPr lang="pt-BR" dirty="0"/>
            </a:p>
          </p:txBody>
        </p:sp>
        <p:sp>
          <p:nvSpPr>
            <p:cNvPr id="14" name="Rectangle 13">
              <a:extLst>
                <a:ext uri="{FF2B5EF4-FFF2-40B4-BE49-F238E27FC236}">
                  <a16:creationId xmlns:a16="http://schemas.microsoft.com/office/drawing/2014/main" id="{453B2F2D-5F06-098F-281B-414B1D0E39E9}"/>
                </a:ext>
              </a:extLst>
            </p:cNvPr>
            <p:cNvSpPr/>
            <p:nvPr/>
          </p:nvSpPr>
          <p:spPr>
            <a:xfrm>
              <a:off x="832607" y="4053570"/>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Create Simulation</a:t>
              </a:r>
              <a:endParaRPr lang="pt-BR" dirty="0"/>
            </a:p>
          </p:txBody>
        </p:sp>
        <p:sp>
          <p:nvSpPr>
            <p:cNvPr id="15" name="Rectangle 14">
              <a:extLst>
                <a:ext uri="{FF2B5EF4-FFF2-40B4-BE49-F238E27FC236}">
                  <a16:creationId xmlns:a16="http://schemas.microsoft.com/office/drawing/2014/main" id="{168F6670-A8B6-AAB6-B8F4-4DA1F8C60EF5}"/>
                </a:ext>
              </a:extLst>
            </p:cNvPr>
            <p:cNvSpPr/>
            <p:nvPr/>
          </p:nvSpPr>
          <p:spPr>
            <a:xfrm>
              <a:off x="832607" y="4815005"/>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Run Simulation</a:t>
              </a:r>
              <a:endParaRPr lang="pt-BR" dirty="0"/>
            </a:p>
          </p:txBody>
        </p:sp>
        <p:sp>
          <p:nvSpPr>
            <p:cNvPr id="17" name="Arrow: Down 16">
              <a:extLst>
                <a:ext uri="{FF2B5EF4-FFF2-40B4-BE49-F238E27FC236}">
                  <a16:creationId xmlns:a16="http://schemas.microsoft.com/office/drawing/2014/main" id="{70B38385-B97C-CB16-140F-85F4A8C146CF}"/>
                </a:ext>
              </a:extLst>
            </p:cNvPr>
            <p:cNvSpPr/>
            <p:nvPr/>
          </p:nvSpPr>
          <p:spPr>
            <a:xfrm>
              <a:off x="1988889" y="2173558"/>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9" name="Arrow: Down 18">
              <a:extLst>
                <a:ext uri="{FF2B5EF4-FFF2-40B4-BE49-F238E27FC236}">
                  <a16:creationId xmlns:a16="http://schemas.microsoft.com/office/drawing/2014/main" id="{D3364697-8A47-110C-4984-EF4A3DEE209D}"/>
                </a:ext>
              </a:extLst>
            </p:cNvPr>
            <p:cNvSpPr/>
            <p:nvPr/>
          </p:nvSpPr>
          <p:spPr>
            <a:xfrm>
              <a:off x="1988889" y="2989147"/>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0" name="Arrow: Down 19">
              <a:extLst>
                <a:ext uri="{FF2B5EF4-FFF2-40B4-BE49-F238E27FC236}">
                  <a16:creationId xmlns:a16="http://schemas.microsoft.com/office/drawing/2014/main" id="{C262CFEA-6D13-51DF-F4A3-8857412057FB}"/>
                </a:ext>
              </a:extLst>
            </p:cNvPr>
            <p:cNvSpPr/>
            <p:nvPr/>
          </p:nvSpPr>
          <p:spPr>
            <a:xfrm>
              <a:off x="1988889" y="373675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1" name="Arrow: Down 20">
              <a:extLst>
                <a:ext uri="{FF2B5EF4-FFF2-40B4-BE49-F238E27FC236}">
                  <a16:creationId xmlns:a16="http://schemas.microsoft.com/office/drawing/2014/main" id="{19EC1C36-78B6-D8AF-D0E4-04F779DB2406}"/>
                </a:ext>
              </a:extLst>
            </p:cNvPr>
            <p:cNvSpPr/>
            <p:nvPr/>
          </p:nvSpPr>
          <p:spPr>
            <a:xfrm>
              <a:off x="1988889" y="4509774"/>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22" name="Rectangle: Rounded Corners 21">
              <a:extLst>
                <a:ext uri="{FF2B5EF4-FFF2-40B4-BE49-F238E27FC236}">
                  <a16:creationId xmlns:a16="http://schemas.microsoft.com/office/drawing/2014/main" id="{39C27675-C2DE-8069-2135-1CCBE2439E2E}"/>
                </a:ext>
              </a:extLst>
            </p:cNvPr>
            <p:cNvSpPr/>
            <p:nvPr/>
          </p:nvSpPr>
          <p:spPr>
            <a:xfrm>
              <a:off x="868958" y="5576440"/>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END</a:t>
              </a:r>
              <a:endParaRPr lang="pt-BR" dirty="0"/>
            </a:p>
          </p:txBody>
        </p:sp>
        <p:sp>
          <p:nvSpPr>
            <p:cNvPr id="24" name="Arrow: Down 23">
              <a:extLst>
                <a:ext uri="{FF2B5EF4-FFF2-40B4-BE49-F238E27FC236}">
                  <a16:creationId xmlns:a16="http://schemas.microsoft.com/office/drawing/2014/main" id="{9E3F7668-5A80-C087-6BC1-AD0402CD43B5}"/>
                </a:ext>
              </a:extLst>
            </p:cNvPr>
            <p:cNvSpPr/>
            <p:nvPr/>
          </p:nvSpPr>
          <p:spPr>
            <a:xfrm>
              <a:off x="1988889" y="525962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grpSp>
      <p:sp>
        <p:nvSpPr>
          <p:cNvPr id="25" name="TextBox 24">
            <a:extLst>
              <a:ext uri="{FF2B5EF4-FFF2-40B4-BE49-F238E27FC236}">
                <a16:creationId xmlns:a16="http://schemas.microsoft.com/office/drawing/2014/main" id="{D29EE0DA-16A3-D4E7-1390-4A165DB9BBCA}"/>
              </a:ext>
            </a:extLst>
          </p:cNvPr>
          <p:cNvSpPr txBox="1"/>
          <p:nvPr/>
        </p:nvSpPr>
        <p:spPr bwMode="auto">
          <a:xfrm>
            <a:off x="6801374" y="604017"/>
            <a:ext cx="4016717" cy="400110"/>
          </a:xfrm>
          <a:prstGeom prst="rect">
            <a:avLst/>
          </a:prstGeom>
          <a:noFill/>
        </p:spPr>
        <p:txBody>
          <a:bodyPr wrap="square" rtlCol="0">
            <a:spAutoFit/>
          </a:bodyPr>
          <a:lstStyle/>
          <a:p>
            <a:pPr>
              <a:defRPr/>
            </a:pPr>
            <a:r>
              <a:rPr lang="en-US" sz="2000" b="1" dirty="0">
                <a:latin typeface="Bahnschrift" panose="020B0502040204020203" pitchFamily="34" charset="0"/>
              </a:rPr>
              <a:t>How to run </a:t>
            </a:r>
            <a:r>
              <a:rPr lang="en-US" sz="2000" b="1" dirty="0" err="1">
                <a:latin typeface="Bahnschrift" panose="020B0502040204020203" pitchFamily="34" charset="0"/>
              </a:rPr>
              <a:t>DARSim</a:t>
            </a:r>
            <a:r>
              <a:rPr lang="en-US" sz="2000" b="1" dirty="0">
                <a:latin typeface="Bahnschrift" panose="020B0502040204020203" pitchFamily="34" charset="0"/>
              </a:rPr>
              <a:t> Beta?</a:t>
            </a:r>
            <a:endParaRPr lang="en-US" sz="2400" dirty="0">
              <a:latin typeface="Bahnschrift Light" panose="020B0502040204020203"/>
            </a:endParaRPr>
          </a:p>
        </p:txBody>
      </p:sp>
      <p:pic>
        <p:nvPicPr>
          <p:cNvPr id="27" name="Picture 26" descr="A screenshot of a computer&#10;&#10;Description automatically generated">
            <a:extLst>
              <a:ext uri="{FF2B5EF4-FFF2-40B4-BE49-F238E27FC236}">
                <a16:creationId xmlns:a16="http://schemas.microsoft.com/office/drawing/2014/main" id="{CA8A749A-C145-1B83-EE3B-F7EC21256A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0786"/>
            <a:ext cx="4470981" cy="2226758"/>
          </a:xfrm>
          <a:prstGeom prst="rect">
            <a:avLst/>
          </a:prstGeom>
        </p:spPr>
      </p:pic>
      <p:sp>
        <p:nvSpPr>
          <p:cNvPr id="28" name="TextBox 27">
            <a:extLst>
              <a:ext uri="{FF2B5EF4-FFF2-40B4-BE49-F238E27FC236}">
                <a16:creationId xmlns:a16="http://schemas.microsoft.com/office/drawing/2014/main" id="{4CADD15C-35D4-F660-5C87-8BFFA8755A07}"/>
              </a:ext>
            </a:extLst>
          </p:cNvPr>
          <p:cNvSpPr txBox="1"/>
          <p:nvPr/>
        </p:nvSpPr>
        <p:spPr bwMode="auto">
          <a:xfrm>
            <a:off x="5724367" y="1109206"/>
            <a:ext cx="5769133" cy="3539430"/>
          </a:xfrm>
          <a:prstGeom prst="rect">
            <a:avLst/>
          </a:prstGeom>
          <a:noFill/>
        </p:spPr>
        <p:txBody>
          <a:bodyPr wrap="square" rtlCol="0">
            <a:spAutoFit/>
          </a:bodyPr>
          <a:lstStyle/>
          <a:p>
            <a:pPr>
              <a:defRPr/>
            </a:pPr>
            <a:r>
              <a:rPr lang="en-US" sz="1600" dirty="0">
                <a:latin typeface="Bahnschrift Light" panose="020B0502040204020203"/>
              </a:rPr>
              <a:t>			Inside the SRC folder:</a:t>
            </a:r>
          </a:p>
          <a:p>
            <a:pPr marL="342900" indent="-342900">
              <a:buFont typeface="+mj-lt"/>
              <a:buAutoNum type="arabicPeriod"/>
              <a:defRPr/>
            </a:pPr>
            <a:r>
              <a:rPr lang="en-US" sz="1600" dirty="0">
                <a:latin typeface="Bahnschrift Light" panose="020B0502040204020203"/>
              </a:rPr>
              <a:t>type </a:t>
            </a:r>
            <a:r>
              <a:rPr lang="en-US" sz="1600" b="1" dirty="0" err="1">
                <a:latin typeface="Bahnschrift Light" panose="020B0502040204020203"/>
              </a:rPr>
              <a:t>darsim</a:t>
            </a:r>
            <a:r>
              <a:rPr lang="en-US" sz="1600" dirty="0">
                <a:latin typeface="Bahnschrift Light" panose="020B0502040204020203"/>
              </a:rPr>
              <a:t> and use the text GUI.</a:t>
            </a: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r>
              <a:rPr lang="en-US" sz="1600" dirty="0">
                <a:latin typeface="Bahnschrift Light" panose="020B0502040204020203"/>
              </a:rPr>
              <a:t>Or type </a:t>
            </a:r>
            <a:r>
              <a:rPr lang="en-US" sz="1600" b="1" dirty="0" err="1">
                <a:latin typeface="Bahnschrift Light" panose="020B0502040204020203"/>
              </a:rPr>
              <a:t>darsim</a:t>
            </a:r>
            <a:r>
              <a:rPr lang="en-US" sz="1600" b="1" dirty="0">
                <a:latin typeface="Bahnschrift Light" panose="020B0502040204020203"/>
              </a:rPr>
              <a:t>(</a:t>
            </a:r>
            <a:r>
              <a:rPr lang="en-US" sz="1600" b="1" dirty="0" err="1">
                <a:latin typeface="Bahnschrift Light" panose="020B0502040204020203"/>
              </a:rPr>
              <a:t>case_folder,case_input</a:t>
            </a:r>
            <a:r>
              <a:rPr lang="en-US" sz="1600" b="1" dirty="0">
                <a:latin typeface="Bahnschrift Light" panose="020B0502040204020203"/>
              </a:rPr>
              <a:t>) </a:t>
            </a:r>
            <a:r>
              <a:rPr lang="en-US" sz="1600" dirty="0">
                <a:latin typeface="Bahnschrift Light" panose="020B0502040204020203"/>
              </a:rPr>
              <a:t>to go to a specific case.</a:t>
            </a:r>
          </a:p>
        </p:txBody>
      </p:sp>
    </p:spTree>
    <p:extLst>
      <p:ext uri="{BB962C8B-B14F-4D97-AF65-F5344CB8AC3E}">
        <p14:creationId xmlns:p14="http://schemas.microsoft.com/office/powerpoint/2010/main" val="72087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a:extLst>
            <a:ext uri="{FF2B5EF4-FFF2-40B4-BE49-F238E27FC236}">
              <a16:creationId xmlns:a16="http://schemas.microsoft.com/office/drawing/2014/main" id="{272DF518-01C5-8E1F-0C02-475D2C49C060}"/>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2F7B07AE-0C5A-A3D5-1F52-CDD90FAE88BF}"/>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841FAD2D-DD3A-3BE5-494F-92D43748C104}"/>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13161EEE-723E-D3F1-FB3C-F76C791E5924}"/>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2" name="TextBox 1">
            <a:extLst>
              <a:ext uri="{FF2B5EF4-FFF2-40B4-BE49-F238E27FC236}">
                <a16:creationId xmlns:a16="http://schemas.microsoft.com/office/drawing/2014/main" id="{55D48851-7AA4-0626-EE84-75DABB0B3D4E}"/>
              </a:ext>
            </a:extLst>
          </p:cNvPr>
          <p:cNvSpPr txBox="1"/>
          <p:nvPr/>
        </p:nvSpPr>
        <p:spPr bwMode="auto">
          <a:xfrm>
            <a:off x="186167" y="926029"/>
            <a:ext cx="4016717" cy="1138773"/>
          </a:xfrm>
          <a:prstGeom prst="rect">
            <a:avLst/>
          </a:prstGeom>
          <a:noFill/>
        </p:spPr>
        <p:txBody>
          <a:bodyPr wrap="square" rtlCol="0">
            <a:spAutoFit/>
          </a:bodyPr>
          <a:lstStyle/>
          <a:p>
            <a:pPr>
              <a:defRPr/>
            </a:pPr>
            <a:r>
              <a:rPr lang="en-US" sz="1600" b="1" u="sng" dirty="0">
                <a:latin typeface="Bahnschrift" panose="020B0502040204020203" pitchFamily="34" charset="0"/>
              </a:rPr>
              <a:t>Create Simulation Settings - Routine</a:t>
            </a:r>
          </a:p>
          <a:p>
            <a:pPr>
              <a:defRPr/>
            </a:pPr>
            <a:endParaRPr lang="en-US" sz="1600" dirty="0">
              <a:latin typeface="Bahnschrift Light" panose="020B0502040204020203"/>
            </a:endParaRPr>
          </a:p>
          <a:p>
            <a:pPr>
              <a:defRPr/>
            </a:pPr>
            <a:endParaRPr lang="en-US" dirty="0">
              <a:latin typeface="Bahnschrift Light" panose="020B0502040204020203"/>
            </a:endParaRPr>
          </a:p>
          <a:p>
            <a:pPr>
              <a:defRPr/>
            </a:pPr>
            <a:endParaRPr lang="en-US" dirty="0">
              <a:latin typeface="Bahnschrift Light" panose="020B0502040204020203"/>
            </a:endParaRPr>
          </a:p>
        </p:txBody>
      </p:sp>
      <p:sp>
        <p:nvSpPr>
          <p:cNvPr id="5" name="TextBox 4">
            <a:extLst>
              <a:ext uri="{FF2B5EF4-FFF2-40B4-BE49-F238E27FC236}">
                <a16:creationId xmlns:a16="http://schemas.microsoft.com/office/drawing/2014/main" id="{3A475BA6-08A9-2938-26B0-1C1E20AC813C}"/>
              </a:ext>
            </a:extLst>
          </p:cNvPr>
          <p:cNvSpPr txBox="1"/>
          <p:nvPr/>
        </p:nvSpPr>
        <p:spPr bwMode="auto">
          <a:xfrm>
            <a:off x="5810773" y="189120"/>
            <a:ext cx="5522753" cy="6032421"/>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marL="342900" indent="-342900">
              <a:buFont typeface="+mj-lt"/>
              <a:buAutoNum type="arabicPeriod"/>
              <a:defRPr/>
            </a:pPr>
            <a:r>
              <a:rPr lang="en-US" sz="1600" b="1" dirty="0">
                <a:latin typeface="Bahnschrift Light" panose="020B0502040204020203"/>
              </a:rPr>
              <a:t>reader_darsim3 : </a:t>
            </a:r>
            <a:r>
              <a:rPr lang="en-US" sz="1600" dirty="0">
                <a:latin typeface="Bahnschrift Light" panose="020B0502040204020203"/>
              </a:rPr>
              <a:t>Reader of input files. Designed to be general. It uses a class called </a:t>
            </a:r>
            <a:r>
              <a:rPr lang="en-US" sz="1600" dirty="0" err="1">
                <a:latin typeface="Bahnschrift Light" panose="020B0502040204020203"/>
              </a:rPr>
              <a:t>TXTReadplus</a:t>
            </a:r>
            <a:r>
              <a:rPr lang="en-US" sz="1600" dirty="0">
                <a:latin typeface="Bahnschrift Light" panose="020B0502040204020203"/>
              </a:rPr>
              <a:t> designed to read all input files </a:t>
            </a:r>
            <a:r>
              <a:rPr lang="en-US" sz="1600" dirty="0" err="1">
                <a:latin typeface="Bahnschrift Light" panose="020B0502040204020203"/>
              </a:rPr>
              <a:t>DARSim</a:t>
            </a:r>
            <a:r>
              <a:rPr lang="en-US" sz="1600" dirty="0">
                <a:latin typeface="Bahnschrift Light" panose="020B0502040204020203"/>
              </a:rPr>
              <a:t> has been using. Adapts to the addition of new keywords. Students do not need to change it to update functionality. Generate </a:t>
            </a:r>
            <a:r>
              <a:rPr lang="en-US" sz="1600" dirty="0" err="1">
                <a:latin typeface="Bahnschrift Light" panose="020B0502040204020203"/>
              </a:rPr>
              <a:t>input_folder</a:t>
            </a:r>
            <a:r>
              <a:rPr lang="en-US" sz="1600" dirty="0">
                <a:latin typeface="Bahnschrift Light" panose="020B0502040204020203"/>
              </a:rPr>
              <a:t>:</a:t>
            </a: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r>
              <a:rPr lang="en-US" sz="1600" b="1" dirty="0">
                <a:latin typeface="Bahnschrift Light" panose="020B0502040204020203"/>
              </a:rPr>
              <a:t>blueprint factory:</a:t>
            </a:r>
            <a:r>
              <a:rPr lang="en-US" sz="1600" dirty="0">
                <a:latin typeface="Bahnschrift Light" panose="020B0502040204020203"/>
              </a:rPr>
              <a:t>  add default keywords that are placed when not declared. Splits components into several blueprints structures according to physics</a:t>
            </a: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r>
              <a:rPr lang="en-US" sz="1600" b="1" dirty="0">
                <a:latin typeface="Bahnschrift Light" panose="020B0502040204020203"/>
              </a:rPr>
              <a:t>darsim2_seetings_factory: </a:t>
            </a:r>
            <a:r>
              <a:rPr lang="en-US" sz="1600" dirty="0">
                <a:latin typeface="Bahnschrift Light" panose="020B0502040204020203"/>
              </a:rPr>
              <a:t>Compatibility layer that converts blueprints into simulation settings acceptable by simulation factory.</a:t>
            </a:r>
          </a:p>
        </p:txBody>
      </p:sp>
      <p:pic>
        <p:nvPicPr>
          <p:cNvPr id="12" name="Picture 11">
            <a:extLst>
              <a:ext uri="{FF2B5EF4-FFF2-40B4-BE49-F238E27FC236}">
                <a16:creationId xmlns:a16="http://schemas.microsoft.com/office/drawing/2014/main" id="{3AE16AD2-5813-371A-7E26-FACE09497967}"/>
              </a:ext>
            </a:extLst>
          </p:cNvPr>
          <p:cNvPicPr>
            <a:picLocks noChangeAspect="1"/>
          </p:cNvPicPr>
          <p:nvPr/>
        </p:nvPicPr>
        <p:blipFill>
          <a:blip r:embed="rId4"/>
          <a:stretch>
            <a:fillRect/>
          </a:stretch>
        </p:blipFill>
        <p:spPr>
          <a:xfrm>
            <a:off x="96253" y="1431881"/>
            <a:ext cx="5210902" cy="2381582"/>
          </a:xfrm>
          <a:prstGeom prst="rect">
            <a:avLst/>
          </a:prstGeom>
        </p:spPr>
      </p:pic>
      <p:pic>
        <p:nvPicPr>
          <p:cNvPr id="17" name="Picture 16" descr="A screenshot of a computer code">
            <a:extLst>
              <a:ext uri="{FF2B5EF4-FFF2-40B4-BE49-F238E27FC236}">
                <a16:creationId xmlns:a16="http://schemas.microsoft.com/office/drawing/2014/main" id="{6057EA90-C872-7A33-3024-EB2ABB7D53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2172" y="2119833"/>
            <a:ext cx="3259953" cy="1005678"/>
          </a:xfrm>
          <a:prstGeom prst="rect">
            <a:avLst/>
          </a:prstGeom>
        </p:spPr>
      </p:pic>
      <p:pic>
        <p:nvPicPr>
          <p:cNvPr id="21" name="Picture 20" descr="A screen shot of a computer program&#10;&#10;Description automatically generated">
            <a:extLst>
              <a:ext uri="{FF2B5EF4-FFF2-40B4-BE49-F238E27FC236}">
                <a16:creationId xmlns:a16="http://schemas.microsoft.com/office/drawing/2014/main" id="{6DD8E114-E5B1-766C-CDFE-FB19F625F6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200" y="4005153"/>
            <a:ext cx="1652325" cy="1340075"/>
          </a:xfrm>
          <a:prstGeom prst="rect">
            <a:avLst/>
          </a:prstGeom>
        </p:spPr>
      </p:pic>
      <p:pic>
        <p:nvPicPr>
          <p:cNvPr id="4" name="Picture 3" descr="A close-up of a text&#10;&#10;Description automatically generated">
            <a:extLst>
              <a:ext uri="{FF2B5EF4-FFF2-40B4-BE49-F238E27FC236}">
                <a16:creationId xmlns:a16="http://schemas.microsoft.com/office/drawing/2014/main" id="{71FF76C9-18A6-D336-FCE1-BC7C8867E4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475" y="4265622"/>
            <a:ext cx="4557128" cy="854054"/>
          </a:xfrm>
          <a:prstGeom prst="rect">
            <a:avLst/>
          </a:prstGeom>
        </p:spPr>
      </p:pic>
    </p:spTree>
    <p:extLst>
      <p:ext uri="{BB962C8B-B14F-4D97-AF65-F5344CB8AC3E}">
        <p14:creationId xmlns:p14="http://schemas.microsoft.com/office/powerpoint/2010/main" val="230381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272DF518-01C5-8E1F-0C02-475D2C49C060}"/>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2F7B07AE-0C5A-A3D5-1F52-CDD90FAE88BF}"/>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841FAD2D-DD3A-3BE5-494F-92D43748C104}"/>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13161EEE-723E-D3F1-FB3C-F76C791E5924}"/>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2" name="TextBox 1">
            <a:extLst>
              <a:ext uri="{FF2B5EF4-FFF2-40B4-BE49-F238E27FC236}">
                <a16:creationId xmlns:a16="http://schemas.microsoft.com/office/drawing/2014/main" id="{55D48851-7AA4-0626-EE84-75DABB0B3D4E}"/>
              </a:ext>
            </a:extLst>
          </p:cNvPr>
          <p:cNvSpPr txBox="1"/>
          <p:nvPr/>
        </p:nvSpPr>
        <p:spPr bwMode="auto">
          <a:xfrm>
            <a:off x="186167" y="926029"/>
            <a:ext cx="4016717" cy="1138773"/>
          </a:xfrm>
          <a:prstGeom prst="rect">
            <a:avLst/>
          </a:prstGeom>
          <a:noFill/>
        </p:spPr>
        <p:txBody>
          <a:bodyPr wrap="square" rtlCol="0">
            <a:spAutoFit/>
          </a:bodyPr>
          <a:lstStyle/>
          <a:p>
            <a:pPr>
              <a:defRPr/>
            </a:pPr>
            <a:r>
              <a:rPr lang="en-US" sz="1600" b="1" u="sng" dirty="0">
                <a:latin typeface="Bahnschrift" panose="020B0502040204020203" pitchFamily="34" charset="0"/>
              </a:rPr>
              <a:t>Create Simulation Settings - Routine</a:t>
            </a:r>
          </a:p>
          <a:p>
            <a:pPr>
              <a:defRPr/>
            </a:pPr>
            <a:endParaRPr lang="en-US" sz="1600" dirty="0">
              <a:latin typeface="Bahnschrift Light" panose="020B0502040204020203"/>
            </a:endParaRPr>
          </a:p>
          <a:p>
            <a:pPr>
              <a:defRPr/>
            </a:pPr>
            <a:endParaRPr lang="en-US" dirty="0">
              <a:latin typeface="Bahnschrift Light" panose="020B0502040204020203"/>
            </a:endParaRPr>
          </a:p>
          <a:p>
            <a:pPr>
              <a:defRPr/>
            </a:pPr>
            <a:endParaRPr lang="en-US" dirty="0">
              <a:latin typeface="Bahnschrift Light" panose="020B0502040204020203"/>
            </a:endParaRPr>
          </a:p>
        </p:txBody>
      </p:sp>
      <p:sp>
        <p:nvSpPr>
          <p:cNvPr id="5" name="TextBox 4">
            <a:extLst>
              <a:ext uri="{FF2B5EF4-FFF2-40B4-BE49-F238E27FC236}">
                <a16:creationId xmlns:a16="http://schemas.microsoft.com/office/drawing/2014/main" id="{3A475BA6-08A9-2938-26B0-1C1E20AC813C}"/>
              </a:ext>
            </a:extLst>
          </p:cNvPr>
          <p:cNvSpPr txBox="1"/>
          <p:nvPr/>
        </p:nvSpPr>
        <p:spPr bwMode="auto">
          <a:xfrm>
            <a:off x="5810773" y="189120"/>
            <a:ext cx="5522753" cy="5539978"/>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marL="342900" indent="-342900">
              <a:buFont typeface="+mj-lt"/>
              <a:buAutoNum type="arabicPeriod"/>
              <a:defRPr/>
            </a:pPr>
            <a:r>
              <a:rPr lang="en-US" sz="1600" b="1" dirty="0">
                <a:latin typeface="Bahnschrift Light" panose="020B0502040204020203"/>
              </a:rPr>
              <a:t>reader_darsim3 : </a:t>
            </a:r>
            <a:r>
              <a:rPr lang="en-US" sz="1600" dirty="0">
                <a:latin typeface="Bahnschrift Light" panose="020B0502040204020203"/>
              </a:rPr>
              <a:t>Reader of input files. Designed to be general. It uses a class called </a:t>
            </a:r>
            <a:r>
              <a:rPr lang="en-US" sz="1600" dirty="0" err="1">
                <a:latin typeface="Bahnschrift Light" panose="020B0502040204020203"/>
              </a:rPr>
              <a:t>TXTReadplus</a:t>
            </a:r>
            <a:r>
              <a:rPr lang="en-US" sz="1600" dirty="0">
                <a:latin typeface="Bahnschrift Light" panose="020B0502040204020203"/>
              </a:rPr>
              <a:t> designed to read all input files </a:t>
            </a:r>
            <a:r>
              <a:rPr lang="en-US" sz="1600" dirty="0" err="1">
                <a:latin typeface="Bahnschrift Light" panose="020B0502040204020203"/>
              </a:rPr>
              <a:t>DARSim</a:t>
            </a:r>
            <a:r>
              <a:rPr lang="en-US" sz="1600" dirty="0">
                <a:latin typeface="Bahnschrift Light" panose="020B0502040204020203"/>
              </a:rPr>
              <a:t> has been using and it generates </a:t>
            </a:r>
            <a:r>
              <a:rPr lang="en-US" sz="1600" dirty="0" err="1">
                <a:latin typeface="Bahnschrift Light" panose="020B0502040204020203"/>
              </a:rPr>
              <a:t>input_folder</a:t>
            </a:r>
            <a:r>
              <a:rPr lang="en-US" sz="1600" dirty="0">
                <a:latin typeface="Bahnschrift Light" panose="020B0502040204020203"/>
              </a:rPr>
              <a:t>:</a:t>
            </a: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r>
              <a:rPr lang="en-US" sz="1600" b="1" dirty="0">
                <a:latin typeface="Bahnschrift Light" panose="020B0502040204020203"/>
              </a:rPr>
              <a:t>blueprint factory:</a:t>
            </a:r>
            <a:r>
              <a:rPr lang="en-US" sz="1600" dirty="0">
                <a:latin typeface="Bahnschrift Light" panose="020B0502040204020203"/>
              </a:rPr>
              <a:t>  adds default keywords that are placed when not declared. Splits components into several blueprints structures according to physics</a:t>
            </a: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r>
              <a:rPr lang="en-US" sz="1600" b="1" dirty="0">
                <a:latin typeface="Bahnschrift Light" panose="020B0502040204020203"/>
              </a:rPr>
              <a:t>darsim2_seetings_factory: </a:t>
            </a:r>
            <a:r>
              <a:rPr lang="en-US" sz="1600" dirty="0">
                <a:latin typeface="Bahnschrift Light" panose="020B0502040204020203"/>
              </a:rPr>
              <a:t>Compatibility layer that converts blueprints into simulation settings acceptable by simulation factory.</a:t>
            </a:r>
          </a:p>
        </p:txBody>
      </p:sp>
      <p:pic>
        <p:nvPicPr>
          <p:cNvPr id="12" name="Picture 11">
            <a:extLst>
              <a:ext uri="{FF2B5EF4-FFF2-40B4-BE49-F238E27FC236}">
                <a16:creationId xmlns:a16="http://schemas.microsoft.com/office/drawing/2014/main" id="{3AE16AD2-5813-371A-7E26-FACE09497967}"/>
              </a:ext>
            </a:extLst>
          </p:cNvPr>
          <p:cNvPicPr>
            <a:picLocks noChangeAspect="1"/>
          </p:cNvPicPr>
          <p:nvPr/>
        </p:nvPicPr>
        <p:blipFill>
          <a:blip r:embed="rId4"/>
          <a:stretch>
            <a:fillRect/>
          </a:stretch>
        </p:blipFill>
        <p:spPr>
          <a:xfrm>
            <a:off x="96253" y="1431881"/>
            <a:ext cx="5210902" cy="2381582"/>
          </a:xfrm>
          <a:prstGeom prst="rect">
            <a:avLst/>
          </a:prstGeom>
        </p:spPr>
      </p:pic>
      <p:pic>
        <p:nvPicPr>
          <p:cNvPr id="17" name="Picture 16" descr="A screenshot of a computer code">
            <a:extLst>
              <a:ext uri="{FF2B5EF4-FFF2-40B4-BE49-F238E27FC236}">
                <a16:creationId xmlns:a16="http://schemas.microsoft.com/office/drawing/2014/main" id="{6057EA90-C872-7A33-3024-EB2ABB7D53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2172" y="1550342"/>
            <a:ext cx="3259953" cy="1005678"/>
          </a:xfrm>
          <a:prstGeom prst="rect">
            <a:avLst/>
          </a:prstGeom>
        </p:spPr>
      </p:pic>
      <p:pic>
        <p:nvPicPr>
          <p:cNvPr id="21" name="Picture 20" descr="A screen shot of a computer program&#10;&#10;Description automatically generated">
            <a:extLst>
              <a:ext uri="{FF2B5EF4-FFF2-40B4-BE49-F238E27FC236}">
                <a16:creationId xmlns:a16="http://schemas.microsoft.com/office/drawing/2014/main" id="{6DD8E114-E5B1-766C-CDFE-FB19F625F6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200" y="3547956"/>
            <a:ext cx="1652325" cy="1340075"/>
          </a:xfrm>
          <a:prstGeom prst="rect">
            <a:avLst/>
          </a:prstGeom>
        </p:spPr>
      </p:pic>
      <p:pic>
        <p:nvPicPr>
          <p:cNvPr id="4" name="Picture 3" descr="A close-up of a text&#10;&#10;Description automatically generated">
            <a:extLst>
              <a:ext uri="{FF2B5EF4-FFF2-40B4-BE49-F238E27FC236}">
                <a16:creationId xmlns:a16="http://schemas.microsoft.com/office/drawing/2014/main" id="{71FF76C9-18A6-D336-FCE1-BC7C8867E4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475" y="4265622"/>
            <a:ext cx="4557128" cy="854054"/>
          </a:xfrm>
          <a:prstGeom prst="rect">
            <a:avLst/>
          </a:prstGeom>
        </p:spPr>
      </p:pic>
    </p:spTree>
    <p:extLst>
      <p:ext uri="{BB962C8B-B14F-4D97-AF65-F5344CB8AC3E}">
        <p14:creationId xmlns:p14="http://schemas.microsoft.com/office/powerpoint/2010/main" val="129038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01472D5-6E99-FE16-E06C-DD1BFB7FF669}"/>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97C7ACA7-A298-6709-82A4-E5F9004EA332}"/>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0DD6B0CF-E2D4-AA61-89DB-D9DF76C0607B}"/>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D2FF6FD4-7049-20C6-32C5-6F50E14A7CC6}"/>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2" name="TextBox 1">
            <a:extLst>
              <a:ext uri="{FF2B5EF4-FFF2-40B4-BE49-F238E27FC236}">
                <a16:creationId xmlns:a16="http://schemas.microsoft.com/office/drawing/2014/main" id="{8375C3C3-F02F-CE1E-B5FA-8E63225B5C11}"/>
              </a:ext>
            </a:extLst>
          </p:cNvPr>
          <p:cNvSpPr txBox="1"/>
          <p:nvPr/>
        </p:nvSpPr>
        <p:spPr bwMode="auto">
          <a:xfrm>
            <a:off x="186167" y="926029"/>
            <a:ext cx="4016717" cy="1138773"/>
          </a:xfrm>
          <a:prstGeom prst="rect">
            <a:avLst/>
          </a:prstGeom>
          <a:noFill/>
        </p:spPr>
        <p:txBody>
          <a:bodyPr wrap="square" rtlCol="0">
            <a:spAutoFit/>
          </a:bodyPr>
          <a:lstStyle/>
          <a:p>
            <a:pPr>
              <a:defRPr/>
            </a:pPr>
            <a:r>
              <a:rPr lang="en-US" sz="1600" b="1" u="sng" dirty="0">
                <a:latin typeface="Bahnschrift" panose="020B0502040204020203" pitchFamily="34" charset="0"/>
              </a:rPr>
              <a:t>Create Simulation Settings - Routine</a:t>
            </a:r>
          </a:p>
          <a:p>
            <a:pPr>
              <a:defRPr/>
            </a:pPr>
            <a:endParaRPr lang="en-US" sz="1600" dirty="0">
              <a:latin typeface="Bahnschrift Light" panose="020B0502040204020203"/>
            </a:endParaRPr>
          </a:p>
          <a:p>
            <a:pPr>
              <a:defRPr/>
            </a:pPr>
            <a:endParaRPr lang="en-US" dirty="0">
              <a:latin typeface="Bahnschrift Light" panose="020B0502040204020203"/>
            </a:endParaRPr>
          </a:p>
          <a:p>
            <a:pPr>
              <a:defRPr/>
            </a:pPr>
            <a:endParaRPr lang="en-US" dirty="0">
              <a:latin typeface="Bahnschrift Light" panose="020B0502040204020203"/>
            </a:endParaRPr>
          </a:p>
        </p:txBody>
      </p:sp>
      <p:sp>
        <p:nvSpPr>
          <p:cNvPr id="4" name="Rectangle 3">
            <a:extLst>
              <a:ext uri="{FF2B5EF4-FFF2-40B4-BE49-F238E27FC236}">
                <a16:creationId xmlns:a16="http://schemas.microsoft.com/office/drawing/2014/main" id="{D35EC3B3-804F-2DB1-B417-05A6ED23BC80}"/>
              </a:ext>
            </a:extLst>
          </p:cNvPr>
          <p:cNvSpPr/>
          <p:nvPr/>
        </p:nvSpPr>
        <p:spPr>
          <a:xfrm>
            <a:off x="832607" y="2530702"/>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Reader </a:t>
            </a:r>
            <a:r>
              <a:rPr lang="en-GB" sz="1600" dirty="0" err="1"/>
              <a:t>Darsim</a:t>
            </a:r>
            <a:r>
              <a:rPr lang="en-GB" sz="1600" dirty="0"/>
              <a:t> 3</a:t>
            </a:r>
            <a:endParaRPr lang="pt-BR" sz="1600" dirty="0"/>
          </a:p>
        </p:txBody>
      </p:sp>
      <p:sp>
        <p:nvSpPr>
          <p:cNvPr id="6" name="Rectangle: Rounded Corners 5">
            <a:extLst>
              <a:ext uri="{FF2B5EF4-FFF2-40B4-BE49-F238E27FC236}">
                <a16:creationId xmlns:a16="http://schemas.microsoft.com/office/drawing/2014/main" id="{97A3A569-F306-CB57-13F8-EC13C035734C}"/>
              </a:ext>
            </a:extLst>
          </p:cNvPr>
          <p:cNvSpPr/>
          <p:nvPr/>
        </p:nvSpPr>
        <p:spPr>
          <a:xfrm>
            <a:off x="868958" y="1632302"/>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Create Simulation Settings</a:t>
            </a:r>
            <a:endParaRPr lang="pt-BR" dirty="0"/>
          </a:p>
        </p:txBody>
      </p:sp>
      <p:sp>
        <p:nvSpPr>
          <p:cNvPr id="7" name="Rectangle 6">
            <a:extLst>
              <a:ext uri="{FF2B5EF4-FFF2-40B4-BE49-F238E27FC236}">
                <a16:creationId xmlns:a16="http://schemas.microsoft.com/office/drawing/2014/main" id="{AC64E4C2-489D-FD6A-D9D6-7B02F0C0288E}"/>
              </a:ext>
            </a:extLst>
          </p:cNvPr>
          <p:cNvSpPr/>
          <p:nvPr/>
        </p:nvSpPr>
        <p:spPr>
          <a:xfrm>
            <a:off x="832607" y="3292136"/>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Blueprint Factory</a:t>
            </a:r>
            <a:endParaRPr lang="pt-BR" sz="1600" dirty="0"/>
          </a:p>
        </p:txBody>
      </p:sp>
      <p:sp>
        <p:nvSpPr>
          <p:cNvPr id="8" name="Rectangle 7">
            <a:extLst>
              <a:ext uri="{FF2B5EF4-FFF2-40B4-BE49-F238E27FC236}">
                <a16:creationId xmlns:a16="http://schemas.microsoft.com/office/drawing/2014/main" id="{A60461D3-352C-2B0E-EFFB-66683737A914}"/>
              </a:ext>
            </a:extLst>
          </p:cNvPr>
          <p:cNvSpPr/>
          <p:nvPr/>
        </p:nvSpPr>
        <p:spPr>
          <a:xfrm>
            <a:off x="832607" y="4053570"/>
            <a:ext cx="2388065"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t>Translate </a:t>
            </a:r>
            <a:r>
              <a:rPr lang="en-GB" sz="1600" dirty="0" err="1"/>
              <a:t>DARSim</a:t>
            </a:r>
            <a:r>
              <a:rPr lang="en-GB" sz="1600" dirty="0"/>
              <a:t> 3 to </a:t>
            </a:r>
            <a:r>
              <a:rPr lang="en-GB" sz="1600" dirty="0" err="1"/>
              <a:t>DARSim</a:t>
            </a:r>
            <a:r>
              <a:rPr lang="en-GB" sz="1600" dirty="0"/>
              <a:t> 2</a:t>
            </a:r>
            <a:endParaRPr lang="pt-BR" sz="1600" dirty="0"/>
          </a:p>
        </p:txBody>
      </p:sp>
      <p:sp>
        <p:nvSpPr>
          <p:cNvPr id="14" name="Arrow: Down 13">
            <a:extLst>
              <a:ext uri="{FF2B5EF4-FFF2-40B4-BE49-F238E27FC236}">
                <a16:creationId xmlns:a16="http://schemas.microsoft.com/office/drawing/2014/main" id="{A6245768-1ED9-605A-05A1-8C0DDB36224F}"/>
              </a:ext>
            </a:extLst>
          </p:cNvPr>
          <p:cNvSpPr/>
          <p:nvPr/>
        </p:nvSpPr>
        <p:spPr>
          <a:xfrm>
            <a:off x="1988889" y="2173558"/>
            <a:ext cx="75501" cy="338554"/>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5" name="Arrow: Down 14">
            <a:extLst>
              <a:ext uri="{FF2B5EF4-FFF2-40B4-BE49-F238E27FC236}">
                <a16:creationId xmlns:a16="http://schemas.microsoft.com/office/drawing/2014/main" id="{84E720C6-0ACA-D69D-C0B5-61798939489B}"/>
              </a:ext>
            </a:extLst>
          </p:cNvPr>
          <p:cNvSpPr/>
          <p:nvPr/>
        </p:nvSpPr>
        <p:spPr>
          <a:xfrm>
            <a:off x="1988889" y="2989147"/>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6" name="Arrow: Down 15">
            <a:extLst>
              <a:ext uri="{FF2B5EF4-FFF2-40B4-BE49-F238E27FC236}">
                <a16:creationId xmlns:a16="http://schemas.microsoft.com/office/drawing/2014/main" id="{842D982B-516C-4CA1-1F5F-E41C5AF43941}"/>
              </a:ext>
            </a:extLst>
          </p:cNvPr>
          <p:cNvSpPr/>
          <p:nvPr/>
        </p:nvSpPr>
        <p:spPr>
          <a:xfrm>
            <a:off x="1988889" y="3736752"/>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8" name="Arrow: Down 17">
            <a:extLst>
              <a:ext uri="{FF2B5EF4-FFF2-40B4-BE49-F238E27FC236}">
                <a16:creationId xmlns:a16="http://schemas.microsoft.com/office/drawing/2014/main" id="{113F3AA5-DA4E-86AA-D56E-A4A9331BC783}"/>
              </a:ext>
            </a:extLst>
          </p:cNvPr>
          <p:cNvSpPr/>
          <p:nvPr/>
        </p:nvSpPr>
        <p:spPr>
          <a:xfrm>
            <a:off x="1988889" y="4509774"/>
            <a:ext cx="75501" cy="29079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w="0"/>
              <a:solidFill>
                <a:schemeClr val="tx1"/>
              </a:solidFill>
              <a:effectLst>
                <a:outerShdw blurRad="38100" dist="19050" dir="2700000" algn="tl" rotWithShape="0">
                  <a:schemeClr val="dk1">
                    <a:alpha val="40000"/>
                  </a:schemeClr>
                </a:outerShdw>
              </a:effectLst>
              <a:highlight>
                <a:srgbClr val="000000"/>
              </a:highlight>
            </a:endParaRPr>
          </a:p>
        </p:txBody>
      </p:sp>
      <p:sp>
        <p:nvSpPr>
          <p:cNvPr id="19" name="Rectangle: Rounded Corners 18">
            <a:extLst>
              <a:ext uri="{FF2B5EF4-FFF2-40B4-BE49-F238E27FC236}">
                <a16:creationId xmlns:a16="http://schemas.microsoft.com/office/drawing/2014/main" id="{AA7CACF6-1B4B-E09E-EE4F-4CB044E9FB22}"/>
              </a:ext>
            </a:extLst>
          </p:cNvPr>
          <p:cNvSpPr/>
          <p:nvPr/>
        </p:nvSpPr>
        <p:spPr>
          <a:xfrm>
            <a:off x="832607" y="4838693"/>
            <a:ext cx="2315362" cy="530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END</a:t>
            </a:r>
            <a:endParaRPr lang="pt-BR" dirty="0"/>
          </a:p>
        </p:txBody>
      </p:sp>
      <p:sp>
        <p:nvSpPr>
          <p:cNvPr id="3" name="TextBox 2">
            <a:extLst>
              <a:ext uri="{FF2B5EF4-FFF2-40B4-BE49-F238E27FC236}">
                <a16:creationId xmlns:a16="http://schemas.microsoft.com/office/drawing/2014/main" id="{3834951C-0088-9191-3048-E0EBB4702BFE}"/>
              </a:ext>
            </a:extLst>
          </p:cNvPr>
          <p:cNvSpPr txBox="1"/>
          <p:nvPr/>
        </p:nvSpPr>
        <p:spPr bwMode="auto">
          <a:xfrm>
            <a:off x="5810773" y="189120"/>
            <a:ext cx="5522753" cy="5539978"/>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marL="342900" indent="-342900">
              <a:buFont typeface="+mj-lt"/>
              <a:buAutoNum type="arabicPeriod"/>
              <a:defRPr/>
            </a:pPr>
            <a:r>
              <a:rPr lang="en-US" sz="1600" b="1" dirty="0">
                <a:latin typeface="Bahnschrift Light" panose="020B0502040204020203"/>
              </a:rPr>
              <a:t>reader_darsim3 : </a:t>
            </a:r>
            <a:r>
              <a:rPr lang="en-US" sz="1600" dirty="0">
                <a:latin typeface="Bahnschrift Light" panose="020B0502040204020203"/>
              </a:rPr>
              <a:t>Reader of input files. Designed to be general. It uses a class called </a:t>
            </a:r>
            <a:r>
              <a:rPr lang="en-US" sz="1600" dirty="0" err="1">
                <a:latin typeface="Bahnschrift Light" panose="020B0502040204020203"/>
              </a:rPr>
              <a:t>TXTReadplus</a:t>
            </a:r>
            <a:r>
              <a:rPr lang="en-US" sz="1600" dirty="0">
                <a:latin typeface="Bahnschrift Light" panose="020B0502040204020203"/>
              </a:rPr>
              <a:t> designed to read all input files </a:t>
            </a:r>
            <a:r>
              <a:rPr lang="en-US" sz="1600" dirty="0" err="1">
                <a:latin typeface="Bahnschrift Light" panose="020B0502040204020203"/>
              </a:rPr>
              <a:t>DARSim</a:t>
            </a:r>
            <a:r>
              <a:rPr lang="en-US" sz="1600" dirty="0">
                <a:latin typeface="Bahnschrift Light" panose="020B0502040204020203"/>
              </a:rPr>
              <a:t> has been using and it generates </a:t>
            </a:r>
            <a:r>
              <a:rPr lang="en-US" sz="1600" dirty="0" err="1">
                <a:latin typeface="Bahnschrift Light" panose="020B0502040204020203"/>
              </a:rPr>
              <a:t>input_folder</a:t>
            </a:r>
            <a:r>
              <a:rPr lang="en-US" sz="1600" dirty="0">
                <a:latin typeface="Bahnschrift Light" panose="020B0502040204020203"/>
              </a:rPr>
              <a:t>:</a:t>
            </a: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r>
              <a:rPr lang="en-US" sz="1600" b="1" dirty="0">
                <a:latin typeface="Bahnschrift Light" panose="020B0502040204020203"/>
              </a:rPr>
              <a:t>blueprint factory:</a:t>
            </a:r>
            <a:r>
              <a:rPr lang="en-US" sz="1600" dirty="0">
                <a:latin typeface="Bahnschrift Light" panose="020B0502040204020203"/>
              </a:rPr>
              <a:t>  adds default keywords that are placed when not declared. Splits components into several blueprints structures according to physics</a:t>
            </a:r>
          </a:p>
          <a:p>
            <a:pPr marL="342900" indent="-342900">
              <a:buFont typeface="+mj-lt"/>
              <a:buAutoNum type="arabicPeriod"/>
              <a:defRPr/>
            </a:pPr>
            <a:endParaRPr lang="en-US" sz="1600"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endParaRPr lang="en-US" sz="1600" b="1" dirty="0">
              <a:latin typeface="Bahnschrift Light" panose="020B0502040204020203"/>
            </a:endParaRPr>
          </a:p>
          <a:p>
            <a:pPr marL="342900" indent="-342900">
              <a:buFont typeface="+mj-lt"/>
              <a:buAutoNum type="arabicPeriod"/>
              <a:defRPr/>
            </a:pPr>
            <a:r>
              <a:rPr lang="en-US" sz="1600" b="1" dirty="0">
                <a:latin typeface="Bahnschrift Light" panose="020B0502040204020203"/>
              </a:rPr>
              <a:t>darsim2_seetings_factory: </a:t>
            </a:r>
            <a:r>
              <a:rPr lang="en-US" sz="1600" dirty="0">
                <a:latin typeface="Bahnschrift Light" panose="020B0502040204020203"/>
              </a:rPr>
              <a:t>Compatibility layer that converts blueprints into simulation settings acceptable by simulation factory.</a:t>
            </a:r>
          </a:p>
        </p:txBody>
      </p:sp>
      <p:pic>
        <p:nvPicPr>
          <p:cNvPr id="12" name="Picture 11" descr="A screenshot of a computer code">
            <a:extLst>
              <a:ext uri="{FF2B5EF4-FFF2-40B4-BE49-F238E27FC236}">
                <a16:creationId xmlns:a16="http://schemas.microsoft.com/office/drawing/2014/main" id="{F60E6AC0-FF42-724D-3A92-F071A5B5D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942172" y="1550342"/>
            <a:ext cx="3259953" cy="1005678"/>
          </a:xfrm>
          <a:prstGeom prst="rect">
            <a:avLst/>
          </a:prstGeom>
        </p:spPr>
      </p:pic>
      <p:pic>
        <p:nvPicPr>
          <p:cNvPr id="13" name="Picture 12" descr="A screen shot of a computer program&#10;&#10;Description automatically generated">
            <a:extLst>
              <a:ext uri="{FF2B5EF4-FFF2-40B4-BE49-F238E27FC236}">
                <a16:creationId xmlns:a16="http://schemas.microsoft.com/office/drawing/2014/main" id="{BCB4ACAF-1A10-C93B-DF1F-498DBDB385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125200" y="3547956"/>
            <a:ext cx="1652325" cy="1340075"/>
          </a:xfrm>
          <a:prstGeom prst="rect">
            <a:avLst/>
          </a:prstGeom>
        </p:spPr>
      </p:pic>
    </p:spTree>
    <p:extLst>
      <p:ext uri="{BB962C8B-B14F-4D97-AF65-F5344CB8AC3E}">
        <p14:creationId xmlns:p14="http://schemas.microsoft.com/office/powerpoint/2010/main" val="340938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E4E4EC7-9BC1-E39B-8167-3925C4DF2342}"/>
            </a:ext>
          </a:extLst>
        </p:cNvPr>
        <p:cNvGrpSpPr/>
        <p:nvPr/>
      </p:nvGrpSpPr>
      <p:grpSpPr bwMode="auto">
        <a:xfrm>
          <a:off x="0" y="0"/>
          <a:ext cx="0" cy="0"/>
          <a:chOff x="0" y="0"/>
          <a:chExt cx="0" cy="0"/>
        </a:xfrm>
      </p:grpSpPr>
      <p:pic>
        <p:nvPicPr>
          <p:cNvPr id="9" name="Picture 2" descr="newLogo.png">
            <a:extLst>
              <a:ext uri="{FF2B5EF4-FFF2-40B4-BE49-F238E27FC236}">
                <a16:creationId xmlns:a16="http://schemas.microsoft.com/office/drawing/2014/main" id="{1977860B-E0BD-65E2-11B5-F158098F6385}"/>
              </a:ext>
            </a:extLst>
          </p:cNvPr>
          <p:cNvPicPr>
            <a:picLocks noChangeAspect="1" noChangeArrowheads="1"/>
          </p:cNvPicPr>
          <p:nvPr/>
        </p:nvPicPr>
        <p:blipFill>
          <a:blip r:embed="rId2"/>
          <a:stretch>
            <a:fillRect/>
          </a:stretch>
        </p:blipFill>
        <p:spPr bwMode="auto">
          <a:xfrm flipH="1">
            <a:off x="10160" y="6425890"/>
            <a:ext cx="536630" cy="462590"/>
          </a:xfrm>
          <a:prstGeom prst="rect">
            <a:avLst/>
          </a:prstGeom>
          <a:noFill/>
        </p:spPr>
      </p:pic>
      <p:pic>
        <p:nvPicPr>
          <p:cNvPr id="10" name="Picture 9">
            <a:extLst>
              <a:ext uri="{FF2B5EF4-FFF2-40B4-BE49-F238E27FC236}">
                <a16:creationId xmlns:a16="http://schemas.microsoft.com/office/drawing/2014/main" id="{0C8A3BC6-02A8-AE11-0122-8A5EA90D9911}"/>
              </a:ext>
            </a:extLst>
          </p:cNvPr>
          <p:cNvPicPr>
            <a:picLocks noChangeAspect="1"/>
          </p:cNvPicPr>
          <p:nvPr/>
        </p:nvPicPr>
        <p:blipFill>
          <a:blip r:embed="rId3"/>
          <a:srcRect l="7197" t="10638" r="10692" b="34042"/>
          <a:stretch>
            <a:fillRect/>
          </a:stretch>
        </p:blipFill>
        <p:spPr bwMode="auto">
          <a:xfrm>
            <a:off x="11094720" y="6395410"/>
            <a:ext cx="995680" cy="413101"/>
          </a:xfrm>
          <a:prstGeom prst="rect">
            <a:avLst/>
          </a:prstGeom>
        </p:spPr>
      </p:pic>
      <p:sp>
        <p:nvSpPr>
          <p:cNvPr id="11" name="Retângulo de cantos arredondados 12">
            <a:extLst>
              <a:ext uri="{FF2B5EF4-FFF2-40B4-BE49-F238E27FC236}">
                <a16:creationId xmlns:a16="http://schemas.microsoft.com/office/drawing/2014/main" id="{B7DED937-4525-B263-65BC-30D3C35710C1}"/>
              </a:ext>
            </a:extLst>
          </p:cNvPr>
          <p:cNvSpPr/>
          <p:nvPr/>
        </p:nvSpPr>
        <p:spPr bwMode="auto">
          <a:xfrm>
            <a:off x="186167" y="189120"/>
            <a:ext cx="3941216" cy="414897"/>
          </a:xfrm>
          <a:prstGeom prst="roundRect">
            <a:avLst>
              <a:gd name="adj" fmla="val 0"/>
            </a:avLst>
          </a:prstGeom>
          <a:solidFill>
            <a:srgbClr val="00A6D6"/>
          </a:solidFill>
          <a:ln>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err="1">
                <a:latin typeface="Bahnschrift SemiBold" panose="020B0502040204020203"/>
              </a:rPr>
              <a:t>DARSim</a:t>
            </a:r>
            <a:r>
              <a:rPr lang="en-US" sz="2000" b="1" dirty="0">
                <a:latin typeface="Bahnschrift SemiBold" panose="020B0502040204020203"/>
              </a:rPr>
              <a:t> Beta Structure</a:t>
            </a:r>
          </a:p>
        </p:txBody>
      </p:sp>
      <p:sp>
        <p:nvSpPr>
          <p:cNvPr id="2" name="TextBox 1">
            <a:extLst>
              <a:ext uri="{FF2B5EF4-FFF2-40B4-BE49-F238E27FC236}">
                <a16:creationId xmlns:a16="http://schemas.microsoft.com/office/drawing/2014/main" id="{B8B63876-A777-5BAB-C552-596D131F48FB}"/>
              </a:ext>
            </a:extLst>
          </p:cNvPr>
          <p:cNvSpPr txBox="1"/>
          <p:nvPr/>
        </p:nvSpPr>
        <p:spPr bwMode="auto">
          <a:xfrm>
            <a:off x="186167" y="926029"/>
            <a:ext cx="4016717" cy="1138773"/>
          </a:xfrm>
          <a:prstGeom prst="rect">
            <a:avLst/>
          </a:prstGeom>
          <a:noFill/>
        </p:spPr>
        <p:txBody>
          <a:bodyPr wrap="square" rtlCol="0">
            <a:spAutoFit/>
          </a:bodyPr>
          <a:lstStyle/>
          <a:p>
            <a:pPr>
              <a:defRPr/>
            </a:pPr>
            <a:r>
              <a:rPr lang="en-US" sz="1600" b="1" dirty="0">
                <a:latin typeface="Bahnschrift" panose="020B0502040204020203" pitchFamily="34" charset="0"/>
              </a:rPr>
              <a:t>Main </a:t>
            </a:r>
            <a:r>
              <a:rPr lang="en-US" sz="1600" b="1" dirty="0" err="1">
                <a:latin typeface="Bahnschrift" panose="020B0502040204020203" pitchFamily="34" charset="0"/>
              </a:rPr>
              <a:t>DARSim</a:t>
            </a:r>
            <a:r>
              <a:rPr lang="en-US" sz="1600" b="1" dirty="0">
                <a:latin typeface="Bahnschrift" panose="020B0502040204020203" pitchFamily="34" charset="0"/>
              </a:rPr>
              <a:t> Beta</a:t>
            </a:r>
          </a:p>
          <a:p>
            <a:pPr>
              <a:defRPr/>
            </a:pPr>
            <a:endParaRPr lang="en-US" sz="1600" dirty="0">
              <a:latin typeface="Bahnschrift Light" panose="020B0502040204020203"/>
            </a:endParaRPr>
          </a:p>
          <a:p>
            <a:pPr>
              <a:defRPr/>
            </a:pPr>
            <a:endParaRPr lang="en-US" dirty="0">
              <a:latin typeface="Bahnschrift Light" panose="020B0502040204020203"/>
            </a:endParaRPr>
          </a:p>
          <a:p>
            <a:pPr>
              <a:defRPr/>
            </a:pPr>
            <a:endParaRPr lang="en-US" dirty="0">
              <a:latin typeface="Bahnschrift Light" panose="020B0502040204020203"/>
            </a:endParaRPr>
          </a:p>
        </p:txBody>
      </p:sp>
      <p:pic>
        <p:nvPicPr>
          <p:cNvPr id="4" name="Picture 3">
            <a:extLst>
              <a:ext uri="{FF2B5EF4-FFF2-40B4-BE49-F238E27FC236}">
                <a16:creationId xmlns:a16="http://schemas.microsoft.com/office/drawing/2014/main" id="{85A1214B-6024-2A62-3C4C-DF8B0BC31574}"/>
              </a:ext>
            </a:extLst>
          </p:cNvPr>
          <p:cNvPicPr>
            <a:picLocks noChangeAspect="1"/>
          </p:cNvPicPr>
          <p:nvPr/>
        </p:nvPicPr>
        <p:blipFill>
          <a:blip r:embed="rId4"/>
          <a:stretch>
            <a:fillRect/>
          </a:stretch>
        </p:blipFill>
        <p:spPr>
          <a:xfrm>
            <a:off x="104021" y="1466576"/>
            <a:ext cx="4534533" cy="3924848"/>
          </a:xfrm>
          <a:prstGeom prst="rect">
            <a:avLst/>
          </a:prstGeom>
        </p:spPr>
      </p:pic>
      <p:sp>
        <p:nvSpPr>
          <p:cNvPr id="5" name="TextBox 4">
            <a:extLst>
              <a:ext uri="{FF2B5EF4-FFF2-40B4-BE49-F238E27FC236}">
                <a16:creationId xmlns:a16="http://schemas.microsoft.com/office/drawing/2014/main" id="{7A841C07-1D0B-16B3-C30C-57EAD7D5D4DA}"/>
              </a:ext>
            </a:extLst>
          </p:cNvPr>
          <p:cNvSpPr txBox="1"/>
          <p:nvPr/>
        </p:nvSpPr>
        <p:spPr bwMode="auto">
          <a:xfrm>
            <a:off x="5819162" y="849031"/>
            <a:ext cx="5522753" cy="3077766"/>
          </a:xfrm>
          <a:prstGeom prst="rect">
            <a:avLst/>
          </a:prstGeom>
          <a:noFill/>
        </p:spPr>
        <p:txBody>
          <a:bodyPr wrap="square" rtlCol="0">
            <a:spAutoFit/>
          </a:bodyPr>
          <a:lstStyle/>
          <a:p>
            <a:pPr marL="342900" indent="-342900">
              <a:buFont typeface="+mj-lt"/>
              <a:buAutoNum type="arabicPeriod"/>
              <a:defRPr/>
            </a:pPr>
            <a:endParaRPr lang="en-US" dirty="0">
              <a:latin typeface="Bahnschrift Light" panose="020B0502040204020203"/>
            </a:endParaRPr>
          </a:p>
          <a:p>
            <a:pPr marL="342900" indent="-342900">
              <a:buFont typeface="+mj-lt"/>
              <a:buAutoNum type="arabicPeriod"/>
              <a:defRPr/>
            </a:pPr>
            <a:r>
              <a:rPr lang="en-US" sz="1600" b="1" dirty="0" err="1">
                <a:latin typeface="Bahnschrift Light" panose="020B0502040204020203"/>
              </a:rPr>
              <a:t>startup_darsim</a:t>
            </a:r>
            <a:r>
              <a:rPr lang="en-US" sz="1600" b="1" dirty="0">
                <a:latin typeface="Bahnschrift Light" panose="020B0502040204020203"/>
              </a:rPr>
              <a:t> : </a:t>
            </a:r>
            <a:r>
              <a:rPr lang="en-US" sz="1600" dirty="0">
                <a:latin typeface="Bahnschrift Light" panose="020B0502040204020203"/>
              </a:rPr>
              <a:t>Starts up </a:t>
            </a:r>
            <a:r>
              <a:rPr lang="en-US" sz="1600" dirty="0" err="1">
                <a:latin typeface="Bahnschrift Light" panose="020B0502040204020203"/>
              </a:rPr>
              <a:t>DARSim</a:t>
            </a:r>
            <a:r>
              <a:rPr lang="en-US" sz="1600" dirty="0">
                <a:latin typeface="Bahnschrift Light" panose="020B0502040204020203"/>
              </a:rPr>
              <a:t> automatically. It avoids having to add the </a:t>
            </a:r>
            <a:r>
              <a:rPr lang="en-US" sz="1600" dirty="0" err="1">
                <a:latin typeface="Bahnschrift Light" panose="020B0502040204020203"/>
              </a:rPr>
              <a:t>DARSim</a:t>
            </a:r>
            <a:r>
              <a:rPr lang="en-US" sz="1600" dirty="0">
                <a:latin typeface="Bahnschrift Light" panose="020B0502040204020203"/>
              </a:rPr>
              <a:t> files manually like previous versions. </a:t>
            </a:r>
          </a:p>
          <a:p>
            <a:pPr marL="342900" indent="-342900">
              <a:buFont typeface="+mj-lt"/>
              <a:buAutoNum type="arabicPeriod"/>
              <a:defRPr/>
            </a:pPr>
            <a:r>
              <a:rPr lang="en-US" sz="1600" b="1" dirty="0" err="1">
                <a:latin typeface="Bahnschrift Light" panose="020B0502040204020203"/>
              </a:rPr>
              <a:t>create_simulation_settings</a:t>
            </a:r>
            <a:r>
              <a:rPr lang="en-US" sz="1600" b="1" dirty="0">
                <a:latin typeface="Bahnschrift Light" panose="020B0502040204020203"/>
              </a:rPr>
              <a:t>: </a:t>
            </a:r>
            <a:r>
              <a:rPr lang="en-US" sz="1600" dirty="0">
                <a:latin typeface="Bahnschrift Light" panose="020B0502040204020203"/>
              </a:rPr>
              <a:t>Routines Structures that describe simulation settings. List of blueprints for the simulator factory.</a:t>
            </a:r>
          </a:p>
          <a:p>
            <a:pPr marL="342900" indent="-342900">
              <a:buFont typeface="+mj-lt"/>
              <a:buAutoNum type="arabicPeriod"/>
              <a:defRPr/>
            </a:pPr>
            <a:r>
              <a:rPr lang="en-US" sz="1600" b="1" u="sng" dirty="0" err="1">
                <a:latin typeface="Bahnschrift Light" panose="020B0502040204020203"/>
              </a:rPr>
              <a:t>create_simulator</a:t>
            </a:r>
            <a:r>
              <a:rPr lang="en-US" sz="1600" u="sng" dirty="0">
                <a:latin typeface="Bahnschrift Light" panose="020B0502040204020203"/>
              </a:rPr>
              <a:t>: </a:t>
            </a:r>
            <a:r>
              <a:rPr lang="en-US" sz="1600" dirty="0">
                <a:latin typeface="Bahnschrift Light" panose="020B0502040204020203"/>
              </a:rPr>
              <a:t>Uses previous settings to create the simulation object. </a:t>
            </a:r>
          </a:p>
          <a:p>
            <a:pPr marL="342900" indent="-342900">
              <a:buFont typeface="+mj-lt"/>
              <a:buAutoNum type="arabicPeriod"/>
              <a:defRPr/>
            </a:pPr>
            <a:r>
              <a:rPr lang="en-US" sz="1600" b="1" dirty="0" err="1">
                <a:latin typeface="Bahnschrift Light" panose="020B0502040204020203"/>
              </a:rPr>
              <a:t>darsim_menu</a:t>
            </a:r>
            <a:r>
              <a:rPr lang="en-US" sz="1600" b="1" dirty="0">
                <a:latin typeface="Bahnschrift Light" panose="020B0502040204020203"/>
              </a:rPr>
              <a:t>:</a:t>
            </a:r>
            <a:r>
              <a:rPr lang="en-US" sz="1600" dirty="0">
                <a:latin typeface="Bahnschrift Light" panose="020B0502040204020203"/>
              </a:rPr>
              <a:t> Creates GUI that can be used to run simulation without having to write code.</a:t>
            </a:r>
          </a:p>
          <a:p>
            <a:pPr marL="342900" indent="-342900">
              <a:buFont typeface="+mj-lt"/>
              <a:buAutoNum type="arabicPeriod"/>
              <a:defRPr/>
            </a:pPr>
            <a:endParaRPr lang="en-US" sz="1600" dirty="0">
              <a:latin typeface="Bahnschrift Light" panose="020B0502040204020203"/>
            </a:endParaRPr>
          </a:p>
        </p:txBody>
      </p:sp>
      <p:sp>
        <p:nvSpPr>
          <p:cNvPr id="6" name="Rectangle 5">
            <a:extLst>
              <a:ext uri="{FF2B5EF4-FFF2-40B4-BE49-F238E27FC236}">
                <a16:creationId xmlns:a16="http://schemas.microsoft.com/office/drawing/2014/main" id="{A55DF6B0-484A-6D04-7952-26ED99156C2F}"/>
              </a:ext>
            </a:extLst>
          </p:cNvPr>
          <p:cNvSpPr/>
          <p:nvPr/>
        </p:nvSpPr>
        <p:spPr>
          <a:xfrm>
            <a:off x="2999061" y="4570887"/>
            <a:ext cx="1445704"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1-Startup</a:t>
            </a:r>
            <a:endParaRPr lang="pt-BR" dirty="0"/>
          </a:p>
        </p:txBody>
      </p:sp>
      <p:sp>
        <p:nvSpPr>
          <p:cNvPr id="7" name="Rectangle 6">
            <a:extLst>
              <a:ext uri="{FF2B5EF4-FFF2-40B4-BE49-F238E27FC236}">
                <a16:creationId xmlns:a16="http://schemas.microsoft.com/office/drawing/2014/main" id="{76455CFA-09B5-96BD-2826-A36C3AA0E7B7}"/>
              </a:ext>
            </a:extLst>
          </p:cNvPr>
          <p:cNvSpPr/>
          <p:nvPr/>
        </p:nvSpPr>
        <p:spPr>
          <a:xfrm>
            <a:off x="4444765" y="4570889"/>
            <a:ext cx="1930868"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2-Create Settings</a:t>
            </a:r>
            <a:endParaRPr lang="pt-BR" dirty="0"/>
          </a:p>
        </p:txBody>
      </p:sp>
      <p:sp>
        <p:nvSpPr>
          <p:cNvPr id="8" name="Rectangle 7">
            <a:extLst>
              <a:ext uri="{FF2B5EF4-FFF2-40B4-BE49-F238E27FC236}">
                <a16:creationId xmlns:a16="http://schemas.microsoft.com/office/drawing/2014/main" id="{7C571FE6-6F91-A699-CCD7-428BBC39A877}"/>
              </a:ext>
            </a:extLst>
          </p:cNvPr>
          <p:cNvSpPr/>
          <p:nvPr/>
        </p:nvSpPr>
        <p:spPr>
          <a:xfrm>
            <a:off x="6375633" y="4570887"/>
            <a:ext cx="2294391"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3-Create Simulator</a:t>
            </a:r>
            <a:endParaRPr lang="pt-BR" dirty="0"/>
          </a:p>
        </p:txBody>
      </p:sp>
      <p:sp>
        <p:nvSpPr>
          <p:cNvPr id="13" name="Rectangle 12">
            <a:extLst>
              <a:ext uri="{FF2B5EF4-FFF2-40B4-BE49-F238E27FC236}">
                <a16:creationId xmlns:a16="http://schemas.microsoft.com/office/drawing/2014/main" id="{130933AE-D6C6-329A-C894-E08F2912A162}"/>
              </a:ext>
            </a:extLst>
          </p:cNvPr>
          <p:cNvSpPr/>
          <p:nvPr/>
        </p:nvSpPr>
        <p:spPr>
          <a:xfrm>
            <a:off x="8670024" y="4570887"/>
            <a:ext cx="2294391" cy="44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4-Run Simulation</a:t>
            </a:r>
            <a:endParaRPr lang="pt-BR" dirty="0"/>
          </a:p>
        </p:txBody>
      </p:sp>
      <p:sp>
        <p:nvSpPr>
          <p:cNvPr id="16" name="Arrow: Down 15">
            <a:extLst>
              <a:ext uri="{FF2B5EF4-FFF2-40B4-BE49-F238E27FC236}">
                <a16:creationId xmlns:a16="http://schemas.microsoft.com/office/drawing/2014/main" id="{337DC70C-D86B-3E0D-3ADC-B4E7BB622C7F}"/>
              </a:ext>
            </a:extLst>
          </p:cNvPr>
          <p:cNvSpPr/>
          <p:nvPr/>
        </p:nvSpPr>
        <p:spPr>
          <a:xfrm>
            <a:off x="5351897" y="1495415"/>
            <a:ext cx="310393" cy="1602297"/>
          </a:xfrm>
          <a:prstGeom prst="downArrow">
            <a:avLst/>
          </a:prstGeom>
          <a:solidFill>
            <a:srgbClr val="FF0000"/>
          </a:solidFill>
          <a:ln>
            <a:solidFill>
              <a:srgbClr val="C0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18" name="TextBox 17">
            <a:extLst>
              <a:ext uri="{FF2B5EF4-FFF2-40B4-BE49-F238E27FC236}">
                <a16:creationId xmlns:a16="http://schemas.microsoft.com/office/drawing/2014/main" id="{03CD5110-FDA9-0A46-8E06-90DF8F02DE52}"/>
              </a:ext>
            </a:extLst>
          </p:cNvPr>
          <p:cNvSpPr txBox="1"/>
          <p:nvPr/>
        </p:nvSpPr>
        <p:spPr>
          <a:xfrm>
            <a:off x="7348756" y="3926797"/>
            <a:ext cx="2004969" cy="369332"/>
          </a:xfrm>
          <a:prstGeom prst="rect">
            <a:avLst/>
          </a:prstGeom>
          <a:noFill/>
        </p:spPr>
        <p:txBody>
          <a:bodyPr wrap="square">
            <a:spAutoFit/>
          </a:bodyPr>
          <a:lstStyle/>
          <a:p>
            <a:r>
              <a:rPr lang="en-US" dirty="0">
                <a:latin typeface="Bahnschrift Light" panose="020B0502040204020203"/>
              </a:rPr>
              <a:t>Continuous Flow</a:t>
            </a:r>
            <a:endParaRPr lang="pt-BR" dirty="0"/>
          </a:p>
        </p:txBody>
      </p:sp>
    </p:spTree>
    <p:extLst>
      <p:ext uri="{BB962C8B-B14F-4D97-AF65-F5344CB8AC3E}">
        <p14:creationId xmlns:p14="http://schemas.microsoft.com/office/powerpoint/2010/main" val="12920830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Georgia"/>
        <a:ea typeface="Arial"/>
        <a:cs typeface="Arial"/>
      </a:majorFont>
      <a:minorFont>
        <a:latin typeface="Georgia"/>
        <a:ea typeface="Arial"/>
        <a:cs typeface="Arial"/>
      </a:minorFont>
    </a:fontScheme>
    <a:fmtScheme name="Retrospect">
      <a:fillStyleLst>
        <a:solidFill>
          <a:schemeClr val="phClr"/>
        </a:solidFill>
        <a:gradFill>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gradFill>
        <a:gradFill>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0000"/>
            <a:shade val="97000"/>
            <a:satMod val="130000"/>
          </a:schemeClr>
        </a:solidFill>
        <a:gradFill>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37248</TotalTime>
  <Words>2836</Words>
  <Application>Microsoft Office PowerPoint</Application>
  <PresentationFormat>Widescreen</PresentationFormat>
  <Paragraphs>410</Paragraphs>
  <Slides>37</Slides>
  <Notes>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Bahnschrift</vt:lpstr>
      <vt:lpstr>Bahnschrift Light</vt:lpstr>
      <vt:lpstr>Bahnschrift SemiBold</vt:lpstr>
      <vt:lpstr>Calibri</vt:lpstr>
      <vt:lpstr>Cambria Math</vt:lpstr>
      <vt:lpstr>Georgia</vt:lpstr>
      <vt:lpstr>Haettenschweiler</vt:lpstr>
      <vt:lpstr>Retrospect</vt:lpstr>
      <vt:lpstr>            Artur Castiel Reis de Souza    This is an ADMIRE research group internal document and it is solely intended for evaluating the author's programming skills as part of the TNO recruitment process. TU Delft, Netherlands December 14, 2022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Artur Castiel Reis de Souza    This is an ADMIRE research group internal document and it is solely intended for evaluating the author's programming skills as part of the TNO recruitment process. TU Delft, Netherlands December 14, 2022 </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Artur Castiel Reis de Souza, PhD  Supervisor:  ‪Hadi Hajibeygi Co-Supervisor: Kees VuikView Kees Vuik’s profile •  External Supervisor: Michael G Edwards², PhD  Universidade Federal de Pernambuco¹, Brazil Swansea University²,  UK  November 17, 2022</dc:title>
  <dc:creator>Artur Castiel Reis de Souza</dc:creator>
  <cp:lastModifiedBy>Artur Castiel Reis de Souza</cp:lastModifiedBy>
  <cp:revision>309</cp:revision>
  <dcterms:created xsi:type="dcterms:W3CDTF">2023-05-17T06:41:00Z</dcterms:created>
  <dcterms:modified xsi:type="dcterms:W3CDTF">2024-05-10T13:42:47Z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2057-11.2.0.11537</vt:lpwstr>
  </property>
</Properties>
</file>