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57" r:id="rId7"/>
    <p:sldId id="262" r:id="rId8"/>
    <p:sldId id="276" r:id="rId9"/>
    <p:sldId id="275" r:id="rId10"/>
    <p:sldId id="277" r:id="rId11"/>
    <p:sldId id="274" r:id="rId12"/>
    <p:sldId id="264" r:id="rId13"/>
    <p:sldId id="265" r:id="rId14"/>
    <p:sldId id="266" r:id="rId15"/>
    <p:sldId id="268" r:id="rId16"/>
    <p:sldId id="270" r:id="rId17"/>
    <p:sldId id="269" r:id="rId18"/>
    <p:sldId id="267" r:id="rId19"/>
    <p:sldId id="272" r:id="rId20"/>
    <p:sldId id="271" r:id="rId21"/>
    <p:sldId id="273" r:id="rId22"/>
    <p:sldId id="278" r:id="rId23"/>
    <p:sldId id="280" r:id="rId24"/>
    <p:sldId id="279" r:id="rId25"/>
    <p:sldId id="281" r:id="rId26"/>
    <p:sldId id="283" r:id="rId27"/>
    <p:sldId id="282" r:id="rId28"/>
    <p:sldId id="284" r:id="rId29"/>
    <p:sldId id="286" r:id="rId30"/>
    <p:sldId id="287" r:id="rId31"/>
    <p:sldId id="285" r:id="rId32"/>
    <p:sldId id="288" r:id="rId33"/>
    <p:sldId id="289" r:id="rId34"/>
    <p:sldId id="290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28"/>
  </p:normalViewPr>
  <p:slideViewPr>
    <p:cSldViewPr snapToGrid="0" snapToObjects="1">
      <p:cViewPr varScale="1">
        <p:scale>
          <a:sx n="90" d="100"/>
          <a:sy n="90" d="100"/>
        </p:scale>
        <p:origin x="232" y="8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05E5B-E4DE-3847-9757-7E4C7A7D3B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499091-6C61-3447-96D2-978CB24014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854F82-952A-3040-BA39-77EFEA746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AA09B-081F-F24E-8C3E-9FC6FE7D0E90}" type="datetimeFigureOut">
              <a:t>10/05/2021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6CCC6-BA7A-1F40-93AF-595B14C54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CE27FE-CA5F-7D43-AF08-1A95DB87D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10CF-7DA1-0B4E-A1E8-D9BC7E3CB598}" type="slidenum"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4911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56CB1-A3E0-A948-884B-815BF0488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2F3F0E-0F29-7649-B621-85EF398727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D0FE41-F39D-5D47-945A-A58ECA335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AA09B-081F-F24E-8C3E-9FC6FE7D0E90}" type="datetimeFigureOut">
              <a:t>10/05/2021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205787-D049-7E4E-8273-DA70A1316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3981E6-D7F2-E446-9304-4ABDCB453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10CF-7DA1-0B4E-A1E8-D9BC7E3CB598}" type="slidenum"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041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2575CA-616F-554D-A741-4CB26F0B92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06A023-6762-304D-8776-616D0FB8AC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ED087-F261-6340-B2C6-AFEBCF66B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AA09B-081F-F24E-8C3E-9FC6FE7D0E90}" type="datetimeFigureOut">
              <a:t>10/05/2021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AC198-0C9F-E843-B27A-331C0E4A0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0389B5-9BDD-9A4B-BB77-BD8AADB7E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10CF-7DA1-0B4E-A1E8-D9BC7E3CB598}" type="slidenum"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8540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B4805-F4DB-804D-8C89-F8E5BF473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61A18-9441-4942-BA34-C6ECA868F4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634F90-D800-A244-B65A-8F5B583F8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AA09B-081F-F24E-8C3E-9FC6FE7D0E90}" type="datetimeFigureOut">
              <a:t>10/05/2021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F22AB0-3118-A748-9EBC-FBADA6ACD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749917-0C83-1A4B-A2F3-247E01EF9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10CF-7DA1-0B4E-A1E8-D9BC7E3CB598}" type="slidenum"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3058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3A5A5-3299-AC42-A4FD-0AB797B2C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B0832D-0EC6-E040-95F4-A16F19B4EB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13504C-6A40-5346-B86F-DD7FCA7F1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AA09B-081F-F24E-8C3E-9FC6FE7D0E90}" type="datetimeFigureOut">
              <a:t>10/05/2021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FDB2C3-0CC7-E148-AFA9-8C30DD77A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DEA28F-0919-5844-9A3E-8D9217096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10CF-7DA1-0B4E-A1E8-D9BC7E3CB598}" type="slidenum"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2171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29BB5-85C2-484A-BD30-1A3086F81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10F3B-AE77-2E46-B653-423ACC173E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9A2F4C-A16D-CF47-AEE5-1A82F2D001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853C77-A3DF-5747-8B98-A289404F2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AA09B-081F-F24E-8C3E-9FC6FE7D0E90}" type="datetimeFigureOut">
              <a:t>10/05/2021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3027E6-4341-BA4F-8C3D-8F36190FD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41111C-1E2A-704A-B5E8-EFCA24C76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10CF-7DA1-0B4E-A1E8-D9BC7E3CB598}" type="slidenum"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9900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4D31A-7126-144C-81D2-5662726B0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BC0414-F201-2747-93C1-58AE8A828C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DD86F7-88CD-D140-ABB7-E566114661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938D60-B1C6-A345-A1E8-DED39F7CE3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1C6133-4562-C349-A179-C2D4D09FC9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472A23-3DFF-014A-8A3F-A43FD7312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AA09B-081F-F24E-8C3E-9FC6FE7D0E90}" type="datetimeFigureOut">
              <a:t>10/05/2021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4A48A9-DF50-7447-8057-CD91EC1A9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89A122-14BD-CB4D-8552-A1D7DBF00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10CF-7DA1-0B4E-A1E8-D9BC7E3CB598}" type="slidenum"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552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FCAB8-3747-5D4D-9CF5-C803CC87D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0DCA41-AC7D-6D43-96CC-CA1FBF253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AA09B-081F-F24E-8C3E-9FC6FE7D0E90}" type="datetimeFigureOut">
              <a:t>10/05/2021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CE07F3-DCCC-D646-BE67-7BE507C68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0D2AA5-CEDA-3142-9029-F8CDA8B0D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10CF-7DA1-0B4E-A1E8-D9BC7E3CB598}" type="slidenum"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952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E0B99E-906E-A64C-B768-71C15B6D9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AA09B-081F-F24E-8C3E-9FC6FE7D0E90}" type="datetimeFigureOut">
              <a:t>10/05/2021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280496-8E73-094F-B30A-4CAC006A2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986646-637E-3448-B176-2151A452C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10CF-7DA1-0B4E-A1E8-D9BC7E3CB598}" type="slidenum"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7065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E371A-C438-D54B-8BFB-A8FC1AA82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3B35F-4419-CB49-85C2-79AB5690DD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BC48FC-D6B2-2243-BD53-ABB3FF299D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C1945E-9067-6541-9F68-01024BA3E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AA09B-081F-F24E-8C3E-9FC6FE7D0E90}" type="datetimeFigureOut">
              <a:t>10/05/2021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B05A3E-B84C-0E41-9DBD-C5E11DD92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4AAC58-B2D5-704D-B60F-2EC0F64BE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10CF-7DA1-0B4E-A1E8-D9BC7E3CB598}" type="slidenum"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4183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2C56F-3CF8-054E-B583-AA79D7618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F97474-E7EA-054F-AF2F-1184CE9AD5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DFC0EA-3511-9341-80EC-43473A34E2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CBDAF0-D056-DE49-9532-FEF2AD3B6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AA09B-081F-F24E-8C3E-9FC6FE7D0E90}" type="datetimeFigureOut">
              <a:t>10/05/2021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38BFCF-8EF3-5840-934B-BCC9F01A7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1B5DEF-A499-8C49-A0BD-048075EF0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10CF-7DA1-0B4E-A1E8-D9BC7E3CB598}" type="slidenum"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3967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572834-BC2F-534C-B981-169056E25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2B8FD7-751F-9D4C-BD5D-4A89886E17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A5A963-AB85-1A44-B2D2-D512B94CC8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AA09B-081F-F24E-8C3E-9FC6FE7D0E90}" type="datetimeFigureOut">
              <a:t>10/05/2021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06AA74-D110-AB42-9223-9489905A3D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FC1B77-B5EE-EE4D-BE35-D40F38F735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910CF-7DA1-0B4E-A1E8-D9BC7E3CB598}" type="slidenum"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4479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393F4-1108-934F-BB38-C4432C22A9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/>
              <a:t>Árvores balanceadas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B066B7-64D3-5746-A9BC-ED47167236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/>
              <a:t>Continuação após árvores de busca binária</a:t>
            </a:r>
          </a:p>
        </p:txBody>
      </p:sp>
    </p:spTree>
    <p:extLst>
      <p:ext uri="{BB962C8B-B14F-4D97-AF65-F5344CB8AC3E}">
        <p14:creationId xmlns:p14="http://schemas.microsoft.com/office/powerpoint/2010/main" val="2093976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2BB23-0638-CA4F-9F18-6C615CBD5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r"/>
            <a:r>
              <a:rPr lang="pt-BR"/>
              <a:t>Balanceamento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A768AAE-CF1F-6D46-A40C-5F8103B49955}"/>
              </a:ext>
            </a:extLst>
          </p:cNvPr>
          <p:cNvSpPr/>
          <p:nvPr/>
        </p:nvSpPr>
        <p:spPr>
          <a:xfrm>
            <a:off x="8178961" y="1690688"/>
            <a:ext cx="916964" cy="9169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/>
              <a:t>6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4D79507-FB0D-B448-BAFA-EA60BF962437}"/>
              </a:ext>
            </a:extLst>
          </p:cNvPr>
          <p:cNvSpPr/>
          <p:nvPr/>
        </p:nvSpPr>
        <p:spPr>
          <a:xfrm>
            <a:off x="6890522" y="3521671"/>
            <a:ext cx="916964" cy="9169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/>
              <a:t>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3576191-5EC3-2444-B735-BE879DBF3E35}"/>
              </a:ext>
            </a:extLst>
          </p:cNvPr>
          <p:cNvSpPr/>
          <p:nvPr/>
        </p:nvSpPr>
        <p:spPr>
          <a:xfrm>
            <a:off x="5769588" y="5240949"/>
            <a:ext cx="916964" cy="9169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/>
              <a:t>2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BCD3412-B84E-384C-8C28-F250878A8A5F}"/>
              </a:ext>
            </a:extLst>
          </p:cNvPr>
          <p:cNvCxnSpPr>
            <a:cxnSpLocks/>
            <a:stCxn id="9" idx="3"/>
            <a:endCxn id="10" idx="0"/>
          </p:cNvCxnSpPr>
          <p:nvPr/>
        </p:nvCxnSpPr>
        <p:spPr>
          <a:xfrm flipH="1">
            <a:off x="7349004" y="2473366"/>
            <a:ext cx="964243" cy="10483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D550A83-CA68-9743-8243-184C0EF2F1B2}"/>
              </a:ext>
            </a:extLst>
          </p:cNvPr>
          <p:cNvCxnSpPr>
            <a:cxnSpLocks/>
            <a:stCxn id="10" idx="3"/>
            <a:endCxn id="11" idx="0"/>
          </p:cNvCxnSpPr>
          <p:nvPr/>
        </p:nvCxnSpPr>
        <p:spPr>
          <a:xfrm flipH="1">
            <a:off x="6228070" y="4304349"/>
            <a:ext cx="796738" cy="936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532FEA0-58D0-A34E-97BC-F8BCFB0DA904}"/>
              </a:ext>
            </a:extLst>
          </p:cNvPr>
          <p:cNvCxnSpPr/>
          <p:nvPr/>
        </p:nvCxnSpPr>
        <p:spPr>
          <a:xfrm>
            <a:off x="4100513" y="5699431"/>
            <a:ext cx="1514475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3F82D98-50F0-8141-BFD5-3F7CFC1ED95D}"/>
              </a:ext>
            </a:extLst>
          </p:cNvPr>
          <p:cNvSpPr txBox="1"/>
          <p:nvPr/>
        </p:nvSpPr>
        <p:spPr>
          <a:xfrm>
            <a:off x="4037035" y="5762050"/>
            <a:ext cx="25608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/>
              <a:t>Nó causa</a:t>
            </a:r>
          </a:p>
          <a:p>
            <a:r>
              <a:rPr lang="pt-BR" sz="2400"/>
              <a:t>desbalanceamento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F06589E-291A-ED47-8DEC-F1EEA15AC0CD}"/>
              </a:ext>
            </a:extLst>
          </p:cNvPr>
          <p:cNvSpPr txBox="1"/>
          <p:nvPr/>
        </p:nvSpPr>
        <p:spPr>
          <a:xfrm>
            <a:off x="7831125" y="4914600"/>
            <a:ext cx="40634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/>
              <a:t>A </a:t>
            </a:r>
            <a:r>
              <a:rPr lang="pt-BR" sz="2400" b="1"/>
              <a:t>inserção</a:t>
            </a:r>
            <a:r>
              <a:rPr lang="pt-BR" sz="2400"/>
              <a:t> do numero </a:t>
            </a:r>
            <a:r>
              <a:rPr lang="pt-BR" sz="2400" b="1"/>
              <a:t>2</a:t>
            </a:r>
            <a:r>
              <a:rPr lang="pt-BR" sz="2400"/>
              <a:t> causa </a:t>
            </a:r>
          </a:p>
          <a:p>
            <a:r>
              <a:rPr lang="pt-BR" sz="2400"/>
              <a:t>desbalanceamento da árvore</a:t>
            </a:r>
          </a:p>
        </p:txBody>
      </p:sp>
    </p:spTree>
    <p:extLst>
      <p:ext uri="{BB962C8B-B14F-4D97-AF65-F5344CB8AC3E}">
        <p14:creationId xmlns:p14="http://schemas.microsoft.com/office/powerpoint/2010/main" val="1404625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2BB23-0638-CA4F-9F18-6C615CBD5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/>
              <a:t>Balanceamento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A768AAE-CF1F-6D46-A40C-5F8103B49955}"/>
              </a:ext>
            </a:extLst>
          </p:cNvPr>
          <p:cNvSpPr/>
          <p:nvPr/>
        </p:nvSpPr>
        <p:spPr>
          <a:xfrm>
            <a:off x="8178961" y="1690688"/>
            <a:ext cx="916964" cy="9169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/>
              <a:t>6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4D79507-FB0D-B448-BAFA-EA60BF962437}"/>
              </a:ext>
            </a:extLst>
          </p:cNvPr>
          <p:cNvSpPr/>
          <p:nvPr/>
        </p:nvSpPr>
        <p:spPr>
          <a:xfrm>
            <a:off x="6890522" y="3521671"/>
            <a:ext cx="916964" cy="9169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/>
              <a:t>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3576191-5EC3-2444-B735-BE879DBF3E35}"/>
              </a:ext>
            </a:extLst>
          </p:cNvPr>
          <p:cNvSpPr/>
          <p:nvPr/>
        </p:nvSpPr>
        <p:spPr>
          <a:xfrm>
            <a:off x="5769588" y="5240949"/>
            <a:ext cx="916964" cy="9169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/>
              <a:t>2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BCD3412-B84E-384C-8C28-F250878A8A5F}"/>
              </a:ext>
            </a:extLst>
          </p:cNvPr>
          <p:cNvCxnSpPr>
            <a:cxnSpLocks/>
            <a:stCxn id="9" idx="3"/>
            <a:endCxn id="10" idx="0"/>
          </p:cNvCxnSpPr>
          <p:nvPr/>
        </p:nvCxnSpPr>
        <p:spPr>
          <a:xfrm flipH="1">
            <a:off x="7349004" y="2473366"/>
            <a:ext cx="964243" cy="10483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D550A83-CA68-9743-8243-184C0EF2F1B2}"/>
              </a:ext>
            </a:extLst>
          </p:cNvPr>
          <p:cNvCxnSpPr>
            <a:cxnSpLocks/>
            <a:stCxn id="10" idx="3"/>
            <a:endCxn id="11" idx="0"/>
          </p:cNvCxnSpPr>
          <p:nvPr/>
        </p:nvCxnSpPr>
        <p:spPr>
          <a:xfrm flipH="1">
            <a:off x="6228070" y="4304349"/>
            <a:ext cx="796738" cy="936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532FEA0-58D0-A34E-97BC-F8BCFB0DA904}"/>
              </a:ext>
            </a:extLst>
          </p:cNvPr>
          <p:cNvCxnSpPr/>
          <p:nvPr/>
        </p:nvCxnSpPr>
        <p:spPr>
          <a:xfrm>
            <a:off x="4100513" y="5699431"/>
            <a:ext cx="1514475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C920D03-60A0-5C49-A01C-FAE8692B1AE3}"/>
              </a:ext>
            </a:extLst>
          </p:cNvPr>
          <p:cNvCxnSpPr>
            <a:cxnSpLocks/>
          </p:cNvCxnSpPr>
          <p:nvPr/>
        </p:nvCxnSpPr>
        <p:spPr>
          <a:xfrm>
            <a:off x="4100513" y="3931246"/>
            <a:ext cx="2586039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CB7B225-377E-1A46-AFC7-61D956308D87}"/>
              </a:ext>
            </a:extLst>
          </p:cNvPr>
          <p:cNvCxnSpPr>
            <a:cxnSpLocks/>
          </p:cNvCxnSpPr>
          <p:nvPr/>
        </p:nvCxnSpPr>
        <p:spPr>
          <a:xfrm>
            <a:off x="4243388" y="2149170"/>
            <a:ext cx="3862853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3F82D98-50F0-8141-BFD5-3F7CFC1ED95D}"/>
              </a:ext>
            </a:extLst>
          </p:cNvPr>
          <p:cNvSpPr txBox="1"/>
          <p:nvPr/>
        </p:nvSpPr>
        <p:spPr>
          <a:xfrm>
            <a:off x="2798532" y="5514765"/>
            <a:ext cx="1220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/>
              <a:t>Nó Filho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C2C17E6-5BB5-B94D-BD95-9E70F99A6E51}"/>
              </a:ext>
            </a:extLst>
          </p:cNvPr>
          <p:cNvSpPr txBox="1"/>
          <p:nvPr/>
        </p:nvSpPr>
        <p:spPr>
          <a:xfrm>
            <a:off x="2821376" y="3746580"/>
            <a:ext cx="984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/>
              <a:t>Nó Pai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998137C-6140-CF4F-B21B-E6A9513D62AC}"/>
              </a:ext>
            </a:extLst>
          </p:cNvPr>
          <p:cNvSpPr txBox="1"/>
          <p:nvPr/>
        </p:nvSpPr>
        <p:spPr>
          <a:xfrm>
            <a:off x="2798532" y="1897361"/>
            <a:ext cx="10849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/>
              <a:t>Nó Avô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F06589E-291A-ED47-8DEC-F1EEA15AC0CD}"/>
              </a:ext>
            </a:extLst>
          </p:cNvPr>
          <p:cNvSpPr txBox="1"/>
          <p:nvPr/>
        </p:nvSpPr>
        <p:spPr>
          <a:xfrm>
            <a:off x="7831125" y="4914600"/>
            <a:ext cx="35506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/>
              <a:t>Do jeito que está, a árvore</a:t>
            </a:r>
          </a:p>
          <a:p>
            <a:r>
              <a:rPr lang="pt-BR" sz="2400" b="1"/>
              <a:t>tá desbalanceada</a:t>
            </a:r>
          </a:p>
        </p:txBody>
      </p:sp>
    </p:spTree>
    <p:extLst>
      <p:ext uri="{BB962C8B-B14F-4D97-AF65-F5344CB8AC3E}">
        <p14:creationId xmlns:p14="http://schemas.microsoft.com/office/powerpoint/2010/main" val="1188032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2BB23-0638-CA4F-9F18-6C615CBD5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/>
              <a:t>Balanceamento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A768AAE-CF1F-6D46-A40C-5F8103B49955}"/>
              </a:ext>
            </a:extLst>
          </p:cNvPr>
          <p:cNvSpPr/>
          <p:nvPr/>
        </p:nvSpPr>
        <p:spPr>
          <a:xfrm>
            <a:off x="8178961" y="1690688"/>
            <a:ext cx="916964" cy="9169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/>
              <a:t>6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4D79507-FB0D-B448-BAFA-EA60BF962437}"/>
              </a:ext>
            </a:extLst>
          </p:cNvPr>
          <p:cNvSpPr/>
          <p:nvPr/>
        </p:nvSpPr>
        <p:spPr>
          <a:xfrm>
            <a:off x="6890522" y="3521671"/>
            <a:ext cx="916964" cy="9169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/>
              <a:t>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3576191-5EC3-2444-B735-BE879DBF3E35}"/>
              </a:ext>
            </a:extLst>
          </p:cNvPr>
          <p:cNvSpPr/>
          <p:nvPr/>
        </p:nvSpPr>
        <p:spPr>
          <a:xfrm>
            <a:off x="5769588" y="5240949"/>
            <a:ext cx="916964" cy="9169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/>
              <a:t>2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BCD3412-B84E-384C-8C28-F250878A8A5F}"/>
              </a:ext>
            </a:extLst>
          </p:cNvPr>
          <p:cNvCxnSpPr>
            <a:cxnSpLocks/>
            <a:stCxn id="9" idx="3"/>
            <a:endCxn id="10" idx="0"/>
          </p:cNvCxnSpPr>
          <p:nvPr/>
        </p:nvCxnSpPr>
        <p:spPr>
          <a:xfrm flipH="1">
            <a:off x="7349004" y="2473366"/>
            <a:ext cx="964243" cy="10483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D550A83-CA68-9743-8243-184C0EF2F1B2}"/>
              </a:ext>
            </a:extLst>
          </p:cNvPr>
          <p:cNvCxnSpPr>
            <a:cxnSpLocks/>
            <a:stCxn id="10" idx="3"/>
            <a:endCxn id="11" idx="0"/>
          </p:cNvCxnSpPr>
          <p:nvPr/>
        </p:nvCxnSpPr>
        <p:spPr>
          <a:xfrm flipH="1">
            <a:off x="6228070" y="4304349"/>
            <a:ext cx="796738" cy="936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532FEA0-58D0-A34E-97BC-F8BCFB0DA904}"/>
              </a:ext>
            </a:extLst>
          </p:cNvPr>
          <p:cNvCxnSpPr/>
          <p:nvPr/>
        </p:nvCxnSpPr>
        <p:spPr>
          <a:xfrm>
            <a:off x="4100513" y="5699431"/>
            <a:ext cx="1514475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C920D03-60A0-5C49-A01C-FAE8692B1AE3}"/>
              </a:ext>
            </a:extLst>
          </p:cNvPr>
          <p:cNvCxnSpPr>
            <a:cxnSpLocks/>
          </p:cNvCxnSpPr>
          <p:nvPr/>
        </p:nvCxnSpPr>
        <p:spPr>
          <a:xfrm>
            <a:off x="4100513" y="3931246"/>
            <a:ext cx="2586039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CB7B225-377E-1A46-AFC7-61D956308D87}"/>
              </a:ext>
            </a:extLst>
          </p:cNvPr>
          <p:cNvCxnSpPr>
            <a:cxnSpLocks/>
          </p:cNvCxnSpPr>
          <p:nvPr/>
        </p:nvCxnSpPr>
        <p:spPr>
          <a:xfrm>
            <a:off x="4243388" y="2149170"/>
            <a:ext cx="3862853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3F82D98-50F0-8141-BFD5-3F7CFC1ED95D}"/>
              </a:ext>
            </a:extLst>
          </p:cNvPr>
          <p:cNvSpPr txBox="1"/>
          <p:nvPr/>
        </p:nvSpPr>
        <p:spPr>
          <a:xfrm>
            <a:off x="2798532" y="5514765"/>
            <a:ext cx="1220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/>
              <a:t>Nó Filho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C2C17E6-5BB5-B94D-BD95-9E70F99A6E51}"/>
              </a:ext>
            </a:extLst>
          </p:cNvPr>
          <p:cNvSpPr txBox="1"/>
          <p:nvPr/>
        </p:nvSpPr>
        <p:spPr>
          <a:xfrm>
            <a:off x="2821376" y="3746580"/>
            <a:ext cx="984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/>
              <a:t>Nó Pai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998137C-6140-CF4F-B21B-E6A9513D62AC}"/>
              </a:ext>
            </a:extLst>
          </p:cNvPr>
          <p:cNvSpPr txBox="1"/>
          <p:nvPr/>
        </p:nvSpPr>
        <p:spPr>
          <a:xfrm>
            <a:off x="2798532" y="1897361"/>
            <a:ext cx="10849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/>
              <a:t>Nó Avô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F06589E-291A-ED47-8DEC-F1EEA15AC0CD}"/>
              </a:ext>
            </a:extLst>
          </p:cNvPr>
          <p:cNvSpPr txBox="1"/>
          <p:nvPr/>
        </p:nvSpPr>
        <p:spPr>
          <a:xfrm>
            <a:off x="7831125" y="4914600"/>
            <a:ext cx="355065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/>
              <a:t>Do jeito que está, a árvore</a:t>
            </a:r>
          </a:p>
          <a:p>
            <a:r>
              <a:rPr lang="pt-BR" sz="2400" b="1"/>
              <a:t>tá desbalanceada</a:t>
            </a:r>
          </a:p>
          <a:p>
            <a:endParaRPr lang="pt-BR" sz="2400" b="1"/>
          </a:p>
          <a:p>
            <a:r>
              <a:rPr lang="pt-BR" sz="2400" b="1"/>
              <a:t>E vamos balancear!</a:t>
            </a:r>
          </a:p>
        </p:txBody>
      </p:sp>
    </p:spTree>
    <p:extLst>
      <p:ext uri="{BB962C8B-B14F-4D97-AF65-F5344CB8AC3E}">
        <p14:creationId xmlns:p14="http://schemas.microsoft.com/office/powerpoint/2010/main" val="23813953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2BB23-0638-CA4F-9F18-6C615CBD5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/>
              <a:t>Balanceamento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EE798BF7-49D4-CC45-A441-28D221F2231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/>
              <a:t>Quem causa o desbalanceamento é sempre o nó que acaba de ser inserido (</a:t>
            </a:r>
            <a:r>
              <a:rPr lang="pt-BR" b="1"/>
              <a:t>nó filho</a:t>
            </a:r>
            <a:r>
              <a:rPr lang="pt-BR"/>
              <a:t>)</a:t>
            </a:r>
          </a:p>
          <a:p>
            <a:r>
              <a:rPr lang="pt-BR"/>
              <a:t>Quem vai efetivamente balancear a árvore é o </a:t>
            </a:r>
            <a:r>
              <a:rPr lang="pt-BR" b="1"/>
              <a:t>nó avô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A768AAE-CF1F-6D46-A40C-5F8103B49955}"/>
              </a:ext>
            </a:extLst>
          </p:cNvPr>
          <p:cNvSpPr/>
          <p:nvPr/>
        </p:nvSpPr>
        <p:spPr>
          <a:xfrm>
            <a:off x="10979311" y="1690688"/>
            <a:ext cx="916964" cy="9169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/>
              <a:t>6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4D79507-FB0D-B448-BAFA-EA60BF962437}"/>
              </a:ext>
            </a:extLst>
          </p:cNvPr>
          <p:cNvSpPr/>
          <p:nvPr/>
        </p:nvSpPr>
        <p:spPr>
          <a:xfrm>
            <a:off x="9690872" y="3521671"/>
            <a:ext cx="916964" cy="9169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/>
              <a:t>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3576191-5EC3-2444-B735-BE879DBF3E35}"/>
              </a:ext>
            </a:extLst>
          </p:cNvPr>
          <p:cNvSpPr/>
          <p:nvPr/>
        </p:nvSpPr>
        <p:spPr>
          <a:xfrm>
            <a:off x="8569938" y="5240949"/>
            <a:ext cx="916964" cy="9169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/>
              <a:t>2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BCD3412-B84E-384C-8C28-F250878A8A5F}"/>
              </a:ext>
            </a:extLst>
          </p:cNvPr>
          <p:cNvCxnSpPr>
            <a:cxnSpLocks/>
            <a:stCxn id="9" idx="3"/>
            <a:endCxn id="10" idx="0"/>
          </p:cNvCxnSpPr>
          <p:nvPr/>
        </p:nvCxnSpPr>
        <p:spPr>
          <a:xfrm flipH="1">
            <a:off x="10149354" y="2473366"/>
            <a:ext cx="964243" cy="10483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D550A83-CA68-9743-8243-184C0EF2F1B2}"/>
              </a:ext>
            </a:extLst>
          </p:cNvPr>
          <p:cNvCxnSpPr>
            <a:cxnSpLocks/>
            <a:stCxn id="10" idx="3"/>
            <a:endCxn id="11" idx="0"/>
          </p:cNvCxnSpPr>
          <p:nvPr/>
        </p:nvCxnSpPr>
        <p:spPr>
          <a:xfrm flipH="1">
            <a:off x="9028420" y="4304349"/>
            <a:ext cx="796738" cy="936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532FEA0-58D0-A34E-97BC-F8BCFB0DA904}"/>
              </a:ext>
            </a:extLst>
          </p:cNvPr>
          <p:cNvCxnSpPr>
            <a:cxnSpLocks/>
          </p:cNvCxnSpPr>
          <p:nvPr/>
        </p:nvCxnSpPr>
        <p:spPr>
          <a:xfrm>
            <a:off x="7786688" y="5699431"/>
            <a:ext cx="628650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C920D03-60A0-5C49-A01C-FAE8692B1AE3}"/>
              </a:ext>
            </a:extLst>
          </p:cNvPr>
          <p:cNvCxnSpPr>
            <a:cxnSpLocks/>
          </p:cNvCxnSpPr>
          <p:nvPr/>
        </p:nvCxnSpPr>
        <p:spPr>
          <a:xfrm>
            <a:off x="7872413" y="3931246"/>
            <a:ext cx="1614489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CB7B225-377E-1A46-AFC7-61D956308D87}"/>
              </a:ext>
            </a:extLst>
          </p:cNvPr>
          <p:cNvCxnSpPr>
            <a:cxnSpLocks/>
          </p:cNvCxnSpPr>
          <p:nvPr/>
        </p:nvCxnSpPr>
        <p:spPr>
          <a:xfrm>
            <a:off x="7872413" y="2149170"/>
            <a:ext cx="3034178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3F82D98-50F0-8141-BFD5-3F7CFC1ED95D}"/>
              </a:ext>
            </a:extLst>
          </p:cNvPr>
          <p:cNvSpPr txBox="1"/>
          <p:nvPr/>
        </p:nvSpPr>
        <p:spPr>
          <a:xfrm>
            <a:off x="6510388" y="5535741"/>
            <a:ext cx="1220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/>
              <a:t>Nó Filho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C2C17E6-5BB5-B94D-BD95-9E70F99A6E51}"/>
              </a:ext>
            </a:extLst>
          </p:cNvPr>
          <p:cNvSpPr txBox="1"/>
          <p:nvPr/>
        </p:nvSpPr>
        <p:spPr>
          <a:xfrm>
            <a:off x="6533232" y="3767556"/>
            <a:ext cx="984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/>
              <a:t>Nó Pai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998137C-6140-CF4F-B21B-E6A9513D62AC}"/>
              </a:ext>
            </a:extLst>
          </p:cNvPr>
          <p:cNvSpPr txBox="1"/>
          <p:nvPr/>
        </p:nvSpPr>
        <p:spPr>
          <a:xfrm>
            <a:off x="6510388" y="1918337"/>
            <a:ext cx="10849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/>
              <a:t>Nó Avô</a:t>
            </a:r>
          </a:p>
        </p:txBody>
      </p:sp>
    </p:spTree>
    <p:extLst>
      <p:ext uri="{BB962C8B-B14F-4D97-AF65-F5344CB8AC3E}">
        <p14:creationId xmlns:p14="http://schemas.microsoft.com/office/powerpoint/2010/main" val="12088333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2BB23-0638-CA4F-9F18-6C615CBD5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/>
              <a:t>Balanceamento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EE798BF7-49D4-CC45-A441-28D221F2231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/>
              <a:t>Para tanto, faremos uma rotação (lembra de órbita)</a:t>
            </a:r>
          </a:p>
          <a:p>
            <a:r>
              <a:rPr lang="pt-BR" b="1"/>
              <a:t>Rotacionaremos o nó avô ao redor do nó pai</a:t>
            </a:r>
          </a:p>
          <a:p>
            <a:r>
              <a:rPr lang="pt-BR"/>
              <a:t>Na configuração quando o </a:t>
            </a:r>
            <a:r>
              <a:rPr lang="pt-BR" b="1"/>
              <a:t>nó filho é </a:t>
            </a:r>
            <a:r>
              <a:rPr lang="pt-BR" b="1" i="1"/>
              <a:t>menor</a:t>
            </a:r>
            <a:r>
              <a:rPr lang="pt-BR" b="1"/>
              <a:t> que o nó avô</a:t>
            </a:r>
            <a:r>
              <a:rPr lang="pt-BR"/>
              <a:t>, a rotação é </a:t>
            </a:r>
            <a:r>
              <a:rPr lang="pt-BR" b="1"/>
              <a:t>simples à direita do pai</a:t>
            </a:r>
            <a:endParaRPr lang="pt-BR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A768AAE-CF1F-6D46-A40C-5F8103B49955}"/>
              </a:ext>
            </a:extLst>
          </p:cNvPr>
          <p:cNvSpPr/>
          <p:nvPr/>
        </p:nvSpPr>
        <p:spPr>
          <a:xfrm>
            <a:off x="10979311" y="1690688"/>
            <a:ext cx="916964" cy="9169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/>
              <a:t>6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4D79507-FB0D-B448-BAFA-EA60BF962437}"/>
              </a:ext>
            </a:extLst>
          </p:cNvPr>
          <p:cNvSpPr/>
          <p:nvPr/>
        </p:nvSpPr>
        <p:spPr>
          <a:xfrm>
            <a:off x="9690872" y="3521671"/>
            <a:ext cx="916964" cy="9169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/>
              <a:t>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3576191-5EC3-2444-B735-BE879DBF3E35}"/>
              </a:ext>
            </a:extLst>
          </p:cNvPr>
          <p:cNvSpPr/>
          <p:nvPr/>
        </p:nvSpPr>
        <p:spPr>
          <a:xfrm>
            <a:off x="8569938" y="5240949"/>
            <a:ext cx="916964" cy="9169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/>
              <a:t>2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BCD3412-B84E-384C-8C28-F250878A8A5F}"/>
              </a:ext>
            </a:extLst>
          </p:cNvPr>
          <p:cNvCxnSpPr>
            <a:cxnSpLocks/>
            <a:stCxn id="9" idx="3"/>
            <a:endCxn id="10" idx="0"/>
          </p:cNvCxnSpPr>
          <p:nvPr/>
        </p:nvCxnSpPr>
        <p:spPr>
          <a:xfrm flipH="1">
            <a:off x="10149354" y="2473366"/>
            <a:ext cx="964243" cy="10483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D550A83-CA68-9743-8243-184C0EF2F1B2}"/>
              </a:ext>
            </a:extLst>
          </p:cNvPr>
          <p:cNvCxnSpPr>
            <a:cxnSpLocks/>
            <a:stCxn id="10" idx="3"/>
            <a:endCxn id="11" idx="0"/>
          </p:cNvCxnSpPr>
          <p:nvPr/>
        </p:nvCxnSpPr>
        <p:spPr>
          <a:xfrm flipH="1">
            <a:off x="9028420" y="4304349"/>
            <a:ext cx="796738" cy="936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532FEA0-58D0-A34E-97BC-F8BCFB0DA904}"/>
              </a:ext>
            </a:extLst>
          </p:cNvPr>
          <p:cNvCxnSpPr>
            <a:cxnSpLocks/>
          </p:cNvCxnSpPr>
          <p:nvPr/>
        </p:nvCxnSpPr>
        <p:spPr>
          <a:xfrm>
            <a:off x="7786688" y="5699431"/>
            <a:ext cx="628650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C920D03-60A0-5C49-A01C-FAE8692B1AE3}"/>
              </a:ext>
            </a:extLst>
          </p:cNvPr>
          <p:cNvCxnSpPr>
            <a:cxnSpLocks/>
          </p:cNvCxnSpPr>
          <p:nvPr/>
        </p:nvCxnSpPr>
        <p:spPr>
          <a:xfrm>
            <a:off x="7872413" y="3931246"/>
            <a:ext cx="1614489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CB7B225-377E-1A46-AFC7-61D956308D87}"/>
              </a:ext>
            </a:extLst>
          </p:cNvPr>
          <p:cNvCxnSpPr>
            <a:cxnSpLocks/>
          </p:cNvCxnSpPr>
          <p:nvPr/>
        </p:nvCxnSpPr>
        <p:spPr>
          <a:xfrm>
            <a:off x="7872413" y="2149170"/>
            <a:ext cx="3034178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3F82D98-50F0-8141-BFD5-3F7CFC1ED95D}"/>
              </a:ext>
            </a:extLst>
          </p:cNvPr>
          <p:cNvSpPr txBox="1"/>
          <p:nvPr/>
        </p:nvSpPr>
        <p:spPr>
          <a:xfrm>
            <a:off x="6510388" y="5535741"/>
            <a:ext cx="1220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/>
              <a:t>Nó Filho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C2C17E6-5BB5-B94D-BD95-9E70F99A6E51}"/>
              </a:ext>
            </a:extLst>
          </p:cNvPr>
          <p:cNvSpPr txBox="1"/>
          <p:nvPr/>
        </p:nvSpPr>
        <p:spPr>
          <a:xfrm>
            <a:off x="6533232" y="3767556"/>
            <a:ext cx="984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/>
              <a:t>Nó Pai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998137C-6140-CF4F-B21B-E6A9513D62AC}"/>
              </a:ext>
            </a:extLst>
          </p:cNvPr>
          <p:cNvSpPr txBox="1"/>
          <p:nvPr/>
        </p:nvSpPr>
        <p:spPr>
          <a:xfrm>
            <a:off x="6510388" y="1918337"/>
            <a:ext cx="10849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/>
              <a:t>Nó Avô</a:t>
            </a:r>
          </a:p>
        </p:txBody>
      </p:sp>
    </p:spTree>
    <p:extLst>
      <p:ext uri="{BB962C8B-B14F-4D97-AF65-F5344CB8AC3E}">
        <p14:creationId xmlns:p14="http://schemas.microsoft.com/office/powerpoint/2010/main" val="36356270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2BB23-0638-CA4F-9F18-6C615CBD5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/>
              <a:t>Balanceamento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EE798BF7-49D4-CC45-A441-28D221F2231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pt-BR" sz="1600"/>
              <a:t>Para tanto, faremos uma rotação (lembra de órbita)</a:t>
            </a:r>
          </a:p>
          <a:p>
            <a:r>
              <a:rPr lang="pt-BR" sz="1600" b="1"/>
              <a:t>Rotacionaremos o nó avô ao redor do nó pai</a:t>
            </a:r>
          </a:p>
          <a:p>
            <a:r>
              <a:rPr lang="pt-BR" sz="1600"/>
              <a:t>Na configuração quando o </a:t>
            </a:r>
            <a:r>
              <a:rPr lang="pt-BR" sz="1600" b="1"/>
              <a:t>nó filho é </a:t>
            </a:r>
            <a:r>
              <a:rPr lang="pt-BR" sz="1600" b="1" i="1"/>
              <a:t>menor</a:t>
            </a:r>
            <a:r>
              <a:rPr lang="pt-BR" sz="1600" b="1"/>
              <a:t> que o nó avô</a:t>
            </a:r>
            <a:r>
              <a:rPr lang="pt-BR" sz="1600"/>
              <a:t>, a rotação é </a:t>
            </a:r>
            <a:r>
              <a:rPr lang="pt-BR" sz="1600" b="1"/>
              <a:t>simples à direita do pai</a:t>
            </a:r>
            <a:endParaRPr lang="pt-BR" sz="160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A768AAE-CF1F-6D46-A40C-5F8103B49955}"/>
              </a:ext>
            </a:extLst>
          </p:cNvPr>
          <p:cNvSpPr/>
          <p:nvPr/>
        </p:nvSpPr>
        <p:spPr>
          <a:xfrm>
            <a:off x="5007133" y="3144847"/>
            <a:ext cx="916964" cy="9169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/>
              <a:t>6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4D79507-FB0D-B448-BAFA-EA60BF962437}"/>
              </a:ext>
            </a:extLst>
          </p:cNvPr>
          <p:cNvSpPr/>
          <p:nvPr/>
        </p:nvSpPr>
        <p:spPr>
          <a:xfrm>
            <a:off x="3718694" y="4404324"/>
            <a:ext cx="916964" cy="9169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/>
              <a:t>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3576191-5EC3-2444-B735-BE879DBF3E35}"/>
              </a:ext>
            </a:extLst>
          </p:cNvPr>
          <p:cNvSpPr/>
          <p:nvPr/>
        </p:nvSpPr>
        <p:spPr>
          <a:xfrm>
            <a:off x="2597760" y="5752122"/>
            <a:ext cx="916964" cy="9169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/>
              <a:t>2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BCD3412-B84E-384C-8C28-F250878A8A5F}"/>
              </a:ext>
            </a:extLst>
          </p:cNvPr>
          <p:cNvCxnSpPr>
            <a:cxnSpLocks/>
            <a:stCxn id="9" idx="3"/>
            <a:endCxn id="10" idx="0"/>
          </p:cNvCxnSpPr>
          <p:nvPr/>
        </p:nvCxnSpPr>
        <p:spPr>
          <a:xfrm flipH="1">
            <a:off x="4177176" y="3927525"/>
            <a:ext cx="964243" cy="476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D550A83-CA68-9743-8243-184C0EF2F1B2}"/>
              </a:ext>
            </a:extLst>
          </p:cNvPr>
          <p:cNvCxnSpPr>
            <a:cxnSpLocks/>
            <a:stCxn id="10" idx="3"/>
            <a:endCxn id="11" idx="0"/>
          </p:cNvCxnSpPr>
          <p:nvPr/>
        </p:nvCxnSpPr>
        <p:spPr>
          <a:xfrm flipH="1">
            <a:off x="3056242" y="5187002"/>
            <a:ext cx="796738" cy="565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532FEA0-58D0-A34E-97BC-F8BCFB0DA904}"/>
              </a:ext>
            </a:extLst>
          </p:cNvPr>
          <p:cNvCxnSpPr>
            <a:cxnSpLocks/>
          </p:cNvCxnSpPr>
          <p:nvPr/>
        </p:nvCxnSpPr>
        <p:spPr>
          <a:xfrm>
            <a:off x="1814510" y="6210604"/>
            <a:ext cx="628650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C920D03-60A0-5C49-A01C-FAE8692B1AE3}"/>
              </a:ext>
            </a:extLst>
          </p:cNvPr>
          <p:cNvCxnSpPr>
            <a:cxnSpLocks/>
          </p:cNvCxnSpPr>
          <p:nvPr/>
        </p:nvCxnSpPr>
        <p:spPr>
          <a:xfrm>
            <a:off x="1900235" y="4813899"/>
            <a:ext cx="1614489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CB7B225-377E-1A46-AFC7-61D956308D87}"/>
              </a:ext>
            </a:extLst>
          </p:cNvPr>
          <p:cNvCxnSpPr>
            <a:cxnSpLocks/>
          </p:cNvCxnSpPr>
          <p:nvPr/>
        </p:nvCxnSpPr>
        <p:spPr>
          <a:xfrm>
            <a:off x="1900235" y="3603329"/>
            <a:ext cx="3034178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97EA196-E5E1-D243-9281-9A7FD6368C10}"/>
              </a:ext>
            </a:extLst>
          </p:cNvPr>
          <p:cNvSpPr txBox="1"/>
          <p:nvPr/>
        </p:nvSpPr>
        <p:spPr>
          <a:xfrm>
            <a:off x="6105916" y="2235116"/>
            <a:ext cx="4742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u="sng"/>
              <a:t>Filho à esquerda</a:t>
            </a:r>
            <a:r>
              <a:rPr lang="pt-BR" u="sng"/>
              <a:t> </a:t>
            </a:r>
            <a:r>
              <a:rPr lang="pt-BR"/>
              <a:t>na </a:t>
            </a:r>
            <a:r>
              <a:rPr lang="pt-BR" b="1" u="sng"/>
              <a:t>sub-arvore esquerda</a:t>
            </a:r>
            <a:r>
              <a:rPr lang="pt-BR" b="1"/>
              <a:t> </a:t>
            </a:r>
            <a:r>
              <a:rPr lang="pt-BR"/>
              <a:t>do avô</a:t>
            </a:r>
            <a:endParaRPr lang="pt-BR" b="1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1820C65D-4729-F747-BD67-06B83B1D7041}"/>
              </a:ext>
            </a:extLst>
          </p:cNvPr>
          <p:cNvSpPr/>
          <p:nvPr/>
        </p:nvSpPr>
        <p:spPr>
          <a:xfrm>
            <a:off x="3857625" y="2671763"/>
            <a:ext cx="3841144" cy="3443287"/>
          </a:xfrm>
          <a:custGeom>
            <a:avLst/>
            <a:gdLst>
              <a:gd name="connsiteX0" fmla="*/ 2886075 w 3841144"/>
              <a:gd name="connsiteY0" fmla="*/ 0 h 3443287"/>
              <a:gd name="connsiteX1" fmla="*/ 3671888 w 3841144"/>
              <a:gd name="connsiteY1" fmla="*/ 2228850 h 3443287"/>
              <a:gd name="connsiteX2" fmla="*/ 0 w 3841144"/>
              <a:gd name="connsiteY2" fmla="*/ 3443287 h 3443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41144" h="3443287">
                <a:moveTo>
                  <a:pt x="2886075" y="0"/>
                </a:moveTo>
                <a:cubicBezTo>
                  <a:pt x="3519488" y="827484"/>
                  <a:pt x="4152901" y="1654969"/>
                  <a:pt x="3671888" y="2228850"/>
                </a:cubicBezTo>
                <a:cubicBezTo>
                  <a:pt x="3190876" y="2802731"/>
                  <a:pt x="1595438" y="3123009"/>
                  <a:pt x="0" y="3443287"/>
                </a:cubicBezTo>
              </a:path>
            </a:pathLst>
          </a:custGeom>
          <a:noFill/>
          <a:ln w="38100">
            <a:solidFill>
              <a:schemeClr val="accent1">
                <a:shade val="50000"/>
                <a:alpha val="30000"/>
              </a:schemeClr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8E781555-2EB2-5B40-AEC4-E608DE52303F}"/>
              </a:ext>
            </a:extLst>
          </p:cNvPr>
          <p:cNvSpPr/>
          <p:nvPr/>
        </p:nvSpPr>
        <p:spPr>
          <a:xfrm>
            <a:off x="4872038" y="2728913"/>
            <a:ext cx="3962324" cy="1871662"/>
          </a:xfrm>
          <a:custGeom>
            <a:avLst/>
            <a:gdLst>
              <a:gd name="connsiteX0" fmla="*/ 3957637 w 3962324"/>
              <a:gd name="connsiteY0" fmla="*/ 0 h 1871662"/>
              <a:gd name="connsiteX1" fmla="*/ 3328987 w 3962324"/>
              <a:gd name="connsiteY1" fmla="*/ 1557337 h 1871662"/>
              <a:gd name="connsiteX2" fmla="*/ 0 w 3962324"/>
              <a:gd name="connsiteY2" fmla="*/ 1871662 h 187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62324" h="1871662">
                <a:moveTo>
                  <a:pt x="3957637" y="0"/>
                </a:moveTo>
                <a:cubicBezTo>
                  <a:pt x="3973115" y="622696"/>
                  <a:pt x="3988593" y="1245393"/>
                  <a:pt x="3328987" y="1557337"/>
                </a:cubicBezTo>
                <a:cubicBezTo>
                  <a:pt x="2669381" y="1869281"/>
                  <a:pt x="1334690" y="1870471"/>
                  <a:pt x="0" y="1871662"/>
                </a:cubicBezTo>
              </a:path>
            </a:pathLst>
          </a:custGeom>
          <a:noFill/>
          <a:ln w="38100">
            <a:solidFill>
              <a:schemeClr val="accent1">
                <a:shade val="50000"/>
                <a:alpha val="30000"/>
              </a:schemeClr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D341889-63C4-BC43-9392-284970A22200}"/>
              </a:ext>
            </a:extLst>
          </p:cNvPr>
          <p:cNvSpPr txBox="1"/>
          <p:nvPr/>
        </p:nvSpPr>
        <p:spPr>
          <a:xfrm>
            <a:off x="538210" y="6046914"/>
            <a:ext cx="17100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/>
              <a:t>Nó Filho</a:t>
            </a:r>
          </a:p>
          <a:p>
            <a:r>
              <a:rPr lang="pt-BR" sz="1600"/>
              <a:t>(menor elemento)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B303085-2B55-8E4D-97B4-6257FF03A16E}"/>
              </a:ext>
            </a:extLst>
          </p:cNvPr>
          <p:cNvSpPr txBox="1"/>
          <p:nvPr/>
        </p:nvSpPr>
        <p:spPr>
          <a:xfrm>
            <a:off x="561054" y="4650209"/>
            <a:ext cx="16843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/>
              <a:t>Nó Pai</a:t>
            </a:r>
          </a:p>
          <a:p>
            <a:r>
              <a:rPr lang="pt-BR" sz="1600"/>
              <a:t>(elemento médio)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F2A9736-4DF3-B44F-92B5-A070D9CC8F3E}"/>
              </a:ext>
            </a:extLst>
          </p:cNvPr>
          <p:cNvSpPr txBox="1"/>
          <p:nvPr/>
        </p:nvSpPr>
        <p:spPr>
          <a:xfrm>
            <a:off x="538210" y="3372496"/>
            <a:ext cx="16442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/>
              <a:t>Nó Avô</a:t>
            </a:r>
          </a:p>
          <a:p>
            <a:r>
              <a:rPr lang="pt-BR" sz="1600"/>
              <a:t>(maior elemento)</a:t>
            </a:r>
          </a:p>
        </p:txBody>
      </p:sp>
    </p:spTree>
    <p:extLst>
      <p:ext uri="{BB962C8B-B14F-4D97-AF65-F5344CB8AC3E}">
        <p14:creationId xmlns:p14="http://schemas.microsoft.com/office/powerpoint/2010/main" val="18470712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2BB23-0638-CA4F-9F18-6C615CBD5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/>
              <a:t>Balanceamento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EE798BF7-49D4-CC45-A441-28D221F2231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pt-BR" sz="1600"/>
              <a:t>Para tanto, faremos uma rotação (lembra de órbita)</a:t>
            </a:r>
          </a:p>
          <a:p>
            <a:r>
              <a:rPr lang="pt-BR" sz="1600" b="1"/>
              <a:t>Rotacionaremos o nó avô ao redor do nó pai</a:t>
            </a:r>
          </a:p>
          <a:p>
            <a:r>
              <a:rPr lang="pt-BR" sz="1600"/>
              <a:t>Na configuração quando o </a:t>
            </a:r>
            <a:r>
              <a:rPr lang="pt-BR" sz="1600" b="1"/>
              <a:t>nó filho é </a:t>
            </a:r>
            <a:r>
              <a:rPr lang="pt-BR" sz="1600" b="1" i="1"/>
              <a:t>menor</a:t>
            </a:r>
            <a:r>
              <a:rPr lang="pt-BR" sz="1600" b="1"/>
              <a:t> que o nó avô</a:t>
            </a:r>
            <a:r>
              <a:rPr lang="pt-BR" sz="1600"/>
              <a:t>, a rotação é </a:t>
            </a:r>
            <a:r>
              <a:rPr lang="pt-BR" sz="1600" b="1"/>
              <a:t>simples à direita do pai</a:t>
            </a:r>
            <a:endParaRPr lang="pt-BR" sz="160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A768AAE-CF1F-6D46-A40C-5F8103B49955}"/>
              </a:ext>
            </a:extLst>
          </p:cNvPr>
          <p:cNvSpPr/>
          <p:nvPr/>
        </p:nvSpPr>
        <p:spPr>
          <a:xfrm>
            <a:off x="5007133" y="3144847"/>
            <a:ext cx="916964" cy="9169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/>
              <a:t>6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4D79507-FB0D-B448-BAFA-EA60BF962437}"/>
              </a:ext>
            </a:extLst>
          </p:cNvPr>
          <p:cNvSpPr/>
          <p:nvPr/>
        </p:nvSpPr>
        <p:spPr>
          <a:xfrm>
            <a:off x="3718694" y="4404324"/>
            <a:ext cx="916964" cy="9169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/>
              <a:t>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3576191-5EC3-2444-B735-BE879DBF3E35}"/>
              </a:ext>
            </a:extLst>
          </p:cNvPr>
          <p:cNvSpPr/>
          <p:nvPr/>
        </p:nvSpPr>
        <p:spPr>
          <a:xfrm>
            <a:off x="2597760" y="5752122"/>
            <a:ext cx="916964" cy="9169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/>
              <a:t>2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BCD3412-B84E-384C-8C28-F250878A8A5F}"/>
              </a:ext>
            </a:extLst>
          </p:cNvPr>
          <p:cNvCxnSpPr>
            <a:cxnSpLocks/>
            <a:stCxn id="9" idx="3"/>
            <a:endCxn id="10" idx="0"/>
          </p:cNvCxnSpPr>
          <p:nvPr/>
        </p:nvCxnSpPr>
        <p:spPr>
          <a:xfrm flipH="1">
            <a:off x="4177176" y="3927525"/>
            <a:ext cx="964243" cy="476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D550A83-CA68-9743-8243-184C0EF2F1B2}"/>
              </a:ext>
            </a:extLst>
          </p:cNvPr>
          <p:cNvCxnSpPr>
            <a:cxnSpLocks/>
            <a:stCxn id="10" idx="3"/>
            <a:endCxn id="11" idx="0"/>
          </p:cNvCxnSpPr>
          <p:nvPr/>
        </p:nvCxnSpPr>
        <p:spPr>
          <a:xfrm flipH="1">
            <a:off x="3056242" y="5187002"/>
            <a:ext cx="796738" cy="565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532FEA0-58D0-A34E-97BC-F8BCFB0DA904}"/>
              </a:ext>
            </a:extLst>
          </p:cNvPr>
          <p:cNvCxnSpPr>
            <a:cxnSpLocks/>
          </p:cNvCxnSpPr>
          <p:nvPr/>
        </p:nvCxnSpPr>
        <p:spPr>
          <a:xfrm>
            <a:off x="1814510" y="6210604"/>
            <a:ext cx="628650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C920D03-60A0-5C49-A01C-FAE8692B1AE3}"/>
              </a:ext>
            </a:extLst>
          </p:cNvPr>
          <p:cNvCxnSpPr>
            <a:cxnSpLocks/>
          </p:cNvCxnSpPr>
          <p:nvPr/>
        </p:nvCxnSpPr>
        <p:spPr>
          <a:xfrm>
            <a:off x="1900235" y="4813899"/>
            <a:ext cx="1614489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CB7B225-377E-1A46-AFC7-61D956308D87}"/>
              </a:ext>
            </a:extLst>
          </p:cNvPr>
          <p:cNvCxnSpPr>
            <a:cxnSpLocks/>
          </p:cNvCxnSpPr>
          <p:nvPr/>
        </p:nvCxnSpPr>
        <p:spPr>
          <a:xfrm>
            <a:off x="1900235" y="3603329"/>
            <a:ext cx="3034178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97EA196-E5E1-D243-9281-9A7FD6368C10}"/>
              </a:ext>
            </a:extLst>
          </p:cNvPr>
          <p:cNvSpPr txBox="1"/>
          <p:nvPr/>
        </p:nvSpPr>
        <p:spPr>
          <a:xfrm>
            <a:off x="6105916" y="2235116"/>
            <a:ext cx="4742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u="sng"/>
              <a:t>Filho à esquerda</a:t>
            </a:r>
            <a:r>
              <a:rPr lang="pt-BR" u="sng"/>
              <a:t> </a:t>
            </a:r>
            <a:r>
              <a:rPr lang="pt-BR"/>
              <a:t>na </a:t>
            </a:r>
            <a:r>
              <a:rPr lang="pt-BR" b="1" u="sng"/>
              <a:t>sub-arvore esquerda</a:t>
            </a:r>
            <a:r>
              <a:rPr lang="pt-BR" b="1"/>
              <a:t> </a:t>
            </a:r>
            <a:r>
              <a:rPr lang="pt-BR"/>
              <a:t>do avô</a:t>
            </a:r>
          </a:p>
          <a:p>
            <a:endParaRPr lang="pt-BR"/>
          </a:p>
          <a:p>
            <a:r>
              <a:rPr lang="pt-BR" sz="2400" b="1"/>
              <a:t>faça uma rotação simples à direita</a:t>
            </a:r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1820C65D-4729-F747-BD67-06B83B1D7041}"/>
              </a:ext>
            </a:extLst>
          </p:cNvPr>
          <p:cNvSpPr/>
          <p:nvPr/>
        </p:nvSpPr>
        <p:spPr>
          <a:xfrm>
            <a:off x="3857625" y="2671763"/>
            <a:ext cx="3841144" cy="3443287"/>
          </a:xfrm>
          <a:custGeom>
            <a:avLst/>
            <a:gdLst>
              <a:gd name="connsiteX0" fmla="*/ 2886075 w 3841144"/>
              <a:gd name="connsiteY0" fmla="*/ 0 h 3443287"/>
              <a:gd name="connsiteX1" fmla="*/ 3671888 w 3841144"/>
              <a:gd name="connsiteY1" fmla="*/ 2228850 h 3443287"/>
              <a:gd name="connsiteX2" fmla="*/ 0 w 3841144"/>
              <a:gd name="connsiteY2" fmla="*/ 3443287 h 3443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41144" h="3443287">
                <a:moveTo>
                  <a:pt x="2886075" y="0"/>
                </a:moveTo>
                <a:cubicBezTo>
                  <a:pt x="3519488" y="827484"/>
                  <a:pt x="4152901" y="1654969"/>
                  <a:pt x="3671888" y="2228850"/>
                </a:cubicBezTo>
                <a:cubicBezTo>
                  <a:pt x="3190876" y="2802731"/>
                  <a:pt x="1595438" y="3123009"/>
                  <a:pt x="0" y="3443287"/>
                </a:cubicBezTo>
              </a:path>
            </a:pathLst>
          </a:custGeom>
          <a:noFill/>
          <a:ln w="38100">
            <a:solidFill>
              <a:schemeClr val="accent1">
                <a:shade val="50000"/>
                <a:alpha val="30000"/>
              </a:schemeClr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8E781555-2EB2-5B40-AEC4-E608DE52303F}"/>
              </a:ext>
            </a:extLst>
          </p:cNvPr>
          <p:cNvSpPr/>
          <p:nvPr/>
        </p:nvSpPr>
        <p:spPr>
          <a:xfrm>
            <a:off x="4872038" y="2728913"/>
            <a:ext cx="3962324" cy="1871662"/>
          </a:xfrm>
          <a:custGeom>
            <a:avLst/>
            <a:gdLst>
              <a:gd name="connsiteX0" fmla="*/ 3957637 w 3962324"/>
              <a:gd name="connsiteY0" fmla="*/ 0 h 1871662"/>
              <a:gd name="connsiteX1" fmla="*/ 3328987 w 3962324"/>
              <a:gd name="connsiteY1" fmla="*/ 1557337 h 1871662"/>
              <a:gd name="connsiteX2" fmla="*/ 0 w 3962324"/>
              <a:gd name="connsiteY2" fmla="*/ 1871662 h 187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62324" h="1871662">
                <a:moveTo>
                  <a:pt x="3957637" y="0"/>
                </a:moveTo>
                <a:cubicBezTo>
                  <a:pt x="3973115" y="622696"/>
                  <a:pt x="3988593" y="1245393"/>
                  <a:pt x="3328987" y="1557337"/>
                </a:cubicBezTo>
                <a:cubicBezTo>
                  <a:pt x="2669381" y="1869281"/>
                  <a:pt x="1334690" y="1870471"/>
                  <a:pt x="0" y="1871662"/>
                </a:cubicBezTo>
              </a:path>
            </a:pathLst>
          </a:custGeom>
          <a:noFill/>
          <a:ln w="38100">
            <a:solidFill>
              <a:schemeClr val="accent1">
                <a:shade val="50000"/>
                <a:alpha val="30000"/>
              </a:schemeClr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7B8D47C-DDC7-A843-9737-41B27676DCB1}"/>
              </a:ext>
            </a:extLst>
          </p:cNvPr>
          <p:cNvSpPr txBox="1"/>
          <p:nvPr/>
        </p:nvSpPr>
        <p:spPr>
          <a:xfrm>
            <a:off x="538210" y="6046914"/>
            <a:ext cx="17100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/>
              <a:t>Nó Filho</a:t>
            </a:r>
          </a:p>
          <a:p>
            <a:r>
              <a:rPr lang="pt-BR" sz="1600"/>
              <a:t>(menor elemento)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324CD8F-9579-2343-A465-150CFF166DAD}"/>
              </a:ext>
            </a:extLst>
          </p:cNvPr>
          <p:cNvSpPr txBox="1"/>
          <p:nvPr/>
        </p:nvSpPr>
        <p:spPr>
          <a:xfrm>
            <a:off x="561054" y="4650209"/>
            <a:ext cx="16843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/>
              <a:t>Nó Pai</a:t>
            </a:r>
          </a:p>
          <a:p>
            <a:r>
              <a:rPr lang="pt-BR" sz="1600"/>
              <a:t>(elemento médio)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861EC11-E5F6-D84F-ABEB-7C7E05C21047}"/>
              </a:ext>
            </a:extLst>
          </p:cNvPr>
          <p:cNvSpPr txBox="1"/>
          <p:nvPr/>
        </p:nvSpPr>
        <p:spPr>
          <a:xfrm>
            <a:off x="538210" y="3372496"/>
            <a:ext cx="16442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/>
              <a:t>Nó Avô</a:t>
            </a:r>
          </a:p>
          <a:p>
            <a:r>
              <a:rPr lang="pt-BR" sz="1600"/>
              <a:t>(maior elemento)</a:t>
            </a:r>
          </a:p>
        </p:txBody>
      </p:sp>
    </p:spTree>
    <p:extLst>
      <p:ext uri="{BB962C8B-B14F-4D97-AF65-F5344CB8AC3E}">
        <p14:creationId xmlns:p14="http://schemas.microsoft.com/office/powerpoint/2010/main" val="2014322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2BB23-0638-CA4F-9F18-6C615CBD5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/>
              <a:t>Balanceamento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EE798BF7-49D4-CC45-A441-28D221F2231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pt-BR" sz="1600"/>
              <a:t>Para tanto, faremos uma rotação (lembra de órbita)</a:t>
            </a:r>
          </a:p>
          <a:p>
            <a:r>
              <a:rPr lang="pt-BR" sz="1600" b="1"/>
              <a:t>Rotacionaremos o nó avô ao redor do nó pai</a:t>
            </a:r>
          </a:p>
          <a:p>
            <a:r>
              <a:rPr lang="pt-BR" sz="1600"/>
              <a:t>Na configuração quando o </a:t>
            </a:r>
            <a:r>
              <a:rPr lang="pt-BR" sz="1600" b="1"/>
              <a:t>nó filho é </a:t>
            </a:r>
            <a:r>
              <a:rPr lang="pt-BR" sz="1600" b="1" i="1"/>
              <a:t>menor</a:t>
            </a:r>
            <a:r>
              <a:rPr lang="pt-BR" sz="1600" b="1"/>
              <a:t> que o nó avô</a:t>
            </a:r>
            <a:r>
              <a:rPr lang="pt-BR" sz="1600"/>
              <a:t>, a rotação é </a:t>
            </a:r>
            <a:r>
              <a:rPr lang="pt-BR" sz="1600" b="1"/>
              <a:t>simples à direita do pai</a:t>
            </a:r>
            <a:endParaRPr lang="pt-BR" sz="160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A768AAE-CF1F-6D46-A40C-5F8103B49955}"/>
              </a:ext>
            </a:extLst>
          </p:cNvPr>
          <p:cNvSpPr/>
          <p:nvPr/>
        </p:nvSpPr>
        <p:spPr>
          <a:xfrm>
            <a:off x="5007133" y="3144847"/>
            <a:ext cx="916964" cy="9169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/>
              <a:t>6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4D79507-FB0D-B448-BAFA-EA60BF962437}"/>
              </a:ext>
            </a:extLst>
          </p:cNvPr>
          <p:cNvSpPr/>
          <p:nvPr/>
        </p:nvSpPr>
        <p:spPr>
          <a:xfrm>
            <a:off x="3718694" y="4404324"/>
            <a:ext cx="916964" cy="9169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/>
              <a:t>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3576191-5EC3-2444-B735-BE879DBF3E35}"/>
              </a:ext>
            </a:extLst>
          </p:cNvPr>
          <p:cNvSpPr/>
          <p:nvPr/>
        </p:nvSpPr>
        <p:spPr>
          <a:xfrm>
            <a:off x="2597760" y="5752122"/>
            <a:ext cx="916964" cy="9169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/>
              <a:t>2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BCD3412-B84E-384C-8C28-F250878A8A5F}"/>
              </a:ext>
            </a:extLst>
          </p:cNvPr>
          <p:cNvCxnSpPr>
            <a:cxnSpLocks/>
            <a:stCxn id="9" idx="3"/>
            <a:endCxn id="10" idx="0"/>
          </p:cNvCxnSpPr>
          <p:nvPr/>
        </p:nvCxnSpPr>
        <p:spPr>
          <a:xfrm flipH="1">
            <a:off x="4177176" y="3927525"/>
            <a:ext cx="964243" cy="476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D550A83-CA68-9743-8243-184C0EF2F1B2}"/>
              </a:ext>
            </a:extLst>
          </p:cNvPr>
          <p:cNvCxnSpPr>
            <a:cxnSpLocks/>
            <a:stCxn id="10" idx="3"/>
            <a:endCxn id="11" idx="0"/>
          </p:cNvCxnSpPr>
          <p:nvPr/>
        </p:nvCxnSpPr>
        <p:spPr>
          <a:xfrm flipH="1">
            <a:off x="3056242" y="5187002"/>
            <a:ext cx="796738" cy="565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532FEA0-58D0-A34E-97BC-F8BCFB0DA904}"/>
              </a:ext>
            </a:extLst>
          </p:cNvPr>
          <p:cNvCxnSpPr>
            <a:cxnSpLocks/>
          </p:cNvCxnSpPr>
          <p:nvPr/>
        </p:nvCxnSpPr>
        <p:spPr>
          <a:xfrm>
            <a:off x="1814510" y="6210604"/>
            <a:ext cx="628650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C920D03-60A0-5C49-A01C-FAE8692B1AE3}"/>
              </a:ext>
            </a:extLst>
          </p:cNvPr>
          <p:cNvCxnSpPr>
            <a:cxnSpLocks/>
          </p:cNvCxnSpPr>
          <p:nvPr/>
        </p:nvCxnSpPr>
        <p:spPr>
          <a:xfrm>
            <a:off x="1900235" y="4813899"/>
            <a:ext cx="1614489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CB7B225-377E-1A46-AFC7-61D956308D87}"/>
              </a:ext>
            </a:extLst>
          </p:cNvPr>
          <p:cNvCxnSpPr>
            <a:cxnSpLocks/>
          </p:cNvCxnSpPr>
          <p:nvPr/>
        </p:nvCxnSpPr>
        <p:spPr>
          <a:xfrm>
            <a:off x="1900235" y="3603329"/>
            <a:ext cx="3034178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3F82D98-50F0-8141-BFD5-3F7CFC1ED95D}"/>
              </a:ext>
            </a:extLst>
          </p:cNvPr>
          <p:cNvSpPr txBox="1"/>
          <p:nvPr/>
        </p:nvSpPr>
        <p:spPr>
          <a:xfrm>
            <a:off x="538210" y="6046914"/>
            <a:ext cx="17100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/>
              <a:t>Nó Filho</a:t>
            </a:r>
          </a:p>
          <a:p>
            <a:r>
              <a:rPr lang="pt-BR" sz="1600"/>
              <a:t>(menor elemento)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C2C17E6-5BB5-B94D-BD95-9E70F99A6E51}"/>
              </a:ext>
            </a:extLst>
          </p:cNvPr>
          <p:cNvSpPr txBox="1"/>
          <p:nvPr/>
        </p:nvSpPr>
        <p:spPr>
          <a:xfrm>
            <a:off x="561054" y="4650209"/>
            <a:ext cx="16843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/>
              <a:t>Nó Pai</a:t>
            </a:r>
          </a:p>
          <a:p>
            <a:r>
              <a:rPr lang="pt-BR" sz="1600"/>
              <a:t>(elemento médio)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998137C-6140-CF4F-B21B-E6A9513D62AC}"/>
              </a:ext>
            </a:extLst>
          </p:cNvPr>
          <p:cNvSpPr txBox="1"/>
          <p:nvPr/>
        </p:nvSpPr>
        <p:spPr>
          <a:xfrm>
            <a:off x="538210" y="3372496"/>
            <a:ext cx="16442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/>
              <a:t>Nó Avô</a:t>
            </a:r>
          </a:p>
          <a:p>
            <a:r>
              <a:rPr lang="pt-BR" sz="1600"/>
              <a:t>(maior elemento)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DDA28A7-8571-3145-89E1-D313053CC37D}"/>
              </a:ext>
            </a:extLst>
          </p:cNvPr>
          <p:cNvCxnSpPr>
            <a:cxnSpLocks/>
          </p:cNvCxnSpPr>
          <p:nvPr/>
        </p:nvCxnSpPr>
        <p:spPr>
          <a:xfrm>
            <a:off x="5876426" y="4346494"/>
            <a:ext cx="1922305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13C31E37-D248-2648-95A6-D138299C8E45}"/>
              </a:ext>
            </a:extLst>
          </p:cNvPr>
          <p:cNvSpPr/>
          <p:nvPr/>
        </p:nvSpPr>
        <p:spPr>
          <a:xfrm>
            <a:off x="9963172" y="3104863"/>
            <a:ext cx="916964" cy="916964"/>
          </a:xfrm>
          <a:prstGeom prst="ellipse">
            <a:avLst/>
          </a:prstGeom>
          <a:solidFill>
            <a:schemeClr val="accent1">
              <a:alpha val="30000"/>
            </a:schemeClr>
          </a:solidFill>
          <a:ln>
            <a:solidFill>
              <a:schemeClr val="accent1">
                <a:shade val="5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/>
              <a:t>6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C79C832-99E4-FF4F-98FB-D4E9C7ED5174}"/>
              </a:ext>
            </a:extLst>
          </p:cNvPr>
          <p:cNvSpPr/>
          <p:nvPr/>
        </p:nvSpPr>
        <p:spPr>
          <a:xfrm>
            <a:off x="8674733" y="4364340"/>
            <a:ext cx="916964" cy="9169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/>
              <a:t>4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A9AEDAF-296F-D947-B6F4-6FE312323DCC}"/>
              </a:ext>
            </a:extLst>
          </p:cNvPr>
          <p:cNvSpPr/>
          <p:nvPr/>
        </p:nvSpPr>
        <p:spPr>
          <a:xfrm>
            <a:off x="7553799" y="5712138"/>
            <a:ext cx="916964" cy="9169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/>
              <a:t>2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0FED1EF-F219-7441-B166-6121C3E6AF62}"/>
              </a:ext>
            </a:extLst>
          </p:cNvPr>
          <p:cNvCxnSpPr>
            <a:cxnSpLocks/>
            <a:stCxn id="19" idx="3"/>
            <a:endCxn id="20" idx="0"/>
          </p:cNvCxnSpPr>
          <p:nvPr/>
        </p:nvCxnSpPr>
        <p:spPr>
          <a:xfrm flipH="1">
            <a:off x="9133215" y="3887541"/>
            <a:ext cx="964243" cy="476799"/>
          </a:xfrm>
          <a:prstGeom prst="line">
            <a:avLst/>
          </a:prstGeom>
          <a:ln>
            <a:solidFill>
              <a:schemeClr val="accent1">
                <a:shade val="50000"/>
                <a:alpha val="3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92AFAC4-CE66-3F4A-8FAB-7AABA7C080F4}"/>
              </a:ext>
            </a:extLst>
          </p:cNvPr>
          <p:cNvCxnSpPr>
            <a:cxnSpLocks/>
            <a:stCxn id="20" idx="3"/>
            <a:endCxn id="21" idx="0"/>
          </p:cNvCxnSpPr>
          <p:nvPr/>
        </p:nvCxnSpPr>
        <p:spPr>
          <a:xfrm flipH="1">
            <a:off x="8012281" y="5147018"/>
            <a:ext cx="796738" cy="565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A0629DDD-8287-0647-9ECE-5692AF926CFF}"/>
              </a:ext>
            </a:extLst>
          </p:cNvPr>
          <p:cNvSpPr/>
          <p:nvPr/>
        </p:nvSpPr>
        <p:spPr>
          <a:xfrm>
            <a:off x="10058875" y="5712138"/>
            <a:ext cx="916964" cy="9169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/>
              <a:t>6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2A8450F-720F-324D-B3C9-3F701CFDCF5D}"/>
              </a:ext>
            </a:extLst>
          </p:cNvPr>
          <p:cNvCxnSpPr>
            <a:cxnSpLocks/>
            <a:stCxn id="30" idx="0"/>
          </p:cNvCxnSpPr>
          <p:nvPr/>
        </p:nvCxnSpPr>
        <p:spPr>
          <a:xfrm flipH="1" flipV="1">
            <a:off x="9457411" y="5147018"/>
            <a:ext cx="1059946" cy="565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 13">
            <a:extLst>
              <a:ext uri="{FF2B5EF4-FFF2-40B4-BE49-F238E27FC236}">
                <a16:creationId xmlns:a16="http://schemas.microsoft.com/office/drawing/2014/main" id="{4A2B44A2-75F4-9941-B504-42596822BB54}"/>
              </a:ext>
            </a:extLst>
          </p:cNvPr>
          <p:cNvSpPr/>
          <p:nvPr/>
        </p:nvSpPr>
        <p:spPr>
          <a:xfrm>
            <a:off x="11015663" y="3629025"/>
            <a:ext cx="568515" cy="2243138"/>
          </a:xfrm>
          <a:custGeom>
            <a:avLst/>
            <a:gdLst>
              <a:gd name="connsiteX0" fmla="*/ 0 w 828845"/>
              <a:gd name="connsiteY0" fmla="*/ 0 h 2243138"/>
              <a:gd name="connsiteX1" fmla="*/ 828675 w 828845"/>
              <a:gd name="connsiteY1" fmla="*/ 1157288 h 2243138"/>
              <a:gd name="connsiteX2" fmla="*/ 57150 w 828845"/>
              <a:gd name="connsiteY2" fmla="*/ 2243138 h 2243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8845" h="2243138">
                <a:moveTo>
                  <a:pt x="0" y="0"/>
                </a:moveTo>
                <a:cubicBezTo>
                  <a:pt x="409575" y="391716"/>
                  <a:pt x="819150" y="783432"/>
                  <a:pt x="828675" y="1157288"/>
                </a:cubicBezTo>
                <a:cubicBezTo>
                  <a:pt x="838200" y="1531144"/>
                  <a:pt x="447675" y="1887141"/>
                  <a:pt x="57150" y="2243138"/>
                </a:cubicBezTo>
              </a:path>
            </a:pathLst>
          </a:custGeom>
          <a:noFill/>
          <a:ln w="38100">
            <a:solidFill>
              <a:schemeClr val="accent6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28A4C6-5151-254F-9D44-808707558168}"/>
              </a:ext>
            </a:extLst>
          </p:cNvPr>
          <p:cNvSpPr txBox="1"/>
          <p:nvPr/>
        </p:nvSpPr>
        <p:spPr>
          <a:xfrm>
            <a:off x="5858152" y="4490733"/>
            <a:ext cx="20058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/>
              <a:t>Rotação simples à</a:t>
            </a:r>
          </a:p>
          <a:p>
            <a:r>
              <a:rPr lang="pt-BR" b="1"/>
              <a:t>direita </a:t>
            </a:r>
            <a:r>
              <a:rPr lang="pt-BR"/>
              <a:t>do pai (RSD)</a:t>
            </a:r>
          </a:p>
        </p:txBody>
      </p:sp>
    </p:spTree>
    <p:extLst>
      <p:ext uri="{BB962C8B-B14F-4D97-AF65-F5344CB8AC3E}">
        <p14:creationId xmlns:p14="http://schemas.microsoft.com/office/powerpoint/2010/main" val="29496824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2BB23-0638-CA4F-9F18-6C615CBD5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/>
              <a:t>Balanceamento (simetricamente)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EE798BF7-49D4-CC45-A441-28D221F2231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pt-BR" sz="1600"/>
              <a:t>Para tanto, faremos uma rotação (lembra de órbita)</a:t>
            </a:r>
          </a:p>
          <a:p>
            <a:r>
              <a:rPr lang="pt-BR" sz="1600" b="1"/>
              <a:t>Rotacionaremos o nó avô ao redor do nó pai</a:t>
            </a:r>
          </a:p>
          <a:p>
            <a:r>
              <a:rPr lang="pt-BR" sz="1600"/>
              <a:t>Na configuração quando o </a:t>
            </a:r>
            <a:r>
              <a:rPr lang="pt-BR" sz="1600" b="1"/>
              <a:t>nó filho é </a:t>
            </a:r>
            <a:r>
              <a:rPr lang="pt-BR" sz="1600" b="1" i="1"/>
              <a:t>maior</a:t>
            </a:r>
            <a:r>
              <a:rPr lang="pt-BR" sz="1600" b="1"/>
              <a:t> que o nó avô</a:t>
            </a:r>
            <a:r>
              <a:rPr lang="pt-BR" sz="1600"/>
              <a:t>, a rotação é </a:t>
            </a:r>
            <a:r>
              <a:rPr lang="pt-BR" sz="1600" b="1"/>
              <a:t>simples à esquerda do pai</a:t>
            </a:r>
            <a:endParaRPr lang="pt-BR" sz="160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A768AAE-CF1F-6D46-A40C-5F8103B49955}"/>
              </a:ext>
            </a:extLst>
          </p:cNvPr>
          <p:cNvSpPr/>
          <p:nvPr/>
        </p:nvSpPr>
        <p:spPr>
          <a:xfrm>
            <a:off x="5694668" y="5718481"/>
            <a:ext cx="916964" cy="9169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/>
              <a:t>6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4D79507-FB0D-B448-BAFA-EA60BF962437}"/>
              </a:ext>
            </a:extLst>
          </p:cNvPr>
          <p:cNvSpPr/>
          <p:nvPr/>
        </p:nvSpPr>
        <p:spPr>
          <a:xfrm>
            <a:off x="4490222" y="4549100"/>
            <a:ext cx="916964" cy="9169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/>
              <a:t>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3576191-5EC3-2444-B735-BE879DBF3E35}"/>
              </a:ext>
            </a:extLst>
          </p:cNvPr>
          <p:cNvSpPr/>
          <p:nvPr/>
        </p:nvSpPr>
        <p:spPr>
          <a:xfrm>
            <a:off x="3293823" y="3510453"/>
            <a:ext cx="916964" cy="9169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/>
              <a:t>2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BCD3412-B84E-384C-8C28-F250878A8A5F}"/>
              </a:ext>
            </a:extLst>
          </p:cNvPr>
          <p:cNvCxnSpPr>
            <a:cxnSpLocks/>
            <a:stCxn id="9" idx="0"/>
            <a:endCxn id="10" idx="5"/>
          </p:cNvCxnSpPr>
          <p:nvPr/>
        </p:nvCxnSpPr>
        <p:spPr>
          <a:xfrm flipH="1" flipV="1">
            <a:off x="5272900" y="5331778"/>
            <a:ext cx="880250" cy="3867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D550A83-CA68-9743-8243-184C0EF2F1B2}"/>
              </a:ext>
            </a:extLst>
          </p:cNvPr>
          <p:cNvCxnSpPr>
            <a:cxnSpLocks/>
            <a:stCxn id="10" idx="0"/>
            <a:endCxn id="11" idx="5"/>
          </p:cNvCxnSpPr>
          <p:nvPr/>
        </p:nvCxnSpPr>
        <p:spPr>
          <a:xfrm flipH="1" flipV="1">
            <a:off x="4076501" y="4293131"/>
            <a:ext cx="872203" cy="2559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C920D03-60A0-5C49-A01C-FAE8692B1AE3}"/>
              </a:ext>
            </a:extLst>
          </p:cNvPr>
          <p:cNvCxnSpPr>
            <a:cxnSpLocks/>
          </p:cNvCxnSpPr>
          <p:nvPr/>
        </p:nvCxnSpPr>
        <p:spPr>
          <a:xfrm>
            <a:off x="2671763" y="4958675"/>
            <a:ext cx="1614489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CB7B225-377E-1A46-AFC7-61D956308D87}"/>
              </a:ext>
            </a:extLst>
          </p:cNvPr>
          <p:cNvCxnSpPr>
            <a:cxnSpLocks/>
          </p:cNvCxnSpPr>
          <p:nvPr/>
        </p:nvCxnSpPr>
        <p:spPr>
          <a:xfrm>
            <a:off x="2586038" y="6176963"/>
            <a:ext cx="3034178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11C7A56-8E2D-BF48-860F-CB4C3C1EBAAE}"/>
              </a:ext>
            </a:extLst>
          </p:cNvPr>
          <p:cNvSpPr txBox="1"/>
          <p:nvPr/>
        </p:nvSpPr>
        <p:spPr>
          <a:xfrm>
            <a:off x="6581368" y="2034723"/>
            <a:ext cx="4269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u="sng"/>
              <a:t>Filho à direita</a:t>
            </a:r>
            <a:r>
              <a:rPr lang="pt-BR" u="sng"/>
              <a:t> </a:t>
            </a:r>
            <a:r>
              <a:rPr lang="pt-BR"/>
              <a:t>na </a:t>
            </a:r>
            <a:r>
              <a:rPr lang="pt-BR" b="1" u="sng"/>
              <a:t>sub-arvore direita</a:t>
            </a:r>
            <a:r>
              <a:rPr lang="pt-BR" b="1"/>
              <a:t> </a:t>
            </a:r>
            <a:r>
              <a:rPr lang="pt-BR"/>
              <a:t>do avô,</a:t>
            </a:r>
            <a:endParaRPr lang="pt-BR" b="1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36575A8C-F95E-9B49-BC33-E33BA1873B63}"/>
              </a:ext>
            </a:extLst>
          </p:cNvPr>
          <p:cNvSpPr/>
          <p:nvPr/>
        </p:nvSpPr>
        <p:spPr>
          <a:xfrm>
            <a:off x="6629400" y="2543175"/>
            <a:ext cx="2480284" cy="3300413"/>
          </a:xfrm>
          <a:custGeom>
            <a:avLst/>
            <a:gdLst>
              <a:gd name="connsiteX0" fmla="*/ 657225 w 2480284"/>
              <a:gd name="connsiteY0" fmla="*/ 0 h 3300413"/>
              <a:gd name="connsiteX1" fmla="*/ 2471738 w 2480284"/>
              <a:gd name="connsiteY1" fmla="*/ 1771650 h 3300413"/>
              <a:gd name="connsiteX2" fmla="*/ 0 w 2480284"/>
              <a:gd name="connsiteY2" fmla="*/ 3300413 h 3300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0284" h="3300413">
                <a:moveTo>
                  <a:pt x="657225" y="0"/>
                </a:moveTo>
                <a:cubicBezTo>
                  <a:pt x="1619250" y="610790"/>
                  <a:pt x="2581276" y="1221581"/>
                  <a:pt x="2471738" y="1771650"/>
                </a:cubicBezTo>
                <a:cubicBezTo>
                  <a:pt x="2362200" y="2321719"/>
                  <a:pt x="1181100" y="2811066"/>
                  <a:pt x="0" y="3300413"/>
                </a:cubicBezTo>
              </a:path>
            </a:pathLst>
          </a:custGeom>
          <a:noFill/>
          <a:ln w="38100">
            <a:solidFill>
              <a:schemeClr val="accent1">
                <a:shade val="50000"/>
                <a:alpha val="30000"/>
              </a:schemeClr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957A187A-23BD-1446-AAAB-E87E47D9EDB6}"/>
              </a:ext>
            </a:extLst>
          </p:cNvPr>
          <p:cNvSpPr/>
          <p:nvPr/>
        </p:nvSpPr>
        <p:spPr>
          <a:xfrm>
            <a:off x="5086350" y="2443163"/>
            <a:ext cx="4845655" cy="2014537"/>
          </a:xfrm>
          <a:custGeom>
            <a:avLst/>
            <a:gdLst>
              <a:gd name="connsiteX0" fmla="*/ 4243388 w 4845655"/>
              <a:gd name="connsiteY0" fmla="*/ 0 h 2014537"/>
              <a:gd name="connsiteX1" fmla="*/ 4486275 w 4845655"/>
              <a:gd name="connsiteY1" fmla="*/ 1114425 h 2014537"/>
              <a:gd name="connsiteX2" fmla="*/ 0 w 4845655"/>
              <a:gd name="connsiteY2" fmla="*/ 2014537 h 2014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45655" h="2014537">
                <a:moveTo>
                  <a:pt x="4243388" y="0"/>
                </a:moveTo>
                <a:cubicBezTo>
                  <a:pt x="4718447" y="389334"/>
                  <a:pt x="5193506" y="778669"/>
                  <a:pt x="4486275" y="1114425"/>
                </a:cubicBezTo>
                <a:cubicBezTo>
                  <a:pt x="3779044" y="1450181"/>
                  <a:pt x="1889522" y="1732359"/>
                  <a:pt x="0" y="2014537"/>
                </a:cubicBezTo>
              </a:path>
            </a:pathLst>
          </a:custGeom>
          <a:noFill/>
          <a:ln w="38100">
            <a:solidFill>
              <a:schemeClr val="accent1">
                <a:shade val="50000"/>
                <a:alpha val="30000"/>
              </a:schemeClr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F5FAFB5-4605-8544-AE63-92B77801B482}"/>
              </a:ext>
            </a:extLst>
          </p:cNvPr>
          <p:cNvCxnSpPr>
            <a:cxnSpLocks/>
          </p:cNvCxnSpPr>
          <p:nvPr/>
        </p:nvCxnSpPr>
        <p:spPr>
          <a:xfrm>
            <a:off x="2529944" y="3897949"/>
            <a:ext cx="628650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E58C8935-5302-1446-B497-C189C9769B7F}"/>
              </a:ext>
            </a:extLst>
          </p:cNvPr>
          <p:cNvSpPr txBox="1"/>
          <p:nvPr/>
        </p:nvSpPr>
        <p:spPr>
          <a:xfrm>
            <a:off x="1309738" y="5848784"/>
            <a:ext cx="16442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/>
              <a:t>Nó Filho</a:t>
            </a:r>
          </a:p>
          <a:p>
            <a:r>
              <a:rPr lang="pt-BR" sz="1600"/>
              <a:t>(maior elemento)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A2438F1-9177-824F-8410-0C1975531F02}"/>
              </a:ext>
            </a:extLst>
          </p:cNvPr>
          <p:cNvSpPr txBox="1"/>
          <p:nvPr/>
        </p:nvSpPr>
        <p:spPr>
          <a:xfrm>
            <a:off x="1332582" y="4794985"/>
            <a:ext cx="16843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/>
              <a:t>Nó Pai</a:t>
            </a:r>
          </a:p>
          <a:p>
            <a:r>
              <a:rPr lang="pt-BR" sz="1600"/>
              <a:t>(elemento médio)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C93205C-9345-DB48-A6AA-A0D508901512}"/>
              </a:ext>
            </a:extLst>
          </p:cNvPr>
          <p:cNvSpPr txBox="1"/>
          <p:nvPr/>
        </p:nvSpPr>
        <p:spPr>
          <a:xfrm>
            <a:off x="1309738" y="3688730"/>
            <a:ext cx="17100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/>
              <a:t>Nó Avô</a:t>
            </a:r>
          </a:p>
          <a:p>
            <a:r>
              <a:rPr lang="pt-BR" sz="1600"/>
              <a:t>(menor elemento)</a:t>
            </a:r>
          </a:p>
        </p:txBody>
      </p:sp>
    </p:spTree>
    <p:extLst>
      <p:ext uri="{BB962C8B-B14F-4D97-AF65-F5344CB8AC3E}">
        <p14:creationId xmlns:p14="http://schemas.microsoft.com/office/powerpoint/2010/main" val="16872005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2BB23-0638-CA4F-9F18-6C615CBD5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/>
              <a:t>Balanceamento (simetricamente)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EE798BF7-49D4-CC45-A441-28D221F2231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pt-BR" sz="1600"/>
              <a:t>Para tanto, faremos uma rotação (lembra de órbita)</a:t>
            </a:r>
          </a:p>
          <a:p>
            <a:r>
              <a:rPr lang="pt-BR" sz="1600" b="1"/>
              <a:t>Rotacionaremos o nó avô ao redor do nó pai</a:t>
            </a:r>
          </a:p>
          <a:p>
            <a:r>
              <a:rPr lang="pt-BR" sz="1600"/>
              <a:t>Na configuração quando o </a:t>
            </a:r>
            <a:r>
              <a:rPr lang="pt-BR" sz="1600" b="1"/>
              <a:t>nó filho é </a:t>
            </a:r>
            <a:r>
              <a:rPr lang="pt-BR" sz="1600" b="1" i="1"/>
              <a:t>maior</a:t>
            </a:r>
            <a:r>
              <a:rPr lang="pt-BR" sz="1600" b="1"/>
              <a:t> que o nó avô</a:t>
            </a:r>
            <a:r>
              <a:rPr lang="pt-BR" sz="1600"/>
              <a:t>, a rotação é </a:t>
            </a:r>
            <a:r>
              <a:rPr lang="pt-BR" sz="1600" b="1"/>
              <a:t>simples à esquerda do pai</a:t>
            </a:r>
            <a:endParaRPr lang="pt-BR" sz="160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A768AAE-CF1F-6D46-A40C-5F8103B49955}"/>
              </a:ext>
            </a:extLst>
          </p:cNvPr>
          <p:cNvSpPr/>
          <p:nvPr/>
        </p:nvSpPr>
        <p:spPr>
          <a:xfrm>
            <a:off x="5694668" y="5718481"/>
            <a:ext cx="916964" cy="9169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/>
              <a:t>6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4D79507-FB0D-B448-BAFA-EA60BF962437}"/>
              </a:ext>
            </a:extLst>
          </p:cNvPr>
          <p:cNvSpPr/>
          <p:nvPr/>
        </p:nvSpPr>
        <p:spPr>
          <a:xfrm>
            <a:off x="4490222" y="4549100"/>
            <a:ext cx="916964" cy="9169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/>
              <a:t>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3576191-5EC3-2444-B735-BE879DBF3E35}"/>
              </a:ext>
            </a:extLst>
          </p:cNvPr>
          <p:cNvSpPr/>
          <p:nvPr/>
        </p:nvSpPr>
        <p:spPr>
          <a:xfrm>
            <a:off x="3293823" y="3510453"/>
            <a:ext cx="916964" cy="9169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/>
              <a:t>2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BCD3412-B84E-384C-8C28-F250878A8A5F}"/>
              </a:ext>
            </a:extLst>
          </p:cNvPr>
          <p:cNvCxnSpPr>
            <a:cxnSpLocks/>
            <a:stCxn id="9" idx="0"/>
            <a:endCxn id="10" idx="5"/>
          </p:cNvCxnSpPr>
          <p:nvPr/>
        </p:nvCxnSpPr>
        <p:spPr>
          <a:xfrm flipH="1" flipV="1">
            <a:off x="5272900" y="5331778"/>
            <a:ext cx="880250" cy="3867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D550A83-CA68-9743-8243-184C0EF2F1B2}"/>
              </a:ext>
            </a:extLst>
          </p:cNvPr>
          <p:cNvCxnSpPr>
            <a:cxnSpLocks/>
            <a:stCxn id="10" idx="0"/>
            <a:endCxn id="11" idx="5"/>
          </p:cNvCxnSpPr>
          <p:nvPr/>
        </p:nvCxnSpPr>
        <p:spPr>
          <a:xfrm flipH="1" flipV="1">
            <a:off x="4076501" y="4293131"/>
            <a:ext cx="872203" cy="2559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532FEA0-58D0-A34E-97BC-F8BCFB0DA904}"/>
              </a:ext>
            </a:extLst>
          </p:cNvPr>
          <p:cNvCxnSpPr>
            <a:cxnSpLocks/>
          </p:cNvCxnSpPr>
          <p:nvPr/>
        </p:nvCxnSpPr>
        <p:spPr>
          <a:xfrm>
            <a:off x="2529944" y="3897949"/>
            <a:ext cx="628650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C920D03-60A0-5C49-A01C-FAE8692B1AE3}"/>
              </a:ext>
            </a:extLst>
          </p:cNvPr>
          <p:cNvCxnSpPr>
            <a:cxnSpLocks/>
          </p:cNvCxnSpPr>
          <p:nvPr/>
        </p:nvCxnSpPr>
        <p:spPr>
          <a:xfrm>
            <a:off x="2671763" y="4958675"/>
            <a:ext cx="1614489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CB7B225-377E-1A46-AFC7-61D956308D87}"/>
              </a:ext>
            </a:extLst>
          </p:cNvPr>
          <p:cNvCxnSpPr>
            <a:cxnSpLocks/>
          </p:cNvCxnSpPr>
          <p:nvPr/>
        </p:nvCxnSpPr>
        <p:spPr>
          <a:xfrm>
            <a:off x="2586038" y="6176963"/>
            <a:ext cx="3034178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3F82D98-50F0-8141-BFD5-3F7CFC1ED95D}"/>
              </a:ext>
            </a:extLst>
          </p:cNvPr>
          <p:cNvSpPr txBox="1"/>
          <p:nvPr/>
        </p:nvSpPr>
        <p:spPr>
          <a:xfrm>
            <a:off x="1309738" y="5848784"/>
            <a:ext cx="16442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/>
              <a:t>Nó Filho</a:t>
            </a:r>
          </a:p>
          <a:p>
            <a:r>
              <a:rPr lang="pt-BR" sz="1600"/>
              <a:t>(maior elemento)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C2C17E6-5BB5-B94D-BD95-9E70F99A6E51}"/>
              </a:ext>
            </a:extLst>
          </p:cNvPr>
          <p:cNvSpPr txBox="1"/>
          <p:nvPr/>
        </p:nvSpPr>
        <p:spPr>
          <a:xfrm>
            <a:off x="1332582" y="4794985"/>
            <a:ext cx="16843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/>
              <a:t>Nó Pai</a:t>
            </a:r>
          </a:p>
          <a:p>
            <a:r>
              <a:rPr lang="pt-BR" sz="1600"/>
              <a:t>(elemento médio)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998137C-6140-CF4F-B21B-E6A9513D62AC}"/>
              </a:ext>
            </a:extLst>
          </p:cNvPr>
          <p:cNvSpPr txBox="1"/>
          <p:nvPr/>
        </p:nvSpPr>
        <p:spPr>
          <a:xfrm>
            <a:off x="1309738" y="3688730"/>
            <a:ext cx="17100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/>
              <a:t>Nó Avô</a:t>
            </a:r>
          </a:p>
          <a:p>
            <a:r>
              <a:rPr lang="pt-BR" sz="1600"/>
              <a:t>(menor elemento)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11C7A56-8E2D-BF48-860F-CB4C3C1EBAAE}"/>
              </a:ext>
            </a:extLst>
          </p:cNvPr>
          <p:cNvSpPr txBox="1"/>
          <p:nvPr/>
        </p:nvSpPr>
        <p:spPr>
          <a:xfrm>
            <a:off x="6581368" y="2034723"/>
            <a:ext cx="489922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u="sng"/>
              <a:t>Filho à direita</a:t>
            </a:r>
            <a:r>
              <a:rPr lang="pt-BR" u="sng"/>
              <a:t> </a:t>
            </a:r>
            <a:r>
              <a:rPr lang="pt-BR"/>
              <a:t>na </a:t>
            </a:r>
            <a:r>
              <a:rPr lang="pt-BR" b="1" u="sng"/>
              <a:t>sub-arvore direita</a:t>
            </a:r>
            <a:r>
              <a:rPr lang="pt-BR" b="1"/>
              <a:t> </a:t>
            </a:r>
            <a:r>
              <a:rPr lang="pt-BR"/>
              <a:t>do avô,</a:t>
            </a:r>
          </a:p>
          <a:p>
            <a:r>
              <a:rPr lang="pt-BR"/>
              <a:t> </a:t>
            </a:r>
          </a:p>
          <a:p>
            <a:r>
              <a:rPr lang="pt-BR" sz="2400" b="1"/>
              <a:t>faça uma rotação simples à esquerda</a:t>
            </a: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36575A8C-F95E-9B49-BC33-E33BA1873B63}"/>
              </a:ext>
            </a:extLst>
          </p:cNvPr>
          <p:cNvSpPr/>
          <p:nvPr/>
        </p:nvSpPr>
        <p:spPr>
          <a:xfrm>
            <a:off x="6629400" y="2543175"/>
            <a:ext cx="2480284" cy="3300413"/>
          </a:xfrm>
          <a:custGeom>
            <a:avLst/>
            <a:gdLst>
              <a:gd name="connsiteX0" fmla="*/ 657225 w 2480284"/>
              <a:gd name="connsiteY0" fmla="*/ 0 h 3300413"/>
              <a:gd name="connsiteX1" fmla="*/ 2471738 w 2480284"/>
              <a:gd name="connsiteY1" fmla="*/ 1771650 h 3300413"/>
              <a:gd name="connsiteX2" fmla="*/ 0 w 2480284"/>
              <a:gd name="connsiteY2" fmla="*/ 3300413 h 3300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0284" h="3300413">
                <a:moveTo>
                  <a:pt x="657225" y="0"/>
                </a:moveTo>
                <a:cubicBezTo>
                  <a:pt x="1619250" y="610790"/>
                  <a:pt x="2581276" y="1221581"/>
                  <a:pt x="2471738" y="1771650"/>
                </a:cubicBezTo>
                <a:cubicBezTo>
                  <a:pt x="2362200" y="2321719"/>
                  <a:pt x="1181100" y="2811066"/>
                  <a:pt x="0" y="3300413"/>
                </a:cubicBezTo>
              </a:path>
            </a:pathLst>
          </a:custGeom>
          <a:noFill/>
          <a:ln w="38100">
            <a:solidFill>
              <a:schemeClr val="accent1">
                <a:shade val="50000"/>
                <a:alpha val="30000"/>
              </a:schemeClr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957A187A-23BD-1446-AAAB-E87E47D9EDB6}"/>
              </a:ext>
            </a:extLst>
          </p:cNvPr>
          <p:cNvSpPr/>
          <p:nvPr/>
        </p:nvSpPr>
        <p:spPr>
          <a:xfrm>
            <a:off x="5086350" y="2443163"/>
            <a:ext cx="4845655" cy="2014537"/>
          </a:xfrm>
          <a:custGeom>
            <a:avLst/>
            <a:gdLst>
              <a:gd name="connsiteX0" fmla="*/ 4243388 w 4845655"/>
              <a:gd name="connsiteY0" fmla="*/ 0 h 2014537"/>
              <a:gd name="connsiteX1" fmla="*/ 4486275 w 4845655"/>
              <a:gd name="connsiteY1" fmla="*/ 1114425 h 2014537"/>
              <a:gd name="connsiteX2" fmla="*/ 0 w 4845655"/>
              <a:gd name="connsiteY2" fmla="*/ 2014537 h 2014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45655" h="2014537">
                <a:moveTo>
                  <a:pt x="4243388" y="0"/>
                </a:moveTo>
                <a:cubicBezTo>
                  <a:pt x="4718447" y="389334"/>
                  <a:pt x="5193506" y="778669"/>
                  <a:pt x="4486275" y="1114425"/>
                </a:cubicBezTo>
                <a:cubicBezTo>
                  <a:pt x="3779044" y="1450181"/>
                  <a:pt x="1889522" y="1732359"/>
                  <a:pt x="0" y="2014537"/>
                </a:cubicBezTo>
              </a:path>
            </a:pathLst>
          </a:custGeom>
          <a:noFill/>
          <a:ln w="38100">
            <a:solidFill>
              <a:schemeClr val="accent1">
                <a:shade val="50000"/>
                <a:alpha val="30000"/>
              </a:schemeClr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3842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F701542-F18D-CA4B-B533-8F8029EDE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/>
              <a:t>Relembrando as árvores de busca binária (BST)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1F8D744-6F5B-934B-9A23-68BA3F30E56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/>
              <a:t>Uma árvore binária com raiz</a:t>
            </a:r>
          </a:p>
          <a:p>
            <a:r>
              <a:rPr lang="pt-BR"/>
              <a:t>Cada nó possui:</a:t>
            </a:r>
          </a:p>
          <a:p>
            <a:pPr lvl="1"/>
            <a:r>
              <a:rPr lang="pt-BR"/>
              <a:t>Uma chave</a:t>
            </a:r>
          </a:p>
          <a:p>
            <a:pPr lvl="1"/>
            <a:r>
              <a:rPr lang="pt-BR"/>
              <a:t>Um ponteiro à esquerda</a:t>
            </a:r>
          </a:p>
          <a:p>
            <a:pPr lvl="1"/>
            <a:r>
              <a:rPr lang="pt-BR"/>
              <a:t>Um ponteiro à direita</a:t>
            </a:r>
          </a:p>
          <a:p>
            <a:pPr lvl="1"/>
            <a:r>
              <a:rPr lang="pt-BR"/>
              <a:t>Um ponteiro para o pai</a:t>
            </a:r>
          </a:p>
          <a:p>
            <a:pPr lvl="1"/>
            <a:r>
              <a:rPr lang="pt-BR"/>
              <a:t>E segue a propriedade a seguir:</a:t>
            </a:r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F3883209-789F-344D-9D66-98F7CFCF9AFF}"/>
              </a:ext>
            </a:extLst>
          </p:cNvPr>
          <p:cNvSpPr/>
          <p:nvPr/>
        </p:nvSpPr>
        <p:spPr>
          <a:xfrm>
            <a:off x="6486525" y="4114800"/>
            <a:ext cx="2014537" cy="218241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/>
              <a:t>&lt; x</a:t>
            </a:r>
          </a:p>
        </p:txBody>
      </p:sp>
      <p:sp>
        <p:nvSpPr>
          <p:cNvPr id="10" name="Triangle 9">
            <a:extLst>
              <a:ext uri="{FF2B5EF4-FFF2-40B4-BE49-F238E27FC236}">
                <a16:creationId xmlns:a16="http://schemas.microsoft.com/office/drawing/2014/main" id="{3F338129-1E29-BC42-9FAA-815AB260BAE3}"/>
              </a:ext>
            </a:extLst>
          </p:cNvPr>
          <p:cNvSpPr/>
          <p:nvPr/>
        </p:nvSpPr>
        <p:spPr>
          <a:xfrm>
            <a:off x="9229725" y="4114800"/>
            <a:ext cx="2014537" cy="218241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/>
              <a:t>&gt; x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7EE4ADE-7C91-D241-9A97-8115B4A106AA}"/>
              </a:ext>
            </a:extLst>
          </p:cNvPr>
          <p:cNvSpPr/>
          <p:nvPr/>
        </p:nvSpPr>
        <p:spPr>
          <a:xfrm>
            <a:off x="8315326" y="1847508"/>
            <a:ext cx="1055235" cy="10552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/>
              <a:t>x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D9F7FA1-DC10-F247-96AE-F5733FECB2C8}"/>
              </a:ext>
            </a:extLst>
          </p:cNvPr>
          <p:cNvCxnSpPr>
            <a:stCxn id="11" idx="3"/>
            <a:endCxn id="9" idx="0"/>
          </p:cNvCxnSpPr>
          <p:nvPr/>
        </p:nvCxnSpPr>
        <p:spPr>
          <a:xfrm flipH="1">
            <a:off x="7493794" y="2748207"/>
            <a:ext cx="976068" cy="13665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FCA0F59-01D8-1A4A-AB6F-5D053DD13F62}"/>
              </a:ext>
            </a:extLst>
          </p:cNvPr>
          <p:cNvCxnSpPr>
            <a:stCxn id="11" idx="5"/>
            <a:endCxn id="10" idx="0"/>
          </p:cNvCxnSpPr>
          <p:nvPr/>
        </p:nvCxnSpPr>
        <p:spPr>
          <a:xfrm>
            <a:off x="9216025" y="2748207"/>
            <a:ext cx="1020969" cy="13665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25408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2BB23-0638-CA4F-9F18-6C615CBD5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/>
              <a:t>Balanceamento (simetricamente)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EE798BF7-49D4-CC45-A441-28D221F2231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pt-BR" sz="1600"/>
              <a:t>Para tanto, faremos uma rotação (lembra de órbita)</a:t>
            </a:r>
          </a:p>
          <a:p>
            <a:r>
              <a:rPr lang="pt-BR" sz="1600" b="1"/>
              <a:t>Rotacionaremos o nó avô ao redor do nó pai</a:t>
            </a:r>
          </a:p>
          <a:p>
            <a:r>
              <a:rPr lang="pt-BR" sz="1600"/>
              <a:t>Na configuração quando o </a:t>
            </a:r>
            <a:r>
              <a:rPr lang="pt-BR" sz="1600" b="1"/>
              <a:t>nó filho é </a:t>
            </a:r>
            <a:r>
              <a:rPr lang="pt-BR" sz="1600" b="1" i="1"/>
              <a:t>maior</a:t>
            </a:r>
            <a:r>
              <a:rPr lang="pt-BR" sz="1600" b="1"/>
              <a:t> que o nó avô</a:t>
            </a:r>
            <a:r>
              <a:rPr lang="pt-BR" sz="1600"/>
              <a:t>, a rotação é </a:t>
            </a:r>
            <a:r>
              <a:rPr lang="pt-BR" sz="1600" b="1"/>
              <a:t>simples à esquerda do pai</a:t>
            </a:r>
            <a:endParaRPr lang="pt-BR" sz="160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A768AAE-CF1F-6D46-A40C-5F8103B49955}"/>
              </a:ext>
            </a:extLst>
          </p:cNvPr>
          <p:cNvSpPr/>
          <p:nvPr/>
        </p:nvSpPr>
        <p:spPr>
          <a:xfrm>
            <a:off x="5694668" y="5718481"/>
            <a:ext cx="916964" cy="9169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/>
              <a:t>6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4D79507-FB0D-B448-BAFA-EA60BF962437}"/>
              </a:ext>
            </a:extLst>
          </p:cNvPr>
          <p:cNvSpPr/>
          <p:nvPr/>
        </p:nvSpPr>
        <p:spPr>
          <a:xfrm>
            <a:off x="4490222" y="4549100"/>
            <a:ext cx="916964" cy="9169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/>
              <a:t>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3576191-5EC3-2444-B735-BE879DBF3E35}"/>
              </a:ext>
            </a:extLst>
          </p:cNvPr>
          <p:cNvSpPr/>
          <p:nvPr/>
        </p:nvSpPr>
        <p:spPr>
          <a:xfrm>
            <a:off x="3293823" y="3510453"/>
            <a:ext cx="916964" cy="9169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/>
              <a:t>2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BCD3412-B84E-384C-8C28-F250878A8A5F}"/>
              </a:ext>
            </a:extLst>
          </p:cNvPr>
          <p:cNvCxnSpPr>
            <a:cxnSpLocks/>
            <a:stCxn id="9" idx="0"/>
            <a:endCxn id="10" idx="5"/>
          </p:cNvCxnSpPr>
          <p:nvPr/>
        </p:nvCxnSpPr>
        <p:spPr>
          <a:xfrm flipH="1" flipV="1">
            <a:off x="5272900" y="5331778"/>
            <a:ext cx="880250" cy="3867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D550A83-CA68-9743-8243-184C0EF2F1B2}"/>
              </a:ext>
            </a:extLst>
          </p:cNvPr>
          <p:cNvCxnSpPr>
            <a:cxnSpLocks/>
            <a:stCxn id="10" idx="0"/>
            <a:endCxn id="11" idx="5"/>
          </p:cNvCxnSpPr>
          <p:nvPr/>
        </p:nvCxnSpPr>
        <p:spPr>
          <a:xfrm flipH="1" flipV="1">
            <a:off x="4076501" y="4293131"/>
            <a:ext cx="872203" cy="2559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C920D03-60A0-5C49-A01C-FAE8692B1AE3}"/>
              </a:ext>
            </a:extLst>
          </p:cNvPr>
          <p:cNvCxnSpPr>
            <a:cxnSpLocks/>
          </p:cNvCxnSpPr>
          <p:nvPr/>
        </p:nvCxnSpPr>
        <p:spPr>
          <a:xfrm>
            <a:off x="2671763" y="4958675"/>
            <a:ext cx="1614489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CB7B225-377E-1A46-AFC7-61D956308D87}"/>
              </a:ext>
            </a:extLst>
          </p:cNvPr>
          <p:cNvCxnSpPr>
            <a:cxnSpLocks/>
          </p:cNvCxnSpPr>
          <p:nvPr/>
        </p:nvCxnSpPr>
        <p:spPr>
          <a:xfrm>
            <a:off x="2586038" y="6176963"/>
            <a:ext cx="3034178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367359D-5DAC-F74D-BBCA-2111AD1D57A3}"/>
              </a:ext>
            </a:extLst>
          </p:cNvPr>
          <p:cNvCxnSpPr>
            <a:cxnSpLocks/>
          </p:cNvCxnSpPr>
          <p:nvPr/>
        </p:nvCxnSpPr>
        <p:spPr>
          <a:xfrm>
            <a:off x="5620216" y="4384177"/>
            <a:ext cx="1922305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FD0EC34-448F-8644-8BC0-71A8764F9EF4}"/>
              </a:ext>
            </a:extLst>
          </p:cNvPr>
          <p:cNvSpPr txBox="1"/>
          <p:nvPr/>
        </p:nvSpPr>
        <p:spPr>
          <a:xfrm>
            <a:off x="5601942" y="4528416"/>
            <a:ext cx="22691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/>
              <a:t>Rotação simples à</a:t>
            </a:r>
          </a:p>
          <a:p>
            <a:r>
              <a:rPr lang="pt-BR" b="1"/>
              <a:t>esquerda </a:t>
            </a:r>
            <a:r>
              <a:rPr lang="pt-BR"/>
              <a:t>do pai (RSD)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9FDCAC7-9356-CB4E-AAE6-CF0A4BA78C00}"/>
              </a:ext>
            </a:extLst>
          </p:cNvPr>
          <p:cNvSpPr/>
          <p:nvPr/>
        </p:nvSpPr>
        <p:spPr>
          <a:xfrm>
            <a:off x="10929468" y="5718481"/>
            <a:ext cx="916964" cy="9169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/>
              <a:t>6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D3A1A4E-07F3-5743-94A6-D47A78A52246}"/>
              </a:ext>
            </a:extLst>
          </p:cNvPr>
          <p:cNvSpPr/>
          <p:nvPr/>
        </p:nvSpPr>
        <p:spPr>
          <a:xfrm>
            <a:off x="9725022" y="4549100"/>
            <a:ext cx="916964" cy="9169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/>
              <a:t>4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687550E-1B3C-9848-B0EC-0C161B0D2657}"/>
              </a:ext>
            </a:extLst>
          </p:cNvPr>
          <p:cNvSpPr/>
          <p:nvPr/>
        </p:nvSpPr>
        <p:spPr>
          <a:xfrm>
            <a:off x="8528623" y="3510453"/>
            <a:ext cx="916964" cy="916964"/>
          </a:xfrm>
          <a:prstGeom prst="ellipse">
            <a:avLst/>
          </a:prstGeom>
          <a:solidFill>
            <a:schemeClr val="accent1">
              <a:alpha val="30000"/>
            </a:schemeClr>
          </a:solidFill>
          <a:ln>
            <a:solidFill>
              <a:schemeClr val="accent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/>
              <a:t>2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C837688-EE6C-9F4B-B672-96B4107CA7BB}"/>
              </a:ext>
            </a:extLst>
          </p:cNvPr>
          <p:cNvCxnSpPr>
            <a:cxnSpLocks/>
            <a:stCxn id="26" idx="0"/>
            <a:endCxn id="30" idx="5"/>
          </p:cNvCxnSpPr>
          <p:nvPr/>
        </p:nvCxnSpPr>
        <p:spPr>
          <a:xfrm flipH="1" flipV="1">
            <a:off x="10507700" y="5331778"/>
            <a:ext cx="880250" cy="3867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D098DE5-363B-E546-BDB2-99BCC2D0181E}"/>
              </a:ext>
            </a:extLst>
          </p:cNvPr>
          <p:cNvCxnSpPr>
            <a:cxnSpLocks/>
            <a:stCxn id="30" idx="0"/>
            <a:endCxn id="31" idx="5"/>
          </p:cNvCxnSpPr>
          <p:nvPr/>
        </p:nvCxnSpPr>
        <p:spPr>
          <a:xfrm flipH="1" flipV="1">
            <a:off x="9311301" y="4293131"/>
            <a:ext cx="872203" cy="255969"/>
          </a:xfrm>
          <a:prstGeom prst="line">
            <a:avLst/>
          </a:prstGeom>
          <a:ln>
            <a:solidFill>
              <a:schemeClr val="accent1">
                <a:alpha val="3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BEC4F96C-6951-174B-8A09-955C38DFCF9F}"/>
              </a:ext>
            </a:extLst>
          </p:cNvPr>
          <p:cNvSpPr/>
          <p:nvPr/>
        </p:nvSpPr>
        <p:spPr>
          <a:xfrm>
            <a:off x="8528623" y="5718481"/>
            <a:ext cx="916964" cy="9169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/>
              <a:t>2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EEC163B-6823-804A-B224-91A070F474C1}"/>
              </a:ext>
            </a:extLst>
          </p:cNvPr>
          <p:cNvCxnSpPr>
            <a:cxnSpLocks/>
            <a:stCxn id="30" idx="3"/>
          </p:cNvCxnSpPr>
          <p:nvPr/>
        </p:nvCxnSpPr>
        <p:spPr>
          <a:xfrm flipH="1">
            <a:off x="8979058" y="5331778"/>
            <a:ext cx="880250" cy="3867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reeform 35">
            <a:extLst>
              <a:ext uri="{FF2B5EF4-FFF2-40B4-BE49-F238E27FC236}">
                <a16:creationId xmlns:a16="http://schemas.microsoft.com/office/drawing/2014/main" id="{CF75B469-ADB3-EE45-A544-ADD1E8FAE18D}"/>
              </a:ext>
            </a:extLst>
          </p:cNvPr>
          <p:cNvSpPr/>
          <p:nvPr/>
        </p:nvSpPr>
        <p:spPr>
          <a:xfrm flipH="1">
            <a:off x="7837052" y="3955132"/>
            <a:ext cx="583974" cy="2243138"/>
          </a:xfrm>
          <a:custGeom>
            <a:avLst/>
            <a:gdLst>
              <a:gd name="connsiteX0" fmla="*/ 0 w 828845"/>
              <a:gd name="connsiteY0" fmla="*/ 0 h 2243138"/>
              <a:gd name="connsiteX1" fmla="*/ 828675 w 828845"/>
              <a:gd name="connsiteY1" fmla="*/ 1157288 h 2243138"/>
              <a:gd name="connsiteX2" fmla="*/ 57150 w 828845"/>
              <a:gd name="connsiteY2" fmla="*/ 2243138 h 2243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8845" h="2243138">
                <a:moveTo>
                  <a:pt x="0" y="0"/>
                </a:moveTo>
                <a:cubicBezTo>
                  <a:pt x="409575" y="391716"/>
                  <a:pt x="819150" y="783432"/>
                  <a:pt x="828675" y="1157288"/>
                </a:cubicBezTo>
                <a:cubicBezTo>
                  <a:pt x="838200" y="1531144"/>
                  <a:pt x="447675" y="1887141"/>
                  <a:pt x="57150" y="2243138"/>
                </a:cubicBezTo>
              </a:path>
            </a:pathLst>
          </a:custGeom>
          <a:noFill/>
          <a:ln w="38100">
            <a:solidFill>
              <a:schemeClr val="accent6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ACA51BB-505C-A840-8FBB-4867E5E27A10}"/>
              </a:ext>
            </a:extLst>
          </p:cNvPr>
          <p:cNvCxnSpPr>
            <a:cxnSpLocks/>
          </p:cNvCxnSpPr>
          <p:nvPr/>
        </p:nvCxnSpPr>
        <p:spPr>
          <a:xfrm>
            <a:off x="2529944" y="3897949"/>
            <a:ext cx="628650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367AF1D-516C-E14B-9452-6EFE4D5FB1E2}"/>
              </a:ext>
            </a:extLst>
          </p:cNvPr>
          <p:cNvSpPr txBox="1"/>
          <p:nvPr/>
        </p:nvSpPr>
        <p:spPr>
          <a:xfrm>
            <a:off x="1309738" y="5848784"/>
            <a:ext cx="16442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/>
              <a:t>Nó Filho</a:t>
            </a:r>
          </a:p>
          <a:p>
            <a:r>
              <a:rPr lang="pt-BR" sz="1600"/>
              <a:t>(maior elemento)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768F7E1-A226-4649-B931-1CF6F840AA00}"/>
              </a:ext>
            </a:extLst>
          </p:cNvPr>
          <p:cNvSpPr txBox="1"/>
          <p:nvPr/>
        </p:nvSpPr>
        <p:spPr>
          <a:xfrm>
            <a:off x="1332582" y="4794985"/>
            <a:ext cx="16843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/>
              <a:t>Nó Pai</a:t>
            </a:r>
          </a:p>
          <a:p>
            <a:r>
              <a:rPr lang="pt-BR" sz="1600"/>
              <a:t>(elemento médio)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5DEFB73-CA3E-6E4A-BC4E-F7E24945D037}"/>
              </a:ext>
            </a:extLst>
          </p:cNvPr>
          <p:cNvSpPr txBox="1"/>
          <p:nvPr/>
        </p:nvSpPr>
        <p:spPr>
          <a:xfrm>
            <a:off x="1309738" y="3688730"/>
            <a:ext cx="17100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/>
              <a:t>Nó Avô</a:t>
            </a:r>
          </a:p>
          <a:p>
            <a:r>
              <a:rPr lang="pt-BR" sz="1600"/>
              <a:t>(menor elemento)</a:t>
            </a:r>
          </a:p>
        </p:txBody>
      </p:sp>
    </p:spTree>
    <p:extLst>
      <p:ext uri="{BB962C8B-B14F-4D97-AF65-F5344CB8AC3E}">
        <p14:creationId xmlns:p14="http://schemas.microsoft.com/office/powerpoint/2010/main" val="36665179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2BB23-0638-CA4F-9F18-6C615CBD5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/>
              <a:t>Balanceamento (simetricamente)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EE798BF7-49D4-CC45-A441-28D221F2231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pt-BR" sz="2400"/>
              <a:t>O objetivo é que o elemento médio se torne o pai, e tanto o avô quanto o filho, se tornem nós filhos do médio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9FDCAC7-9356-CB4E-AAE6-CF0A4BA78C00}"/>
              </a:ext>
            </a:extLst>
          </p:cNvPr>
          <p:cNvSpPr/>
          <p:nvPr/>
        </p:nvSpPr>
        <p:spPr>
          <a:xfrm>
            <a:off x="7224246" y="5259999"/>
            <a:ext cx="916964" cy="9169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/>
              <a:t>6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D3A1A4E-07F3-5743-94A6-D47A78A52246}"/>
              </a:ext>
            </a:extLst>
          </p:cNvPr>
          <p:cNvSpPr/>
          <p:nvPr/>
        </p:nvSpPr>
        <p:spPr>
          <a:xfrm>
            <a:off x="6019800" y="4090618"/>
            <a:ext cx="916964" cy="9169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/>
              <a:t>4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687550E-1B3C-9848-B0EC-0C161B0D2657}"/>
              </a:ext>
            </a:extLst>
          </p:cNvPr>
          <p:cNvSpPr/>
          <p:nvPr/>
        </p:nvSpPr>
        <p:spPr>
          <a:xfrm>
            <a:off x="4823401" y="3051971"/>
            <a:ext cx="916964" cy="916964"/>
          </a:xfrm>
          <a:prstGeom prst="ellipse">
            <a:avLst/>
          </a:prstGeom>
          <a:solidFill>
            <a:schemeClr val="accent1">
              <a:alpha val="30000"/>
            </a:schemeClr>
          </a:solidFill>
          <a:ln>
            <a:solidFill>
              <a:schemeClr val="accent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/>
              <a:t>2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C837688-EE6C-9F4B-B672-96B4107CA7BB}"/>
              </a:ext>
            </a:extLst>
          </p:cNvPr>
          <p:cNvCxnSpPr>
            <a:cxnSpLocks/>
            <a:stCxn id="26" idx="0"/>
            <a:endCxn id="30" idx="5"/>
          </p:cNvCxnSpPr>
          <p:nvPr/>
        </p:nvCxnSpPr>
        <p:spPr>
          <a:xfrm flipH="1" flipV="1">
            <a:off x="6802478" y="4873296"/>
            <a:ext cx="880250" cy="3867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D098DE5-363B-E546-BDB2-99BCC2D0181E}"/>
              </a:ext>
            </a:extLst>
          </p:cNvPr>
          <p:cNvCxnSpPr>
            <a:cxnSpLocks/>
            <a:stCxn id="30" idx="0"/>
            <a:endCxn id="31" idx="5"/>
          </p:cNvCxnSpPr>
          <p:nvPr/>
        </p:nvCxnSpPr>
        <p:spPr>
          <a:xfrm flipH="1" flipV="1">
            <a:off x="5606079" y="3834649"/>
            <a:ext cx="872203" cy="255969"/>
          </a:xfrm>
          <a:prstGeom prst="line">
            <a:avLst/>
          </a:prstGeom>
          <a:ln>
            <a:solidFill>
              <a:schemeClr val="accent1">
                <a:alpha val="3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BEC4F96C-6951-174B-8A09-955C38DFCF9F}"/>
              </a:ext>
            </a:extLst>
          </p:cNvPr>
          <p:cNvSpPr/>
          <p:nvPr/>
        </p:nvSpPr>
        <p:spPr>
          <a:xfrm>
            <a:off x="4823401" y="5259999"/>
            <a:ext cx="916964" cy="9169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/>
              <a:t>2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EEC163B-6823-804A-B224-91A070F474C1}"/>
              </a:ext>
            </a:extLst>
          </p:cNvPr>
          <p:cNvCxnSpPr>
            <a:cxnSpLocks/>
            <a:stCxn id="30" idx="3"/>
          </p:cNvCxnSpPr>
          <p:nvPr/>
        </p:nvCxnSpPr>
        <p:spPr>
          <a:xfrm flipH="1">
            <a:off x="5273836" y="4873296"/>
            <a:ext cx="880250" cy="3867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3656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2BB23-0638-CA4F-9F18-6C615CBD5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/>
              <a:t>Mais balanceamento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EE798BF7-49D4-CC45-A441-28D221F2231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pt-BR" sz="2400"/>
              <a:t>Há ainda outros casos em que as árvores podem estar desbalanceadas:</a:t>
            </a:r>
          </a:p>
          <a:p>
            <a:pPr lvl="1"/>
            <a:r>
              <a:rPr lang="pt-BR" sz="2000"/>
              <a:t>Se inserirmos os números </a:t>
            </a:r>
            <a:r>
              <a:rPr lang="pt-BR" sz="2000" b="1"/>
              <a:t>2, 8, 6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687550E-1B3C-9848-B0EC-0C161B0D2657}"/>
              </a:ext>
            </a:extLst>
          </p:cNvPr>
          <p:cNvSpPr/>
          <p:nvPr/>
        </p:nvSpPr>
        <p:spPr>
          <a:xfrm>
            <a:off x="7548362" y="2077391"/>
            <a:ext cx="916964" cy="91696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3931046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2BB23-0638-CA4F-9F18-6C615CBD5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/>
              <a:t>Mais balanceamento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EE798BF7-49D4-CC45-A441-28D221F2231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pt-BR" sz="2400"/>
              <a:t>Há ainda outros casos em que as árvores podem estar desbalanceadas:</a:t>
            </a:r>
          </a:p>
          <a:p>
            <a:pPr lvl="1"/>
            <a:r>
              <a:rPr lang="pt-BR" sz="2000"/>
              <a:t>Se inserirmos os números </a:t>
            </a:r>
            <a:r>
              <a:rPr lang="pt-BR" sz="2000" b="1"/>
              <a:t>2, 8, 6</a:t>
            </a:r>
            <a:endParaRPr lang="pt-BR" sz="240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D3A1A4E-07F3-5743-94A6-D47A78A52246}"/>
              </a:ext>
            </a:extLst>
          </p:cNvPr>
          <p:cNvSpPr/>
          <p:nvPr/>
        </p:nvSpPr>
        <p:spPr>
          <a:xfrm>
            <a:off x="9463087" y="3614226"/>
            <a:ext cx="916964" cy="9169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/>
              <a:t>8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687550E-1B3C-9848-B0EC-0C161B0D2657}"/>
              </a:ext>
            </a:extLst>
          </p:cNvPr>
          <p:cNvSpPr/>
          <p:nvPr/>
        </p:nvSpPr>
        <p:spPr>
          <a:xfrm>
            <a:off x="7548362" y="2077391"/>
            <a:ext cx="916964" cy="91696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/>
              <a:t>2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D098DE5-363B-E546-BDB2-99BCC2D0181E}"/>
              </a:ext>
            </a:extLst>
          </p:cNvPr>
          <p:cNvCxnSpPr>
            <a:cxnSpLocks/>
            <a:stCxn id="30" idx="0"/>
            <a:endCxn id="31" idx="5"/>
          </p:cNvCxnSpPr>
          <p:nvPr/>
        </p:nvCxnSpPr>
        <p:spPr>
          <a:xfrm flipH="1" flipV="1">
            <a:off x="8331040" y="2860069"/>
            <a:ext cx="1590529" cy="754157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04447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2BB23-0638-CA4F-9F18-6C615CBD5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/>
              <a:t>Mais balanceamento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EE798BF7-49D4-CC45-A441-28D221F2231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pt-BR" sz="2400"/>
              <a:t>Há ainda outros casos em que as árvores podem estar desbalanceadas:</a:t>
            </a:r>
          </a:p>
          <a:p>
            <a:pPr lvl="1"/>
            <a:r>
              <a:rPr lang="pt-BR"/>
              <a:t>Se inserirmos os números </a:t>
            </a:r>
            <a:r>
              <a:rPr lang="pt-BR" b="1"/>
              <a:t>2, 8, 6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D3A1A4E-07F3-5743-94A6-D47A78A52246}"/>
              </a:ext>
            </a:extLst>
          </p:cNvPr>
          <p:cNvSpPr/>
          <p:nvPr/>
        </p:nvSpPr>
        <p:spPr>
          <a:xfrm>
            <a:off x="9463087" y="3614226"/>
            <a:ext cx="916964" cy="9169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/>
              <a:t>8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687550E-1B3C-9848-B0EC-0C161B0D2657}"/>
              </a:ext>
            </a:extLst>
          </p:cNvPr>
          <p:cNvSpPr/>
          <p:nvPr/>
        </p:nvSpPr>
        <p:spPr>
          <a:xfrm>
            <a:off x="7548362" y="2077391"/>
            <a:ext cx="916964" cy="91696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/>
              <a:t>2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D098DE5-363B-E546-BDB2-99BCC2D0181E}"/>
              </a:ext>
            </a:extLst>
          </p:cNvPr>
          <p:cNvCxnSpPr>
            <a:cxnSpLocks/>
            <a:stCxn id="30" idx="0"/>
            <a:endCxn id="31" idx="5"/>
          </p:cNvCxnSpPr>
          <p:nvPr/>
        </p:nvCxnSpPr>
        <p:spPr>
          <a:xfrm flipH="1" flipV="1">
            <a:off x="8331040" y="2860069"/>
            <a:ext cx="1590529" cy="754157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BEC4F96C-6951-174B-8A09-955C38DFCF9F}"/>
              </a:ext>
            </a:extLst>
          </p:cNvPr>
          <p:cNvSpPr/>
          <p:nvPr/>
        </p:nvSpPr>
        <p:spPr>
          <a:xfrm>
            <a:off x="8331040" y="4917099"/>
            <a:ext cx="916964" cy="9169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/>
              <a:t>6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EEC163B-6823-804A-B224-91A070F474C1}"/>
              </a:ext>
            </a:extLst>
          </p:cNvPr>
          <p:cNvCxnSpPr>
            <a:cxnSpLocks/>
            <a:stCxn id="30" idx="3"/>
            <a:endCxn id="34" idx="0"/>
          </p:cNvCxnSpPr>
          <p:nvPr/>
        </p:nvCxnSpPr>
        <p:spPr>
          <a:xfrm flipH="1">
            <a:off x="8789522" y="4396904"/>
            <a:ext cx="807851" cy="5201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22871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2BB23-0638-CA4F-9F18-6C615CBD5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/>
              <a:t>Mais balanceamento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EE798BF7-49D4-CC45-A441-28D221F2231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pt-BR" sz="2400"/>
              <a:t>Há ainda outros casos em que as árvores podem estar desbalanceadas:</a:t>
            </a:r>
          </a:p>
          <a:p>
            <a:pPr lvl="1"/>
            <a:r>
              <a:rPr lang="pt-BR"/>
              <a:t>Se inserirmos os números </a:t>
            </a:r>
            <a:r>
              <a:rPr lang="pt-BR" b="1"/>
              <a:t>2, 8, 6</a:t>
            </a:r>
          </a:p>
          <a:p>
            <a:r>
              <a:rPr lang="pt-BR" sz="2400"/>
              <a:t>A árvore tá desbalanceada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D3A1A4E-07F3-5743-94A6-D47A78A52246}"/>
              </a:ext>
            </a:extLst>
          </p:cNvPr>
          <p:cNvSpPr/>
          <p:nvPr/>
        </p:nvSpPr>
        <p:spPr>
          <a:xfrm>
            <a:off x="9463087" y="3614226"/>
            <a:ext cx="916964" cy="9169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/>
              <a:t>8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687550E-1B3C-9848-B0EC-0C161B0D2657}"/>
              </a:ext>
            </a:extLst>
          </p:cNvPr>
          <p:cNvSpPr/>
          <p:nvPr/>
        </p:nvSpPr>
        <p:spPr>
          <a:xfrm>
            <a:off x="7548362" y="2077391"/>
            <a:ext cx="916964" cy="91696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/>
              <a:t>2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D098DE5-363B-E546-BDB2-99BCC2D0181E}"/>
              </a:ext>
            </a:extLst>
          </p:cNvPr>
          <p:cNvCxnSpPr>
            <a:cxnSpLocks/>
            <a:stCxn id="30" idx="0"/>
            <a:endCxn id="31" idx="5"/>
          </p:cNvCxnSpPr>
          <p:nvPr/>
        </p:nvCxnSpPr>
        <p:spPr>
          <a:xfrm flipH="1" flipV="1">
            <a:off x="8331040" y="2860069"/>
            <a:ext cx="1590529" cy="754157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BEC4F96C-6951-174B-8A09-955C38DFCF9F}"/>
              </a:ext>
            </a:extLst>
          </p:cNvPr>
          <p:cNvSpPr/>
          <p:nvPr/>
        </p:nvSpPr>
        <p:spPr>
          <a:xfrm>
            <a:off x="8331040" y="4917099"/>
            <a:ext cx="916964" cy="9169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/>
              <a:t>6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EEC163B-6823-804A-B224-91A070F474C1}"/>
              </a:ext>
            </a:extLst>
          </p:cNvPr>
          <p:cNvCxnSpPr>
            <a:cxnSpLocks/>
            <a:stCxn id="30" idx="3"/>
            <a:endCxn id="34" idx="0"/>
          </p:cNvCxnSpPr>
          <p:nvPr/>
        </p:nvCxnSpPr>
        <p:spPr>
          <a:xfrm flipH="1">
            <a:off x="8789522" y="4396904"/>
            <a:ext cx="807851" cy="5201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81621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2BB23-0638-CA4F-9F18-6C615CBD5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/>
              <a:t>Mais balanceamento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EE798BF7-49D4-CC45-A441-28D221F2231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pt-BR" sz="2400"/>
              <a:t>Há ainda outros casos em que as árvores podem estar desbalanceadas:</a:t>
            </a:r>
          </a:p>
          <a:p>
            <a:pPr lvl="1"/>
            <a:r>
              <a:rPr lang="pt-BR"/>
              <a:t>Se inserirmos os números </a:t>
            </a:r>
            <a:r>
              <a:rPr lang="pt-BR" b="1"/>
              <a:t>2, 8, 6</a:t>
            </a:r>
          </a:p>
          <a:p>
            <a:r>
              <a:rPr lang="pt-BR" sz="2400"/>
              <a:t>A árvore tá desbalanceada</a:t>
            </a:r>
          </a:p>
          <a:p>
            <a:r>
              <a:rPr lang="pt-BR" sz="2400" b="1"/>
              <a:t>Uma única rotação não será suficiente </a:t>
            </a:r>
            <a:r>
              <a:rPr lang="pt-BR" sz="2400"/>
              <a:t>para corrigir esse desbalanceamento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D3A1A4E-07F3-5743-94A6-D47A78A52246}"/>
              </a:ext>
            </a:extLst>
          </p:cNvPr>
          <p:cNvSpPr/>
          <p:nvPr/>
        </p:nvSpPr>
        <p:spPr>
          <a:xfrm>
            <a:off x="9463087" y="3614226"/>
            <a:ext cx="916964" cy="9169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/>
              <a:t>8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687550E-1B3C-9848-B0EC-0C161B0D2657}"/>
              </a:ext>
            </a:extLst>
          </p:cNvPr>
          <p:cNvSpPr/>
          <p:nvPr/>
        </p:nvSpPr>
        <p:spPr>
          <a:xfrm>
            <a:off x="7548362" y="2077391"/>
            <a:ext cx="916964" cy="91696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/>
              <a:t>2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D098DE5-363B-E546-BDB2-99BCC2D0181E}"/>
              </a:ext>
            </a:extLst>
          </p:cNvPr>
          <p:cNvCxnSpPr>
            <a:cxnSpLocks/>
            <a:stCxn id="30" idx="0"/>
            <a:endCxn id="31" idx="5"/>
          </p:cNvCxnSpPr>
          <p:nvPr/>
        </p:nvCxnSpPr>
        <p:spPr>
          <a:xfrm flipH="1" flipV="1">
            <a:off x="8331040" y="2860069"/>
            <a:ext cx="1590529" cy="754157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BEC4F96C-6951-174B-8A09-955C38DFCF9F}"/>
              </a:ext>
            </a:extLst>
          </p:cNvPr>
          <p:cNvSpPr/>
          <p:nvPr/>
        </p:nvSpPr>
        <p:spPr>
          <a:xfrm>
            <a:off x="8331040" y="4917099"/>
            <a:ext cx="916964" cy="9169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/>
              <a:t>6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EEC163B-6823-804A-B224-91A070F474C1}"/>
              </a:ext>
            </a:extLst>
          </p:cNvPr>
          <p:cNvCxnSpPr>
            <a:cxnSpLocks/>
            <a:stCxn id="30" idx="3"/>
            <a:endCxn id="34" idx="0"/>
          </p:cNvCxnSpPr>
          <p:nvPr/>
        </p:nvCxnSpPr>
        <p:spPr>
          <a:xfrm flipH="1">
            <a:off x="8789522" y="4396904"/>
            <a:ext cx="807851" cy="5201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8563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2BB23-0638-CA4F-9F18-6C615CBD5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/>
              <a:t>Mais balanceamento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EE798BF7-49D4-CC45-A441-28D221F2231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pt-BR" sz="2400"/>
              <a:t>Há ainda outros casos em que as árvores podem estar desbalanceadas:</a:t>
            </a:r>
          </a:p>
          <a:p>
            <a:pPr lvl="1"/>
            <a:r>
              <a:rPr lang="pt-BR"/>
              <a:t>Se inserirmos os números </a:t>
            </a:r>
            <a:r>
              <a:rPr lang="pt-BR" b="1"/>
              <a:t>2, 8, 6</a:t>
            </a:r>
          </a:p>
          <a:p>
            <a:r>
              <a:rPr lang="pt-BR" sz="2400"/>
              <a:t>A árvore tá desbalanceada</a:t>
            </a:r>
          </a:p>
          <a:p>
            <a:r>
              <a:rPr lang="pt-BR" sz="2400" b="1"/>
              <a:t>Uma única rotação não será suficiente </a:t>
            </a:r>
            <a:r>
              <a:rPr lang="pt-BR" sz="2400"/>
              <a:t>para corrigir esse desbalanceamento</a:t>
            </a:r>
          </a:p>
          <a:p>
            <a:r>
              <a:rPr lang="pt-BR" sz="2400"/>
              <a:t>O que precisamos agora é uma </a:t>
            </a:r>
            <a:r>
              <a:rPr lang="pt-BR" sz="2400" b="1"/>
              <a:t>combinação de rotações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D3A1A4E-07F3-5743-94A6-D47A78A52246}"/>
              </a:ext>
            </a:extLst>
          </p:cNvPr>
          <p:cNvSpPr/>
          <p:nvPr/>
        </p:nvSpPr>
        <p:spPr>
          <a:xfrm>
            <a:off x="9463087" y="3614226"/>
            <a:ext cx="916964" cy="9169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/>
              <a:t>8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687550E-1B3C-9848-B0EC-0C161B0D2657}"/>
              </a:ext>
            </a:extLst>
          </p:cNvPr>
          <p:cNvSpPr/>
          <p:nvPr/>
        </p:nvSpPr>
        <p:spPr>
          <a:xfrm>
            <a:off x="7548362" y="2077391"/>
            <a:ext cx="916964" cy="91696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/>
              <a:t>2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D098DE5-363B-E546-BDB2-99BCC2D0181E}"/>
              </a:ext>
            </a:extLst>
          </p:cNvPr>
          <p:cNvCxnSpPr>
            <a:cxnSpLocks/>
            <a:stCxn id="30" idx="0"/>
            <a:endCxn id="31" idx="5"/>
          </p:cNvCxnSpPr>
          <p:nvPr/>
        </p:nvCxnSpPr>
        <p:spPr>
          <a:xfrm flipH="1" flipV="1">
            <a:off x="8331040" y="2860069"/>
            <a:ext cx="1590529" cy="754157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BEC4F96C-6951-174B-8A09-955C38DFCF9F}"/>
              </a:ext>
            </a:extLst>
          </p:cNvPr>
          <p:cNvSpPr/>
          <p:nvPr/>
        </p:nvSpPr>
        <p:spPr>
          <a:xfrm>
            <a:off x="8331040" y="4917099"/>
            <a:ext cx="916964" cy="9169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/>
              <a:t>6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EEC163B-6823-804A-B224-91A070F474C1}"/>
              </a:ext>
            </a:extLst>
          </p:cNvPr>
          <p:cNvCxnSpPr>
            <a:cxnSpLocks/>
            <a:stCxn id="30" idx="3"/>
            <a:endCxn id="34" idx="0"/>
          </p:cNvCxnSpPr>
          <p:nvPr/>
        </p:nvCxnSpPr>
        <p:spPr>
          <a:xfrm flipH="1">
            <a:off x="8789522" y="4396904"/>
            <a:ext cx="807851" cy="5201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71179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2BB23-0638-CA4F-9F18-6C615CBD5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/>
              <a:t>Mais balanceamento</a:t>
            </a:r>
            <a:br>
              <a:rPr lang="pt-BR"/>
            </a:br>
            <a:r>
              <a:rPr lang="pt-BR"/>
              <a:t>Passo 1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D3A1A4E-07F3-5743-94A6-D47A78A52246}"/>
              </a:ext>
            </a:extLst>
          </p:cNvPr>
          <p:cNvSpPr/>
          <p:nvPr/>
        </p:nvSpPr>
        <p:spPr>
          <a:xfrm>
            <a:off x="2976562" y="3614226"/>
            <a:ext cx="916964" cy="9169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/>
              <a:t>8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687550E-1B3C-9848-B0EC-0C161B0D2657}"/>
              </a:ext>
            </a:extLst>
          </p:cNvPr>
          <p:cNvSpPr/>
          <p:nvPr/>
        </p:nvSpPr>
        <p:spPr>
          <a:xfrm>
            <a:off x="1061837" y="2077391"/>
            <a:ext cx="916964" cy="91696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/>
              <a:t>2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D098DE5-363B-E546-BDB2-99BCC2D0181E}"/>
              </a:ext>
            </a:extLst>
          </p:cNvPr>
          <p:cNvCxnSpPr>
            <a:cxnSpLocks/>
            <a:stCxn id="30" idx="0"/>
            <a:endCxn id="31" idx="5"/>
          </p:cNvCxnSpPr>
          <p:nvPr/>
        </p:nvCxnSpPr>
        <p:spPr>
          <a:xfrm flipH="1" flipV="1">
            <a:off x="1844515" y="2860069"/>
            <a:ext cx="1590529" cy="754157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BEC4F96C-6951-174B-8A09-955C38DFCF9F}"/>
              </a:ext>
            </a:extLst>
          </p:cNvPr>
          <p:cNvSpPr/>
          <p:nvPr/>
        </p:nvSpPr>
        <p:spPr>
          <a:xfrm>
            <a:off x="1844515" y="4917099"/>
            <a:ext cx="916964" cy="9169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/>
              <a:t>6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EEC163B-6823-804A-B224-91A070F474C1}"/>
              </a:ext>
            </a:extLst>
          </p:cNvPr>
          <p:cNvCxnSpPr>
            <a:cxnSpLocks/>
            <a:stCxn id="30" idx="3"/>
            <a:endCxn id="34" idx="0"/>
          </p:cNvCxnSpPr>
          <p:nvPr/>
        </p:nvCxnSpPr>
        <p:spPr>
          <a:xfrm flipH="1">
            <a:off x="2302997" y="4396904"/>
            <a:ext cx="807851" cy="5201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E3FA10C4-FC32-BE44-B089-166AFB34363F}"/>
              </a:ext>
            </a:extLst>
          </p:cNvPr>
          <p:cNvSpPr/>
          <p:nvPr/>
        </p:nvSpPr>
        <p:spPr>
          <a:xfrm>
            <a:off x="10566706" y="4917099"/>
            <a:ext cx="916964" cy="9169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/>
              <a:t>8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85A8EB9-5483-3044-BB3E-C01A7D10F1F2}"/>
              </a:ext>
            </a:extLst>
          </p:cNvPr>
          <p:cNvSpPr/>
          <p:nvPr/>
        </p:nvSpPr>
        <p:spPr>
          <a:xfrm>
            <a:off x="9362260" y="3747718"/>
            <a:ext cx="916964" cy="9169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/>
              <a:t>6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E6BE4BB-B33E-5C4C-AD58-AE230B0765FB}"/>
              </a:ext>
            </a:extLst>
          </p:cNvPr>
          <p:cNvSpPr/>
          <p:nvPr/>
        </p:nvSpPr>
        <p:spPr>
          <a:xfrm>
            <a:off x="7522923" y="2172195"/>
            <a:ext cx="916964" cy="9169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/>
              <a:t>2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1325DEC-BD19-AA4A-8993-AFBC6C5E1A54}"/>
              </a:ext>
            </a:extLst>
          </p:cNvPr>
          <p:cNvCxnSpPr>
            <a:cxnSpLocks/>
            <a:stCxn id="11" idx="0"/>
            <a:endCxn id="12" idx="5"/>
          </p:cNvCxnSpPr>
          <p:nvPr/>
        </p:nvCxnSpPr>
        <p:spPr>
          <a:xfrm flipH="1" flipV="1">
            <a:off x="10144938" y="4530396"/>
            <a:ext cx="880250" cy="3867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C09E008-5AB3-564B-AB3B-61A943EC7332}"/>
              </a:ext>
            </a:extLst>
          </p:cNvPr>
          <p:cNvCxnSpPr>
            <a:cxnSpLocks/>
            <a:stCxn id="12" idx="0"/>
            <a:endCxn id="13" idx="5"/>
          </p:cNvCxnSpPr>
          <p:nvPr/>
        </p:nvCxnSpPr>
        <p:spPr>
          <a:xfrm flipH="1" flipV="1">
            <a:off x="8305601" y="2954873"/>
            <a:ext cx="1515141" cy="7928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9363F96-955C-4F41-9FA4-597E51F17D70}"/>
              </a:ext>
            </a:extLst>
          </p:cNvPr>
          <p:cNvCxnSpPr>
            <a:cxnSpLocks/>
          </p:cNvCxnSpPr>
          <p:nvPr/>
        </p:nvCxnSpPr>
        <p:spPr>
          <a:xfrm>
            <a:off x="5096628" y="3566353"/>
            <a:ext cx="1922305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CE3968F-C5CF-FE40-869E-D2366A16FEE8}"/>
              </a:ext>
            </a:extLst>
          </p:cNvPr>
          <p:cNvSpPr txBox="1"/>
          <p:nvPr/>
        </p:nvSpPr>
        <p:spPr>
          <a:xfrm>
            <a:off x="5078354" y="3710592"/>
            <a:ext cx="30339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/>
              <a:t>Rotação simples à direita de 8 </a:t>
            </a:r>
          </a:p>
          <a:p>
            <a:r>
              <a:rPr lang="pt-BR"/>
              <a:t>ao redor de 6</a:t>
            </a:r>
          </a:p>
          <a:p>
            <a:r>
              <a:rPr lang="pt-BR"/>
              <a:t>(RSD)</a:t>
            </a:r>
          </a:p>
        </p:txBody>
      </p:sp>
    </p:spTree>
    <p:extLst>
      <p:ext uri="{BB962C8B-B14F-4D97-AF65-F5344CB8AC3E}">
        <p14:creationId xmlns:p14="http://schemas.microsoft.com/office/powerpoint/2010/main" val="38676004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2BB23-0638-CA4F-9F18-6C615CBD5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/>
              <a:t>Mais balanceamento</a:t>
            </a:r>
            <a:br>
              <a:rPr lang="pt-BR"/>
            </a:br>
            <a:r>
              <a:rPr lang="pt-BR"/>
              <a:t>Passo 1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D3A1A4E-07F3-5743-94A6-D47A78A52246}"/>
              </a:ext>
            </a:extLst>
          </p:cNvPr>
          <p:cNvSpPr/>
          <p:nvPr/>
        </p:nvSpPr>
        <p:spPr>
          <a:xfrm>
            <a:off x="2976562" y="3614226"/>
            <a:ext cx="916964" cy="9169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/>
              <a:t>8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687550E-1B3C-9848-B0EC-0C161B0D2657}"/>
              </a:ext>
            </a:extLst>
          </p:cNvPr>
          <p:cNvSpPr/>
          <p:nvPr/>
        </p:nvSpPr>
        <p:spPr>
          <a:xfrm>
            <a:off x="1061837" y="2077391"/>
            <a:ext cx="916964" cy="91696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/>
              <a:t>2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D098DE5-363B-E546-BDB2-99BCC2D0181E}"/>
              </a:ext>
            </a:extLst>
          </p:cNvPr>
          <p:cNvCxnSpPr>
            <a:cxnSpLocks/>
            <a:stCxn id="30" idx="0"/>
            <a:endCxn id="31" idx="5"/>
          </p:cNvCxnSpPr>
          <p:nvPr/>
        </p:nvCxnSpPr>
        <p:spPr>
          <a:xfrm flipH="1" flipV="1">
            <a:off x="1844515" y="2860069"/>
            <a:ext cx="1590529" cy="754157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BEC4F96C-6951-174B-8A09-955C38DFCF9F}"/>
              </a:ext>
            </a:extLst>
          </p:cNvPr>
          <p:cNvSpPr/>
          <p:nvPr/>
        </p:nvSpPr>
        <p:spPr>
          <a:xfrm>
            <a:off x="1844515" y="4917099"/>
            <a:ext cx="916964" cy="9169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/>
              <a:t>6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EEC163B-6823-804A-B224-91A070F474C1}"/>
              </a:ext>
            </a:extLst>
          </p:cNvPr>
          <p:cNvCxnSpPr>
            <a:cxnSpLocks/>
            <a:stCxn id="30" idx="3"/>
            <a:endCxn id="34" idx="0"/>
          </p:cNvCxnSpPr>
          <p:nvPr/>
        </p:nvCxnSpPr>
        <p:spPr>
          <a:xfrm flipH="1">
            <a:off x="2302997" y="4396904"/>
            <a:ext cx="807851" cy="5201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E3FA10C4-FC32-BE44-B089-166AFB34363F}"/>
              </a:ext>
            </a:extLst>
          </p:cNvPr>
          <p:cNvSpPr/>
          <p:nvPr/>
        </p:nvSpPr>
        <p:spPr>
          <a:xfrm>
            <a:off x="10566706" y="4917099"/>
            <a:ext cx="916964" cy="9169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/>
              <a:t>8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85A8EB9-5483-3044-BB3E-C01A7D10F1F2}"/>
              </a:ext>
            </a:extLst>
          </p:cNvPr>
          <p:cNvSpPr/>
          <p:nvPr/>
        </p:nvSpPr>
        <p:spPr>
          <a:xfrm>
            <a:off x="9362260" y="3747718"/>
            <a:ext cx="916964" cy="9169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/>
              <a:t>6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E6BE4BB-B33E-5C4C-AD58-AE230B0765FB}"/>
              </a:ext>
            </a:extLst>
          </p:cNvPr>
          <p:cNvSpPr/>
          <p:nvPr/>
        </p:nvSpPr>
        <p:spPr>
          <a:xfrm>
            <a:off x="7522923" y="2172195"/>
            <a:ext cx="916964" cy="9169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/>
              <a:t>2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1325DEC-BD19-AA4A-8993-AFBC6C5E1A54}"/>
              </a:ext>
            </a:extLst>
          </p:cNvPr>
          <p:cNvCxnSpPr>
            <a:cxnSpLocks/>
            <a:stCxn id="11" idx="0"/>
            <a:endCxn id="12" idx="5"/>
          </p:cNvCxnSpPr>
          <p:nvPr/>
        </p:nvCxnSpPr>
        <p:spPr>
          <a:xfrm flipH="1" flipV="1">
            <a:off x="10144938" y="4530396"/>
            <a:ext cx="880250" cy="3867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C09E008-5AB3-564B-AB3B-61A943EC7332}"/>
              </a:ext>
            </a:extLst>
          </p:cNvPr>
          <p:cNvCxnSpPr>
            <a:cxnSpLocks/>
            <a:stCxn id="12" idx="0"/>
            <a:endCxn id="13" idx="5"/>
          </p:cNvCxnSpPr>
          <p:nvPr/>
        </p:nvCxnSpPr>
        <p:spPr>
          <a:xfrm flipH="1" flipV="1">
            <a:off x="8305601" y="2954873"/>
            <a:ext cx="1515141" cy="7928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9363F96-955C-4F41-9FA4-597E51F17D70}"/>
              </a:ext>
            </a:extLst>
          </p:cNvPr>
          <p:cNvCxnSpPr>
            <a:cxnSpLocks/>
          </p:cNvCxnSpPr>
          <p:nvPr/>
        </p:nvCxnSpPr>
        <p:spPr>
          <a:xfrm>
            <a:off x="5096628" y="3566353"/>
            <a:ext cx="1922305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CE3968F-C5CF-FE40-869E-D2366A16FEE8}"/>
              </a:ext>
            </a:extLst>
          </p:cNvPr>
          <p:cNvSpPr txBox="1"/>
          <p:nvPr/>
        </p:nvSpPr>
        <p:spPr>
          <a:xfrm>
            <a:off x="5078354" y="3710592"/>
            <a:ext cx="30339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/>
              <a:t>Rotação simples à direita de 8 </a:t>
            </a:r>
          </a:p>
          <a:p>
            <a:r>
              <a:rPr lang="pt-BR"/>
              <a:t>ao redor de 6</a:t>
            </a:r>
          </a:p>
          <a:p>
            <a:r>
              <a:rPr lang="pt-BR"/>
              <a:t>(RSD)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237BA55-8616-0447-B204-4B8CB88ED168}"/>
              </a:ext>
            </a:extLst>
          </p:cNvPr>
          <p:cNvCxnSpPr/>
          <p:nvPr/>
        </p:nvCxnSpPr>
        <p:spPr>
          <a:xfrm flipH="1">
            <a:off x="1844515" y="1000125"/>
            <a:ext cx="916964" cy="1077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ED25EA5-E2A0-AD4E-A319-06DD5C398052}"/>
              </a:ext>
            </a:extLst>
          </p:cNvPr>
          <p:cNvCxnSpPr/>
          <p:nvPr/>
        </p:nvCxnSpPr>
        <p:spPr>
          <a:xfrm flipH="1">
            <a:off x="3759240" y="2416240"/>
            <a:ext cx="916964" cy="1077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719F202-99AE-764B-AB7E-01B2F7CAA796}"/>
              </a:ext>
            </a:extLst>
          </p:cNvPr>
          <p:cNvCxnSpPr>
            <a:cxnSpLocks/>
          </p:cNvCxnSpPr>
          <p:nvPr/>
        </p:nvCxnSpPr>
        <p:spPr>
          <a:xfrm flipH="1" flipV="1">
            <a:off x="2976562" y="5375581"/>
            <a:ext cx="841576" cy="458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A875DB7-7C84-3642-A7A7-5D32A56602D5}"/>
              </a:ext>
            </a:extLst>
          </p:cNvPr>
          <p:cNvSpPr txBox="1"/>
          <p:nvPr/>
        </p:nvSpPr>
        <p:spPr>
          <a:xfrm>
            <a:off x="3814763" y="6000750"/>
            <a:ext cx="131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/>
              <a:t>Valor médio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27E6AB-D51C-054D-837B-5CCED0ED8F89}"/>
              </a:ext>
            </a:extLst>
          </p:cNvPr>
          <p:cNvSpPr txBox="1"/>
          <p:nvPr/>
        </p:nvSpPr>
        <p:spPr>
          <a:xfrm>
            <a:off x="4657725" y="2228850"/>
            <a:ext cx="1266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/>
              <a:t>Maior valor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CBC4B0-5A1B-2149-AE8E-F7C985F4240F}"/>
              </a:ext>
            </a:extLst>
          </p:cNvPr>
          <p:cNvSpPr txBox="1"/>
          <p:nvPr/>
        </p:nvSpPr>
        <p:spPr>
          <a:xfrm>
            <a:off x="2209444" y="541643"/>
            <a:ext cx="1340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/>
              <a:t>Menor valor</a:t>
            </a:r>
          </a:p>
        </p:txBody>
      </p:sp>
    </p:spTree>
    <p:extLst>
      <p:ext uri="{BB962C8B-B14F-4D97-AF65-F5344CB8AC3E}">
        <p14:creationId xmlns:p14="http://schemas.microsoft.com/office/powerpoint/2010/main" val="1829196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F701542-F18D-CA4B-B533-8F8029EDE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/>
              <a:t>Vamos explorar aqui uns números...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1F8D744-6F5B-934B-9A23-68BA3F30E56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/>
              <a:t>2, 4, 6, 8, 10, 12, 14, 16, 18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04E8090F-0E43-8347-9822-0518FD49D709}"/>
              </a:ext>
            </a:extLst>
          </p:cNvPr>
          <p:cNvSpPr/>
          <p:nvPr/>
        </p:nvSpPr>
        <p:spPr>
          <a:xfrm>
            <a:off x="3295650" y="2782292"/>
            <a:ext cx="600075" cy="6000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10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27111DC-8C73-A246-9D45-BF3F75867438}"/>
              </a:ext>
            </a:extLst>
          </p:cNvPr>
          <p:cNvSpPr/>
          <p:nvPr/>
        </p:nvSpPr>
        <p:spPr>
          <a:xfrm>
            <a:off x="2095500" y="3701256"/>
            <a:ext cx="600075" cy="6000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6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B48B378-3297-3346-B418-E416AFB888EA}"/>
              </a:ext>
            </a:extLst>
          </p:cNvPr>
          <p:cNvSpPr/>
          <p:nvPr/>
        </p:nvSpPr>
        <p:spPr>
          <a:xfrm>
            <a:off x="1504949" y="4939108"/>
            <a:ext cx="600075" cy="6000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4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6D7FFB4-5E96-2244-8BF8-B0AD745F7292}"/>
              </a:ext>
            </a:extLst>
          </p:cNvPr>
          <p:cNvSpPr/>
          <p:nvPr/>
        </p:nvSpPr>
        <p:spPr>
          <a:xfrm>
            <a:off x="2695575" y="4939109"/>
            <a:ext cx="600075" cy="6000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8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18697D5-CC91-6D43-BB32-E8BB6F6A0EE1}"/>
              </a:ext>
            </a:extLst>
          </p:cNvPr>
          <p:cNvSpPr/>
          <p:nvPr/>
        </p:nvSpPr>
        <p:spPr>
          <a:xfrm>
            <a:off x="4486276" y="3701256"/>
            <a:ext cx="600075" cy="6000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14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72E4E1F-A386-1340-8950-00D881322B26}"/>
              </a:ext>
            </a:extLst>
          </p:cNvPr>
          <p:cNvSpPr/>
          <p:nvPr/>
        </p:nvSpPr>
        <p:spPr>
          <a:xfrm>
            <a:off x="3895725" y="4939108"/>
            <a:ext cx="600075" cy="6000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12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E9172B2-E6DD-B640-8D60-42045153B38C}"/>
              </a:ext>
            </a:extLst>
          </p:cNvPr>
          <p:cNvSpPr/>
          <p:nvPr/>
        </p:nvSpPr>
        <p:spPr>
          <a:xfrm>
            <a:off x="5086351" y="4939109"/>
            <a:ext cx="600075" cy="6000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16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E3484C0-BA22-B747-A520-4858C63D396E}"/>
              </a:ext>
            </a:extLst>
          </p:cNvPr>
          <p:cNvSpPr/>
          <p:nvPr/>
        </p:nvSpPr>
        <p:spPr>
          <a:xfrm>
            <a:off x="5686426" y="6011862"/>
            <a:ext cx="600075" cy="6000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18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7B152FC-A35B-2F4F-B984-87BA2AFE7939}"/>
              </a:ext>
            </a:extLst>
          </p:cNvPr>
          <p:cNvSpPr/>
          <p:nvPr/>
        </p:nvSpPr>
        <p:spPr>
          <a:xfrm>
            <a:off x="904874" y="6011861"/>
            <a:ext cx="600075" cy="6000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2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7722266-4774-F547-A37A-BCAE02948622}"/>
              </a:ext>
            </a:extLst>
          </p:cNvPr>
          <p:cNvCxnSpPr>
            <a:stCxn id="2" idx="3"/>
            <a:endCxn id="12" idx="0"/>
          </p:cNvCxnSpPr>
          <p:nvPr/>
        </p:nvCxnSpPr>
        <p:spPr>
          <a:xfrm flipH="1">
            <a:off x="2395538" y="3294488"/>
            <a:ext cx="987991" cy="406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1570BBF-FFF5-A146-AE9E-80F21F7D3A06}"/>
              </a:ext>
            </a:extLst>
          </p:cNvPr>
          <p:cNvCxnSpPr>
            <a:stCxn id="2" idx="5"/>
            <a:endCxn id="18" idx="0"/>
          </p:cNvCxnSpPr>
          <p:nvPr/>
        </p:nvCxnSpPr>
        <p:spPr>
          <a:xfrm>
            <a:off x="3807846" y="3294488"/>
            <a:ext cx="978468" cy="406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D430370-D03E-E146-85CA-4C56D0B36B1E}"/>
              </a:ext>
            </a:extLst>
          </p:cNvPr>
          <p:cNvCxnSpPr>
            <a:stCxn id="12" idx="3"/>
            <a:endCxn id="14" idx="0"/>
          </p:cNvCxnSpPr>
          <p:nvPr/>
        </p:nvCxnSpPr>
        <p:spPr>
          <a:xfrm flipH="1">
            <a:off x="1804987" y="4213452"/>
            <a:ext cx="378392" cy="72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DC5472E-D987-014C-BD2A-0ADE2C1B12BB}"/>
              </a:ext>
            </a:extLst>
          </p:cNvPr>
          <p:cNvCxnSpPr>
            <a:stCxn id="12" idx="5"/>
            <a:endCxn id="16" idx="0"/>
          </p:cNvCxnSpPr>
          <p:nvPr/>
        </p:nvCxnSpPr>
        <p:spPr>
          <a:xfrm>
            <a:off x="2607696" y="4213452"/>
            <a:ext cx="387917" cy="7256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5F7EFD0-5D68-5E4B-8ECE-BBF0E56AE929}"/>
              </a:ext>
            </a:extLst>
          </p:cNvPr>
          <p:cNvCxnSpPr>
            <a:stCxn id="14" idx="3"/>
            <a:endCxn id="22" idx="0"/>
          </p:cNvCxnSpPr>
          <p:nvPr/>
        </p:nvCxnSpPr>
        <p:spPr>
          <a:xfrm flipH="1">
            <a:off x="1204912" y="5451304"/>
            <a:ext cx="387916" cy="5605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D7FB06B-15FA-3A41-ACEC-65E67112BDCC}"/>
              </a:ext>
            </a:extLst>
          </p:cNvPr>
          <p:cNvCxnSpPr>
            <a:stCxn id="18" idx="3"/>
            <a:endCxn id="19" idx="0"/>
          </p:cNvCxnSpPr>
          <p:nvPr/>
        </p:nvCxnSpPr>
        <p:spPr>
          <a:xfrm flipH="1">
            <a:off x="4195763" y="4213452"/>
            <a:ext cx="378392" cy="72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281CFCD-5BB6-8A4B-A4FE-02A72DE730E5}"/>
              </a:ext>
            </a:extLst>
          </p:cNvPr>
          <p:cNvCxnSpPr>
            <a:stCxn id="18" idx="5"/>
            <a:endCxn id="20" idx="0"/>
          </p:cNvCxnSpPr>
          <p:nvPr/>
        </p:nvCxnSpPr>
        <p:spPr>
          <a:xfrm>
            <a:off x="4998472" y="4213452"/>
            <a:ext cx="387917" cy="7256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E2224DD-48C0-9746-A751-1551645D8491}"/>
              </a:ext>
            </a:extLst>
          </p:cNvPr>
          <p:cNvCxnSpPr>
            <a:stCxn id="20" idx="5"/>
            <a:endCxn id="21" idx="0"/>
          </p:cNvCxnSpPr>
          <p:nvPr/>
        </p:nvCxnSpPr>
        <p:spPr>
          <a:xfrm>
            <a:off x="5598547" y="5451305"/>
            <a:ext cx="387917" cy="5605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BC5320A6-E7AD-D543-A640-6A6EC61B47BE}"/>
              </a:ext>
            </a:extLst>
          </p:cNvPr>
          <p:cNvSpPr/>
          <p:nvPr/>
        </p:nvSpPr>
        <p:spPr>
          <a:xfrm>
            <a:off x="6872286" y="1714895"/>
            <a:ext cx="600075" cy="6000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2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D549449-020A-1B42-BA26-26CC5452FEE0}"/>
              </a:ext>
            </a:extLst>
          </p:cNvPr>
          <p:cNvSpPr/>
          <p:nvPr/>
        </p:nvSpPr>
        <p:spPr>
          <a:xfrm>
            <a:off x="7472361" y="2482254"/>
            <a:ext cx="600075" cy="6000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4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ED5F569-8C55-5F4E-A296-4179D2AD9B0A}"/>
              </a:ext>
            </a:extLst>
          </p:cNvPr>
          <p:cNvSpPr/>
          <p:nvPr/>
        </p:nvSpPr>
        <p:spPr>
          <a:xfrm>
            <a:off x="8072436" y="3251199"/>
            <a:ext cx="600075" cy="6000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6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E1C1405-071A-AC49-9394-4373A7CAAB79}"/>
              </a:ext>
            </a:extLst>
          </p:cNvPr>
          <p:cNvSpPr/>
          <p:nvPr/>
        </p:nvSpPr>
        <p:spPr>
          <a:xfrm>
            <a:off x="8825369" y="4383907"/>
            <a:ext cx="600075" cy="6000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14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E2A69FFD-40D4-E349-8A86-FCD7AED3B7A6}"/>
              </a:ext>
            </a:extLst>
          </p:cNvPr>
          <p:cNvSpPr/>
          <p:nvPr/>
        </p:nvSpPr>
        <p:spPr>
          <a:xfrm>
            <a:off x="9425444" y="5151266"/>
            <a:ext cx="600075" cy="6000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16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1E21F0D8-5FEC-754D-A6C7-8FD11B95608E}"/>
              </a:ext>
            </a:extLst>
          </p:cNvPr>
          <p:cNvSpPr/>
          <p:nvPr/>
        </p:nvSpPr>
        <p:spPr>
          <a:xfrm>
            <a:off x="10025519" y="5920211"/>
            <a:ext cx="600075" cy="6000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18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5520044-CC48-FC49-8BAF-5D2E44065DF0}"/>
              </a:ext>
            </a:extLst>
          </p:cNvPr>
          <p:cNvSpPr txBox="1"/>
          <p:nvPr/>
        </p:nvSpPr>
        <p:spPr>
          <a:xfrm>
            <a:off x="8646474" y="3851274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/>
              <a:t>...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A4CBABF-9B8E-4541-9EF6-2E0DAFE0DF98}"/>
              </a:ext>
            </a:extLst>
          </p:cNvPr>
          <p:cNvCxnSpPr>
            <a:stCxn id="35" idx="5"/>
            <a:endCxn id="36" idx="0"/>
          </p:cNvCxnSpPr>
          <p:nvPr/>
        </p:nvCxnSpPr>
        <p:spPr>
          <a:xfrm>
            <a:off x="7384482" y="2227091"/>
            <a:ext cx="387917" cy="2551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B61B324-0090-9041-9F18-6DB1297E071D}"/>
              </a:ext>
            </a:extLst>
          </p:cNvPr>
          <p:cNvCxnSpPr>
            <a:stCxn id="36" idx="5"/>
            <a:endCxn id="37" idx="0"/>
          </p:cNvCxnSpPr>
          <p:nvPr/>
        </p:nvCxnSpPr>
        <p:spPr>
          <a:xfrm>
            <a:off x="7984557" y="2994450"/>
            <a:ext cx="387917" cy="2567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DD47947-012C-7A4A-8970-E88BA7A05A9F}"/>
              </a:ext>
            </a:extLst>
          </p:cNvPr>
          <p:cNvCxnSpPr>
            <a:stCxn id="37" idx="5"/>
            <a:endCxn id="41" idx="0"/>
          </p:cNvCxnSpPr>
          <p:nvPr/>
        </p:nvCxnSpPr>
        <p:spPr>
          <a:xfrm>
            <a:off x="8584632" y="3763395"/>
            <a:ext cx="240737" cy="87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25AF491-3EE9-1C46-9FB1-DFBF0DEB3661}"/>
              </a:ext>
            </a:extLst>
          </p:cNvPr>
          <p:cNvCxnSpPr>
            <a:stCxn id="41" idx="2"/>
            <a:endCxn id="38" idx="0"/>
          </p:cNvCxnSpPr>
          <p:nvPr/>
        </p:nvCxnSpPr>
        <p:spPr>
          <a:xfrm>
            <a:off x="8825369" y="4220606"/>
            <a:ext cx="300038" cy="1633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5556608-A39F-3C4E-AE95-9E153387DDB5}"/>
              </a:ext>
            </a:extLst>
          </p:cNvPr>
          <p:cNvCxnSpPr>
            <a:stCxn id="38" idx="5"/>
            <a:endCxn id="39" idx="0"/>
          </p:cNvCxnSpPr>
          <p:nvPr/>
        </p:nvCxnSpPr>
        <p:spPr>
          <a:xfrm>
            <a:off x="9337565" y="4896103"/>
            <a:ext cx="387917" cy="2551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3891E17-630B-D349-B94F-C6A479B9E994}"/>
              </a:ext>
            </a:extLst>
          </p:cNvPr>
          <p:cNvCxnSpPr>
            <a:stCxn id="39" idx="5"/>
            <a:endCxn id="40" idx="0"/>
          </p:cNvCxnSpPr>
          <p:nvPr/>
        </p:nvCxnSpPr>
        <p:spPr>
          <a:xfrm>
            <a:off x="9937640" y="5663462"/>
            <a:ext cx="387917" cy="256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51734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2BB23-0638-CA4F-9F18-6C615CBD5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/>
              <a:t>Mais balanceamento</a:t>
            </a:r>
            <a:br>
              <a:rPr lang="pt-BR"/>
            </a:br>
            <a:r>
              <a:rPr lang="pt-BR"/>
              <a:t>Passo 1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D3A1A4E-07F3-5743-94A6-D47A78A52246}"/>
              </a:ext>
            </a:extLst>
          </p:cNvPr>
          <p:cNvSpPr/>
          <p:nvPr/>
        </p:nvSpPr>
        <p:spPr>
          <a:xfrm>
            <a:off x="2976562" y="3614226"/>
            <a:ext cx="916964" cy="9169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/>
              <a:t>8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687550E-1B3C-9848-B0EC-0C161B0D2657}"/>
              </a:ext>
            </a:extLst>
          </p:cNvPr>
          <p:cNvSpPr/>
          <p:nvPr/>
        </p:nvSpPr>
        <p:spPr>
          <a:xfrm>
            <a:off x="1061837" y="2077391"/>
            <a:ext cx="916964" cy="91696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/>
              <a:t>2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D098DE5-363B-E546-BDB2-99BCC2D0181E}"/>
              </a:ext>
            </a:extLst>
          </p:cNvPr>
          <p:cNvCxnSpPr>
            <a:cxnSpLocks/>
            <a:stCxn id="30" idx="0"/>
            <a:endCxn id="31" idx="5"/>
          </p:cNvCxnSpPr>
          <p:nvPr/>
        </p:nvCxnSpPr>
        <p:spPr>
          <a:xfrm flipH="1" flipV="1">
            <a:off x="1844515" y="2860069"/>
            <a:ext cx="1590529" cy="754157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BEC4F96C-6951-174B-8A09-955C38DFCF9F}"/>
              </a:ext>
            </a:extLst>
          </p:cNvPr>
          <p:cNvSpPr/>
          <p:nvPr/>
        </p:nvSpPr>
        <p:spPr>
          <a:xfrm>
            <a:off x="1844515" y="4917099"/>
            <a:ext cx="916964" cy="9169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/>
              <a:t>6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EEC163B-6823-804A-B224-91A070F474C1}"/>
              </a:ext>
            </a:extLst>
          </p:cNvPr>
          <p:cNvCxnSpPr>
            <a:cxnSpLocks/>
            <a:stCxn id="30" idx="3"/>
            <a:endCxn id="34" idx="0"/>
          </p:cNvCxnSpPr>
          <p:nvPr/>
        </p:nvCxnSpPr>
        <p:spPr>
          <a:xfrm flipH="1">
            <a:off x="2302997" y="4396904"/>
            <a:ext cx="807851" cy="5201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E3FA10C4-FC32-BE44-B089-166AFB34363F}"/>
              </a:ext>
            </a:extLst>
          </p:cNvPr>
          <p:cNvSpPr/>
          <p:nvPr/>
        </p:nvSpPr>
        <p:spPr>
          <a:xfrm>
            <a:off x="10566706" y="4917099"/>
            <a:ext cx="916964" cy="9169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/>
              <a:t>8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85A8EB9-5483-3044-BB3E-C01A7D10F1F2}"/>
              </a:ext>
            </a:extLst>
          </p:cNvPr>
          <p:cNvSpPr/>
          <p:nvPr/>
        </p:nvSpPr>
        <p:spPr>
          <a:xfrm>
            <a:off x="9362260" y="3747718"/>
            <a:ext cx="916964" cy="9169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/>
              <a:t>6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E6BE4BB-B33E-5C4C-AD58-AE230B0765FB}"/>
              </a:ext>
            </a:extLst>
          </p:cNvPr>
          <p:cNvSpPr/>
          <p:nvPr/>
        </p:nvSpPr>
        <p:spPr>
          <a:xfrm>
            <a:off x="7522923" y="2172195"/>
            <a:ext cx="916964" cy="9169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/>
              <a:t>2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1325DEC-BD19-AA4A-8993-AFBC6C5E1A54}"/>
              </a:ext>
            </a:extLst>
          </p:cNvPr>
          <p:cNvCxnSpPr>
            <a:cxnSpLocks/>
            <a:stCxn id="11" idx="0"/>
            <a:endCxn id="12" idx="5"/>
          </p:cNvCxnSpPr>
          <p:nvPr/>
        </p:nvCxnSpPr>
        <p:spPr>
          <a:xfrm flipH="1" flipV="1">
            <a:off x="10144938" y="4530396"/>
            <a:ext cx="880250" cy="3867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C09E008-5AB3-564B-AB3B-61A943EC7332}"/>
              </a:ext>
            </a:extLst>
          </p:cNvPr>
          <p:cNvCxnSpPr>
            <a:cxnSpLocks/>
            <a:stCxn id="12" idx="0"/>
            <a:endCxn id="13" idx="5"/>
          </p:cNvCxnSpPr>
          <p:nvPr/>
        </p:nvCxnSpPr>
        <p:spPr>
          <a:xfrm flipH="1" flipV="1">
            <a:off x="8305601" y="2954873"/>
            <a:ext cx="1515141" cy="7928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9363F96-955C-4F41-9FA4-597E51F17D70}"/>
              </a:ext>
            </a:extLst>
          </p:cNvPr>
          <p:cNvCxnSpPr>
            <a:cxnSpLocks/>
          </p:cNvCxnSpPr>
          <p:nvPr/>
        </p:nvCxnSpPr>
        <p:spPr>
          <a:xfrm>
            <a:off x="5096628" y="3566353"/>
            <a:ext cx="1922305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CE3968F-C5CF-FE40-869E-D2366A16FEE8}"/>
              </a:ext>
            </a:extLst>
          </p:cNvPr>
          <p:cNvSpPr txBox="1"/>
          <p:nvPr/>
        </p:nvSpPr>
        <p:spPr>
          <a:xfrm>
            <a:off x="5078354" y="3710592"/>
            <a:ext cx="30339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/>
              <a:t>Rotação simples à direita de 8 </a:t>
            </a:r>
          </a:p>
          <a:p>
            <a:r>
              <a:rPr lang="pt-BR"/>
              <a:t>ao redor de 6</a:t>
            </a:r>
          </a:p>
          <a:p>
            <a:r>
              <a:rPr lang="pt-BR"/>
              <a:t>(RSD)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237BA55-8616-0447-B204-4B8CB88ED168}"/>
              </a:ext>
            </a:extLst>
          </p:cNvPr>
          <p:cNvCxnSpPr/>
          <p:nvPr/>
        </p:nvCxnSpPr>
        <p:spPr>
          <a:xfrm flipH="1">
            <a:off x="1844515" y="1000125"/>
            <a:ext cx="916964" cy="1077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ED25EA5-E2A0-AD4E-A319-06DD5C398052}"/>
              </a:ext>
            </a:extLst>
          </p:cNvPr>
          <p:cNvCxnSpPr/>
          <p:nvPr/>
        </p:nvCxnSpPr>
        <p:spPr>
          <a:xfrm flipH="1">
            <a:off x="3759240" y="2416240"/>
            <a:ext cx="916964" cy="1077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719F202-99AE-764B-AB7E-01B2F7CAA796}"/>
              </a:ext>
            </a:extLst>
          </p:cNvPr>
          <p:cNvCxnSpPr>
            <a:cxnSpLocks/>
            <a:stCxn id="3" idx="1"/>
          </p:cNvCxnSpPr>
          <p:nvPr/>
        </p:nvCxnSpPr>
        <p:spPr>
          <a:xfrm flipH="1" flipV="1">
            <a:off x="2976562" y="5375581"/>
            <a:ext cx="2029612" cy="529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E27E6AB-D51C-054D-837B-5CCED0ED8F89}"/>
              </a:ext>
            </a:extLst>
          </p:cNvPr>
          <p:cNvSpPr txBox="1"/>
          <p:nvPr/>
        </p:nvSpPr>
        <p:spPr>
          <a:xfrm>
            <a:off x="4657725" y="2228850"/>
            <a:ext cx="1266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/>
              <a:t>Maior valor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CBC4B0-5A1B-2149-AE8E-F7C985F4240F}"/>
              </a:ext>
            </a:extLst>
          </p:cNvPr>
          <p:cNvSpPr txBox="1"/>
          <p:nvPr/>
        </p:nvSpPr>
        <p:spPr>
          <a:xfrm>
            <a:off x="2209444" y="541643"/>
            <a:ext cx="1340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/>
              <a:t>Menor valor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9D3EA9D-AAE9-FA44-9154-E8FBF1C4471E}"/>
              </a:ext>
            </a:extLst>
          </p:cNvPr>
          <p:cNvSpPr/>
          <p:nvPr/>
        </p:nvSpPr>
        <p:spPr>
          <a:xfrm>
            <a:off x="4642104" y="5802823"/>
            <a:ext cx="2486025" cy="695325"/>
          </a:xfrm>
          <a:prstGeom prst="ellipse">
            <a:avLst/>
          </a:prstGeom>
          <a:solidFill>
            <a:schemeClr val="accent1">
              <a:alpha val="30000"/>
            </a:schemeClr>
          </a:solidFill>
          <a:ln>
            <a:solidFill>
              <a:schemeClr val="accent1">
                <a:shade val="5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Centralizar </a:t>
            </a:r>
          </a:p>
          <a:p>
            <a:pPr algn="ctr"/>
            <a:r>
              <a:rPr lang="pt-BR"/>
              <a:t>Valor Médio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0FF322D-76C9-1341-9004-8E8AE6B4D97B}"/>
              </a:ext>
            </a:extLst>
          </p:cNvPr>
          <p:cNvCxnSpPr>
            <a:cxnSpLocks/>
            <a:stCxn id="3" idx="7"/>
          </p:cNvCxnSpPr>
          <p:nvPr/>
        </p:nvCxnSpPr>
        <p:spPr>
          <a:xfrm flipV="1">
            <a:off x="6764059" y="4605723"/>
            <a:ext cx="2598201" cy="1298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61755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2BB23-0638-CA4F-9F18-6C615CBD5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/>
              <a:t>Mais balanceamento</a:t>
            </a:r>
            <a:br>
              <a:rPr lang="pt-BR"/>
            </a:br>
            <a:r>
              <a:rPr lang="pt-BR"/>
              <a:t>Passo 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3FA10C4-FC32-BE44-B089-166AFB34363F}"/>
              </a:ext>
            </a:extLst>
          </p:cNvPr>
          <p:cNvSpPr/>
          <p:nvPr/>
        </p:nvSpPr>
        <p:spPr>
          <a:xfrm>
            <a:off x="3637269" y="4831374"/>
            <a:ext cx="916964" cy="9169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/>
              <a:t>8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85A8EB9-5483-3044-BB3E-C01A7D10F1F2}"/>
              </a:ext>
            </a:extLst>
          </p:cNvPr>
          <p:cNvSpPr/>
          <p:nvPr/>
        </p:nvSpPr>
        <p:spPr>
          <a:xfrm>
            <a:off x="2432823" y="3661993"/>
            <a:ext cx="916964" cy="9169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/>
              <a:t>6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E6BE4BB-B33E-5C4C-AD58-AE230B0765FB}"/>
              </a:ext>
            </a:extLst>
          </p:cNvPr>
          <p:cNvSpPr/>
          <p:nvPr/>
        </p:nvSpPr>
        <p:spPr>
          <a:xfrm>
            <a:off x="593486" y="2086470"/>
            <a:ext cx="916964" cy="9169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/>
              <a:t>2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1325DEC-BD19-AA4A-8993-AFBC6C5E1A54}"/>
              </a:ext>
            </a:extLst>
          </p:cNvPr>
          <p:cNvCxnSpPr>
            <a:cxnSpLocks/>
            <a:stCxn id="11" idx="0"/>
            <a:endCxn id="12" idx="5"/>
          </p:cNvCxnSpPr>
          <p:nvPr/>
        </p:nvCxnSpPr>
        <p:spPr>
          <a:xfrm flipH="1" flipV="1">
            <a:off x="3215501" y="4444671"/>
            <a:ext cx="880250" cy="3867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C09E008-5AB3-564B-AB3B-61A943EC7332}"/>
              </a:ext>
            </a:extLst>
          </p:cNvPr>
          <p:cNvCxnSpPr>
            <a:cxnSpLocks/>
            <a:stCxn id="12" idx="0"/>
            <a:endCxn id="13" idx="5"/>
          </p:cNvCxnSpPr>
          <p:nvPr/>
        </p:nvCxnSpPr>
        <p:spPr>
          <a:xfrm flipH="1" flipV="1">
            <a:off x="1376164" y="2869148"/>
            <a:ext cx="1515141" cy="7928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4C3A4CB-38B4-BF45-BA71-6F1709547CBB}"/>
              </a:ext>
            </a:extLst>
          </p:cNvPr>
          <p:cNvCxnSpPr>
            <a:cxnSpLocks/>
          </p:cNvCxnSpPr>
          <p:nvPr/>
        </p:nvCxnSpPr>
        <p:spPr>
          <a:xfrm>
            <a:off x="4896703" y="3141165"/>
            <a:ext cx="1922305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8404101-EAA0-354F-BC2C-0914D081AECA}"/>
              </a:ext>
            </a:extLst>
          </p:cNvPr>
          <p:cNvSpPr txBox="1"/>
          <p:nvPr/>
        </p:nvSpPr>
        <p:spPr>
          <a:xfrm>
            <a:off x="4878429" y="3285404"/>
            <a:ext cx="18986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/>
              <a:t>Rotação simples à</a:t>
            </a:r>
          </a:p>
          <a:p>
            <a:r>
              <a:rPr lang="pt-BR" b="1"/>
              <a:t>Esquerda de 2 ao </a:t>
            </a:r>
          </a:p>
          <a:p>
            <a:r>
              <a:rPr lang="pt-BR" b="1"/>
              <a:t>redor de 6</a:t>
            </a:r>
            <a:r>
              <a:rPr lang="pt-BR"/>
              <a:t> (RSD)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353B91B-712D-3643-B74B-4ED3944251A0}"/>
              </a:ext>
            </a:extLst>
          </p:cNvPr>
          <p:cNvSpPr/>
          <p:nvPr/>
        </p:nvSpPr>
        <p:spPr>
          <a:xfrm>
            <a:off x="10205955" y="4475469"/>
            <a:ext cx="916964" cy="9169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/>
              <a:t>8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40282B0-C639-5C46-B02D-9EC77023F323}"/>
              </a:ext>
            </a:extLst>
          </p:cNvPr>
          <p:cNvSpPr/>
          <p:nvPr/>
        </p:nvSpPr>
        <p:spPr>
          <a:xfrm>
            <a:off x="9001509" y="3306088"/>
            <a:ext cx="916964" cy="9169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/>
              <a:t>6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8D3EA94-D333-AC47-A9B8-0098BB059AEF}"/>
              </a:ext>
            </a:extLst>
          </p:cNvPr>
          <p:cNvSpPr/>
          <p:nvPr/>
        </p:nvSpPr>
        <p:spPr>
          <a:xfrm>
            <a:off x="7805110" y="2267441"/>
            <a:ext cx="916964" cy="916964"/>
          </a:xfrm>
          <a:prstGeom prst="ellipse">
            <a:avLst/>
          </a:prstGeom>
          <a:solidFill>
            <a:schemeClr val="accent1">
              <a:alpha val="30000"/>
            </a:schemeClr>
          </a:solidFill>
          <a:ln>
            <a:solidFill>
              <a:schemeClr val="accent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/>
              <a:t>2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854498D-9BCE-BB4B-A152-4548E5C25B84}"/>
              </a:ext>
            </a:extLst>
          </p:cNvPr>
          <p:cNvCxnSpPr>
            <a:cxnSpLocks/>
            <a:stCxn id="18" idx="0"/>
            <a:endCxn id="21" idx="5"/>
          </p:cNvCxnSpPr>
          <p:nvPr/>
        </p:nvCxnSpPr>
        <p:spPr>
          <a:xfrm flipH="1" flipV="1">
            <a:off x="9784187" y="4088766"/>
            <a:ext cx="880250" cy="3867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CC76E0B-3384-D940-A203-119E065D6497}"/>
              </a:ext>
            </a:extLst>
          </p:cNvPr>
          <p:cNvCxnSpPr>
            <a:cxnSpLocks/>
            <a:stCxn id="21" idx="0"/>
            <a:endCxn id="22" idx="5"/>
          </p:cNvCxnSpPr>
          <p:nvPr/>
        </p:nvCxnSpPr>
        <p:spPr>
          <a:xfrm flipH="1" flipV="1">
            <a:off x="8587788" y="3050119"/>
            <a:ext cx="872203" cy="255969"/>
          </a:xfrm>
          <a:prstGeom prst="line">
            <a:avLst/>
          </a:prstGeom>
          <a:ln>
            <a:solidFill>
              <a:schemeClr val="accent1">
                <a:alpha val="3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B9D1357B-BBCD-7D4C-8831-210E1EBAD176}"/>
              </a:ext>
            </a:extLst>
          </p:cNvPr>
          <p:cNvSpPr/>
          <p:nvPr/>
        </p:nvSpPr>
        <p:spPr>
          <a:xfrm>
            <a:off x="7805110" y="4475469"/>
            <a:ext cx="916964" cy="9169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/>
              <a:t>2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CF8EE50-AAC3-EC40-937E-E78009E2EF1B}"/>
              </a:ext>
            </a:extLst>
          </p:cNvPr>
          <p:cNvCxnSpPr>
            <a:cxnSpLocks/>
            <a:stCxn id="21" idx="3"/>
          </p:cNvCxnSpPr>
          <p:nvPr/>
        </p:nvCxnSpPr>
        <p:spPr>
          <a:xfrm flipH="1">
            <a:off x="8255545" y="4088766"/>
            <a:ext cx="880250" cy="3867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reeform 26">
            <a:extLst>
              <a:ext uri="{FF2B5EF4-FFF2-40B4-BE49-F238E27FC236}">
                <a16:creationId xmlns:a16="http://schemas.microsoft.com/office/drawing/2014/main" id="{98522C67-E43C-B74E-B155-E5BA5D83955E}"/>
              </a:ext>
            </a:extLst>
          </p:cNvPr>
          <p:cNvSpPr/>
          <p:nvPr/>
        </p:nvSpPr>
        <p:spPr>
          <a:xfrm flipH="1">
            <a:off x="7113539" y="2712120"/>
            <a:ext cx="583974" cy="2243138"/>
          </a:xfrm>
          <a:custGeom>
            <a:avLst/>
            <a:gdLst>
              <a:gd name="connsiteX0" fmla="*/ 0 w 828845"/>
              <a:gd name="connsiteY0" fmla="*/ 0 h 2243138"/>
              <a:gd name="connsiteX1" fmla="*/ 828675 w 828845"/>
              <a:gd name="connsiteY1" fmla="*/ 1157288 h 2243138"/>
              <a:gd name="connsiteX2" fmla="*/ 57150 w 828845"/>
              <a:gd name="connsiteY2" fmla="*/ 2243138 h 2243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8845" h="2243138">
                <a:moveTo>
                  <a:pt x="0" y="0"/>
                </a:moveTo>
                <a:cubicBezTo>
                  <a:pt x="409575" y="391716"/>
                  <a:pt x="819150" y="783432"/>
                  <a:pt x="828675" y="1157288"/>
                </a:cubicBezTo>
                <a:cubicBezTo>
                  <a:pt x="838200" y="1531144"/>
                  <a:pt x="447675" y="1887141"/>
                  <a:pt x="57150" y="2243138"/>
                </a:cubicBezTo>
              </a:path>
            </a:pathLst>
          </a:custGeom>
          <a:noFill/>
          <a:ln w="38100">
            <a:solidFill>
              <a:schemeClr val="accent6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492ED25-A7B2-C043-8595-384DFF4B8D20}"/>
              </a:ext>
            </a:extLst>
          </p:cNvPr>
          <p:cNvCxnSpPr/>
          <p:nvPr/>
        </p:nvCxnSpPr>
        <p:spPr>
          <a:xfrm flipH="1">
            <a:off x="9918473" y="2712120"/>
            <a:ext cx="954315" cy="5939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232150D-1668-9340-BB33-4445B8CD22B4}"/>
              </a:ext>
            </a:extLst>
          </p:cNvPr>
          <p:cNvSpPr txBox="1"/>
          <p:nvPr/>
        </p:nvSpPr>
        <p:spPr>
          <a:xfrm>
            <a:off x="9434549" y="1727742"/>
            <a:ext cx="25303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/>
              <a:t>Valor médio</a:t>
            </a:r>
          </a:p>
          <a:p>
            <a:r>
              <a:rPr lang="pt-BR"/>
              <a:t>Passa a ser o pai</a:t>
            </a:r>
          </a:p>
          <a:p>
            <a:r>
              <a:rPr lang="pt-BR"/>
              <a:t>Dos dois nós (filho e avô)</a:t>
            </a:r>
          </a:p>
        </p:txBody>
      </p:sp>
    </p:spTree>
    <p:extLst>
      <p:ext uri="{BB962C8B-B14F-4D97-AF65-F5344CB8AC3E}">
        <p14:creationId xmlns:p14="http://schemas.microsoft.com/office/powerpoint/2010/main" val="5004819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2BB23-0638-CA4F-9F18-6C615CBD5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/>
              <a:t>Mais balanceamento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EE798BF7-49D4-CC45-A441-28D221F2231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pt-BR" sz="2400"/>
              <a:t>Há ainda outros casos em que as árvores podem estar desbalanceadas:</a:t>
            </a:r>
          </a:p>
          <a:p>
            <a:pPr lvl="1"/>
            <a:r>
              <a:rPr lang="pt-BR"/>
              <a:t>Se inserirmos os números </a:t>
            </a:r>
            <a:r>
              <a:rPr lang="pt-BR" b="1"/>
              <a:t>8, 2, 6</a:t>
            </a:r>
          </a:p>
          <a:p>
            <a:r>
              <a:rPr lang="pt-BR" sz="2400"/>
              <a:t>A árvore tá desbalanceada</a:t>
            </a:r>
          </a:p>
          <a:p>
            <a:r>
              <a:rPr lang="pt-BR" sz="2400" b="1"/>
              <a:t>Vamos fazer simétrico ao exemplo anterior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D3A1A4E-07F3-5743-94A6-D47A78A52246}"/>
              </a:ext>
            </a:extLst>
          </p:cNvPr>
          <p:cNvSpPr/>
          <p:nvPr/>
        </p:nvSpPr>
        <p:spPr>
          <a:xfrm>
            <a:off x="6829956" y="3542812"/>
            <a:ext cx="916964" cy="9169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/>
              <a:t>2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687550E-1B3C-9848-B0EC-0C161B0D2657}"/>
              </a:ext>
            </a:extLst>
          </p:cNvPr>
          <p:cNvSpPr/>
          <p:nvPr/>
        </p:nvSpPr>
        <p:spPr>
          <a:xfrm>
            <a:off x="9248004" y="1825625"/>
            <a:ext cx="916964" cy="91696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/>
              <a:t>8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D098DE5-363B-E546-BDB2-99BCC2D0181E}"/>
              </a:ext>
            </a:extLst>
          </p:cNvPr>
          <p:cNvCxnSpPr>
            <a:cxnSpLocks/>
            <a:stCxn id="30" idx="0"/>
            <a:endCxn id="31" idx="3"/>
          </p:cNvCxnSpPr>
          <p:nvPr/>
        </p:nvCxnSpPr>
        <p:spPr>
          <a:xfrm flipV="1">
            <a:off x="7288438" y="2608303"/>
            <a:ext cx="2093852" cy="934509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BEC4F96C-6951-174B-8A09-955C38DFCF9F}"/>
              </a:ext>
            </a:extLst>
          </p:cNvPr>
          <p:cNvSpPr/>
          <p:nvPr/>
        </p:nvSpPr>
        <p:spPr>
          <a:xfrm>
            <a:off x="8331040" y="4917099"/>
            <a:ext cx="916964" cy="9169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/>
              <a:t>6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EEC163B-6823-804A-B224-91A070F474C1}"/>
              </a:ext>
            </a:extLst>
          </p:cNvPr>
          <p:cNvCxnSpPr>
            <a:cxnSpLocks/>
            <a:stCxn id="30" idx="5"/>
            <a:endCxn id="34" idx="0"/>
          </p:cNvCxnSpPr>
          <p:nvPr/>
        </p:nvCxnSpPr>
        <p:spPr>
          <a:xfrm>
            <a:off x="7612634" y="4325490"/>
            <a:ext cx="1176888" cy="5916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88807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2BB23-0638-CA4F-9F18-6C615CBD5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/>
              <a:t>Mais balanceamento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D3A1A4E-07F3-5743-94A6-D47A78A52246}"/>
              </a:ext>
            </a:extLst>
          </p:cNvPr>
          <p:cNvSpPr/>
          <p:nvPr/>
        </p:nvSpPr>
        <p:spPr>
          <a:xfrm>
            <a:off x="838200" y="3407875"/>
            <a:ext cx="916964" cy="9169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/>
              <a:t>2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687550E-1B3C-9848-B0EC-0C161B0D2657}"/>
              </a:ext>
            </a:extLst>
          </p:cNvPr>
          <p:cNvSpPr/>
          <p:nvPr/>
        </p:nvSpPr>
        <p:spPr>
          <a:xfrm>
            <a:off x="3256248" y="1690688"/>
            <a:ext cx="916964" cy="91696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/>
              <a:t>8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D098DE5-363B-E546-BDB2-99BCC2D0181E}"/>
              </a:ext>
            </a:extLst>
          </p:cNvPr>
          <p:cNvCxnSpPr>
            <a:cxnSpLocks/>
            <a:stCxn id="30" idx="0"/>
            <a:endCxn id="31" idx="3"/>
          </p:cNvCxnSpPr>
          <p:nvPr/>
        </p:nvCxnSpPr>
        <p:spPr>
          <a:xfrm flipV="1">
            <a:off x="1296682" y="2473366"/>
            <a:ext cx="2093852" cy="934509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BEC4F96C-6951-174B-8A09-955C38DFCF9F}"/>
              </a:ext>
            </a:extLst>
          </p:cNvPr>
          <p:cNvSpPr/>
          <p:nvPr/>
        </p:nvSpPr>
        <p:spPr>
          <a:xfrm>
            <a:off x="2339284" y="4782162"/>
            <a:ext cx="916964" cy="9169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/>
              <a:t>6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EEC163B-6823-804A-B224-91A070F474C1}"/>
              </a:ext>
            </a:extLst>
          </p:cNvPr>
          <p:cNvCxnSpPr>
            <a:cxnSpLocks/>
            <a:stCxn id="30" idx="5"/>
            <a:endCxn id="34" idx="0"/>
          </p:cNvCxnSpPr>
          <p:nvPr/>
        </p:nvCxnSpPr>
        <p:spPr>
          <a:xfrm>
            <a:off x="1620878" y="4190553"/>
            <a:ext cx="1176888" cy="5916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C182DDB-059B-8042-9380-7AF398D4DE6F}"/>
              </a:ext>
            </a:extLst>
          </p:cNvPr>
          <p:cNvCxnSpPr>
            <a:cxnSpLocks/>
          </p:cNvCxnSpPr>
          <p:nvPr/>
        </p:nvCxnSpPr>
        <p:spPr>
          <a:xfrm>
            <a:off x="4382253" y="3122984"/>
            <a:ext cx="1922305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487A870-9623-6642-82AD-9F3A83AC9568}"/>
              </a:ext>
            </a:extLst>
          </p:cNvPr>
          <p:cNvSpPr txBox="1"/>
          <p:nvPr/>
        </p:nvSpPr>
        <p:spPr>
          <a:xfrm>
            <a:off x="4363979" y="3267223"/>
            <a:ext cx="33026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/>
              <a:t>Rotação simples à esquerda de 2 </a:t>
            </a:r>
          </a:p>
          <a:p>
            <a:r>
              <a:rPr lang="pt-BR"/>
              <a:t>ao redor de 6</a:t>
            </a:r>
          </a:p>
          <a:p>
            <a:r>
              <a:rPr lang="pt-BR"/>
              <a:t>(RSD)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841076F-1A42-684D-9B03-522826B96F00}"/>
              </a:ext>
            </a:extLst>
          </p:cNvPr>
          <p:cNvSpPr/>
          <p:nvPr/>
        </p:nvSpPr>
        <p:spPr>
          <a:xfrm>
            <a:off x="9232891" y="3407875"/>
            <a:ext cx="916964" cy="9169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/>
              <a:t>6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9F035FE-94EA-A242-A68E-21E0F4B14E78}"/>
              </a:ext>
            </a:extLst>
          </p:cNvPr>
          <p:cNvSpPr/>
          <p:nvPr/>
        </p:nvSpPr>
        <p:spPr>
          <a:xfrm>
            <a:off x="10436836" y="2148011"/>
            <a:ext cx="916964" cy="91696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/>
              <a:t>8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3BC1D85-9C42-874A-ABB6-77E49075535E}"/>
              </a:ext>
            </a:extLst>
          </p:cNvPr>
          <p:cNvCxnSpPr>
            <a:cxnSpLocks/>
            <a:stCxn id="21" idx="0"/>
            <a:endCxn id="22" idx="3"/>
          </p:cNvCxnSpPr>
          <p:nvPr/>
        </p:nvCxnSpPr>
        <p:spPr>
          <a:xfrm flipV="1">
            <a:off x="9691373" y="2930689"/>
            <a:ext cx="879749" cy="477186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B43411C3-0689-6C4D-924F-1672F686D501}"/>
              </a:ext>
            </a:extLst>
          </p:cNvPr>
          <p:cNvSpPr/>
          <p:nvPr/>
        </p:nvSpPr>
        <p:spPr>
          <a:xfrm>
            <a:off x="7666678" y="4782162"/>
            <a:ext cx="916964" cy="9169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/>
              <a:t>2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7F2A556-0651-E647-8B68-7E67D0388AA0}"/>
              </a:ext>
            </a:extLst>
          </p:cNvPr>
          <p:cNvCxnSpPr>
            <a:cxnSpLocks/>
            <a:stCxn id="21" idx="3"/>
            <a:endCxn id="24" idx="0"/>
          </p:cNvCxnSpPr>
          <p:nvPr/>
        </p:nvCxnSpPr>
        <p:spPr>
          <a:xfrm flipH="1">
            <a:off x="8125160" y="4190553"/>
            <a:ext cx="1242017" cy="5916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19067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2BB23-0638-CA4F-9F18-6C615CBD5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/>
              <a:t>Mais balanceamento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C182DDB-059B-8042-9380-7AF398D4DE6F}"/>
              </a:ext>
            </a:extLst>
          </p:cNvPr>
          <p:cNvCxnSpPr>
            <a:cxnSpLocks/>
          </p:cNvCxnSpPr>
          <p:nvPr/>
        </p:nvCxnSpPr>
        <p:spPr>
          <a:xfrm>
            <a:off x="4382253" y="3122984"/>
            <a:ext cx="1922305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487A870-9623-6642-82AD-9F3A83AC9568}"/>
              </a:ext>
            </a:extLst>
          </p:cNvPr>
          <p:cNvSpPr txBox="1"/>
          <p:nvPr/>
        </p:nvSpPr>
        <p:spPr>
          <a:xfrm>
            <a:off x="4363979" y="3267223"/>
            <a:ext cx="30339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/>
              <a:t>Rotação simples à direita de 8 </a:t>
            </a:r>
          </a:p>
          <a:p>
            <a:r>
              <a:rPr lang="pt-BR"/>
              <a:t>ao redor de 6</a:t>
            </a:r>
          </a:p>
          <a:p>
            <a:r>
              <a:rPr lang="pt-BR"/>
              <a:t>(RSD)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841076F-1A42-684D-9B03-522826B96F00}"/>
              </a:ext>
            </a:extLst>
          </p:cNvPr>
          <p:cNvSpPr/>
          <p:nvPr/>
        </p:nvSpPr>
        <p:spPr>
          <a:xfrm>
            <a:off x="2243070" y="2950552"/>
            <a:ext cx="916964" cy="9169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/>
              <a:t>6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9F035FE-94EA-A242-A68E-21E0F4B14E78}"/>
              </a:ext>
            </a:extLst>
          </p:cNvPr>
          <p:cNvSpPr/>
          <p:nvPr/>
        </p:nvSpPr>
        <p:spPr>
          <a:xfrm>
            <a:off x="3447015" y="1690688"/>
            <a:ext cx="916964" cy="91696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/>
              <a:t>8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3BC1D85-9C42-874A-ABB6-77E49075535E}"/>
              </a:ext>
            </a:extLst>
          </p:cNvPr>
          <p:cNvCxnSpPr>
            <a:cxnSpLocks/>
            <a:stCxn id="21" idx="0"/>
            <a:endCxn id="22" idx="3"/>
          </p:cNvCxnSpPr>
          <p:nvPr/>
        </p:nvCxnSpPr>
        <p:spPr>
          <a:xfrm flipV="1">
            <a:off x="2701552" y="2473366"/>
            <a:ext cx="879749" cy="477186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B43411C3-0689-6C4D-924F-1672F686D501}"/>
              </a:ext>
            </a:extLst>
          </p:cNvPr>
          <p:cNvSpPr/>
          <p:nvPr/>
        </p:nvSpPr>
        <p:spPr>
          <a:xfrm>
            <a:off x="676857" y="4324839"/>
            <a:ext cx="916964" cy="9169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/>
              <a:t>2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7F2A556-0651-E647-8B68-7E67D0388AA0}"/>
              </a:ext>
            </a:extLst>
          </p:cNvPr>
          <p:cNvCxnSpPr>
            <a:cxnSpLocks/>
            <a:stCxn id="21" idx="3"/>
            <a:endCxn id="24" idx="0"/>
          </p:cNvCxnSpPr>
          <p:nvPr/>
        </p:nvCxnSpPr>
        <p:spPr>
          <a:xfrm flipH="1">
            <a:off x="1135339" y="3733230"/>
            <a:ext cx="1242017" cy="5916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6B6505FF-929D-7C4A-AAF7-C17AA4C4006F}"/>
              </a:ext>
            </a:extLst>
          </p:cNvPr>
          <p:cNvSpPr/>
          <p:nvPr/>
        </p:nvSpPr>
        <p:spPr>
          <a:xfrm>
            <a:off x="8601831" y="3267223"/>
            <a:ext cx="916964" cy="9169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/>
              <a:t>6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F385FE7-57F7-3943-9E2B-70582C2ED74A}"/>
              </a:ext>
            </a:extLst>
          </p:cNvPr>
          <p:cNvSpPr/>
          <p:nvPr/>
        </p:nvSpPr>
        <p:spPr>
          <a:xfrm>
            <a:off x="10177251" y="4641510"/>
            <a:ext cx="916964" cy="91696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/>
              <a:t>8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4F37967-3E15-B44D-99E0-18AAD67A9EB7}"/>
              </a:ext>
            </a:extLst>
          </p:cNvPr>
          <p:cNvCxnSpPr>
            <a:cxnSpLocks/>
            <a:stCxn id="15" idx="5"/>
            <a:endCxn id="16" idx="0"/>
          </p:cNvCxnSpPr>
          <p:nvPr/>
        </p:nvCxnSpPr>
        <p:spPr>
          <a:xfrm>
            <a:off x="9384509" y="4049901"/>
            <a:ext cx="1251224" cy="591609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CAA00CBE-9D79-F642-89AD-2C937D2384B4}"/>
              </a:ext>
            </a:extLst>
          </p:cNvPr>
          <p:cNvSpPr/>
          <p:nvPr/>
        </p:nvSpPr>
        <p:spPr>
          <a:xfrm>
            <a:off x="7035618" y="4641510"/>
            <a:ext cx="916964" cy="9169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/>
              <a:t>2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F4666B0-05E5-E04E-9309-D2D51834F17C}"/>
              </a:ext>
            </a:extLst>
          </p:cNvPr>
          <p:cNvCxnSpPr>
            <a:cxnSpLocks/>
            <a:stCxn id="15" idx="3"/>
            <a:endCxn id="18" idx="0"/>
          </p:cNvCxnSpPr>
          <p:nvPr/>
        </p:nvCxnSpPr>
        <p:spPr>
          <a:xfrm flipH="1">
            <a:off x="7494100" y="4049901"/>
            <a:ext cx="1242017" cy="5916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7695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F701542-F18D-CA4B-B533-8F8029EDE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/>
              <a:t>Vamos explorar aqui uns números...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1F8D744-6F5B-934B-9A23-68BA3F30E56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/>
              <a:t>2, 4, 6, 8, 10, 12, 14, 16, 18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04E8090F-0E43-8347-9822-0518FD49D709}"/>
              </a:ext>
            </a:extLst>
          </p:cNvPr>
          <p:cNvSpPr/>
          <p:nvPr/>
        </p:nvSpPr>
        <p:spPr>
          <a:xfrm>
            <a:off x="3295650" y="2782292"/>
            <a:ext cx="600075" cy="6000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10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27111DC-8C73-A246-9D45-BF3F75867438}"/>
              </a:ext>
            </a:extLst>
          </p:cNvPr>
          <p:cNvSpPr/>
          <p:nvPr/>
        </p:nvSpPr>
        <p:spPr>
          <a:xfrm>
            <a:off x="2095500" y="3701256"/>
            <a:ext cx="600075" cy="6000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6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B48B378-3297-3346-B418-E416AFB888EA}"/>
              </a:ext>
            </a:extLst>
          </p:cNvPr>
          <p:cNvSpPr/>
          <p:nvPr/>
        </p:nvSpPr>
        <p:spPr>
          <a:xfrm>
            <a:off x="1504949" y="4939108"/>
            <a:ext cx="600075" cy="6000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4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6D7FFB4-5E96-2244-8BF8-B0AD745F7292}"/>
              </a:ext>
            </a:extLst>
          </p:cNvPr>
          <p:cNvSpPr/>
          <p:nvPr/>
        </p:nvSpPr>
        <p:spPr>
          <a:xfrm>
            <a:off x="2695575" y="4939109"/>
            <a:ext cx="600075" cy="6000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8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18697D5-CC91-6D43-BB32-E8BB6F6A0EE1}"/>
              </a:ext>
            </a:extLst>
          </p:cNvPr>
          <p:cNvSpPr/>
          <p:nvPr/>
        </p:nvSpPr>
        <p:spPr>
          <a:xfrm>
            <a:off x="4486276" y="3701256"/>
            <a:ext cx="600075" cy="6000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14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72E4E1F-A386-1340-8950-00D881322B26}"/>
              </a:ext>
            </a:extLst>
          </p:cNvPr>
          <p:cNvSpPr/>
          <p:nvPr/>
        </p:nvSpPr>
        <p:spPr>
          <a:xfrm>
            <a:off x="3895725" y="4939108"/>
            <a:ext cx="600075" cy="6000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12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E9172B2-E6DD-B640-8D60-42045153B38C}"/>
              </a:ext>
            </a:extLst>
          </p:cNvPr>
          <p:cNvSpPr/>
          <p:nvPr/>
        </p:nvSpPr>
        <p:spPr>
          <a:xfrm>
            <a:off x="5086351" y="4939109"/>
            <a:ext cx="600075" cy="6000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16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E3484C0-BA22-B747-A520-4858C63D396E}"/>
              </a:ext>
            </a:extLst>
          </p:cNvPr>
          <p:cNvSpPr/>
          <p:nvPr/>
        </p:nvSpPr>
        <p:spPr>
          <a:xfrm>
            <a:off x="5686426" y="6011862"/>
            <a:ext cx="600075" cy="6000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18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7B152FC-A35B-2F4F-B984-87BA2AFE7939}"/>
              </a:ext>
            </a:extLst>
          </p:cNvPr>
          <p:cNvSpPr/>
          <p:nvPr/>
        </p:nvSpPr>
        <p:spPr>
          <a:xfrm>
            <a:off x="904874" y="6011861"/>
            <a:ext cx="600075" cy="6000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2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7722266-4774-F547-A37A-BCAE02948622}"/>
              </a:ext>
            </a:extLst>
          </p:cNvPr>
          <p:cNvCxnSpPr>
            <a:stCxn id="2" idx="3"/>
            <a:endCxn id="12" idx="0"/>
          </p:cNvCxnSpPr>
          <p:nvPr/>
        </p:nvCxnSpPr>
        <p:spPr>
          <a:xfrm flipH="1">
            <a:off x="2395538" y="3294488"/>
            <a:ext cx="987991" cy="406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1570BBF-FFF5-A146-AE9E-80F21F7D3A06}"/>
              </a:ext>
            </a:extLst>
          </p:cNvPr>
          <p:cNvCxnSpPr>
            <a:stCxn id="2" idx="5"/>
            <a:endCxn id="18" idx="0"/>
          </p:cNvCxnSpPr>
          <p:nvPr/>
        </p:nvCxnSpPr>
        <p:spPr>
          <a:xfrm>
            <a:off x="3807846" y="3294488"/>
            <a:ext cx="978468" cy="406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D430370-D03E-E146-85CA-4C56D0B36B1E}"/>
              </a:ext>
            </a:extLst>
          </p:cNvPr>
          <p:cNvCxnSpPr>
            <a:stCxn id="12" idx="3"/>
            <a:endCxn id="14" idx="0"/>
          </p:cNvCxnSpPr>
          <p:nvPr/>
        </p:nvCxnSpPr>
        <p:spPr>
          <a:xfrm flipH="1">
            <a:off x="1804987" y="4213452"/>
            <a:ext cx="378392" cy="72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DC5472E-D987-014C-BD2A-0ADE2C1B12BB}"/>
              </a:ext>
            </a:extLst>
          </p:cNvPr>
          <p:cNvCxnSpPr>
            <a:stCxn id="12" idx="5"/>
            <a:endCxn id="16" idx="0"/>
          </p:cNvCxnSpPr>
          <p:nvPr/>
        </p:nvCxnSpPr>
        <p:spPr>
          <a:xfrm>
            <a:off x="2607696" y="4213452"/>
            <a:ext cx="387917" cy="7256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5F7EFD0-5D68-5E4B-8ECE-BBF0E56AE929}"/>
              </a:ext>
            </a:extLst>
          </p:cNvPr>
          <p:cNvCxnSpPr>
            <a:stCxn id="14" idx="3"/>
            <a:endCxn id="22" idx="0"/>
          </p:cNvCxnSpPr>
          <p:nvPr/>
        </p:nvCxnSpPr>
        <p:spPr>
          <a:xfrm flipH="1">
            <a:off x="1204912" y="5451304"/>
            <a:ext cx="387916" cy="5605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D7FB06B-15FA-3A41-ACEC-65E67112BDCC}"/>
              </a:ext>
            </a:extLst>
          </p:cNvPr>
          <p:cNvCxnSpPr>
            <a:stCxn id="18" idx="3"/>
            <a:endCxn id="19" idx="0"/>
          </p:cNvCxnSpPr>
          <p:nvPr/>
        </p:nvCxnSpPr>
        <p:spPr>
          <a:xfrm flipH="1">
            <a:off x="4195763" y="4213452"/>
            <a:ext cx="378392" cy="72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281CFCD-5BB6-8A4B-A4FE-02A72DE730E5}"/>
              </a:ext>
            </a:extLst>
          </p:cNvPr>
          <p:cNvCxnSpPr>
            <a:stCxn id="18" idx="5"/>
            <a:endCxn id="20" idx="0"/>
          </p:cNvCxnSpPr>
          <p:nvPr/>
        </p:nvCxnSpPr>
        <p:spPr>
          <a:xfrm>
            <a:off x="4998472" y="4213452"/>
            <a:ext cx="387917" cy="7256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E2224DD-48C0-9746-A751-1551645D8491}"/>
              </a:ext>
            </a:extLst>
          </p:cNvPr>
          <p:cNvCxnSpPr>
            <a:stCxn id="20" idx="5"/>
            <a:endCxn id="21" idx="0"/>
          </p:cNvCxnSpPr>
          <p:nvPr/>
        </p:nvCxnSpPr>
        <p:spPr>
          <a:xfrm>
            <a:off x="5598547" y="5451305"/>
            <a:ext cx="387917" cy="5605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BC5320A6-E7AD-D543-A640-6A6EC61B47BE}"/>
              </a:ext>
            </a:extLst>
          </p:cNvPr>
          <p:cNvSpPr/>
          <p:nvPr/>
        </p:nvSpPr>
        <p:spPr>
          <a:xfrm>
            <a:off x="6872286" y="1714895"/>
            <a:ext cx="600075" cy="6000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2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D549449-020A-1B42-BA26-26CC5452FEE0}"/>
              </a:ext>
            </a:extLst>
          </p:cNvPr>
          <p:cNvSpPr/>
          <p:nvPr/>
        </p:nvSpPr>
        <p:spPr>
          <a:xfrm>
            <a:off x="7472361" y="2482254"/>
            <a:ext cx="600075" cy="6000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4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ED5F569-8C55-5F4E-A296-4179D2AD9B0A}"/>
              </a:ext>
            </a:extLst>
          </p:cNvPr>
          <p:cNvSpPr/>
          <p:nvPr/>
        </p:nvSpPr>
        <p:spPr>
          <a:xfrm>
            <a:off x="8072436" y="3251199"/>
            <a:ext cx="600075" cy="6000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6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E1C1405-071A-AC49-9394-4373A7CAAB79}"/>
              </a:ext>
            </a:extLst>
          </p:cNvPr>
          <p:cNvSpPr/>
          <p:nvPr/>
        </p:nvSpPr>
        <p:spPr>
          <a:xfrm>
            <a:off x="8825369" y="4383907"/>
            <a:ext cx="600075" cy="6000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14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E2A69FFD-40D4-E349-8A86-FCD7AED3B7A6}"/>
              </a:ext>
            </a:extLst>
          </p:cNvPr>
          <p:cNvSpPr/>
          <p:nvPr/>
        </p:nvSpPr>
        <p:spPr>
          <a:xfrm>
            <a:off x="9425444" y="5151266"/>
            <a:ext cx="600075" cy="6000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16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1E21F0D8-5FEC-754D-A6C7-8FD11B95608E}"/>
              </a:ext>
            </a:extLst>
          </p:cNvPr>
          <p:cNvSpPr/>
          <p:nvPr/>
        </p:nvSpPr>
        <p:spPr>
          <a:xfrm>
            <a:off x="10025519" y="5920211"/>
            <a:ext cx="600075" cy="6000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18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5520044-CC48-FC49-8BAF-5D2E44065DF0}"/>
              </a:ext>
            </a:extLst>
          </p:cNvPr>
          <p:cNvSpPr txBox="1"/>
          <p:nvPr/>
        </p:nvSpPr>
        <p:spPr>
          <a:xfrm>
            <a:off x="8646474" y="3851274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/>
              <a:t>...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A4CBABF-9B8E-4541-9EF6-2E0DAFE0DF98}"/>
              </a:ext>
            </a:extLst>
          </p:cNvPr>
          <p:cNvCxnSpPr>
            <a:stCxn id="35" idx="5"/>
            <a:endCxn id="36" idx="0"/>
          </p:cNvCxnSpPr>
          <p:nvPr/>
        </p:nvCxnSpPr>
        <p:spPr>
          <a:xfrm>
            <a:off x="7384482" y="2227091"/>
            <a:ext cx="387917" cy="2551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B61B324-0090-9041-9F18-6DB1297E071D}"/>
              </a:ext>
            </a:extLst>
          </p:cNvPr>
          <p:cNvCxnSpPr>
            <a:stCxn id="36" idx="5"/>
            <a:endCxn id="37" idx="0"/>
          </p:cNvCxnSpPr>
          <p:nvPr/>
        </p:nvCxnSpPr>
        <p:spPr>
          <a:xfrm>
            <a:off x="7984557" y="2994450"/>
            <a:ext cx="387917" cy="2567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DD47947-012C-7A4A-8970-E88BA7A05A9F}"/>
              </a:ext>
            </a:extLst>
          </p:cNvPr>
          <p:cNvCxnSpPr>
            <a:stCxn id="37" idx="5"/>
            <a:endCxn id="41" idx="0"/>
          </p:cNvCxnSpPr>
          <p:nvPr/>
        </p:nvCxnSpPr>
        <p:spPr>
          <a:xfrm>
            <a:off x="8584632" y="3763395"/>
            <a:ext cx="240737" cy="87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25AF491-3EE9-1C46-9FB1-DFBF0DEB3661}"/>
              </a:ext>
            </a:extLst>
          </p:cNvPr>
          <p:cNvCxnSpPr>
            <a:stCxn id="41" idx="2"/>
            <a:endCxn id="38" idx="0"/>
          </p:cNvCxnSpPr>
          <p:nvPr/>
        </p:nvCxnSpPr>
        <p:spPr>
          <a:xfrm>
            <a:off x="8825369" y="4220606"/>
            <a:ext cx="300038" cy="1633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5556608-A39F-3C4E-AE95-9E153387DDB5}"/>
              </a:ext>
            </a:extLst>
          </p:cNvPr>
          <p:cNvCxnSpPr>
            <a:stCxn id="38" idx="5"/>
            <a:endCxn id="39" idx="0"/>
          </p:cNvCxnSpPr>
          <p:nvPr/>
        </p:nvCxnSpPr>
        <p:spPr>
          <a:xfrm>
            <a:off x="9337565" y="4896103"/>
            <a:ext cx="387917" cy="2551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3891E17-630B-D349-B94F-C6A479B9E994}"/>
              </a:ext>
            </a:extLst>
          </p:cNvPr>
          <p:cNvCxnSpPr>
            <a:stCxn id="39" idx="5"/>
            <a:endCxn id="40" idx="0"/>
          </p:cNvCxnSpPr>
          <p:nvPr/>
        </p:nvCxnSpPr>
        <p:spPr>
          <a:xfrm>
            <a:off x="9937640" y="5663462"/>
            <a:ext cx="387917" cy="256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91AC150-ACAA-9949-BFEF-47C5ADE61072}"/>
              </a:ext>
            </a:extLst>
          </p:cNvPr>
          <p:cNvSpPr txBox="1"/>
          <p:nvPr/>
        </p:nvSpPr>
        <p:spPr>
          <a:xfrm>
            <a:off x="2500313" y="5920211"/>
            <a:ext cx="19037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/>
              <a:t>Busca O(log n)</a:t>
            </a:r>
          </a:p>
          <a:p>
            <a:r>
              <a:rPr lang="pt-BR"/>
              <a:t>Divide e conquista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FDBACEB-9514-034C-BFB6-0822DDF35570}"/>
              </a:ext>
            </a:extLst>
          </p:cNvPr>
          <p:cNvSpPr txBox="1"/>
          <p:nvPr/>
        </p:nvSpPr>
        <p:spPr>
          <a:xfrm>
            <a:off x="9004264" y="3152514"/>
            <a:ext cx="285680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/>
              <a:t>Busca O(n)</a:t>
            </a:r>
          </a:p>
          <a:p>
            <a:r>
              <a:rPr lang="pt-BR"/>
              <a:t>Sequencial</a:t>
            </a:r>
          </a:p>
          <a:p>
            <a:endParaRPr lang="pt-BR"/>
          </a:p>
          <a:p>
            <a:r>
              <a:rPr lang="pt-BR"/>
              <a:t>       equivalente a lista ligada</a:t>
            </a:r>
          </a:p>
        </p:txBody>
      </p:sp>
    </p:spTree>
    <p:extLst>
      <p:ext uri="{BB962C8B-B14F-4D97-AF65-F5344CB8AC3E}">
        <p14:creationId xmlns:p14="http://schemas.microsoft.com/office/powerpoint/2010/main" val="3502057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F701542-F18D-CA4B-B533-8F8029EDE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pt-BR" sz="4000"/>
              <a:t>Tudo é questão de balanceamento!!!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1F8D744-6F5B-934B-9A23-68BA3F30E56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/>
              <a:t>2, 4, 6, 8, 10, 12, 14, 16, 18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04E8090F-0E43-8347-9822-0518FD49D709}"/>
              </a:ext>
            </a:extLst>
          </p:cNvPr>
          <p:cNvSpPr/>
          <p:nvPr/>
        </p:nvSpPr>
        <p:spPr>
          <a:xfrm>
            <a:off x="3295650" y="2782292"/>
            <a:ext cx="600075" cy="6000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10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27111DC-8C73-A246-9D45-BF3F75867438}"/>
              </a:ext>
            </a:extLst>
          </p:cNvPr>
          <p:cNvSpPr/>
          <p:nvPr/>
        </p:nvSpPr>
        <p:spPr>
          <a:xfrm>
            <a:off x="2095500" y="3701256"/>
            <a:ext cx="600075" cy="6000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6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B48B378-3297-3346-B418-E416AFB888EA}"/>
              </a:ext>
            </a:extLst>
          </p:cNvPr>
          <p:cNvSpPr/>
          <p:nvPr/>
        </p:nvSpPr>
        <p:spPr>
          <a:xfrm>
            <a:off x="1504949" y="4939108"/>
            <a:ext cx="600075" cy="6000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4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6D7FFB4-5E96-2244-8BF8-B0AD745F7292}"/>
              </a:ext>
            </a:extLst>
          </p:cNvPr>
          <p:cNvSpPr/>
          <p:nvPr/>
        </p:nvSpPr>
        <p:spPr>
          <a:xfrm>
            <a:off x="2695575" y="4939109"/>
            <a:ext cx="600075" cy="6000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8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18697D5-CC91-6D43-BB32-E8BB6F6A0EE1}"/>
              </a:ext>
            </a:extLst>
          </p:cNvPr>
          <p:cNvSpPr/>
          <p:nvPr/>
        </p:nvSpPr>
        <p:spPr>
          <a:xfrm>
            <a:off x="4486276" y="3701256"/>
            <a:ext cx="600075" cy="6000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14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72E4E1F-A386-1340-8950-00D881322B26}"/>
              </a:ext>
            </a:extLst>
          </p:cNvPr>
          <p:cNvSpPr/>
          <p:nvPr/>
        </p:nvSpPr>
        <p:spPr>
          <a:xfrm>
            <a:off x="3895725" y="4939108"/>
            <a:ext cx="600075" cy="6000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12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E9172B2-E6DD-B640-8D60-42045153B38C}"/>
              </a:ext>
            </a:extLst>
          </p:cNvPr>
          <p:cNvSpPr/>
          <p:nvPr/>
        </p:nvSpPr>
        <p:spPr>
          <a:xfrm>
            <a:off x="5086351" y="4939109"/>
            <a:ext cx="600075" cy="6000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16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E3484C0-BA22-B747-A520-4858C63D396E}"/>
              </a:ext>
            </a:extLst>
          </p:cNvPr>
          <p:cNvSpPr/>
          <p:nvPr/>
        </p:nvSpPr>
        <p:spPr>
          <a:xfrm>
            <a:off x="5686426" y="6011862"/>
            <a:ext cx="600075" cy="6000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18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7B152FC-A35B-2F4F-B984-87BA2AFE7939}"/>
              </a:ext>
            </a:extLst>
          </p:cNvPr>
          <p:cNvSpPr/>
          <p:nvPr/>
        </p:nvSpPr>
        <p:spPr>
          <a:xfrm>
            <a:off x="904874" y="6011861"/>
            <a:ext cx="600075" cy="6000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2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7722266-4774-F547-A37A-BCAE02948622}"/>
              </a:ext>
            </a:extLst>
          </p:cNvPr>
          <p:cNvCxnSpPr>
            <a:stCxn id="2" idx="3"/>
            <a:endCxn id="12" idx="0"/>
          </p:cNvCxnSpPr>
          <p:nvPr/>
        </p:nvCxnSpPr>
        <p:spPr>
          <a:xfrm flipH="1">
            <a:off x="2395538" y="3294488"/>
            <a:ext cx="987991" cy="406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1570BBF-FFF5-A146-AE9E-80F21F7D3A06}"/>
              </a:ext>
            </a:extLst>
          </p:cNvPr>
          <p:cNvCxnSpPr>
            <a:stCxn id="2" idx="5"/>
            <a:endCxn id="18" idx="0"/>
          </p:cNvCxnSpPr>
          <p:nvPr/>
        </p:nvCxnSpPr>
        <p:spPr>
          <a:xfrm>
            <a:off x="3807846" y="3294488"/>
            <a:ext cx="978468" cy="406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D430370-D03E-E146-85CA-4C56D0B36B1E}"/>
              </a:ext>
            </a:extLst>
          </p:cNvPr>
          <p:cNvCxnSpPr>
            <a:stCxn id="12" idx="3"/>
            <a:endCxn id="14" idx="0"/>
          </p:cNvCxnSpPr>
          <p:nvPr/>
        </p:nvCxnSpPr>
        <p:spPr>
          <a:xfrm flipH="1">
            <a:off x="1804987" y="4213452"/>
            <a:ext cx="378392" cy="72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DC5472E-D987-014C-BD2A-0ADE2C1B12BB}"/>
              </a:ext>
            </a:extLst>
          </p:cNvPr>
          <p:cNvCxnSpPr>
            <a:stCxn id="12" idx="5"/>
            <a:endCxn id="16" idx="0"/>
          </p:cNvCxnSpPr>
          <p:nvPr/>
        </p:nvCxnSpPr>
        <p:spPr>
          <a:xfrm>
            <a:off x="2607696" y="4213452"/>
            <a:ext cx="387917" cy="7256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5F7EFD0-5D68-5E4B-8ECE-BBF0E56AE929}"/>
              </a:ext>
            </a:extLst>
          </p:cNvPr>
          <p:cNvCxnSpPr>
            <a:stCxn id="14" idx="3"/>
            <a:endCxn id="22" idx="0"/>
          </p:cNvCxnSpPr>
          <p:nvPr/>
        </p:nvCxnSpPr>
        <p:spPr>
          <a:xfrm flipH="1">
            <a:off x="1204912" y="5451304"/>
            <a:ext cx="387916" cy="5605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D7FB06B-15FA-3A41-ACEC-65E67112BDCC}"/>
              </a:ext>
            </a:extLst>
          </p:cNvPr>
          <p:cNvCxnSpPr>
            <a:stCxn id="18" idx="3"/>
            <a:endCxn id="19" idx="0"/>
          </p:cNvCxnSpPr>
          <p:nvPr/>
        </p:nvCxnSpPr>
        <p:spPr>
          <a:xfrm flipH="1">
            <a:off x="4195763" y="4213452"/>
            <a:ext cx="378392" cy="72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281CFCD-5BB6-8A4B-A4FE-02A72DE730E5}"/>
              </a:ext>
            </a:extLst>
          </p:cNvPr>
          <p:cNvCxnSpPr>
            <a:stCxn id="18" idx="5"/>
            <a:endCxn id="20" idx="0"/>
          </p:cNvCxnSpPr>
          <p:nvPr/>
        </p:nvCxnSpPr>
        <p:spPr>
          <a:xfrm>
            <a:off x="4998472" y="4213452"/>
            <a:ext cx="387917" cy="7256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E2224DD-48C0-9746-A751-1551645D8491}"/>
              </a:ext>
            </a:extLst>
          </p:cNvPr>
          <p:cNvCxnSpPr>
            <a:stCxn id="20" idx="5"/>
            <a:endCxn id="21" idx="0"/>
          </p:cNvCxnSpPr>
          <p:nvPr/>
        </p:nvCxnSpPr>
        <p:spPr>
          <a:xfrm>
            <a:off x="5598547" y="5451305"/>
            <a:ext cx="387917" cy="5605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BC5320A6-E7AD-D543-A640-6A6EC61B47BE}"/>
              </a:ext>
            </a:extLst>
          </p:cNvPr>
          <p:cNvSpPr/>
          <p:nvPr/>
        </p:nvSpPr>
        <p:spPr>
          <a:xfrm>
            <a:off x="6872286" y="1714895"/>
            <a:ext cx="600075" cy="6000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2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D549449-020A-1B42-BA26-26CC5452FEE0}"/>
              </a:ext>
            </a:extLst>
          </p:cNvPr>
          <p:cNvSpPr/>
          <p:nvPr/>
        </p:nvSpPr>
        <p:spPr>
          <a:xfrm>
            <a:off x="7472361" y="2482254"/>
            <a:ext cx="600075" cy="6000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4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ED5F569-8C55-5F4E-A296-4179D2AD9B0A}"/>
              </a:ext>
            </a:extLst>
          </p:cNvPr>
          <p:cNvSpPr/>
          <p:nvPr/>
        </p:nvSpPr>
        <p:spPr>
          <a:xfrm>
            <a:off x="8072436" y="3251199"/>
            <a:ext cx="600075" cy="6000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6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E1C1405-071A-AC49-9394-4373A7CAAB79}"/>
              </a:ext>
            </a:extLst>
          </p:cNvPr>
          <p:cNvSpPr/>
          <p:nvPr/>
        </p:nvSpPr>
        <p:spPr>
          <a:xfrm>
            <a:off x="8825369" y="4383907"/>
            <a:ext cx="600075" cy="6000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14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E2A69FFD-40D4-E349-8A86-FCD7AED3B7A6}"/>
              </a:ext>
            </a:extLst>
          </p:cNvPr>
          <p:cNvSpPr/>
          <p:nvPr/>
        </p:nvSpPr>
        <p:spPr>
          <a:xfrm>
            <a:off x="9425444" y="5151266"/>
            <a:ext cx="600075" cy="6000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16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1E21F0D8-5FEC-754D-A6C7-8FD11B95608E}"/>
              </a:ext>
            </a:extLst>
          </p:cNvPr>
          <p:cNvSpPr/>
          <p:nvPr/>
        </p:nvSpPr>
        <p:spPr>
          <a:xfrm>
            <a:off x="10025519" y="5920211"/>
            <a:ext cx="600075" cy="6000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18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5520044-CC48-FC49-8BAF-5D2E44065DF0}"/>
              </a:ext>
            </a:extLst>
          </p:cNvPr>
          <p:cNvSpPr txBox="1"/>
          <p:nvPr/>
        </p:nvSpPr>
        <p:spPr>
          <a:xfrm>
            <a:off x="8646474" y="3851274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/>
              <a:t>...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A4CBABF-9B8E-4541-9EF6-2E0DAFE0DF98}"/>
              </a:ext>
            </a:extLst>
          </p:cNvPr>
          <p:cNvCxnSpPr>
            <a:stCxn id="35" idx="5"/>
            <a:endCxn id="36" idx="0"/>
          </p:cNvCxnSpPr>
          <p:nvPr/>
        </p:nvCxnSpPr>
        <p:spPr>
          <a:xfrm>
            <a:off x="7384482" y="2227091"/>
            <a:ext cx="387917" cy="2551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B61B324-0090-9041-9F18-6DB1297E071D}"/>
              </a:ext>
            </a:extLst>
          </p:cNvPr>
          <p:cNvCxnSpPr>
            <a:stCxn id="36" idx="5"/>
            <a:endCxn id="37" idx="0"/>
          </p:cNvCxnSpPr>
          <p:nvPr/>
        </p:nvCxnSpPr>
        <p:spPr>
          <a:xfrm>
            <a:off x="7984557" y="2994450"/>
            <a:ext cx="387917" cy="2567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DD47947-012C-7A4A-8970-E88BA7A05A9F}"/>
              </a:ext>
            </a:extLst>
          </p:cNvPr>
          <p:cNvCxnSpPr>
            <a:stCxn id="37" idx="5"/>
            <a:endCxn id="41" idx="0"/>
          </p:cNvCxnSpPr>
          <p:nvPr/>
        </p:nvCxnSpPr>
        <p:spPr>
          <a:xfrm>
            <a:off x="8584632" y="3763395"/>
            <a:ext cx="240737" cy="87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25AF491-3EE9-1C46-9FB1-DFBF0DEB3661}"/>
              </a:ext>
            </a:extLst>
          </p:cNvPr>
          <p:cNvCxnSpPr>
            <a:stCxn id="41" idx="2"/>
            <a:endCxn id="38" idx="0"/>
          </p:cNvCxnSpPr>
          <p:nvPr/>
        </p:nvCxnSpPr>
        <p:spPr>
          <a:xfrm>
            <a:off x="8825369" y="4220606"/>
            <a:ext cx="300038" cy="1633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5556608-A39F-3C4E-AE95-9E153387DDB5}"/>
              </a:ext>
            </a:extLst>
          </p:cNvPr>
          <p:cNvCxnSpPr>
            <a:stCxn id="38" idx="5"/>
            <a:endCxn id="39" idx="0"/>
          </p:cNvCxnSpPr>
          <p:nvPr/>
        </p:nvCxnSpPr>
        <p:spPr>
          <a:xfrm>
            <a:off x="9337565" y="4896103"/>
            <a:ext cx="387917" cy="2551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3891E17-630B-D349-B94F-C6A479B9E994}"/>
              </a:ext>
            </a:extLst>
          </p:cNvPr>
          <p:cNvCxnSpPr>
            <a:stCxn id="39" idx="5"/>
            <a:endCxn id="40" idx="0"/>
          </p:cNvCxnSpPr>
          <p:nvPr/>
        </p:nvCxnSpPr>
        <p:spPr>
          <a:xfrm>
            <a:off x="9937640" y="5663462"/>
            <a:ext cx="387917" cy="256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91AC150-ACAA-9949-BFEF-47C5ADE61072}"/>
              </a:ext>
            </a:extLst>
          </p:cNvPr>
          <p:cNvSpPr txBox="1"/>
          <p:nvPr/>
        </p:nvSpPr>
        <p:spPr>
          <a:xfrm>
            <a:off x="2500313" y="5920211"/>
            <a:ext cx="19037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/>
              <a:t>Busca O(log n)</a:t>
            </a:r>
          </a:p>
          <a:p>
            <a:r>
              <a:rPr lang="pt-BR"/>
              <a:t>Divide e conquista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FDBACEB-9514-034C-BFB6-0822DDF35570}"/>
              </a:ext>
            </a:extLst>
          </p:cNvPr>
          <p:cNvSpPr txBox="1"/>
          <p:nvPr/>
        </p:nvSpPr>
        <p:spPr>
          <a:xfrm>
            <a:off x="9004264" y="3152514"/>
            <a:ext cx="285680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/>
              <a:t>Busca O(n)</a:t>
            </a:r>
          </a:p>
          <a:p>
            <a:r>
              <a:rPr lang="pt-BR"/>
              <a:t>Sequencial</a:t>
            </a:r>
          </a:p>
          <a:p>
            <a:endParaRPr lang="pt-BR"/>
          </a:p>
          <a:p>
            <a:r>
              <a:rPr lang="pt-BR"/>
              <a:t>       equivalente a lista ligada</a:t>
            </a:r>
          </a:p>
        </p:txBody>
      </p:sp>
    </p:spTree>
    <p:extLst>
      <p:ext uri="{BB962C8B-B14F-4D97-AF65-F5344CB8AC3E}">
        <p14:creationId xmlns:p14="http://schemas.microsoft.com/office/powerpoint/2010/main" val="2715232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2BB23-0638-CA4F-9F18-6C615CBD5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/>
              <a:t>Balanceamento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83A2D-F1E0-F94D-BAEA-7F79FCAED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19713" cy="4351338"/>
          </a:xfrm>
        </p:spPr>
        <p:txBody>
          <a:bodyPr>
            <a:normAutofit fontScale="92500"/>
          </a:bodyPr>
          <a:lstStyle/>
          <a:p>
            <a:r>
              <a:rPr lang="pt-BR" sz="2400"/>
              <a:t>Quando pensamos numa árvore, nosso desejo é que ela tenha um certo equilíbrio entre os elementos da sub-arvore esquerda e da sub-arvore direita</a:t>
            </a:r>
          </a:p>
          <a:p>
            <a:r>
              <a:rPr lang="pt-BR" sz="2400"/>
              <a:t>Consideraremos que uma árvore está desbalanceada se, dada uma sequencia de inserções de elementos, a árvore </a:t>
            </a:r>
            <a:r>
              <a:rPr lang="pt-BR" sz="2400" b="1"/>
              <a:t>pende</a:t>
            </a:r>
            <a:r>
              <a:rPr lang="pt-BR" sz="2400"/>
              <a:t> pra apenas um dos lados.</a:t>
            </a:r>
          </a:p>
          <a:p>
            <a:r>
              <a:rPr lang="pt-BR" sz="2400"/>
              <a:t>O comportamento de </a:t>
            </a:r>
            <a:r>
              <a:rPr lang="pt-BR" sz="2400" b="1"/>
              <a:t>desbalanceamento</a:t>
            </a:r>
            <a:r>
              <a:rPr lang="pt-BR" sz="2400"/>
              <a:t> nos remete à uma </a:t>
            </a:r>
            <a:r>
              <a:rPr lang="pt-BR" sz="2400" b="1"/>
              <a:t>lista encadeada</a:t>
            </a:r>
            <a:r>
              <a:rPr lang="pt-BR" sz="2400"/>
              <a:t>, cuja </a:t>
            </a:r>
            <a:r>
              <a:rPr lang="pt-BR" sz="2400" i="1"/>
              <a:t>busca é sequencial e menos eficiente </a:t>
            </a:r>
            <a:r>
              <a:rPr lang="pt-BR" sz="2400"/>
              <a:t>(percorre todos os elementos até encontrar o buscado)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0F9F1A3-2079-6043-AE54-BEC7F7A3DF3E}"/>
              </a:ext>
            </a:extLst>
          </p:cNvPr>
          <p:cNvSpPr/>
          <p:nvPr/>
        </p:nvSpPr>
        <p:spPr>
          <a:xfrm>
            <a:off x="9785407" y="2640012"/>
            <a:ext cx="600075" cy="6000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D515816-2359-1A40-A985-6B17364D0852}"/>
              </a:ext>
            </a:extLst>
          </p:cNvPr>
          <p:cNvSpPr/>
          <p:nvPr/>
        </p:nvSpPr>
        <p:spPr>
          <a:xfrm>
            <a:off x="10385482" y="3407371"/>
            <a:ext cx="600075" cy="6000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4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3EEBE24-A29A-344A-865F-BC827EA723F7}"/>
              </a:ext>
            </a:extLst>
          </p:cNvPr>
          <p:cNvSpPr/>
          <p:nvPr/>
        </p:nvSpPr>
        <p:spPr>
          <a:xfrm>
            <a:off x="10985557" y="4176316"/>
            <a:ext cx="600075" cy="6000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6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433558D-BA33-2947-83FA-FB21C57DEB66}"/>
              </a:ext>
            </a:extLst>
          </p:cNvPr>
          <p:cNvCxnSpPr>
            <a:stCxn id="4" idx="5"/>
            <a:endCxn id="5" idx="0"/>
          </p:cNvCxnSpPr>
          <p:nvPr/>
        </p:nvCxnSpPr>
        <p:spPr>
          <a:xfrm>
            <a:off x="10297603" y="3152208"/>
            <a:ext cx="387917" cy="2551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D89171E-2AE9-8F45-A7EF-912CE8A7E958}"/>
              </a:ext>
            </a:extLst>
          </p:cNvPr>
          <p:cNvCxnSpPr>
            <a:stCxn id="5" idx="5"/>
            <a:endCxn id="6" idx="0"/>
          </p:cNvCxnSpPr>
          <p:nvPr/>
        </p:nvCxnSpPr>
        <p:spPr>
          <a:xfrm>
            <a:off x="10897678" y="3919567"/>
            <a:ext cx="387917" cy="2567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2A768AAE-CF1F-6D46-A40C-5F8103B49955}"/>
              </a:ext>
            </a:extLst>
          </p:cNvPr>
          <p:cNvSpPr/>
          <p:nvPr/>
        </p:nvSpPr>
        <p:spPr>
          <a:xfrm>
            <a:off x="8124374" y="2640012"/>
            <a:ext cx="600075" cy="6000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6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4D79507-FB0D-B448-BAFA-EA60BF962437}"/>
              </a:ext>
            </a:extLst>
          </p:cNvPr>
          <p:cNvSpPr/>
          <p:nvPr/>
        </p:nvSpPr>
        <p:spPr>
          <a:xfrm>
            <a:off x="7585133" y="3407371"/>
            <a:ext cx="600075" cy="6000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3576191-5EC3-2444-B735-BE879DBF3E35}"/>
              </a:ext>
            </a:extLst>
          </p:cNvPr>
          <p:cNvSpPr/>
          <p:nvPr/>
        </p:nvSpPr>
        <p:spPr>
          <a:xfrm>
            <a:off x="6958013" y="4197961"/>
            <a:ext cx="600075" cy="6000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2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BCD3412-B84E-384C-8C28-F250878A8A5F}"/>
              </a:ext>
            </a:extLst>
          </p:cNvPr>
          <p:cNvCxnSpPr>
            <a:cxnSpLocks/>
            <a:stCxn id="9" idx="3"/>
            <a:endCxn id="10" idx="0"/>
          </p:cNvCxnSpPr>
          <p:nvPr/>
        </p:nvCxnSpPr>
        <p:spPr>
          <a:xfrm flipH="1">
            <a:off x="7885171" y="3152208"/>
            <a:ext cx="327082" cy="2551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D550A83-CA68-9743-8243-184C0EF2F1B2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7258051" y="3930099"/>
            <a:ext cx="473639" cy="2678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6705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2BB23-0638-CA4F-9F18-6C615CBD5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/>
              <a:t>Balanceamento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A768AAE-CF1F-6D46-A40C-5F8103B49955}"/>
              </a:ext>
            </a:extLst>
          </p:cNvPr>
          <p:cNvSpPr/>
          <p:nvPr/>
        </p:nvSpPr>
        <p:spPr>
          <a:xfrm>
            <a:off x="8178961" y="1690688"/>
            <a:ext cx="916964" cy="9169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/>
              <a:t>6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CB7B225-377E-1A46-AFC7-61D956308D87}"/>
              </a:ext>
            </a:extLst>
          </p:cNvPr>
          <p:cNvCxnSpPr>
            <a:cxnSpLocks/>
          </p:cNvCxnSpPr>
          <p:nvPr/>
        </p:nvCxnSpPr>
        <p:spPr>
          <a:xfrm>
            <a:off x="4243388" y="2149170"/>
            <a:ext cx="3862853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998137C-6140-CF4F-B21B-E6A9513D62AC}"/>
              </a:ext>
            </a:extLst>
          </p:cNvPr>
          <p:cNvSpPr txBox="1"/>
          <p:nvPr/>
        </p:nvSpPr>
        <p:spPr>
          <a:xfrm>
            <a:off x="2798532" y="1897361"/>
            <a:ext cx="9548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/>
              <a:t>Insere</a:t>
            </a:r>
          </a:p>
        </p:txBody>
      </p:sp>
    </p:spTree>
    <p:extLst>
      <p:ext uri="{BB962C8B-B14F-4D97-AF65-F5344CB8AC3E}">
        <p14:creationId xmlns:p14="http://schemas.microsoft.com/office/powerpoint/2010/main" val="97946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2BB23-0638-CA4F-9F18-6C615CBD5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/>
              <a:t>Balanceamento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A768AAE-CF1F-6D46-A40C-5F8103B49955}"/>
              </a:ext>
            </a:extLst>
          </p:cNvPr>
          <p:cNvSpPr/>
          <p:nvPr/>
        </p:nvSpPr>
        <p:spPr>
          <a:xfrm>
            <a:off x="8178961" y="1690688"/>
            <a:ext cx="916964" cy="9169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/>
              <a:t>6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4D79507-FB0D-B448-BAFA-EA60BF962437}"/>
              </a:ext>
            </a:extLst>
          </p:cNvPr>
          <p:cNvSpPr/>
          <p:nvPr/>
        </p:nvSpPr>
        <p:spPr>
          <a:xfrm>
            <a:off x="6890522" y="3521671"/>
            <a:ext cx="916964" cy="9169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/>
              <a:t>4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BCD3412-B84E-384C-8C28-F250878A8A5F}"/>
              </a:ext>
            </a:extLst>
          </p:cNvPr>
          <p:cNvCxnSpPr>
            <a:cxnSpLocks/>
            <a:stCxn id="9" idx="3"/>
            <a:endCxn id="10" idx="0"/>
          </p:cNvCxnSpPr>
          <p:nvPr/>
        </p:nvCxnSpPr>
        <p:spPr>
          <a:xfrm flipH="1">
            <a:off x="7349004" y="2473366"/>
            <a:ext cx="964243" cy="10483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C920D03-60A0-5C49-A01C-FAE8692B1AE3}"/>
              </a:ext>
            </a:extLst>
          </p:cNvPr>
          <p:cNvCxnSpPr>
            <a:cxnSpLocks/>
          </p:cNvCxnSpPr>
          <p:nvPr/>
        </p:nvCxnSpPr>
        <p:spPr>
          <a:xfrm>
            <a:off x="4100513" y="3931246"/>
            <a:ext cx="2586039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C2C17E6-5BB5-B94D-BD95-9E70F99A6E51}"/>
              </a:ext>
            </a:extLst>
          </p:cNvPr>
          <p:cNvSpPr txBox="1"/>
          <p:nvPr/>
        </p:nvSpPr>
        <p:spPr>
          <a:xfrm>
            <a:off x="2821376" y="3746580"/>
            <a:ext cx="9548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/>
              <a:t>Insere</a:t>
            </a:r>
          </a:p>
        </p:txBody>
      </p:sp>
    </p:spTree>
    <p:extLst>
      <p:ext uri="{BB962C8B-B14F-4D97-AF65-F5344CB8AC3E}">
        <p14:creationId xmlns:p14="http://schemas.microsoft.com/office/powerpoint/2010/main" val="1131067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2BB23-0638-CA4F-9F18-6C615CBD5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/>
              <a:t>Balanceamento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A768AAE-CF1F-6D46-A40C-5F8103B49955}"/>
              </a:ext>
            </a:extLst>
          </p:cNvPr>
          <p:cNvSpPr/>
          <p:nvPr/>
        </p:nvSpPr>
        <p:spPr>
          <a:xfrm>
            <a:off x="8178961" y="1690688"/>
            <a:ext cx="916964" cy="9169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/>
              <a:t>6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4D79507-FB0D-B448-BAFA-EA60BF962437}"/>
              </a:ext>
            </a:extLst>
          </p:cNvPr>
          <p:cNvSpPr/>
          <p:nvPr/>
        </p:nvSpPr>
        <p:spPr>
          <a:xfrm>
            <a:off x="6890522" y="3521671"/>
            <a:ext cx="916964" cy="9169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/>
              <a:t>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3576191-5EC3-2444-B735-BE879DBF3E35}"/>
              </a:ext>
            </a:extLst>
          </p:cNvPr>
          <p:cNvSpPr/>
          <p:nvPr/>
        </p:nvSpPr>
        <p:spPr>
          <a:xfrm>
            <a:off x="5769588" y="5240949"/>
            <a:ext cx="916964" cy="9169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/>
              <a:t>2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BCD3412-B84E-384C-8C28-F250878A8A5F}"/>
              </a:ext>
            </a:extLst>
          </p:cNvPr>
          <p:cNvCxnSpPr>
            <a:cxnSpLocks/>
            <a:stCxn id="9" idx="3"/>
            <a:endCxn id="10" idx="0"/>
          </p:cNvCxnSpPr>
          <p:nvPr/>
        </p:nvCxnSpPr>
        <p:spPr>
          <a:xfrm flipH="1">
            <a:off x="7349004" y="2473366"/>
            <a:ext cx="964243" cy="10483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D550A83-CA68-9743-8243-184C0EF2F1B2}"/>
              </a:ext>
            </a:extLst>
          </p:cNvPr>
          <p:cNvCxnSpPr>
            <a:cxnSpLocks/>
            <a:stCxn id="10" idx="3"/>
            <a:endCxn id="11" idx="0"/>
          </p:cNvCxnSpPr>
          <p:nvPr/>
        </p:nvCxnSpPr>
        <p:spPr>
          <a:xfrm flipH="1">
            <a:off x="6228070" y="4304349"/>
            <a:ext cx="796738" cy="936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532FEA0-58D0-A34E-97BC-F8BCFB0DA904}"/>
              </a:ext>
            </a:extLst>
          </p:cNvPr>
          <p:cNvCxnSpPr/>
          <p:nvPr/>
        </p:nvCxnSpPr>
        <p:spPr>
          <a:xfrm>
            <a:off x="4100513" y="5699431"/>
            <a:ext cx="1514475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3F82D98-50F0-8141-BFD5-3F7CFC1ED95D}"/>
              </a:ext>
            </a:extLst>
          </p:cNvPr>
          <p:cNvSpPr txBox="1"/>
          <p:nvPr/>
        </p:nvSpPr>
        <p:spPr>
          <a:xfrm>
            <a:off x="2798532" y="5514765"/>
            <a:ext cx="9548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/>
              <a:t>Insere</a:t>
            </a:r>
          </a:p>
        </p:txBody>
      </p:sp>
    </p:spTree>
    <p:extLst>
      <p:ext uri="{BB962C8B-B14F-4D97-AF65-F5344CB8AC3E}">
        <p14:creationId xmlns:p14="http://schemas.microsoft.com/office/powerpoint/2010/main" val="3724082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</TotalTime>
  <Words>1331</Words>
  <Application>Microsoft Macintosh PowerPoint</Application>
  <PresentationFormat>Widescreen</PresentationFormat>
  <Paragraphs>370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Calibri</vt:lpstr>
      <vt:lpstr>Calibri Light</vt:lpstr>
      <vt:lpstr>Office Theme</vt:lpstr>
      <vt:lpstr>Árvores balanceadas</vt:lpstr>
      <vt:lpstr>Relembrando as árvores de busca binária (BST)</vt:lpstr>
      <vt:lpstr>Vamos explorar aqui uns números...</vt:lpstr>
      <vt:lpstr>Vamos explorar aqui uns números...</vt:lpstr>
      <vt:lpstr>Tudo é questão de balanceamento!!!</vt:lpstr>
      <vt:lpstr>Balanceamento</vt:lpstr>
      <vt:lpstr>Balanceamento</vt:lpstr>
      <vt:lpstr>Balanceamento</vt:lpstr>
      <vt:lpstr>Balanceamento</vt:lpstr>
      <vt:lpstr>Balanceamento</vt:lpstr>
      <vt:lpstr>Balanceamento</vt:lpstr>
      <vt:lpstr>Balanceamento</vt:lpstr>
      <vt:lpstr>Balanceamento</vt:lpstr>
      <vt:lpstr>Balanceamento</vt:lpstr>
      <vt:lpstr>Balanceamento</vt:lpstr>
      <vt:lpstr>Balanceamento</vt:lpstr>
      <vt:lpstr>Balanceamento</vt:lpstr>
      <vt:lpstr>Balanceamento (simetricamente)</vt:lpstr>
      <vt:lpstr>Balanceamento (simetricamente)</vt:lpstr>
      <vt:lpstr>Balanceamento (simetricamente)</vt:lpstr>
      <vt:lpstr>Balanceamento (simetricamente)</vt:lpstr>
      <vt:lpstr>Mais balanceamento</vt:lpstr>
      <vt:lpstr>Mais balanceamento</vt:lpstr>
      <vt:lpstr>Mais balanceamento</vt:lpstr>
      <vt:lpstr>Mais balanceamento</vt:lpstr>
      <vt:lpstr>Mais balanceamento</vt:lpstr>
      <vt:lpstr>Mais balanceamento</vt:lpstr>
      <vt:lpstr>Mais balanceamento Passo 1</vt:lpstr>
      <vt:lpstr>Mais balanceamento Passo 1</vt:lpstr>
      <vt:lpstr>Mais balanceamento Passo 1</vt:lpstr>
      <vt:lpstr>Mais balanceamento Passo 2</vt:lpstr>
      <vt:lpstr>Mais balanceamento</vt:lpstr>
      <vt:lpstr>Mais balanceamento</vt:lpstr>
      <vt:lpstr>Mais balanceamento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artur.o.gomes@gmail.com</dc:creator>
  <cp:lastModifiedBy>artur.o.gomes@gmail.com</cp:lastModifiedBy>
  <cp:revision>71</cp:revision>
  <dcterms:created xsi:type="dcterms:W3CDTF">2021-05-10T14:31:16Z</dcterms:created>
  <dcterms:modified xsi:type="dcterms:W3CDTF">2021-05-10T22:25:31Z</dcterms:modified>
</cp:coreProperties>
</file>