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8" r:id="rId5"/>
    <p:sldId id="259" r:id="rId6"/>
    <p:sldId id="260" r:id="rId7"/>
    <p:sldId id="261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990E2-DA27-47F3-9B1A-C861ED7A35DB}" v="31" dt="2020-04-24T18:09:36.368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5009" autoAdjust="0"/>
  </p:normalViewPr>
  <p:slideViewPr>
    <p:cSldViewPr snapToGrid="0">
      <p:cViewPr varScale="1">
        <p:scale>
          <a:sx n="47" d="100"/>
          <a:sy n="47" d="100"/>
        </p:scale>
        <p:origin x="1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44526A-4DA0-492A-ACCC-92D474B43567}" type="datetime1">
              <a:rPr lang="pt-BR" smtClean="0"/>
              <a:t>24/04/2020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4BCD9F-FF04-49E9-8BC2-24C84022F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02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DD71F8-FF7D-4BD0-A28E-522DA6800837}" type="datetime1">
              <a:rPr lang="pt-BR" noProof="0" smtClean="0"/>
              <a:t>24/04/2020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2AB528-7684-4A37-99F6-46340DCC2B3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emote-sensing.eu/new-package-r-package-rstoolbox-tools-for-remote-sensing-data-analysis/" TargetMode="External"/><Relationship Id="rId5" Type="http://schemas.openxmlformats.org/officeDocument/2006/relationships/hyperlink" Target="https://www.bioconductor.org/" TargetMode="External"/><Relationship Id="rId4" Type="http://schemas.openxmlformats.org/officeDocument/2006/relationships/hyperlink" Target="https://cran.r-project.org/web/packages/ChainLadder/vignettes/ChainLadder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8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bancos de dados, textos, repositórios especializados, como por exemplo o </a:t>
            </a:r>
            <a:r>
              <a:rPr lang="pt-B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GitHub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além de códigos de outras linguagens, como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Python,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softwares como 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</a:p>
          <a:p>
            <a:endParaRPr lang="pt-BR" dirty="0"/>
          </a:p>
          <a:p>
            <a:r>
              <a:rPr lang="pt-BR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ChainLadder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(estimativa de créditos em reservas; seguros), </a:t>
            </a:r>
            <a:r>
              <a:rPr lang="pt-BR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Bioconductor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(genética) e </a:t>
            </a:r>
            <a:r>
              <a:rPr lang="pt-BR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RStoolbox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(análise de sensoriamento remoto)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3639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578819" y="2270908"/>
            <a:ext cx="7034362" cy="2188992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586793" y="5024051"/>
            <a:ext cx="7034362" cy="1052898"/>
          </a:xfrm>
        </p:spPr>
        <p:txBody>
          <a:bodyPr rtlCol="0"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EFDF914-6455-476F-AA3E-24B2FF81A412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5441F-BD42-48EA-9741-029899231C24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2" name="Forma Livre 6" title="Forma do número de página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Espaço Reservado para o Número do Slide 5"/>
          <p:cNvSpPr txBox="1">
            <a:spLocks/>
          </p:cNvSpPr>
          <p:nvPr userDrawn="1"/>
        </p:nvSpPr>
        <p:spPr>
          <a:xfrm>
            <a:off x="11781761" y="58242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608737B-7E37-4D2D-8CF5-4158DCD891E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EB7DFE-EDE3-4943-BE73-E45A957759B3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205C3-FEB4-4EC3-9475-7377391AF66C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180E2C-A881-439E-8252-97D4E7AA2B38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785CF-5083-4992-B624-60984BF5173F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7D7C34-A462-442A-8BB1-9A729BCC965A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7DB2F-F2D7-47C0-83F1-6E4995464FB8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Imagem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2CDCC7DB-D764-4889-9553-258D38C93191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9" name="Conector Reto 8" title="Linhas da régua vertical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4D151-3762-49B3-BBD7-E4A498BE5D6F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7877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B4C611-9243-4B89-8767-A712BCF2792E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Conteúdo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375400" y="431747"/>
            <a:ext cx="5105400" cy="68463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rtlCol="0" anchor="ctr" anchorCtr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1EA53-A9DF-46D0-A689-8319F555A97E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B4F769-2624-4CAA-A352-CD75BC81019C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Forma Livre 6" title="Forma do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5" name="Espaço Reservado para Conteúdo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6" name="Espaço Reservado para Conteú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 rtlCol="0"/>
          <a:lstStyle/>
          <a:p>
            <a:pPr rtl="0"/>
            <a:fld id="{F5A5712D-87EB-480B-B288-8B612685907A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Forma Livre 6" title="Forma do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6" name="Espaço Reservado para Conteú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rtlCol="0" anchor="ctr" anchorCtr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923B2-6428-4721-BC2D-2CAB9D189FE6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à direita e conteúd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5B8271-AE72-4241-A195-2F88D61DE7EB}" type="datetime8">
              <a:rPr lang="pt-BR" noProof="0" smtClean="0"/>
              <a:t>24/04/2020 14:38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Conteúdo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rtlCol="0" anchor="ctr" anchorCtr="0">
            <a:normAutofit/>
          </a:bodyPr>
          <a:lstStyle>
            <a:lvl1pPr>
              <a:defRPr sz="2800"/>
            </a:lvl1pPr>
          </a:lstStyle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pt-BR" sz="3200" noProof="0">
                <a:cs typeface="Segoe UI" panose="020B0502040204020203" pitchFamily="34" charset="0"/>
              </a:rPr>
              <a:t>Editar estilos de texto Mestre</a:t>
            </a:r>
          </a:p>
        </p:txBody>
      </p:sp>
      <p:sp>
        <p:nvSpPr>
          <p:cNvPr id="8" name="Forma Livre 6" title="Forma do número de página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0" name="Espaço Reservado para o Número do Slide 5"/>
          <p:cNvSpPr txBox="1">
            <a:spLocks/>
          </p:cNvSpPr>
          <p:nvPr userDrawn="1"/>
        </p:nvSpPr>
        <p:spPr>
          <a:xfrm>
            <a:off x="11781761" y="58242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F9883E2-3D63-40B4-9105-EAB596140EA2}" type="slidenum">
              <a:rPr lang="pt-BR" noProof="0" smtClean="0">
                <a:solidFill>
                  <a:schemeClr val="bg2"/>
                </a:solidFill>
              </a:rPr>
              <a:t>‹nº›</a:t>
            </a:fld>
            <a:endParaRPr lang="pt-BR" noProof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 title="Forma do número de página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2BBD2D37-F9DF-4DA6-A7A9-CF567242D96A}" type="datetime8">
              <a:rPr lang="pt-BR" noProof="0" smtClean="0"/>
              <a:t>24/04/2020 14:38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Adicionar um rodapé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0" name="Conector Reto 9" title="Linhas de régu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201057987-Quick-list-of-useful-R-pack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studi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urhoffart/Curso-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R_(linguagem_de_programa%C3%A7%C3%A3o)" TargetMode="External"/><Relationship Id="rId2" Type="http://schemas.openxmlformats.org/officeDocument/2006/relationships/hyperlink" Target="https://oestatistico.com.br/por-que-devemos-aprender-a-programar-em-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uterworld.com.br/2015/07/01/pros-e-contras-da-linguagem-de-programacao-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rofessor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578819" y="1423117"/>
            <a:ext cx="7034362" cy="2188992"/>
          </a:xfrm>
        </p:spPr>
        <p:txBody>
          <a:bodyPr rtlCol="0"/>
          <a:lstStyle/>
          <a:p>
            <a:pPr rtl="0"/>
            <a:r>
              <a:rPr lang="pt-BR" sz="8000" dirty="0">
                <a:solidFill>
                  <a:schemeClr val="tx1"/>
                </a:solidFill>
              </a:rPr>
              <a:t>Linguagem R</a:t>
            </a:r>
            <a:endParaRPr lang="pt-BR" sz="8000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endParaRPr lang="pt-BR" sz="32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grpSp>
        <p:nvGrpSpPr>
          <p:cNvPr id="6" name="Grupo 5" descr="elemento decorativo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947057" y="1184031"/>
            <a:ext cx="10335986" cy="4149970"/>
            <a:chOff x="2989385" y="1679331"/>
            <a:chExt cx="7376746" cy="2681654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spaço reservado para o número do slide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pic>
        <p:nvPicPr>
          <p:cNvPr id="13" name="Imagem 12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CA3278A5-3E5B-498C-AAB9-2A3374B6A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688" y="2974583"/>
            <a:ext cx="4464623" cy="34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E6B21-AA79-4FA9-A7EC-CF28ECFB9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4"/>
            <a:ext cx="10425754" cy="1227374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é a linguagem 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F685-7163-4718-A5BF-7DF436AC3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795" y="2370668"/>
            <a:ext cx="10005291" cy="38099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3200" dirty="0"/>
              <a:t>R é uma linguagem de programação com usos extremamente abrangente.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3200" dirty="0"/>
              <a:t>É uma linguagem Dinâmica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3200" dirty="0"/>
              <a:t>Fracamente </a:t>
            </a:r>
            <a:r>
              <a:rPr lang="pt-BR" sz="3200" dirty="0" err="1"/>
              <a:t>Tipada</a:t>
            </a:r>
            <a:endParaRPr lang="pt-BR" sz="3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3200" dirty="0"/>
              <a:t>Voltada a Manipulação, Análise e Visualização de Dados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3200" dirty="0"/>
              <a:t>Muito usada por Estatísticos e Cientistas de Dados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84551E-51A3-4259-B93D-872E582B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623106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E6B21-AA79-4FA9-A7EC-CF28ECFB9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4"/>
            <a:ext cx="10425754" cy="1227374"/>
          </a:xfrm>
        </p:spPr>
        <p:txBody>
          <a:bodyPr>
            <a:normAutofit/>
          </a:bodyPr>
          <a:lstStyle/>
          <a:p>
            <a:r>
              <a:rPr lang="pt-BR" dirty="0"/>
              <a:t>Por que aprender 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F685-7163-4718-A5BF-7DF436AC3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795" y="2370669"/>
            <a:ext cx="10005291" cy="386079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Simples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Plataforma abrangente para análises estatísticas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Obtém dados de outras fontes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Ótimos gráficos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Código Aberto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Crescimento Exponencial de pacotes estatísticos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1200" dirty="0">
                <a:hlinkClick r:id="rId3"/>
              </a:rPr>
              <a:t>https://support.rstudio.com/hc/en-us/articles/201057987-Quick-list-of-useful-R-packages</a:t>
            </a:r>
            <a:endParaRPr lang="pt-BR" sz="1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É de Graça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84551E-51A3-4259-B93D-872E582B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pt-BR" noProof="0" smtClean="0"/>
              <a:t>3</a:t>
            </a:fld>
            <a:endParaRPr lang="pt-BR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94B6F1-C8C8-4A3E-9E4A-C6DE8FB37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724" y="2370668"/>
            <a:ext cx="4499178" cy="317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082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3E4B749-2C80-4FA1-9C3C-23B7BB2E4A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Vastidão</a:t>
            </a:r>
          </a:p>
          <a:p>
            <a:r>
              <a:rPr lang="pt-BR" dirty="0" err="1"/>
              <a:t>Extensivel</a:t>
            </a:r>
            <a:endParaRPr lang="pt-BR" dirty="0"/>
          </a:p>
          <a:p>
            <a:r>
              <a:rPr lang="pt-BR" dirty="0"/>
              <a:t>Recursos Gráficos</a:t>
            </a:r>
          </a:p>
          <a:p>
            <a:r>
              <a:rPr lang="pt-BR" dirty="0"/>
              <a:t>Acessível a não programadores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84551E-51A3-4259-B93D-872E582B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pt-BR" noProof="0" smtClean="0"/>
              <a:t>4</a:t>
            </a:fld>
            <a:endParaRPr lang="pt-BR" noProof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2A5C5C-1CF8-4028-95FB-3EF61FF35CF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t-BR" dirty="0"/>
              <a:t>Segurança</a:t>
            </a:r>
          </a:p>
          <a:p>
            <a:r>
              <a:rPr lang="pt-BR" dirty="0"/>
              <a:t>Gerenciamento de Memória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4E6B21-AA79-4FA9-A7EC-CF28ECF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Prós e contras</a:t>
            </a:r>
          </a:p>
        </p:txBody>
      </p:sp>
    </p:spTree>
    <p:extLst>
      <p:ext uri="{BB962C8B-B14F-4D97-AF65-F5344CB8AC3E}">
        <p14:creationId xmlns:p14="http://schemas.microsoft.com/office/powerpoint/2010/main" val="41645067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E6B21-AA79-4FA9-A7EC-CF28ECFB9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4"/>
            <a:ext cx="10425754" cy="1227374"/>
          </a:xfrm>
        </p:spPr>
        <p:txBody>
          <a:bodyPr>
            <a:normAutofit/>
          </a:bodyPr>
          <a:lstStyle/>
          <a:p>
            <a:r>
              <a:rPr lang="pt-BR" dirty="0" err="1"/>
              <a:t>rgui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46FC78-59BF-414D-94CF-1F31DF9C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96" y="2723845"/>
            <a:ext cx="8042031" cy="3689873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839F685-7163-4718-A5BF-7DF436AC3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3" y="2229510"/>
            <a:ext cx="7034362" cy="706355"/>
          </a:xfrm>
        </p:spPr>
        <p:txBody>
          <a:bodyPr/>
          <a:lstStyle/>
          <a:p>
            <a:r>
              <a:rPr lang="pt-BR" dirty="0">
                <a:hlinkClick r:id="rId3"/>
              </a:rPr>
              <a:t>https://www.r-project.org/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84551E-51A3-4259-B93D-872E582B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86059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E6B21-AA79-4FA9-A7EC-CF28ECFB9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4"/>
            <a:ext cx="10425754" cy="1227374"/>
          </a:xfrm>
        </p:spPr>
        <p:txBody>
          <a:bodyPr>
            <a:normAutofit/>
          </a:bodyPr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F685-7163-4718-A5BF-7DF436AC3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796" y="2201856"/>
            <a:ext cx="7034362" cy="706355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https://rstudio.com/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84551E-51A3-4259-B93D-872E582B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pt-BR" noProof="0" smtClean="0"/>
              <a:t>6</a:t>
            </a:fld>
            <a:endParaRPr lang="pt-BR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8E1792-408A-41B1-98ED-02D87C85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13" y="2640527"/>
            <a:ext cx="8324226" cy="38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92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E6B21-AA79-4FA9-A7EC-CF28ECFB9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4"/>
            <a:ext cx="10425754" cy="1227374"/>
          </a:xfrm>
        </p:spPr>
        <p:txBody>
          <a:bodyPr>
            <a:normAutofit/>
          </a:bodyPr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F685-7163-4718-A5BF-7DF436AC3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795" y="2370668"/>
            <a:ext cx="10005291" cy="301413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3600" dirty="0"/>
              <a:t>Link do </a:t>
            </a:r>
            <a:r>
              <a:rPr lang="pt-BR" sz="3600" dirty="0" err="1"/>
              <a:t>github</a:t>
            </a:r>
            <a:r>
              <a:rPr lang="pt-BR" sz="3600" dirty="0"/>
              <a:t> com o material da aula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3600" dirty="0">
                <a:hlinkClick r:id="rId2"/>
              </a:rPr>
              <a:t>https://github.com/arturhoffart/Curso-R</a:t>
            </a:r>
            <a:endParaRPr lang="pt-BR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84551E-51A3-4259-B93D-872E582B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60963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E6B21-AA79-4FA9-A7EC-CF28ECFB9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4"/>
            <a:ext cx="10425754" cy="1227374"/>
          </a:xfrm>
        </p:spPr>
        <p:txBody>
          <a:bodyPr>
            <a:normAutofit/>
          </a:bodyPr>
          <a:lstStyle/>
          <a:p>
            <a:r>
              <a:rPr lang="pt-BR" dirty="0"/>
              <a:t>Fontes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F685-7163-4718-A5BF-7DF436AC3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795" y="2370668"/>
            <a:ext cx="10005291" cy="3539065"/>
          </a:xfrm>
        </p:spPr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https://oestatistico.com.br/por-que-devemos-aprender-a-programar-em-r/</a:t>
            </a:r>
            <a:endParaRPr lang="pt-BR" dirty="0"/>
          </a:p>
          <a:p>
            <a:r>
              <a:rPr lang="pt-BR" dirty="0">
                <a:hlinkClick r:id="rId3"/>
              </a:rPr>
              <a:t>https://pt.wikipedia.org/wiki/R_(linguagem_de_programa%C3%A7%C3%A3o)</a:t>
            </a:r>
            <a:endParaRPr lang="pt-BR" dirty="0"/>
          </a:p>
          <a:p>
            <a:r>
              <a:rPr lang="pt-BR" dirty="0">
                <a:hlinkClick r:id="rId4"/>
              </a:rPr>
              <a:t>https://computerworld.com.br/2015/07/01/pros-e-contras-da-linguagem-de-programacao-r/</a:t>
            </a:r>
            <a:endParaRPr lang="pt-BR" dirty="0"/>
          </a:p>
          <a:p>
            <a:r>
              <a:rPr lang="pt-BR" dirty="0">
                <a:hlinkClick r:id="rId2"/>
              </a:rPr>
              <a:t>https://oestatistico.com.br/por-que-devemos-aprender-a-programar-em-r/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84551E-51A3-4259-B93D-872E582B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76375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ítulo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7979_TF33527777" id="{1A762ACE-B528-4B0D-8AB5-76D77A582DA1}" vid="{AA4AF32F-4D02-47B9-B375-AD53B07285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C76B70-05A8-4DEE-8E00-4F383FBFCA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E13AB06-BF88-4433-A0BD-F8B544C9B5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97F60B-DD54-48B5-A371-5DA4912C1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Procedimentos de segurança</Template>
  <TotalTime>0</TotalTime>
  <Words>255</Words>
  <Application>Microsoft Office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Franklin Gothic Demi</vt:lpstr>
      <vt:lpstr>Franklin Gothic Medium</vt:lpstr>
      <vt:lpstr>Wingdings</vt:lpstr>
      <vt:lpstr>Títulos</vt:lpstr>
      <vt:lpstr>Linguagem R</vt:lpstr>
      <vt:lpstr>O que é a linguagem R</vt:lpstr>
      <vt:lpstr>Por que aprender r</vt:lpstr>
      <vt:lpstr>Prós e contras</vt:lpstr>
      <vt:lpstr>rgui</vt:lpstr>
      <vt:lpstr>R studio</vt:lpstr>
      <vt:lpstr>Github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2020-04-24T17:38:57Z</dcterms:created>
  <dcterms:modified xsi:type="dcterms:W3CDTF">2020-04-24T18:09:50Z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