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7" r:id="rId20"/>
    <p:sldId id="279" r:id="rId21"/>
    <p:sldId id="273" r:id="rId22"/>
    <p:sldId id="275" r:id="rId23"/>
    <p:sldId id="276" r:id="rId24"/>
    <p:sldId id="278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on:Users:artur:Downloads:Experimentos%20Single%20Source%20FCNF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v>Aceleração</c:v>
          </c:tx>
          <c:invertIfNegative val="0"/>
          <c:trendline>
            <c:spPr>
              <a:ln w="19050">
                <a:solidFill>
                  <a:schemeClr val="tx1"/>
                </a:solidFill>
              </a:ln>
            </c:spPr>
            <c:trendlineType val="exp"/>
            <c:dispRSqr val="0"/>
            <c:dispEq val="0"/>
          </c:trendline>
          <c:cat>
            <c:multiLvlStrRef>
              <c:f>Sheet2!$B$3:$C$14</c:f>
              <c:multiLvlStrCache>
                <c:ptCount val="12"/>
                <c:lvl>
                  <c:pt idx="0">
                    <c:v>0.249</c:v>
                  </c:pt>
                  <c:pt idx="1">
                    <c:v>0.5</c:v>
                  </c:pt>
                  <c:pt idx="2">
                    <c:v>0.749</c:v>
                  </c:pt>
                  <c:pt idx="3">
                    <c:v>1</c:v>
                  </c:pt>
                  <c:pt idx="4">
                    <c:v>0.25</c:v>
                  </c:pt>
                  <c:pt idx="5">
                    <c:v>0.5</c:v>
                  </c:pt>
                  <c:pt idx="6">
                    <c:v>0.75</c:v>
                  </c:pt>
                  <c:pt idx="7">
                    <c:v>1</c:v>
                  </c:pt>
                  <c:pt idx="8">
                    <c:v>0.249</c:v>
                  </c:pt>
                  <c:pt idx="9">
                    <c:v>0.5</c:v>
                  </c:pt>
                  <c:pt idx="10">
                    <c:v>0.749</c:v>
                  </c:pt>
                  <c:pt idx="11">
                    <c:v>1</c:v>
                  </c:pt>
                </c:lvl>
                <c:lvl>
                  <c:pt idx="0">
                    <c:v>10 nós</c:v>
                  </c:pt>
                  <c:pt idx="4">
                    <c:v>20 nós</c:v>
                  </c:pt>
                  <c:pt idx="8">
                    <c:v>30 nós</c:v>
                  </c:pt>
                </c:lvl>
              </c:multiLvlStrCache>
            </c:multiLvlStrRef>
          </c:cat>
          <c:val>
            <c:numRef>
              <c:f>Sheet2!$G$3:$G$14</c:f>
              <c:numCache>
                <c:formatCode>0.00</c:formatCode>
                <c:ptCount val="12"/>
                <c:pt idx="0">
                  <c:v>172.1170395869191</c:v>
                </c:pt>
                <c:pt idx="1">
                  <c:v>91.65902841429882</c:v>
                </c:pt>
                <c:pt idx="2">
                  <c:v>77.33952049497293</c:v>
                </c:pt>
                <c:pt idx="3">
                  <c:v>73.09941520467836</c:v>
                </c:pt>
                <c:pt idx="4">
                  <c:v>92.9368029739777</c:v>
                </c:pt>
                <c:pt idx="5">
                  <c:v>1355.102040816327</c:v>
                </c:pt>
                <c:pt idx="6">
                  <c:v>524.1423125794154</c:v>
                </c:pt>
                <c:pt idx="7">
                  <c:v>487.9915797531336</c:v>
                </c:pt>
                <c:pt idx="8">
                  <c:v>1318.058635131806</c:v>
                </c:pt>
                <c:pt idx="9">
                  <c:v>102611.9678300007</c:v>
                </c:pt>
                <c:pt idx="10">
                  <c:v>25966.88248438664</c:v>
                </c:pt>
                <c:pt idx="11">
                  <c:v>26493.98969662278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7938328"/>
        <c:axId val="2137256632"/>
      </c:barChart>
      <c:lineChart>
        <c:grouping val="standard"/>
        <c:varyColors val="0"/>
        <c:ser>
          <c:idx val="4"/>
          <c:order val="2"/>
          <c:tx>
            <c:v>Média da dist.</c:v>
          </c:tx>
          <c:spPr>
            <a:ln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multiLvlStrRef>
              <c:f>Sheet2!$B$3:$C$14</c:f>
              <c:multiLvlStrCache>
                <c:ptCount val="12"/>
                <c:lvl>
                  <c:pt idx="0">
                    <c:v>0.249</c:v>
                  </c:pt>
                  <c:pt idx="1">
                    <c:v>0.5</c:v>
                  </c:pt>
                  <c:pt idx="2">
                    <c:v>0.749</c:v>
                  </c:pt>
                  <c:pt idx="3">
                    <c:v>1</c:v>
                  </c:pt>
                  <c:pt idx="4">
                    <c:v>0.25</c:v>
                  </c:pt>
                  <c:pt idx="5">
                    <c:v>0.5</c:v>
                  </c:pt>
                  <c:pt idx="6">
                    <c:v>0.75</c:v>
                  </c:pt>
                  <c:pt idx="7">
                    <c:v>1</c:v>
                  </c:pt>
                  <c:pt idx="8">
                    <c:v>0.249</c:v>
                  </c:pt>
                  <c:pt idx="9">
                    <c:v>0.5</c:v>
                  </c:pt>
                  <c:pt idx="10">
                    <c:v>0.749</c:v>
                  </c:pt>
                  <c:pt idx="11">
                    <c:v>1</c:v>
                  </c:pt>
                </c:lvl>
                <c:lvl>
                  <c:pt idx="0">
                    <c:v>10 nós</c:v>
                  </c:pt>
                  <c:pt idx="4">
                    <c:v>20 nós</c:v>
                  </c:pt>
                  <c:pt idx="8">
                    <c:v>30 nós</c:v>
                  </c:pt>
                </c:lvl>
              </c:multiLvlStrCache>
            </c:multiLvlStrRef>
          </c:cat>
          <c:val>
            <c:numRef>
              <c:f>Sheet2!$K$3:$K$14</c:f>
              <c:numCache>
                <c:formatCode>0.0%</c:formatCode>
                <c:ptCount val="12"/>
                <c:pt idx="0">
                  <c:v>0.491</c:v>
                </c:pt>
                <c:pt idx="1">
                  <c:v>0.491</c:v>
                </c:pt>
                <c:pt idx="2">
                  <c:v>0.491</c:v>
                </c:pt>
                <c:pt idx="3">
                  <c:v>0.491</c:v>
                </c:pt>
                <c:pt idx="4">
                  <c:v>0.491</c:v>
                </c:pt>
                <c:pt idx="5">
                  <c:v>0.491</c:v>
                </c:pt>
                <c:pt idx="6">
                  <c:v>0.491</c:v>
                </c:pt>
                <c:pt idx="7">
                  <c:v>0.491</c:v>
                </c:pt>
                <c:pt idx="8">
                  <c:v>0.491</c:v>
                </c:pt>
                <c:pt idx="9">
                  <c:v>0.491</c:v>
                </c:pt>
                <c:pt idx="10">
                  <c:v>0.491</c:v>
                </c:pt>
                <c:pt idx="11">
                  <c:v>0.491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7235672"/>
        <c:axId val="2137588680"/>
      </c:lineChart>
      <c:scatterChart>
        <c:scatterStyle val="lineMarker"/>
        <c:varyColors val="0"/>
        <c:ser>
          <c:idx val="3"/>
          <c:order val="1"/>
          <c:tx>
            <c:v>Distância</c:v>
          </c:tx>
          <c:spPr>
            <a:ln w="25400">
              <a:noFill/>
            </a:ln>
          </c:spPr>
          <c:marker>
            <c:symbol val="star"/>
            <c:size val="15"/>
            <c:spPr>
              <a:ln>
                <a:solidFill>
                  <a:schemeClr val="tx1"/>
                </a:solidFill>
              </a:ln>
            </c:spPr>
          </c:marker>
          <c:trendline>
            <c:spPr>
              <a:ln w="19050">
                <a:prstDash val="lgDashDotDot"/>
              </a:ln>
            </c:spPr>
            <c:trendlineType val="linear"/>
            <c:dispRSqr val="0"/>
            <c:dispEq val="0"/>
          </c:trendline>
          <c:xVal>
            <c:multiLvlStrRef>
              <c:f>'[Experimentos Single Source FCNF.xls]Sheet2'!$B$3:$C$14</c:f>
              <c:multiLvlStrCache>
                <c:ptCount val="12"/>
                <c:lvl>
                  <c:pt idx="0">
                    <c:v>0.249</c:v>
                  </c:pt>
                  <c:pt idx="1">
                    <c:v>0.5</c:v>
                  </c:pt>
                  <c:pt idx="2">
                    <c:v>0.749</c:v>
                  </c:pt>
                  <c:pt idx="3">
                    <c:v>1</c:v>
                  </c:pt>
                  <c:pt idx="4">
                    <c:v>0.25</c:v>
                  </c:pt>
                  <c:pt idx="5">
                    <c:v>0.5</c:v>
                  </c:pt>
                  <c:pt idx="6">
                    <c:v>0.75</c:v>
                  </c:pt>
                  <c:pt idx="7">
                    <c:v>1</c:v>
                  </c:pt>
                  <c:pt idx="8">
                    <c:v>0.249</c:v>
                  </c:pt>
                  <c:pt idx="9">
                    <c:v>0.5</c:v>
                  </c:pt>
                  <c:pt idx="10">
                    <c:v>0.749</c:v>
                  </c:pt>
                  <c:pt idx="11">
                    <c:v>1</c:v>
                  </c:pt>
                </c:lvl>
                <c:lvl>
                  <c:pt idx="0">
                    <c:v>10 nós</c:v>
                  </c:pt>
                  <c:pt idx="4">
                    <c:v>20 nós</c:v>
                  </c:pt>
                  <c:pt idx="8">
                    <c:v>30 nós</c:v>
                  </c:pt>
                </c:lvl>
              </c:multiLvlStrCache>
            </c:multiLvlStrRef>
          </c:xVal>
          <c:yVal>
            <c:numRef>
              <c:f>Sheet2!$J$3:$J$14</c:f>
              <c:numCache>
                <c:formatCode>0.0%</c:formatCode>
                <c:ptCount val="12"/>
                <c:pt idx="0">
                  <c:v>0.410714285714286</c:v>
                </c:pt>
                <c:pt idx="1">
                  <c:v>0.836601307189542</c:v>
                </c:pt>
                <c:pt idx="2">
                  <c:v>0.565217391304348</c:v>
                </c:pt>
                <c:pt idx="3">
                  <c:v>0.526315789473684</c:v>
                </c:pt>
                <c:pt idx="4">
                  <c:v>0.351851851851852</c:v>
                </c:pt>
                <c:pt idx="5">
                  <c:v>0.622535211267606</c:v>
                </c:pt>
                <c:pt idx="6">
                  <c:v>0.869565217391304</c:v>
                </c:pt>
                <c:pt idx="7">
                  <c:v>0.765957446808511</c:v>
                </c:pt>
                <c:pt idx="8">
                  <c:v>0.755555555555555</c:v>
                </c:pt>
                <c:pt idx="9">
                  <c:v>0.562162162162162</c:v>
                </c:pt>
                <c:pt idx="10">
                  <c:v>0.492682926829268</c:v>
                </c:pt>
                <c:pt idx="11">
                  <c:v>0.613207547169811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7235672"/>
        <c:axId val="2137588680"/>
      </c:scatterChart>
      <c:catAx>
        <c:axId val="213793832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+mn-lt"/>
              </a:defRPr>
            </a:pPr>
            <a:endParaRPr lang="en-US"/>
          </a:p>
        </c:txPr>
        <c:crossAx val="2137256632"/>
        <c:crosses val="autoZero"/>
        <c:auto val="1"/>
        <c:lblAlgn val="ctr"/>
        <c:lblOffset val="100"/>
        <c:noMultiLvlLbl val="0"/>
      </c:catAx>
      <c:valAx>
        <c:axId val="2137256632"/>
        <c:scaling>
          <c:logBase val="10.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>
                    <a:latin typeface="+mn-lt"/>
                  </a:rPr>
                  <a:t>Fator de aceleração (tempo execucção) da heurística comparado ao GLPK (Escala Logarítmica)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+mn-lt"/>
              </a:defRPr>
            </a:pPr>
            <a:endParaRPr lang="en-US"/>
          </a:p>
        </c:txPr>
        <c:crossAx val="2137938328"/>
        <c:crosses val="autoZero"/>
        <c:crossBetween val="between"/>
      </c:valAx>
      <c:valAx>
        <c:axId val="2137588680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>
                    <a:latin typeface="+mn-lt"/>
                  </a:rPr>
                  <a:t>Distância da soluçao da heurística para a ótima</a:t>
                </a:r>
              </a:p>
            </c:rich>
          </c:tx>
          <c:layout/>
          <c:overlay val="0"/>
        </c:title>
        <c:numFmt formatCode="0.0%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+mn-lt"/>
              </a:defRPr>
            </a:pPr>
            <a:endParaRPr lang="en-US"/>
          </a:p>
        </c:txPr>
        <c:crossAx val="2137235672"/>
        <c:crosses val="max"/>
        <c:crossBetween val="between"/>
      </c:valAx>
      <c:catAx>
        <c:axId val="2137235672"/>
        <c:scaling>
          <c:orientation val="minMax"/>
        </c:scaling>
        <c:delete val="1"/>
        <c:axPos val="b"/>
        <c:majorTickMark val="out"/>
        <c:minorTickMark val="none"/>
        <c:tickLblPos val="nextTo"/>
        <c:crossAx val="2137588680"/>
        <c:crosses val="autoZero"/>
        <c:auto val="1"/>
        <c:lblAlgn val="ctr"/>
        <c:lblOffset val="100"/>
        <c:noMultiLvlLbl val="0"/>
      </c:catAx>
    </c:plotArea>
    <c:legend>
      <c:legendPos val="b"/>
      <c:layout/>
      <c:overlay val="0"/>
      <c:txPr>
        <a:bodyPr/>
        <a:lstStyle/>
        <a:p>
          <a:pPr>
            <a:defRPr sz="1400">
              <a:latin typeface="+mn-lt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020B6-D0D1-DA43-85A4-1B83AF54DDC7}" type="datetimeFigureOut">
              <a:rPr lang="en-US" smtClean="0"/>
              <a:t>27/06/12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238E2-055F-C548-93D8-FC9D2679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89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602C-DB61-4C99-BF49-33C9AD3C81FC}" type="datetimeFigureOut">
              <a:rPr lang="pt-BR" smtClean="0"/>
              <a:pPr/>
              <a:t>27/06/12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5BC2-D042-41D2-B890-FF5AFEA1F3D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602C-DB61-4C99-BF49-33C9AD3C81FC}" type="datetimeFigureOut">
              <a:rPr lang="pt-BR" smtClean="0"/>
              <a:pPr/>
              <a:t>27/06/12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5BC2-D042-41D2-B890-FF5AFEA1F3D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602C-DB61-4C99-BF49-33C9AD3C81FC}" type="datetimeFigureOut">
              <a:rPr lang="pt-BR" smtClean="0"/>
              <a:pPr/>
              <a:t>27/06/12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5BC2-D042-41D2-B890-FF5AFEA1F3D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602C-DB61-4C99-BF49-33C9AD3C81FC}" type="datetimeFigureOut">
              <a:rPr lang="pt-BR" smtClean="0"/>
              <a:pPr/>
              <a:t>27/06/12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5BC2-D042-41D2-B890-FF5AFEA1F3D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602C-DB61-4C99-BF49-33C9AD3C81FC}" type="datetimeFigureOut">
              <a:rPr lang="pt-BR" smtClean="0"/>
              <a:pPr/>
              <a:t>27/06/12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5BC2-D042-41D2-B890-FF5AFEA1F3D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602C-DB61-4C99-BF49-33C9AD3C81FC}" type="datetimeFigureOut">
              <a:rPr lang="pt-BR" smtClean="0"/>
              <a:pPr/>
              <a:t>27/06/12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5BC2-D042-41D2-B890-FF5AFEA1F3D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602C-DB61-4C99-BF49-33C9AD3C81FC}" type="datetimeFigureOut">
              <a:rPr lang="pt-BR" smtClean="0"/>
              <a:pPr/>
              <a:t>27/06/12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5BC2-D042-41D2-B890-FF5AFEA1F3D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602C-DB61-4C99-BF49-33C9AD3C81FC}" type="datetimeFigureOut">
              <a:rPr lang="pt-BR" smtClean="0"/>
              <a:pPr/>
              <a:t>27/06/12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5BC2-D042-41D2-B890-FF5AFEA1F3D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602C-DB61-4C99-BF49-33C9AD3C81FC}" type="datetimeFigureOut">
              <a:rPr lang="pt-BR" smtClean="0"/>
              <a:pPr/>
              <a:t>27/06/12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5BC2-D042-41D2-B890-FF5AFEA1F3D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602C-DB61-4C99-BF49-33C9AD3C81FC}" type="datetimeFigureOut">
              <a:rPr lang="pt-BR" smtClean="0"/>
              <a:pPr/>
              <a:t>27/06/12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5BC2-D042-41D2-B890-FF5AFEA1F3D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602C-DB61-4C99-BF49-33C9AD3C81FC}" type="datetimeFigureOut">
              <a:rPr lang="pt-BR" smtClean="0"/>
              <a:pPr/>
              <a:t>27/06/12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5BC2-D042-41D2-B890-FF5AFEA1F3D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9602C-DB61-4C99-BF49-33C9AD3C81FC}" type="datetimeFigureOut">
              <a:rPr lang="pt-BR" smtClean="0"/>
              <a:pPr/>
              <a:t>27/06/12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E5BC2-D042-41D2-B890-FF5AFEA1F3D3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9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Source Fixed Charge Network Flow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Artur</a:t>
            </a:r>
            <a:r>
              <a:rPr lang="en-US" sz="2000" dirty="0" smtClean="0"/>
              <a:t> </a:t>
            </a:r>
            <a:r>
              <a:rPr lang="en-US" sz="2000" dirty="0" err="1" smtClean="0"/>
              <a:t>Rodrigues</a:t>
            </a:r>
            <a:endParaRPr lang="en-US" sz="2000" dirty="0" smtClean="0"/>
          </a:p>
          <a:p>
            <a:r>
              <a:rPr lang="en-US" sz="2000" dirty="0" smtClean="0"/>
              <a:t>Luciana </a:t>
            </a:r>
            <a:r>
              <a:rPr lang="en-US" sz="2000" dirty="0" err="1" smtClean="0"/>
              <a:t>Maroun</a:t>
            </a:r>
            <a:endParaRPr lang="en-US" sz="2000" dirty="0" smtClean="0"/>
          </a:p>
          <a:p>
            <a:r>
              <a:rPr lang="en-US" sz="2000" dirty="0" err="1" smtClean="0"/>
              <a:t>Thanis</a:t>
            </a:r>
            <a:r>
              <a:rPr lang="en-US" sz="2000" dirty="0" smtClean="0"/>
              <a:t> </a:t>
            </a:r>
            <a:r>
              <a:rPr lang="en-US" sz="2000" dirty="0" err="1" smtClean="0"/>
              <a:t>Paiva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1921986" y="354165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4072506" y="2029490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" name="Elipse 5"/>
          <p:cNvSpPr/>
          <p:nvPr/>
        </p:nvSpPr>
        <p:spPr>
          <a:xfrm>
            <a:off x="4072506" y="354165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7" name="Elipse 6"/>
          <p:cNvSpPr/>
          <p:nvPr/>
        </p:nvSpPr>
        <p:spPr>
          <a:xfrm>
            <a:off x="4072506" y="5053826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6088730" y="354165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10" name="Conector de seta reta 9"/>
          <p:cNvCxnSpPr>
            <a:stCxn id="4" idx="6"/>
            <a:endCxn id="6" idx="2"/>
          </p:cNvCxnSpPr>
          <p:nvPr/>
        </p:nvCxnSpPr>
        <p:spPr>
          <a:xfrm>
            <a:off x="2570058" y="3865694"/>
            <a:ext cx="1502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4" idx="7"/>
            <a:endCxn id="5" idx="2"/>
          </p:cNvCxnSpPr>
          <p:nvPr/>
        </p:nvCxnSpPr>
        <p:spPr>
          <a:xfrm flipV="1">
            <a:off x="2475150" y="2353526"/>
            <a:ext cx="1597356" cy="1283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5" idx="6"/>
            <a:endCxn id="8" idx="0"/>
          </p:cNvCxnSpPr>
          <p:nvPr/>
        </p:nvCxnSpPr>
        <p:spPr>
          <a:xfrm>
            <a:off x="4720578" y="2353526"/>
            <a:ext cx="1692188" cy="1188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6" idx="6"/>
            <a:endCxn id="8" idx="2"/>
          </p:cNvCxnSpPr>
          <p:nvPr/>
        </p:nvCxnSpPr>
        <p:spPr>
          <a:xfrm>
            <a:off x="4720578" y="3865694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0"/>
            <a:endCxn id="5" idx="4"/>
          </p:cNvCxnSpPr>
          <p:nvPr/>
        </p:nvCxnSpPr>
        <p:spPr>
          <a:xfrm flipV="1">
            <a:off x="4396542" y="267756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4" idx="5"/>
            <a:endCxn id="7" idx="2"/>
          </p:cNvCxnSpPr>
          <p:nvPr/>
        </p:nvCxnSpPr>
        <p:spPr>
          <a:xfrm>
            <a:off x="2475150" y="4094822"/>
            <a:ext cx="1597356" cy="1283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7" idx="0"/>
            <a:endCxn id="6" idx="4"/>
          </p:cNvCxnSpPr>
          <p:nvPr/>
        </p:nvCxnSpPr>
        <p:spPr>
          <a:xfrm flipV="1">
            <a:off x="4396542" y="4189730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547158" y="2677562"/>
            <a:ext cx="109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[0,0]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3033872" y="353236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[2,3]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656351" y="468449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[7,10]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4360538" y="446847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[5,7]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698050" y="29249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[6,8]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474473" y="259626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[0,0]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5050023" y="353236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[4,9]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351022" y="3681028"/>
            <a:ext cx="48923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-10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6790594" y="3685674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4720578" y="3901698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4720578" y="1844824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4720578" y="5517232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6412766" y="4684494"/>
                <a:ext cx="1579614" cy="92333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𝐶𝑢𝑠𝑡𝑜</m:t>
                      </m:r>
                      <m:r>
                        <a:rPr lang="pt-BR" b="0" i="1" smtClean="0">
                          <a:latin typeface="Cambria Math"/>
                        </a:rPr>
                        <m:t>=4</m:t>
                      </m:r>
                    </m:oMath>
                  </m:oMathPara>
                </a14:m>
                <a:endParaRPr lang="pt-BR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=10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766" y="4684494"/>
                <a:ext cx="1579614" cy="9233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5415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1921986" y="354165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4072506" y="2029490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" name="Elipse 5"/>
          <p:cNvSpPr/>
          <p:nvPr/>
        </p:nvSpPr>
        <p:spPr>
          <a:xfrm>
            <a:off x="4072506" y="354165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7" name="Elipse 6"/>
          <p:cNvSpPr/>
          <p:nvPr/>
        </p:nvSpPr>
        <p:spPr>
          <a:xfrm>
            <a:off x="4072506" y="5053826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6088730" y="354165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10" name="Conector de seta reta 9"/>
          <p:cNvCxnSpPr>
            <a:stCxn id="4" idx="6"/>
            <a:endCxn id="6" idx="2"/>
          </p:cNvCxnSpPr>
          <p:nvPr/>
        </p:nvCxnSpPr>
        <p:spPr>
          <a:xfrm>
            <a:off x="2570058" y="3865694"/>
            <a:ext cx="1502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4" idx="7"/>
            <a:endCxn id="5" idx="2"/>
          </p:cNvCxnSpPr>
          <p:nvPr/>
        </p:nvCxnSpPr>
        <p:spPr>
          <a:xfrm flipV="1">
            <a:off x="2475150" y="2353526"/>
            <a:ext cx="1597356" cy="1283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5" idx="6"/>
            <a:endCxn id="8" idx="0"/>
          </p:cNvCxnSpPr>
          <p:nvPr/>
        </p:nvCxnSpPr>
        <p:spPr>
          <a:xfrm>
            <a:off x="4720578" y="2353526"/>
            <a:ext cx="1692188" cy="1188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6" idx="6"/>
            <a:endCxn id="8" idx="2"/>
          </p:cNvCxnSpPr>
          <p:nvPr/>
        </p:nvCxnSpPr>
        <p:spPr>
          <a:xfrm>
            <a:off x="4720578" y="3865694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0"/>
            <a:endCxn id="5" idx="4"/>
          </p:cNvCxnSpPr>
          <p:nvPr/>
        </p:nvCxnSpPr>
        <p:spPr>
          <a:xfrm flipV="1">
            <a:off x="4396542" y="267756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4" idx="5"/>
            <a:endCxn id="7" idx="2"/>
          </p:cNvCxnSpPr>
          <p:nvPr/>
        </p:nvCxnSpPr>
        <p:spPr>
          <a:xfrm>
            <a:off x="2475150" y="4094822"/>
            <a:ext cx="1597356" cy="1283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7" idx="0"/>
            <a:endCxn id="6" idx="4"/>
          </p:cNvCxnSpPr>
          <p:nvPr/>
        </p:nvCxnSpPr>
        <p:spPr>
          <a:xfrm flipV="1">
            <a:off x="4396542" y="4189730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547158" y="2677562"/>
            <a:ext cx="109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[0,0]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033872" y="353236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[2,3]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656351" y="468449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[7,10]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4360538" y="446847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[5,7]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698050" y="29249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[6,8]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474473" y="259626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[0,0]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050023" y="353236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[4,9]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351022" y="3681028"/>
            <a:ext cx="48923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-10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6790594" y="3685674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4720578" y="3901698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4720578" y="1844824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4720578" y="5517232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34" name="Elipse 33"/>
          <p:cNvSpPr/>
          <p:nvPr/>
        </p:nvSpPr>
        <p:spPr>
          <a:xfrm>
            <a:off x="6084168" y="3541658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35" name="Conector de seta reta 34"/>
          <p:cNvCxnSpPr>
            <a:stCxn id="4" idx="6"/>
            <a:endCxn id="6" idx="2"/>
          </p:cNvCxnSpPr>
          <p:nvPr/>
        </p:nvCxnSpPr>
        <p:spPr>
          <a:xfrm>
            <a:off x="2570058" y="3865694"/>
            <a:ext cx="150244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stCxn id="6" idx="6"/>
            <a:endCxn id="34" idx="2"/>
          </p:cNvCxnSpPr>
          <p:nvPr/>
        </p:nvCxnSpPr>
        <p:spPr>
          <a:xfrm>
            <a:off x="4720578" y="3865694"/>
            <a:ext cx="136359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6412766" y="4684494"/>
                <a:ext cx="1579614" cy="92333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𝐶𝑢𝑠𝑡𝑜</m:t>
                      </m:r>
                      <m:r>
                        <a:rPr lang="pt-BR" b="0" i="1" smtClean="0">
                          <a:latin typeface="Cambria Math"/>
                        </a:rPr>
                        <m:t>=4</m:t>
                      </m:r>
                    </m:oMath>
                  </m:oMathPara>
                </a14:m>
                <a:endParaRPr lang="pt-BR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=10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766" y="4684494"/>
                <a:ext cx="1579614" cy="9233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654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1921986" y="354165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4072506" y="2029490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" name="Elipse 5"/>
          <p:cNvSpPr/>
          <p:nvPr/>
        </p:nvSpPr>
        <p:spPr>
          <a:xfrm>
            <a:off x="4072506" y="354165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7" name="Elipse 6"/>
          <p:cNvSpPr/>
          <p:nvPr/>
        </p:nvSpPr>
        <p:spPr>
          <a:xfrm>
            <a:off x="4072506" y="5053826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6088730" y="354165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10" name="Conector de seta reta 9"/>
          <p:cNvCxnSpPr>
            <a:stCxn id="4" idx="6"/>
            <a:endCxn id="6" idx="2"/>
          </p:cNvCxnSpPr>
          <p:nvPr/>
        </p:nvCxnSpPr>
        <p:spPr>
          <a:xfrm>
            <a:off x="2570058" y="3865694"/>
            <a:ext cx="1502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4" idx="7"/>
            <a:endCxn id="5" idx="2"/>
          </p:cNvCxnSpPr>
          <p:nvPr/>
        </p:nvCxnSpPr>
        <p:spPr>
          <a:xfrm flipV="1">
            <a:off x="2475150" y="2353526"/>
            <a:ext cx="1597356" cy="1283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5" idx="6"/>
            <a:endCxn id="8" idx="0"/>
          </p:cNvCxnSpPr>
          <p:nvPr/>
        </p:nvCxnSpPr>
        <p:spPr>
          <a:xfrm>
            <a:off x="4720578" y="2353526"/>
            <a:ext cx="1692188" cy="1188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6" idx="6"/>
            <a:endCxn id="8" idx="2"/>
          </p:cNvCxnSpPr>
          <p:nvPr/>
        </p:nvCxnSpPr>
        <p:spPr>
          <a:xfrm>
            <a:off x="4720578" y="3865694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0"/>
            <a:endCxn id="5" idx="4"/>
          </p:cNvCxnSpPr>
          <p:nvPr/>
        </p:nvCxnSpPr>
        <p:spPr>
          <a:xfrm flipV="1">
            <a:off x="4396542" y="267756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4" idx="5"/>
            <a:endCxn id="7" idx="2"/>
          </p:cNvCxnSpPr>
          <p:nvPr/>
        </p:nvCxnSpPr>
        <p:spPr>
          <a:xfrm>
            <a:off x="2475150" y="4094822"/>
            <a:ext cx="1597356" cy="1283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7" idx="0"/>
            <a:endCxn id="6" idx="4"/>
          </p:cNvCxnSpPr>
          <p:nvPr/>
        </p:nvCxnSpPr>
        <p:spPr>
          <a:xfrm flipV="1">
            <a:off x="4396542" y="4189730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547158" y="2677562"/>
            <a:ext cx="109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[0,0]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033872" y="353236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[0,1]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2656351" y="468449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[7,10]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4360538" y="446847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[5,7]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698050" y="29249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[6,8]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474473" y="259626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[0,0]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050023" y="353236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[0,7]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1463478" y="3681028"/>
            <a:ext cx="3722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-8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6790594" y="3685674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0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4720578" y="3901698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4720578" y="1844824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4720578" y="5517232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6412766" y="4684494"/>
                <a:ext cx="1579614" cy="147732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𝐶𝑢𝑠𝑡𝑜</m:t>
                      </m:r>
                      <m:r>
                        <a:rPr lang="pt-BR" b="0" i="1" smtClean="0">
                          <a:latin typeface="Cambria Math"/>
                        </a:rPr>
                        <m:t>=10</m:t>
                      </m:r>
                    </m:oMath>
                  </m:oMathPara>
                </a14:m>
                <a:endParaRPr lang="pt-BR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=10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1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4</m:t>
                          </m:r>
                          <m:r>
                            <a:rPr lang="pt-BR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766" y="4684494"/>
                <a:ext cx="1579614" cy="14773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3469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1921986" y="354165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4072506" y="2029490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" name="Elipse 5"/>
          <p:cNvSpPr/>
          <p:nvPr/>
        </p:nvSpPr>
        <p:spPr>
          <a:xfrm>
            <a:off x="4072506" y="354165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7" name="Elipse 6"/>
          <p:cNvSpPr/>
          <p:nvPr/>
        </p:nvSpPr>
        <p:spPr>
          <a:xfrm>
            <a:off x="4072506" y="5053826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6088730" y="354165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10" name="Conector de seta reta 9"/>
          <p:cNvCxnSpPr>
            <a:stCxn id="4" idx="6"/>
            <a:endCxn id="6" idx="2"/>
          </p:cNvCxnSpPr>
          <p:nvPr/>
        </p:nvCxnSpPr>
        <p:spPr>
          <a:xfrm>
            <a:off x="2570058" y="3865694"/>
            <a:ext cx="1502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4" idx="7"/>
            <a:endCxn id="5" idx="2"/>
          </p:cNvCxnSpPr>
          <p:nvPr/>
        </p:nvCxnSpPr>
        <p:spPr>
          <a:xfrm flipV="1">
            <a:off x="2475150" y="2353526"/>
            <a:ext cx="1597356" cy="1283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5" idx="6"/>
            <a:endCxn id="8" idx="0"/>
          </p:cNvCxnSpPr>
          <p:nvPr/>
        </p:nvCxnSpPr>
        <p:spPr>
          <a:xfrm>
            <a:off x="4720578" y="2353526"/>
            <a:ext cx="1692188" cy="1188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6" idx="6"/>
            <a:endCxn id="8" idx="2"/>
          </p:cNvCxnSpPr>
          <p:nvPr/>
        </p:nvCxnSpPr>
        <p:spPr>
          <a:xfrm>
            <a:off x="4720578" y="3865694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0"/>
            <a:endCxn id="5" idx="4"/>
          </p:cNvCxnSpPr>
          <p:nvPr/>
        </p:nvCxnSpPr>
        <p:spPr>
          <a:xfrm flipV="1">
            <a:off x="4396542" y="267756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4" idx="5"/>
            <a:endCxn id="7" idx="2"/>
          </p:cNvCxnSpPr>
          <p:nvPr/>
        </p:nvCxnSpPr>
        <p:spPr>
          <a:xfrm>
            <a:off x="2475150" y="4094822"/>
            <a:ext cx="1597356" cy="1283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7" idx="0"/>
            <a:endCxn id="6" idx="4"/>
          </p:cNvCxnSpPr>
          <p:nvPr/>
        </p:nvCxnSpPr>
        <p:spPr>
          <a:xfrm flipV="1">
            <a:off x="4396542" y="4189730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547158" y="2677562"/>
            <a:ext cx="109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[0,0]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033872" y="353236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[0,1]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656351" y="468449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[7,10]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4360538" y="446847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[5,7]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698050" y="29249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[6,8]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474473" y="259626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[0,0]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050023" y="353236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[0,7]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463478" y="3681028"/>
            <a:ext cx="3722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-8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6790594" y="3685674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4720578" y="3901698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4720578" y="1844824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4720578" y="5517232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34" name="Elipse 33"/>
          <p:cNvSpPr/>
          <p:nvPr/>
        </p:nvSpPr>
        <p:spPr>
          <a:xfrm>
            <a:off x="4077157" y="3546304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cxnSp>
        <p:nvCxnSpPr>
          <p:cNvPr id="35" name="Conector de seta reta 34"/>
          <p:cNvCxnSpPr>
            <a:stCxn id="4" idx="6"/>
            <a:endCxn id="6" idx="2"/>
          </p:cNvCxnSpPr>
          <p:nvPr/>
        </p:nvCxnSpPr>
        <p:spPr>
          <a:xfrm>
            <a:off x="2570058" y="3865694"/>
            <a:ext cx="150244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6412766" y="4684494"/>
                <a:ext cx="1579614" cy="147732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𝐶𝑢𝑠𝑡𝑜</m:t>
                      </m:r>
                      <m:r>
                        <a:rPr lang="pt-BR" b="0" i="1" smtClean="0">
                          <a:latin typeface="Cambria Math"/>
                        </a:rPr>
                        <m:t>=10</m:t>
                      </m:r>
                    </m:oMath>
                  </m:oMathPara>
                </a14:m>
                <a:endParaRPr lang="pt-BR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=10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1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4</m:t>
                          </m:r>
                          <m:r>
                            <a:rPr lang="pt-BR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766" y="4684494"/>
                <a:ext cx="1579614" cy="14773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3469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1921986" y="354165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4072506" y="2029490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" name="Elipse 5"/>
          <p:cNvSpPr/>
          <p:nvPr/>
        </p:nvSpPr>
        <p:spPr>
          <a:xfrm>
            <a:off x="4072506" y="354165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7" name="Elipse 6"/>
          <p:cNvSpPr/>
          <p:nvPr/>
        </p:nvSpPr>
        <p:spPr>
          <a:xfrm>
            <a:off x="4072506" y="5053826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6088730" y="354165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10" name="Conector de seta reta 9"/>
          <p:cNvCxnSpPr>
            <a:stCxn id="4" idx="6"/>
            <a:endCxn id="6" idx="2"/>
          </p:cNvCxnSpPr>
          <p:nvPr/>
        </p:nvCxnSpPr>
        <p:spPr>
          <a:xfrm>
            <a:off x="2570058" y="3865694"/>
            <a:ext cx="1502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4" idx="7"/>
            <a:endCxn id="5" idx="2"/>
          </p:cNvCxnSpPr>
          <p:nvPr/>
        </p:nvCxnSpPr>
        <p:spPr>
          <a:xfrm flipV="1">
            <a:off x="2475150" y="2353526"/>
            <a:ext cx="1597356" cy="1283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5" idx="6"/>
            <a:endCxn id="8" idx="0"/>
          </p:cNvCxnSpPr>
          <p:nvPr/>
        </p:nvCxnSpPr>
        <p:spPr>
          <a:xfrm>
            <a:off x="4720578" y="2353526"/>
            <a:ext cx="1692188" cy="1188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6" idx="6"/>
            <a:endCxn id="8" idx="2"/>
          </p:cNvCxnSpPr>
          <p:nvPr/>
        </p:nvCxnSpPr>
        <p:spPr>
          <a:xfrm>
            <a:off x="4720578" y="3865694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0"/>
            <a:endCxn id="5" idx="4"/>
          </p:cNvCxnSpPr>
          <p:nvPr/>
        </p:nvCxnSpPr>
        <p:spPr>
          <a:xfrm flipV="1">
            <a:off x="4396542" y="267756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4" idx="5"/>
            <a:endCxn id="7" idx="2"/>
          </p:cNvCxnSpPr>
          <p:nvPr/>
        </p:nvCxnSpPr>
        <p:spPr>
          <a:xfrm>
            <a:off x="2475150" y="4094822"/>
            <a:ext cx="1597356" cy="1283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7" idx="0"/>
            <a:endCxn id="6" idx="4"/>
          </p:cNvCxnSpPr>
          <p:nvPr/>
        </p:nvCxnSpPr>
        <p:spPr>
          <a:xfrm flipV="1">
            <a:off x="4396542" y="4189730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547158" y="2677562"/>
            <a:ext cx="109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[0,0]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033872" y="353236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[0,0]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2656351" y="468449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[7,10]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4360538" y="446847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[5,7]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698050" y="29249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[6,8]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474473" y="259626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[0,0]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050023" y="353236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[0,7]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463478" y="3681028"/>
            <a:ext cx="3722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-7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6790594" y="3685674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4720578" y="3901698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7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4720578" y="1844824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4720578" y="5517232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6412766" y="4684494"/>
                <a:ext cx="1579614" cy="147732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𝐶𝑢𝑠𝑡𝑜</m:t>
                      </m:r>
                      <m:r>
                        <a:rPr lang="pt-BR" b="0" i="1" smtClean="0">
                          <a:latin typeface="Cambria Math"/>
                        </a:rPr>
                        <m:t>=10</m:t>
                      </m:r>
                    </m:oMath>
                  </m:oMathPara>
                </a14:m>
                <a:endParaRPr lang="pt-BR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=10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1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pt-BR" dirty="0"/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4</m:t>
                          </m:r>
                          <m:r>
                            <a:rPr lang="pt-BR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766" y="4684494"/>
                <a:ext cx="1579614" cy="14773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564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1921986" y="354165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4072506" y="2029490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" name="Elipse 5"/>
          <p:cNvSpPr/>
          <p:nvPr/>
        </p:nvSpPr>
        <p:spPr>
          <a:xfrm>
            <a:off x="4072506" y="354165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7" name="Elipse 6"/>
          <p:cNvSpPr/>
          <p:nvPr/>
        </p:nvSpPr>
        <p:spPr>
          <a:xfrm>
            <a:off x="4072506" y="5053826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6088730" y="354165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10" name="Conector de seta reta 9"/>
          <p:cNvCxnSpPr>
            <a:stCxn id="4" idx="6"/>
            <a:endCxn id="6" idx="2"/>
          </p:cNvCxnSpPr>
          <p:nvPr/>
        </p:nvCxnSpPr>
        <p:spPr>
          <a:xfrm>
            <a:off x="2570058" y="3865694"/>
            <a:ext cx="1502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4" idx="7"/>
            <a:endCxn id="5" idx="2"/>
          </p:cNvCxnSpPr>
          <p:nvPr/>
        </p:nvCxnSpPr>
        <p:spPr>
          <a:xfrm flipV="1">
            <a:off x="2475150" y="2353526"/>
            <a:ext cx="1597356" cy="1283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5" idx="6"/>
            <a:endCxn id="8" idx="0"/>
          </p:cNvCxnSpPr>
          <p:nvPr/>
        </p:nvCxnSpPr>
        <p:spPr>
          <a:xfrm>
            <a:off x="4720578" y="2353526"/>
            <a:ext cx="1692188" cy="1188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6" idx="6"/>
            <a:endCxn id="8" idx="2"/>
          </p:cNvCxnSpPr>
          <p:nvPr/>
        </p:nvCxnSpPr>
        <p:spPr>
          <a:xfrm>
            <a:off x="4720578" y="3865694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0"/>
            <a:endCxn id="5" idx="4"/>
          </p:cNvCxnSpPr>
          <p:nvPr/>
        </p:nvCxnSpPr>
        <p:spPr>
          <a:xfrm flipV="1">
            <a:off x="4396542" y="267756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4" idx="5"/>
            <a:endCxn id="7" idx="2"/>
          </p:cNvCxnSpPr>
          <p:nvPr/>
        </p:nvCxnSpPr>
        <p:spPr>
          <a:xfrm>
            <a:off x="2475150" y="4094822"/>
            <a:ext cx="1597356" cy="1283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7" idx="0"/>
            <a:endCxn id="6" idx="4"/>
          </p:cNvCxnSpPr>
          <p:nvPr/>
        </p:nvCxnSpPr>
        <p:spPr>
          <a:xfrm flipV="1">
            <a:off x="4396542" y="4189730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547158" y="2677562"/>
            <a:ext cx="109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[0,0]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033872" y="353236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[0,0]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656351" y="468449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[7,10]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4360538" y="446847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[5,7]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698050" y="29249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[6,8]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474473" y="259626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[0,0]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050023" y="353236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[0,7]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463478" y="3681028"/>
            <a:ext cx="3722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-7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6790594" y="3685674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4720578" y="3901698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4720578" y="1844824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4720578" y="5517232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34" name="Elipse 33"/>
          <p:cNvSpPr/>
          <p:nvPr/>
        </p:nvSpPr>
        <p:spPr>
          <a:xfrm>
            <a:off x="4077157" y="3546304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cxnSp>
        <p:nvCxnSpPr>
          <p:cNvPr id="35" name="Conector de seta reta 34"/>
          <p:cNvCxnSpPr>
            <a:stCxn id="7" idx="0"/>
            <a:endCxn id="6" idx="4"/>
          </p:cNvCxnSpPr>
          <p:nvPr/>
        </p:nvCxnSpPr>
        <p:spPr>
          <a:xfrm flipV="1">
            <a:off x="4396542" y="4189730"/>
            <a:ext cx="0" cy="8640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stCxn id="4" idx="5"/>
            <a:endCxn id="7" idx="2"/>
          </p:cNvCxnSpPr>
          <p:nvPr/>
        </p:nvCxnSpPr>
        <p:spPr>
          <a:xfrm>
            <a:off x="2475150" y="4094822"/>
            <a:ext cx="1597356" cy="1283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6412766" y="4684494"/>
                <a:ext cx="1579614" cy="147732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𝐶𝑢𝑠𝑡𝑜</m:t>
                      </m:r>
                      <m:r>
                        <a:rPr lang="pt-BR" b="0" i="1" smtClean="0">
                          <a:latin typeface="Cambria Math"/>
                        </a:rPr>
                        <m:t>=10</m:t>
                      </m:r>
                    </m:oMath>
                  </m:oMathPara>
                </a14:m>
                <a:endParaRPr lang="pt-BR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=10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1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pt-BR" dirty="0"/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4</m:t>
                          </m:r>
                          <m:r>
                            <a:rPr lang="pt-BR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766" y="4684494"/>
                <a:ext cx="1579614" cy="14773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581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1921986" y="354165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4072506" y="2029490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" name="Elipse 5"/>
          <p:cNvSpPr/>
          <p:nvPr/>
        </p:nvSpPr>
        <p:spPr>
          <a:xfrm>
            <a:off x="4072506" y="354165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7" name="Elipse 6"/>
          <p:cNvSpPr/>
          <p:nvPr/>
        </p:nvSpPr>
        <p:spPr>
          <a:xfrm>
            <a:off x="4072506" y="5053826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6088730" y="354165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10" name="Conector de seta reta 9"/>
          <p:cNvCxnSpPr>
            <a:stCxn id="4" idx="6"/>
            <a:endCxn id="6" idx="2"/>
          </p:cNvCxnSpPr>
          <p:nvPr/>
        </p:nvCxnSpPr>
        <p:spPr>
          <a:xfrm>
            <a:off x="2570058" y="3865694"/>
            <a:ext cx="1502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4" idx="7"/>
            <a:endCxn id="5" idx="2"/>
          </p:cNvCxnSpPr>
          <p:nvPr/>
        </p:nvCxnSpPr>
        <p:spPr>
          <a:xfrm flipV="1">
            <a:off x="2475150" y="2353526"/>
            <a:ext cx="1597356" cy="1283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5" idx="6"/>
            <a:endCxn id="8" idx="0"/>
          </p:cNvCxnSpPr>
          <p:nvPr/>
        </p:nvCxnSpPr>
        <p:spPr>
          <a:xfrm>
            <a:off x="4720578" y="2353526"/>
            <a:ext cx="1692188" cy="1188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6" idx="6"/>
            <a:endCxn id="8" idx="2"/>
          </p:cNvCxnSpPr>
          <p:nvPr/>
        </p:nvCxnSpPr>
        <p:spPr>
          <a:xfrm>
            <a:off x="4720578" y="3865694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0"/>
            <a:endCxn id="5" idx="4"/>
          </p:cNvCxnSpPr>
          <p:nvPr/>
        </p:nvCxnSpPr>
        <p:spPr>
          <a:xfrm flipV="1">
            <a:off x="4396542" y="267756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4" idx="5"/>
            <a:endCxn id="7" idx="2"/>
          </p:cNvCxnSpPr>
          <p:nvPr/>
        </p:nvCxnSpPr>
        <p:spPr>
          <a:xfrm>
            <a:off x="2475150" y="4094822"/>
            <a:ext cx="1597356" cy="1283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7" idx="0"/>
            <a:endCxn id="6" idx="4"/>
          </p:cNvCxnSpPr>
          <p:nvPr/>
        </p:nvCxnSpPr>
        <p:spPr>
          <a:xfrm flipV="1">
            <a:off x="4396542" y="4189730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547158" y="2677562"/>
            <a:ext cx="109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[0,0]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033872" y="353236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[0,0]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656351" y="468449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[0,3]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4360538" y="446847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[0,0]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3698050" y="29249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[6,8]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474473" y="259626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[0,0]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050023" y="353236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[0,7]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534010" y="3681028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6790594" y="3685674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4720578" y="3901698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4720578" y="1844824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4720578" y="5517232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6412766" y="4684494"/>
                <a:ext cx="1579614" cy="203132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𝐶𝑢𝑠𝑡𝑜</m:t>
                      </m:r>
                      <m:r>
                        <a:rPr lang="pt-BR" b="0" i="1" smtClean="0">
                          <a:latin typeface="Cambria Math"/>
                        </a:rPr>
                        <m:t>=22</m:t>
                      </m:r>
                    </m:oMath>
                  </m:oMathPara>
                </a14:m>
                <a:endParaRPr lang="pt-BR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=10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1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pt-BR" dirty="0"/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4</m:t>
                          </m:r>
                          <m:r>
                            <a:rPr lang="pt-BR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15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pt-BR" dirty="0"/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54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766" y="4684494"/>
                <a:ext cx="1579614" cy="20313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940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648666" y="3649670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2799186" y="2137502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" name="Elipse 5"/>
          <p:cNvSpPr/>
          <p:nvPr/>
        </p:nvSpPr>
        <p:spPr>
          <a:xfrm>
            <a:off x="2799186" y="3649670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7" name="Elipse 6"/>
          <p:cNvSpPr/>
          <p:nvPr/>
        </p:nvSpPr>
        <p:spPr>
          <a:xfrm>
            <a:off x="2799186" y="516183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4815410" y="3649670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10" name="Conector de seta reta 9"/>
          <p:cNvCxnSpPr>
            <a:stCxn id="4" idx="6"/>
            <a:endCxn id="6" idx="2"/>
          </p:cNvCxnSpPr>
          <p:nvPr/>
        </p:nvCxnSpPr>
        <p:spPr>
          <a:xfrm>
            <a:off x="1296738" y="3973706"/>
            <a:ext cx="1502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4" idx="7"/>
            <a:endCxn id="5" idx="2"/>
          </p:cNvCxnSpPr>
          <p:nvPr/>
        </p:nvCxnSpPr>
        <p:spPr>
          <a:xfrm flipV="1">
            <a:off x="1201830" y="2461538"/>
            <a:ext cx="1597356" cy="1283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5" idx="6"/>
            <a:endCxn id="8" idx="0"/>
          </p:cNvCxnSpPr>
          <p:nvPr/>
        </p:nvCxnSpPr>
        <p:spPr>
          <a:xfrm>
            <a:off x="3447258" y="2461538"/>
            <a:ext cx="1692188" cy="1188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6" idx="6"/>
            <a:endCxn id="8" idx="2"/>
          </p:cNvCxnSpPr>
          <p:nvPr/>
        </p:nvCxnSpPr>
        <p:spPr>
          <a:xfrm>
            <a:off x="3447258" y="3973706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0"/>
            <a:endCxn id="5" idx="4"/>
          </p:cNvCxnSpPr>
          <p:nvPr/>
        </p:nvCxnSpPr>
        <p:spPr>
          <a:xfrm flipV="1">
            <a:off x="3123222" y="2785574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4" idx="5"/>
            <a:endCxn id="7" idx="2"/>
          </p:cNvCxnSpPr>
          <p:nvPr/>
        </p:nvCxnSpPr>
        <p:spPr>
          <a:xfrm>
            <a:off x="1201830" y="4202834"/>
            <a:ext cx="1597356" cy="1283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7" idx="0"/>
            <a:endCxn id="6" idx="4"/>
          </p:cNvCxnSpPr>
          <p:nvPr/>
        </p:nvCxnSpPr>
        <p:spPr>
          <a:xfrm flipV="1">
            <a:off x="3123222" y="429774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1273838" y="2785574"/>
            <a:ext cx="109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[0,0]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760552" y="364037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[0,0]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383031" y="479250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[0,3]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3087218" y="457648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[0,0]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2424730" y="303295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[6,8]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201153" y="270427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[0,0]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776703" y="364037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[0,7]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6395024" y="4221280"/>
                <a:ext cx="1579614" cy="203132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𝐶𝑢𝑠𝑡𝑜</m:t>
                      </m:r>
                      <m:r>
                        <a:rPr lang="pt-BR" b="0" i="1" smtClean="0">
                          <a:latin typeface="Cambria Math"/>
                        </a:rPr>
                        <m:t>=22</m:t>
                      </m:r>
                    </m:oMath>
                  </m:oMathPara>
                </a14:m>
                <a:endParaRPr lang="pt-BR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=10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1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pt-BR" dirty="0"/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4</m:t>
                          </m:r>
                          <m:r>
                            <a:rPr lang="pt-BR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15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pt-BR" dirty="0"/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54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024" y="4221280"/>
                <a:ext cx="1579614" cy="20313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5796136" y="284829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Solução encontrada.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207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Comportamento da Heurística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Prioriza custos e não considera capacidades para escolher caminhos</a:t>
            </a:r>
          </a:p>
          <a:p>
            <a:r>
              <a:rPr lang="pt-BR" dirty="0" smtClean="0"/>
              <a:t>Caminhos escolhidos inicialmente podem não compor a solução ótima</a:t>
            </a:r>
          </a:p>
          <a:p>
            <a:r>
              <a:rPr lang="pt-BR" dirty="0" smtClean="0"/>
              <a:t>Um caminho não escolhido pode comportar um fluxo que na heurística percorre vários caminhos mínimos, estes totalizando um maior custo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3403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Implementaç</a:t>
            </a:r>
            <a:r>
              <a:rPr lang="en-US" dirty="0" err="1" smtClean="0"/>
              <a:t>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pPr lvl="1"/>
            <a:r>
              <a:rPr lang="en-US" i="1" dirty="0" smtClean="0"/>
              <a:t>Container types </a:t>
            </a:r>
            <a:r>
              <a:rPr lang="en-US" dirty="0" smtClean="0"/>
              <a:t>(</a:t>
            </a:r>
            <a:r>
              <a:rPr lang="en-US" dirty="0" err="1" smtClean="0"/>
              <a:t>listas</a:t>
            </a:r>
            <a:r>
              <a:rPr lang="en-US" dirty="0" smtClean="0"/>
              <a:t> e </a:t>
            </a:r>
            <a:r>
              <a:rPr lang="en-US" dirty="0" err="1" smtClean="0"/>
              <a:t>dicion</a:t>
            </a:r>
            <a:r>
              <a:rPr lang="en-US" dirty="0" err="1" smtClean="0"/>
              <a:t>ários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Vasto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dirty="0" err="1" smtClean="0"/>
              <a:t>úmero</a:t>
            </a:r>
            <a:r>
              <a:rPr lang="en-US" dirty="0" smtClean="0"/>
              <a:t> de </a:t>
            </a:r>
            <a:r>
              <a:rPr lang="en-US" dirty="0" err="1"/>
              <a:t>b</a:t>
            </a:r>
            <a:r>
              <a:rPr lang="en-US" dirty="0" err="1" smtClean="0"/>
              <a:t>ibliotecas</a:t>
            </a:r>
            <a:endParaRPr lang="en-US" dirty="0" smtClean="0"/>
          </a:p>
          <a:p>
            <a:r>
              <a:rPr lang="en-US" dirty="0" err="1" smtClean="0"/>
              <a:t>Biblioteca</a:t>
            </a:r>
            <a:r>
              <a:rPr lang="en-US" dirty="0" smtClean="0"/>
              <a:t> </a:t>
            </a:r>
            <a:r>
              <a:rPr lang="en-US" i="1" dirty="0" err="1"/>
              <a:t>N</a:t>
            </a:r>
            <a:r>
              <a:rPr lang="en-US" i="1" dirty="0" err="1" smtClean="0"/>
              <a:t>etworkX</a:t>
            </a:r>
            <a:endParaRPr lang="en-US" i="1" dirty="0" smtClean="0"/>
          </a:p>
          <a:p>
            <a:pPr lvl="1"/>
            <a:r>
              <a:rPr lang="en-US" dirty="0" err="1" smtClean="0"/>
              <a:t>Estruturas</a:t>
            </a:r>
            <a:r>
              <a:rPr lang="en-US" dirty="0" smtClean="0"/>
              <a:t> e </a:t>
            </a:r>
            <a:r>
              <a:rPr lang="en-US" dirty="0" err="1" smtClean="0"/>
              <a:t>funç</a:t>
            </a:r>
            <a:r>
              <a:rPr lang="en-US" dirty="0" err="1" smtClean="0"/>
              <a:t>ões</a:t>
            </a:r>
            <a:r>
              <a:rPr lang="en-US" dirty="0" smtClean="0"/>
              <a:t> de </a:t>
            </a:r>
            <a:r>
              <a:rPr lang="en-US" dirty="0" err="1" smtClean="0"/>
              <a:t>grafos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prontas</a:t>
            </a:r>
            <a:r>
              <a:rPr lang="en-US" dirty="0" smtClean="0"/>
              <a:t> (ex.: </a:t>
            </a:r>
            <a:r>
              <a:rPr lang="en-US" i="1" dirty="0" err="1" smtClean="0"/>
              <a:t>dijkstra</a:t>
            </a:r>
            <a:r>
              <a:rPr lang="en-US" i="1" dirty="0" smtClean="0"/>
              <a:t>-path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err="1" smtClean="0"/>
              <a:t>Ainda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r</a:t>
            </a:r>
            <a:r>
              <a:rPr lang="en-US" dirty="0" err="1" smtClean="0"/>
              <a:t>ápido</a:t>
            </a:r>
            <a:r>
              <a:rPr lang="en-US" dirty="0" smtClean="0"/>
              <a:t> com </a:t>
            </a:r>
            <a:r>
              <a:rPr lang="en-US" dirty="0" err="1" smtClean="0"/>
              <a:t>PyPy</a:t>
            </a:r>
            <a:r>
              <a:rPr lang="en-US" dirty="0" smtClean="0"/>
              <a:t> (</a:t>
            </a:r>
            <a:r>
              <a:rPr lang="en-US" i="1" dirty="0" smtClean="0"/>
              <a:t>just-in-time compiler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837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Baseia-se num grafo direcionado </a:t>
            </a:r>
            <a:r>
              <a:rPr lang="pt-BR" i="1" dirty="0" smtClean="0"/>
              <a:t>G = (N,A) </a:t>
            </a:r>
            <a:r>
              <a:rPr lang="pt-BR" dirty="0" smtClean="0"/>
              <a:t>com 1 único nó de oferta e os demais nós de demanda/transbordo.</a:t>
            </a:r>
          </a:p>
          <a:p>
            <a:r>
              <a:rPr lang="pt-BR" dirty="0" smtClean="0"/>
              <a:t>Os arcos são capacitados(limitados superiormente) e apresentam custos fixos.</a:t>
            </a:r>
          </a:p>
          <a:p>
            <a:r>
              <a:rPr lang="pt-BR" i="1" u="sng" dirty="0" smtClean="0"/>
              <a:t>Objetivo</a:t>
            </a:r>
            <a:r>
              <a:rPr lang="pt-BR" dirty="0" smtClean="0"/>
              <a:t>: Selecionar um subconjunto de arcos tais que o fluxo que passe por eles atenda às demandas com um custo mínimo.</a:t>
            </a: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Gerador</a:t>
            </a:r>
            <a:r>
              <a:rPr lang="en-US" dirty="0" smtClean="0"/>
              <a:t> de </a:t>
            </a:r>
            <a:r>
              <a:rPr lang="en-US" dirty="0" err="1" smtClean="0"/>
              <a:t>Instâncias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Gera inst</a:t>
            </a:r>
            <a:r>
              <a:rPr lang="pt-BR" dirty="0" smtClean="0"/>
              <a:t>âncias com base nos seguintes parâmetros:</a:t>
            </a:r>
          </a:p>
          <a:p>
            <a:pPr lvl="1"/>
            <a:r>
              <a:rPr lang="pt-BR" dirty="0" smtClean="0"/>
              <a:t>N</a:t>
            </a:r>
            <a:r>
              <a:rPr lang="pt-BR" dirty="0" smtClean="0"/>
              <a:t>úmero de nós de demanda e transbordo</a:t>
            </a:r>
          </a:p>
          <a:p>
            <a:pPr lvl="1"/>
            <a:r>
              <a:rPr lang="pt-BR" dirty="0" smtClean="0"/>
              <a:t>Densidade</a:t>
            </a:r>
          </a:p>
          <a:p>
            <a:pPr lvl="1"/>
            <a:r>
              <a:rPr lang="pt-BR" dirty="0" smtClean="0"/>
              <a:t>Valor máximo para demanda</a:t>
            </a:r>
          </a:p>
          <a:p>
            <a:pPr lvl="1"/>
            <a:r>
              <a:rPr lang="pt-BR" dirty="0" smtClean="0"/>
              <a:t>Valor máximo para capacidades nos arcos</a:t>
            </a:r>
          </a:p>
          <a:p>
            <a:pPr lvl="1"/>
            <a:r>
              <a:rPr lang="pt-BR" dirty="0" smtClean="0"/>
              <a:t>Valor máximo para custos nos arcos</a:t>
            </a:r>
            <a:endParaRPr lang="pt-BR" dirty="0"/>
          </a:p>
          <a:p>
            <a:r>
              <a:rPr lang="pt-BR" dirty="0" smtClean="0"/>
              <a:t>Viabilidade garantida através do solver</a:t>
            </a:r>
          </a:p>
          <a:p>
            <a:r>
              <a:rPr lang="pt-BR" dirty="0" smtClean="0"/>
              <a:t>Objeto </a:t>
            </a:r>
            <a:r>
              <a:rPr lang="pt-BR" i="1" dirty="0" err="1" smtClean="0"/>
              <a:t>python</a:t>
            </a:r>
            <a:r>
              <a:rPr lang="pt-BR" dirty="0" smtClean="0"/>
              <a:t> e entrada para o </a:t>
            </a:r>
            <a:r>
              <a:rPr lang="pt-BR" i="1" dirty="0" smtClean="0"/>
              <a:t>GLPSOL</a:t>
            </a:r>
            <a:endParaRPr lang="pt-BR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Experimentos</a:t>
            </a:r>
            <a:r>
              <a:rPr lang="en-US" dirty="0" smtClean="0"/>
              <a:t> – </a:t>
            </a:r>
            <a:r>
              <a:rPr lang="en-US" dirty="0" err="1" smtClean="0"/>
              <a:t>Resultados</a:t>
            </a:r>
            <a:endParaRPr lang="pt-B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479450"/>
              </p:ext>
            </p:extLst>
          </p:nvPr>
        </p:nvGraphicFramePr>
        <p:xfrm>
          <a:off x="467544" y="1628800"/>
          <a:ext cx="8280917" cy="4369420"/>
        </p:xfrm>
        <a:graphic>
          <a:graphicData uri="http://schemas.openxmlformats.org/drawingml/2006/table">
            <a:tbl>
              <a:tblPr/>
              <a:tblGrid>
                <a:gridCol w="1201049"/>
                <a:gridCol w="1027213"/>
                <a:gridCol w="1027213"/>
                <a:gridCol w="1027213"/>
                <a:gridCol w="1054285"/>
                <a:gridCol w="889518"/>
                <a:gridCol w="1027213"/>
                <a:gridCol w="1027213"/>
              </a:tblGrid>
              <a:tr h="2579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Tempo (s)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Função Objetivo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9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effectLst/>
                          <a:latin typeface="+mn-lt"/>
                        </a:rPr>
                        <a:t>Numéro</a:t>
                      </a:r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 de </a:t>
                      </a:r>
                      <a:r>
                        <a:rPr lang="en-US" sz="1600" b="0" i="0" u="none" strike="noStrike" dirty="0" err="1">
                          <a:effectLst/>
                          <a:latin typeface="+mn-lt"/>
                        </a:rPr>
                        <a:t>nós</a:t>
                      </a:r>
                      <a:endParaRPr lang="en-US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effectLst/>
                          <a:latin typeface="+mn-lt"/>
                        </a:rPr>
                        <a:t>Densidade</a:t>
                      </a:r>
                      <a:endParaRPr lang="en-US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GLPK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Heurística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Aceleração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GLPK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Heurística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effectLst/>
                          <a:latin typeface="+mn-lt"/>
                        </a:rPr>
                        <a:t>Distância</a:t>
                      </a:r>
                      <a:endParaRPr lang="en-US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93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>
                          <a:effectLst/>
                          <a:latin typeface="+mn-lt"/>
                        </a:rPr>
                        <a:t>10 nós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0.249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0.001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172.12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112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158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41.1%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9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0.5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0.001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91.66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153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281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83.7%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9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0.749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0.001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77.34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161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252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56.5%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9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0.001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73.10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114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174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52.6%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93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>
                          <a:effectLst/>
                          <a:latin typeface="+mn-lt"/>
                        </a:rPr>
                        <a:t>20 nós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0.25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0.2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0.002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92.94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108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146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35.2%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9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0.5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8.3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0.006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1355.10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355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576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62.3%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9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0.75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3.3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0.006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524.14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161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301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87.0%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9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5.1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0.010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487.99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94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166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76.6%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93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>
                          <a:effectLst/>
                          <a:latin typeface="+mn-lt"/>
                        </a:rPr>
                        <a:t>30 nós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0.249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10.7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0.008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1318.06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315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553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75.6%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9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0.5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1390.7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0.014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102611.97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370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578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56.2%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9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0.749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453.2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0.017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25966.88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205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306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49.3%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9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925.7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0.035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26493.99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212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342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61.3%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9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effectLst/>
                          <a:latin typeface="+mn-lt"/>
                        </a:rPr>
                        <a:t>Média</a:t>
                      </a:r>
                      <a:endParaRPr lang="en-US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49.1%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9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DPA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16.4%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99792" y="6237312"/>
            <a:ext cx="377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Valor </a:t>
            </a:r>
            <a:r>
              <a:rPr lang="en-US" i="1" dirty="0" err="1" smtClean="0"/>
              <a:t>m</a:t>
            </a:r>
            <a:r>
              <a:rPr lang="en-US" i="1" dirty="0" err="1" smtClean="0"/>
              <a:t>áximo</a:t>
            </a:r>
            <a:r>
              <a:rPr lang="en-US" i="1" dirty="0" smtClean="0"/>
              <a:t> </a:t>
            </a:r>
            <a:r>
              <a:rPr lang="en-US" i="1" dirty="0" err="1" smtClean="0"/>
              <a:t>para</a:t>
            </a:r>
            <a:r>
              <a:rPr lang="en-US" i="1" dirty="0" smtClean="0"/>
              <a:t> as </a:t>
            </a:r>
            <a:r>
              <a:rPr lang="en-US" i="1" dirty="0" err="1" smtClean="0"/>
              <a:t>demandas</a:t>
            </a:r>
            <a:r>
              <a:rPr lang="en-US" i="1" dirty="0" smtClean="0"/>
              <a:t> = 10</a:t>
            </a:r>
            <a:endParaRPr lang="en-US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Experimentos</a:t>
            </a:r>
            <a:r>
              <a:rPr lang="en-US" dirty="0" smtClean="0"/>
              <a:t> – </a:t>
            </a:r>
            <a:r>
              <a:rPr lang="en-US" dirty="0" err="1" smtClean="0"/>
              <a:t>Resultados</a:t>
            </a:r>
            <a:endParaRPr lang="pt-BR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0802474"/>
              </p:ext>
            </p:extLst>
          </p:nvPr>
        </p:nvGraphicFramePr>
        <p:xfrm>
          <a:off x="611560" y="1340768"/>
          <a:ext cx="7920880" cy="518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Experimentos</a:t>
            </a:r>
            <a:r>
              <a:rPr lang="en-US" dirty="0" smtClean="0"/>
              <a:t> – </a:t>
            </a:r>
            <a:r>
              <a:rPr lang="en-US" dirty="0" err="1" smtClean="0"/>
              <a:t>Resultados</a:t>
            </a:r>
            <a:endParaRPr lang="pt-BR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003451"/>
              </p:ext>
            </p:extLst>
          </p:nvPr>
        </p:nvGraphicFramePr>
        <p:xfrm>
          <a:off x="683568" y="2132856"/>
          <a:ext cx="7848870" cy="2368116"/>
        </p:xfrm>
        <a:graphic>
          <a:graphicData uri="http://schemas.openxmlformats.org/drawingml/2006/table">
            <a:tbl>
              <a:tblPr/>
              <a:tblGrid>
                <a:gridCol w="1440160"/>
                <a:gridCol w="935156"/>
                <a:gridCol w="1118808"/>
                <a:gridCol w="1114388"/>
                <a:gridCol w="1002742"/>
                <a:gridCol w="1118808"/>
                <a:gridCol w="1118808"/>
              </a:tblGrid>
              <a:tr h="2560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Tempo (s)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Função Objetivo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60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effectLst/>
                          <a:latin typeface="Arial"/>
                        </a:rPr>
                        <a:t>Demanda</a:t>
                      </a:r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 Max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GLPK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effectLst/>
                          <a:latin typeface="Arial"/>
                        </a:rPr>
                        <a:t>Heurística</a:t>
                      </a:r>
                      <a:endParaRPr lang="en-US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effectLst/>
                          <a:latin typeface="Arial"/>
                        </a:rPr>
                        <a:t>Aceleração</a:t>
                      </a:r>
                      <a:endParaRPr lang="en-US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GLPK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effectLst/>
                          <a:latin typeface="Arial"/>
                        </a:rPr>
                        <a:t>Heurística</a:t>
                      </a:r>
                      <a:endParaRPr lang="en-US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effectLst/>
                          <a:latin typeface="Arial"/>
                        </a:rPr>
                        <a:t>Distância</a:t>
                      </a:r>
                      <a:endParaRPr lang="en-US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2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0.1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0.0007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153.14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51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56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9.8%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2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0.1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0.0005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216.45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40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45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12.5%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2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0.1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0.0008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128.53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39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59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51.3%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2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40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0.1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0.0006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168.35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77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81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5.2%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2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50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0.1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0.0005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200.00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45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33.3%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2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0.1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0.0006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177.94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46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52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13.0%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2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70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0.1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0.0005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202.84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49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56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14.3%</a:t>
                      </a:r>
                    </a:p>
                  </a:txBody>
                  <a:tcPr marL="19284" marR="19284" marT="19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99792" y="5733256"/>
            <a:ext cx="434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Densidade</a:t>
            </a:r>
            <a:r>
              <a:rPr lang="en-US" i="1" dirty="0" smtClean="0"/>
              <a:t> = 0.249; </a:t>
            </a:r>
            <a:r>
              <a:rPr lang="en-US" i="1" dirty="0" err="1" smtClean="0"/>
              <a:t>N</a:t>
            </a:r>
            <a:r>
              <a:rPr lang="en-US" i="1" dirty="0" err="1" smtClean="0"/>
              <a:t>úmero</a:t>
            </a:r>
            <a:r>
              <a:rPr lang="en-US" i="1" dirty="0"/>
              <a:t> </a:t>
            </a:r>
            <a:r>
              <a:rPr lang="en-US" i="1" dirty="0" smtClean="0"/>
              <a:t>de </a:t>
            </a:r>
            <a:r>
              <a:rPr lang="en-US" i="1" dirty="0" err="1" smtClean="0"/>
              <a:t>vértices</a:t>
            </a:r>
            <a:r>
              <a:rPr lang="en-US" i="1" dirty="0" smtClean="0"/>
              <a:t> = 10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35818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348880"/>
            <a:ext cx="8229600" cy="1143000"/>
          </a:xfrm>
        </p:spPr>
        <p:txBody>
          <a:bodyPr/>
          <a:lstStyle/>
          <a:p>
            <a:r>
              <a:rPr lang="en-US" dirty="0" err="1" smtClean="0"/>
              <a:t>D</a:t>
            </a:r>
            <a:r>
              <a:rPr lang="en-US" dirty="0" err="1" smtClean="0"/>
              <a:t>úvidas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19872" y="3429000"/>
            <a:ext cx="552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arturhoo</a:t>
            </a:r>
            <a:r>
              <a:rPr lang="en-US" dirty="0"/>
              <a:t>/single-source-</a:t>
            </a:r>
            <a:r>
              <a:rPr lang="en-US" dirty="0" err="1"/>
              <a:t>fcnf</a:t>
            </a:r>
            <a:r>
              <a:rPr lang="en-US" dirty="0"/>
              <a:t>-heuristic</a:t>
            </a:r>
          </a:p>
        </p:txBody>
      </p:sp>
    </p:spTree>
    <p:extLst>
      <p:ext uri="{BB962C8B-B14F-4D97-AF65-F5344CB8AC3E}">
        <p14:creationId xmlns:p14="http://schemas.microsoft.com/office/powerpoint/2010/main" val="1737305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</a:t>
            </a:r>
            <a:endParaRPr lang="pt-BR" dirty="0"/>
          </a:p>
        </p:txBody>
      </p:sp>
      <p:pic>
        <p:nvPicPr>
          <p:cNvPr id="4" name="Espaço Reservado para Conteúdo 3" descr="grafo_colorido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50630"/>
            <a:ext cx="8229600" cy="422510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Formulação Matemática</a:t>
            </a:r>
            <a:endParaRPr lang="pt-BR" dirty="0"/>
          </a:p>
        </p:txBody>
      </p:sp>
      <p:sp>
        <p:nvSpPr>
          <p:cNvPr id="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/>
          <a:lstStyle/>
          <a:p>
            <a:pPr>
              <a:buNone/>
            </a:pPr>
            <a:r>
              <a:rPr lang="pt-BR" sz="2800" dirty="0" smtClean="0"/>
              <a:t>    Nó de </a:t>
            </a:r>
            <a:r>
              <a:rPr lang="pt-BR" sz="2800" i="1" dirty="0" smtClean="0"/>
              <a:t>oferta, </a:t>
            </a:r>
            <a:r>
              <a:rPr lang="pt-BR" sz="2800" dirty="0" smtClean="0"/>
              <a:t>                 e</a:t>
            </a:r>
            <a:r>
              <a:rPr lang="pt-BR" dirty="0" smtClean="0"/>
              <a:t>  </a:t>
            </a:r>
            <a:endParaRPr lang="pt-BR" sz="2800" dirty="0" smtClean="0"/>
          </a:p>
          <a:p>
            <a:pPr>
              <a:buNone/>
            </a:pPr>
            <a:r>
              <a:rPr lang="pt-BR" sz="2800" dirty="0"/>
              <a:t>	</a:t>
            </a:r>
            <a:r>
              <a:rPr lang="pt-BR" sz="2800" dirty="0" smtClean="0"/>
              <a:t>Nós de </a:t>
            </a:r>
            <a:r>
              <a:rPr lang="pt-BR" sz="2800" i="1" dirty="0" smtClean="0"/>
              <a:t>demanda</a:t>
            </a:r>
            <a:r>
              <a:rPr lang="pt-BR" sz="2800" dirty="0" smtClean="0"/>
              <a:t>, </a:t>
            </a:r>
          </a:p>
          <a:p>
            <a:pPr>
              <a:buNone/>
            </a:pPr>
            <a:r>
              <a:rPr lang="pt-BR" sz="2800" dirty="0" smtClean="0"/>
              <a:t>	Nós de </a:t>
            </a:r>
            <a:r>
              <a:rPr lang="pt-BR" sz="2800" i="1" dirty="0" smtClean="0"/>
              <a:t>transbordo</a:t>
            </a:r>
            <a:r>
              <a:rPr lang="pt-BR" sz="2800" dirty="0" smtClean="0"/>
              <a:t>, </a:t>
            </a:r>
          </a:p>
          <a:p>
            <a:pPr>
              <a:buNone/>
            </a:pPr>
            <a:r>
              <a:rPr lang="pt-BR" sz="2800" dirty="0" smtClean="0"/>
              <a:t>     </a:t>
            </a:r>
            <a:r>
              <a:rPr lang="pt-BR" sz="2800" i="1" dirty="0" smtClean="0"/>
              <a:t>Arcos</a:t>
            </a:r>
            <a:r>
              <a:rPr lang="pt-BR" sz="2800" dirty="0" smtClean="0"/>
              <a:t>,</a:t>
            </a:r>
          </a:p>
          <a:p>
            <a:pPr>
              <a:buNone/>
            </a:pPr>
            <a:r>
              <a:rPr lang="pt-BR" sz="2800" dirty="0" smtClean="0"/>
              <a:t>	</a:t>
            </a:r>
            <a:r>
              <a:rPr lang="pt-BR" sz="2800" i="1" dirty="0" smtClean="0"/>
              <a:t>Fluxo</a:t>
            </a:r>
            <a:r>
              <a:rPr lang="pt-BR" sz="2800" dirty="0" smtClean="0"/>
              <a:t> definido pela variável          e pela variável     </a:t>
            </a:r>
          </a:p>
          <a:p>
            <a:pPr>
              <a:buNone/>
            </a:pPr>
            <a:r>
              <a:rPr lang="pt-BR" sz="2800" dirty="0" smtClean="0"/>
              <a:t>    binária         tal que:</a:t>
            </a:r>
          </a:p>
        </p:txBody>
      </p:sp>
      <p:grpSp>
        <p:nvGrpSpPr>
          <p:cNvPr id="15" name="Grupo 14"/>
          <p:cNvGrpSpPr/>
          <p:nvPr/>
        </p:nvGrpSpPr>
        <p:grpSpPr>
          <a:xfrm>
            <a:off x="1928794" y="1643378"/>
            <a:ext cx="6491914" cy="4354584"/>
            <a:chOff x="1928794" y="1643378"/>
            <a:chExt cx="6491914" cy="4354584"/>
          </a:xfrm>
        </p:grpSpPr>
        <p:pic>
          <p:nvPicPr>
            <p:cNvPr id="16" name="Imagem 15" descr="arcos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28794" y="3143248"/>
              <a:ext cx="5686651" cy="612758"/>
            </a:xfrm>
            <a:prstGeom prst="rect">
              <a:avLst/>
            </a:prstGeom>
          </p:spPr>
        </p:pic>
        <p:pic>
          <p:nvPicPr>
            <p:cNvPr id="17" name="Imagem 16" descr="demanda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00430" y="2143116"/>
              <a:ext cx="1666901" cy="496675"/>
            </a:xfrm>
            <a:prstGeom prst="rect">
              <a:avLst/>
            </a:prstGeom>
          </p:spPr>
        </p:pic>
        <p:pic>
          <p:nvPicPr>
            <p:cNvPr id="18" name="Imagem 17" descr="oferta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93758" y="1668212"/>
              <a:ext cx="1178176" cy="546342"/>
            </a:xfrm>
            <a:prstGeom prst="rect">
              <a:avLst/>
            </a:prstGeom>
          </p:spPr>
        </p:pic>
        <p:pic>
          <p:nvPicPr>
            <p:cNvPr id="19" name="Imagem 18" descr="somatorio.JP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2000" y="1643378"/>
              <a:ext cx="3848708" cy="571176"/>
            </a:xfrm>
            <a:prstGeom prst="rect">
              <a:avLst/>
            </a:prstGeom>
          </p:spPr>
        </p:pic>
        <p:pic>
          <p:nvPicPr>
            <p:cNvPr id="20" name="Imagem 19" descr="transbordo.JP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86182" y="2714620"/>
              <a:ext cx="1701809" cy="504953"/>
            </a:xfrm>
            <a:prstGeom prst="rect">
              <a:avLst/>
            </a:prstGeom>
          </p:spPr>
        </p:pic>
        <p:pic>
          <p:nvPicPr>
            <p:cNvPr id="21" name="Imagem 20" descr="vary.JP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71670" y="4714884"/>
              <a:ext cx="4634159" cy="1283078"/>
            </a:xfrm>
            <a:prstGeom prst="rect">
              <a:avLst/>
            </a:prstGeom>
          </p:spPr>
        </p:pic>
        <p:pic>
          <p:nvPicPr>
            <p:cNvPr id="22" name="Imagem 21" descr="x.JP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29190" y="3786190"/>
              <a:ext cx="593452" cy="397340"/>
            </a:xfrm>
            <a:prstGeom prst="rect">
              <a:avLst/>
            </a:prstGeom>
          </p:spPr>
        </p:pic>
        <p:pic>
          <p:nvPicPr>
            <p:cNvPr id="23" name="Imagem 22" descr="y.JP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000232" y="4358934"/>
              <a:ext cx="514907" cy="3559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Formulação Matemática</a:t>
            </a:r>
            <a:endParaRPr lang="pt-BR" dirty="0"/>
          </a:p>
        </p:txBody>
      </p:sp>
      <p:pic>
        <p:nvPicPr>
          <p:cNvPr id="6" name="Espaço Reservado para Conteúdo 5" descr="fobj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71956"/>
            <a:ext cx="8229600" cy="2782451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Heurística do Caminho Mínimo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776"/>
                <a:ext cx="8229600" cy="506916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 xmlns="">
                    <m:r>
                      <a:rPr lang="pt-BR" sz="1900" i="1" smtClean="0">
                        <a:latin typeface="Cambria Math"/>
                        <a:ea typeface="Cambria Math"/>
                      </a:rPr>
                      <m:t>∀ </m:t>
                    </m:r>
                    <m:d>
                      <m:dPr>
                        <m:ctrlPr>
                          <a:rPr lang="pt-BR" sz="19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pt-BR" sz="19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pt-BR" sz="19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pt-BR" sz="1900" i="1"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pt-BR" sz="19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pt-BR" sz="1900" i="1">
                        <a:latin typeface="Cambria Math"/>
                        <a:ea typeface="Cambria Math"/>
                      </a:rPr>
                      <m:t>𝐴</m:t>
                    </m:r>
                  </m:oMath>
                </a14:m>
                <a:r>
                  <a:rPr lang="pt-BR" sz="1900" b="1" dirty="0" smtClean="0"/>
                  <a:t> faça</a:t>
                </a:r>
              </a:p>
              <a:p>
                <a:pPr marL="0" indent="0">
                  <a:buNone/>
                </a:pPr>
                <a:r>
                  <a:rPr lang="pt-BR" sz="1900" b="1" i="1" dirty="0" smtClean="0">
                    <a:latin typeface="Cambria Math"/>
                  </a:rPr>
                  <a:t>	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pt-BR" sz="19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19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19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pt-BR" sz="1900" b="0" i="1" smtClean="0">
                        <a:latin typeface="Cambria Math"/>
                      </a:rPr>
                      <m:t> </m:t>
                    </m:r>
                    <m:r>
                      <a:rPr lang="pt-BR" sz="1900" b="0" i="1" smtClean="0">
                        <a:latin typeface="Cambria Math"/>
                        <a:ea typeface="Cambria Math"/>
                      </a:rPr>
                      <m:t>←0</m:t>
                    </m:r>
                  </m:oMath>
                </a14:m>
                <a:endParaRPr lang="pt-BR" sz="1900" dirty="0" smtClean="0"/>
              </a:p>
              <a:p>
                <a:pPr marL="0" indent="0">
                  <a:buNone/>
                </a:pPr>
                <a:r>
                  <a:rPr lang="pt-BR" sz="1900" b="1" dirty="0" smtClean="0"/>
                  <a:t>enquanto </a:t>
                </a:r>
                <a14:m>
                  <m:oMath xmlns:m="http://schemas.openxmlformats.org/officeDocument/2006/math" xmlns="">
                    <m:r>
                      <a:rPr lang="pt-BR" sz="1900" i="1" smtClean="0">
                        <a:latin typeface="Cambria Math"/>
                        <a:ea typeface="Cambria Math"/>
                      </a:rPr>
                      <m:t>∃</m:t>
                    </m:r>
                    <m:r>
                      <a:rPr lang="pt-BR" sz="19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pt-BR" sz="1900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pt-BR" sz="19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pt-BR" sz="1900" b="0" i="1" smtClean="0">
                        <a:latin typeface="Cambria Math"/>
                        <a:ea typeface="Cambria Math"/>
                      </a:rPr>
                      <m:t>𝑉</m:t>
                    </m:r>
                    <m:r>
                      <a:rPr lang="pt-BR" sz="1900" b="0" i="1" smtClean="0">
                        <a:latin typeface="Cambria Math"/>
                        <a:ea typeface="Cambria Math"/>
                      </a:rPr>
                      <m:t> | </m:t>
                    </m:r>
                    <m:sSub>
                      <m:sSubPr>
                        <m:ctrlPr>
                          <a:rPr lang="pt-BR" sz="19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sz="1900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pt-BR" sz="19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900" dirty="0" smtClean="0"/>
                  <a:t>&gt; 0 </a:t>
                </a:r>
                <a:r>
                  <a:rPr lang="pt-BR" sz="1900" b="1" dirty="0" smtClean="0"/>
                  <a:t>faça</a:t>
                </a:r>
              </a:p>
              <a:p>
                <a:pPr marL="0" indent="0">
                  <a:buNone/>
                </a:pPr>
                <a:r>
                  <a:rPr lang="pt-BR" sz="1900" b="0" dirty="0" smtClean="0"/>
                  <a:t>	</a:t>
                </a:r>
                <a14:m>
                  <m:oMath xmlns:m="http://schemas.openxmlformats.org/officeDocument/2006/math" xmlns="">
                    <m:r>
                      <a:rPr lang="pt-BR" sz="1900" b="0" i="1" smtClean="0">
                        <a:latin typeface="Cambria Math"/>
                      </a:rPr>
                      <m:t>𝐶</m:t>
                    </m:r>
                    <m:r>
                      <a:rPr lang="pt-BR" sz="1900" b="0" i="1" smtClean="0">
                        <a:latin typeface="Cambria Math"/>
                      </a:rPr>
                      <m:t> ← </m:t>
                    </m:r>
                    <m:r>
                      <a:rPr lang="pt-BR" sz="1900" b="0" i="1" smtClean="0">
                        <a:latin typeface="Cambria Math"/>
                        <a:ea typeface="Cambria Math"/>
                      </a:rPr>
                      <m:t>𝑐𝑎𝑚𝑖𝑛h𝑜</m:t>
                    </m:r>
                    <m:r>
                      <a:rPr lang="pt-BR" sz="1900" b="0" i="1" smtClean="0">
                        <a:latin typeface="Cambria Math"/>
                        <a:ea typeface="Cambria Math"/>
                      </a:rPr>
                      <m:t>_</m:t>
                    </m:r>
                    <m:r>
                      <a:rPr lang="pt-BR" sz="1900" b="0" i="1" smtClean="0">
                        <a:latin typeface="Cambria Math"/>
                        <a:ea typeface="Cambria Math"/>
                      </a:rPr>
                      <m:t>𝑚𝑖𝑛𝑖𝑚𝑜</m:t>
                    </m:r>
                    <m:r>
                      <a:rPr lang="pt-BR" sz="19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pt-BR" sz="1900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pt-BR" sz="19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pt-BR" sz="1900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pt-BR" sz="19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pt-BR" sz="1900" dirty="0" smtClean="0"/>
              </a:p>
              <a:p>
                <a:pPr marL="0" indent="0">
                  <a:buNone/>
                </a:pPr>
                <a:r>
                  <a:rPr lang="pt-BR" sz="1900" b="0" dirty="0" smtClean="0">
                    <a:ea typeface="Cambria Math"/>
                  </a:rPr>
                  <a:t>	</a:t>
                </a:r>
                <a14:m>
                  <m:oMath xmlns:m="http://schemas.openxmlformats.org/officeDocument/2006/math" xmlns="">
                    <m:r>
                      <a:rPr lang="pt-BR" sz="1900" b="0" i="1" smtClean="0">
                        <a:latin typeface="Cambria Math"/>
                        <a:ea typeface="Cambria Math"/>
                      </a:rPr>
                      <m:t>𝑓𝑙𝑢𝑥𝑜</m:t>
                    </m:r>
                    <m:r>
                      <a:rPr lang="pt-BR" sz="1900" b="0" i="1" smtClean="0">
                        <a:latin typeface="Cambria Math"/>
                        <a:ea typeface="Cambria Math"/>
                      </a:rPr>
                      <m:t> ← </m:t>
                    </m:r>
                    <m:r>
                      <m:rPr>
                        <m:sty m:val="p"/>
                      </m:rPr>
                      <a:rPr lang="pt-BR" sz="1900" b="0" i="0" smtClean="0">
                        <a:latin typeface="Cambria Math"/>
                        <a:ea typeface="Cambria Math"/>
                      </a:rPr>
                      <m:t>min</m:t>
                    </m:r>
                    <m:r>
                      <a:rPr lang="pt-BR" sz="1900" b="0" i="1" smtClean="0">
                        <a:latin typeface="Cambria Math"/>
                        <a:ea typeface="Cambria Math"/>
                      </a:rPr>
                      <m:t>⁡(</m:t>
                    </m:r>
                    <m:sSub>
                      <m:sSubPr>
                        <m:ctrlPr>
                          <a:rPr lang="pt-BR" sz="19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sz="1900" b="0" i="1" smtClean="0">
                            <a:latin typeface="Cambria Math"/>
                            <a:ea typeface="Cambria Math"/>
                          </a:rPr>
                          <m:t>𝑐𝑎𝑝𝑎𝑐𝑖𝑑𝑎𝑑𝑒</m:t>
                        </m:r>
                      </m:e>
                      <m:sub>
                        <m:r>
                          <a:rPr lang="pt-BR" sz="1900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sub>
                    </m:sSub>
                    <m:r>
                      <a:rPr lang="pt-BR" sz="1900" b="0" i="1" smtClean="0">
                        <a:latin typeface="Cambria Math"/>
                        <a:ea typeface="Cambria Math"/>
                      </a:rPr>
                      <m:t>, </m:t>
                    </m:r>
                    <m:sSub>
                      <m:sSubPr>
                        <m:ctrlPr>
                          <a:rPr lang="pt-BR" sz="19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sz="1900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pt-BR" sz="19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pt-BR" sz="19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pt-BR" sz="190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r>
                  <a:rPr lang="pt-BR" sz="1900" b="1" dirty="0" smtClean="0">
                    <a:latin typeface="+mj-lt"/>
                    <a:ea typeface="Cambria Math"/>
                  </a:rPr>
                  <a:t>	se </a:t>
                </a:r>
                <a14:m>
                  <m:oMath xmlns:m="http://schemas.openxmlformats.org/officeDocument/2006/math" xmlns="">
                    <m:r>
                      <a:rPr lang="pt-BR" sz="1900" b="0" i="1" smtClean="0">
                        <a:latin typeface="Cambria Math"/>
                        <a:ea typeface="Cambria Math"/>
                      </a:rPr>
                      <m:t>𝑓𝑙𝑢𝑥𝑜</m:t>
                    </m:r>
                    <m:r>
                      <a:rPr lang="pt-BR" sz="1900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pt-BR" sz="1900" b="1" dirty="0" smtClean="0">
                    <a:latin typeface="+mj-lt"/>
                    <a:ea typeface="Cambria Math"/>
                  </a:rPr>
                  <a:t> faça</a:t>
                </a:r>
              </a:p>
              <a:p>
                <a:pPr marL="0" indent="0">
                  <a:buNone/>
                </a:pPr>
                <a:r>
                  <a:rPr lang="pt-BR" sz="1900" dirty="0" smtClean="0">
                    <a:latin typeface="+mj-lt"/>
                    <a:ea typeface="Cambria Math"/>
                  </a:rPr>
                  <a:t>		retorne “Solução Inválida”</a:t>
                </a:r>
              </a:p>
              <a:p>
                <a:pPr marL="0" indent="0">
                  <a:buNone/>
                </a:pPr>
                <a:r>
                  <a:rPr lang="pt-BR" sz="1900" dirty="0" smtClean="0">
                    <a:ea typeface="Cambria Math"/>
                  </a:rPr>
                  <a:t>	</a:t>
                </a:r>
                <a14:m>
                  <m:oMath xmlns:m="http://schemas.openxmlformats.org/officeDocument/2006/math" xmlns="">
                    <m:r>
                      <a:rPr lang="pt-BR" sz="190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pt-BR" sz="1900" b="0" i="1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ctrlPr>
                          <a:rPr lang="pt-BR" sz="19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pt-BR" sz="19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pt-BR" sz="19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pt-BR" sz="1900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pt-BR" sz="19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pt-BR" sz="1900" b="0" i="1" smtClean="0">
                        <a:latin typeface="Cambria Math"/>
                        <a:ea typeface="Cambria Math"/>
                      </a:rPr>
                      <m:t>𝐴</m:t>
                    </m:r>
                  </m:oMath>
                </a14:m>
                <a:r>
                  <a:rPr lang="pt-BR" sz="1900" b="1" dirty="0" smtClean="0"/>
                  <a:t> faça</a:t>
                </a:r>
              </a:p>
              <a:p>
                <a:pPr marL="0" indent="0">
                  <a:buNone/>
                </a:pPr>
                <a:r>
                  <a:rPr lang="pt-BR" sz="1900" dirty="0" smtClean="0"/>
                  <a:t>		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pt-BR" sz="19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19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pt-BR" sz="19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pt-BR" sz="1900" b="0" i="1" smtClean="0">
                        <a:latin typeface="Cambria Math"/>
                      </a:rPr>
                      <m:t> </m:t>
                    </m:r>
                    <m:r>
                      <a:rPr lang="pt-BR" sz="1900" b="0" i="1" smtClean="0">
                        <a:latin typeface="Cambria Math"/>
                        <a:ea typeface="Cambria Math"/>
                      </a:rPr>
                      <m:t>← </m:t>
                    </m:r>
                    <m:sSub>
                      <m:sSubPr>
                        <m:ctrlPr>
                          <a:rPr lang="pt-BR" sz="19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19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pt-BR" sz="19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pt-BR" sz="1900" b="0" i="0" smtClean="0">
                        <a:latin typeface="Cambria Math"/>
                      </a:rPr>
                      <m:t> −</m:t>
                    </m:r>
                    <m:r>
                      <a:rPr lang="pt-BR" sz="1900" b="0" i="1" smtClean="0">
                        <a:latin typeface="Cambria Math"/>
                      </a:rPr>
                      <m:t>𝑓𝑙𝑢𝑥𝑜</m:t>
                    </m:r>
                  </m:oMath>
                </a14:m>
                <a:endParaRPr lang="pt-BR" sz="1900" i="1" dirty="0"/>
              </a:p>
              <a:p>
                <a:pPr marL="0" indent="0">
                  <a:buNone/>
                </a:pPr>
                <a:r>
                  <a:rPr lang="pt-BR" sz="1900" dirty="0" smtClean="0"/>
                  <a:t>		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pt-BR" sz="19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19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pt-BR" sz="19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pt-BR" sz="1900" i="1">
                        <a:latin typeface="Cambria Math"/>
                      </a:rPr>
                      <m:t> </m:t>
                    </m:r>
                    <m:r>
                      <a:rPr lang="pt-BR" sz="1900" i="1">
                        <a:latin typeface="Cambria Math"/>
                        <a:ea typeface="Cambria Math"/>
                      </a:rPr>
                      <m:t>← </m:t>
                    </m:r>
                    <m:r>
                      <a:rPr lang="pt-BR" sz="1900" i="1">
                        <a:latin typeface="Cambria Math"/>
                      </a:rPr>
                      <m:t>0</m:t>
                    </m:r>
                  </m:oMath>
                </a14:m>
                <a:endParaRPr lang="pt-BR" sz="1900" dirty="0" smtClean="0"/>
              </a:p>
              <a:p>
                <a:pPr marL="0" indent="0">
                  <a:buNone/>
                </a:pPr>
                <a:r>
                  <a:rPr lang="pt-BR" sz="1900" b="1" dirty="0" smtClean="0"/>
                  <a:t>		se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pt-BR" sz="19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19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pt-BR" sz="19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m:rPr>
                        <m:nor/>
                      </m:rPr>
                      <a:rPr lang="pt-BR" sz="1900" b="0" i="0" smtClean="0">
                        <a:latin typeface="Cambria Math"/>
                      </a:rPr>
                      <m:t> = 0 </m:t>
                    </m:r>
                  </m:oMath>
                </a14:m>
                <a:r>
                  <a:rPr lang="pt-BR" sz="1900" b="1" i="0" dirty="0" smtClean="0">
                    <a:latin typeface="+mj-lt"/>
                  </a:rPr>
                  <a:t>faça</a:t>
                </a:r>
              </a:p>
              <a:p>
                <a:pPr marL="0" indent="0">
                  <a:buNone/>
                </a:pPr>
                <a:r>
                  <a:rPr lang="pt-BR" sz="1900" dirty="0" smtClean="0">
                    <a:ea typeface="Cambria Math"/>
                  </a:rPr>
                  <a:t>			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pt-BR" sz="19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sz="1900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  <m:sub>
                        <m:r>
                          <a:rPr lang="pt-BR" sz="1900" b="0" i="1" smtClean="0"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a:rPr lang="pt-BR" sz="1900" b="0" i="1" smtClean="0">
                        <a:latin typeface="Cambria Math"/>
                        <a:ea typeface="Cambria Math"/>
                      </a:rPr>
                      <m:t> ← ∞</m:t>
                    </m:r>
                  </m:oMath>
                </a14:m>
                <a:endParaRPr lang="pt-BR" sz="1900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pt-BR" sz="1900" b="1" dirty="0" smtClean="0"/>
                  <a:t>se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pt-BR" sz="19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19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 sz="1900" b="0" i="1" smtClean="0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pt-BR" sz="19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pt-BR" sz="1900" dirty="0" smtClean="0"/>
                  <a:t> e </a:t>
                </a:r>
                <a14:m>
                  <m:oMath xmlns:m="http://schemas.openxmlformats.org/officeDocument/2006/math" xmlns="">
                    <m:nary>
                      <m:naryPr>
                        <m:chr m:val="∑"/>
                        <m:supHide m:val="on"/>
                        <m:ctrlPr>
                          <a:rPr lang="pt-BR" sz="19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pt-BR" sz="1900" b="0" i="1" smtClean="0">
                            <a:latin typeface="Cambria Math"/>
                          </a:rPr>
                          <m:t>𝑖</m:t>
                        </m:r>
                        <m:r>
                          <a:rPr lang="pt-BR" sz="1900" b="0" i="1" smtClean="0">
                            <a:latin typeface="Cambria Math"/>
                          </a:rPr>
                          <m:t> ∈ </m:t>
                        </m:r>
                        <m:r>
                          <a:rPr lang="pt-BR" sz="1900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  <m:r>
                          <a:rPr lang="pt-BR" sz="1900" b="0" i="1" smtClean="0">
                            <a:latin typeface="Cambria Math"/>
                            <a:ea typeface="Cambria Math"/>
                          </a:rPr>
                          <m:t> − {</m:t>
                        </m:r>
                        <m:r>
                          <a:rPr lang="pt-BR" sz="1900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pt-BR" sz="1900" b="0" i="1" smtClean="0">
                            <a:latin typeface="Cambria Math"/>
                            <a:ea typeface="Cambria Math"/>
                          </a:rPr>
                          <m:t>}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pt-BR" sz="19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9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sz="19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sz="1900" dirty="0" smtClean="0"/>
              </a:p>
              <a:p>
                <a:pPr marL="0" indent="0">
                  <a:buNone/>
                </a:pPr>
                <a:r>
                  <a:rPr lang="pt-BR" sz="1900" dirty="0"/>
                  <a:t>	</a:t>
                </a:r>
                <a:r>
                  <a:rPr lang="pt-BR" sz="1900" dirty="0" smtClean="0"/>
                  <a:t>retorne </a:t>
                </a:r>
                <a14:m>
                  <m:oMath xmlns:m="http://schemas.openxmlformats.org/officeDocument/2006/math" xmlns="">
                    <m:r>
                      <a:rPr lang="pt-BR" sz="1900" b="0" i="1" smtClean="0">
                        <a:latin typeface="Cambria Math"/>
                      </a:rPr>
                      <m:t>𝑥</m:t>
                    </m:r>
                  </m:oMath>
                </a14:m>
                <a:endParaRPr lang="pt-BR" sz="19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776"/>
                <a:ext cx="8229600" cy="5069160"/>
              </a:xfrm>
              <a:blipFill rotWithShape="1">
                <a:blip r:embed="rId2"/>
                <a:stretch>
                  <a:fillRect l="-667" t="-602" b="-67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6012160" y="1700808"/>
            <a:ext cx="252028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Complexidade:</a:t>
            </a:r>
          </a:p>
          <a:p>
            <a:r>
              <a:rPr lang="pt-BR" dirty="0" smtClean="0"/>
              <a:t>O(kn³)</a:t>
            </a:r>
          </a:p>
          <a:p>
            <a:endParaRPr lang="pt-BR" dirty="0" smtClean="0"/>
          </a:p>
          <a:p>
            <a:r>
              <a:rPr lang="pt-BR" dirty="0" smtClean="0"/>
              <a:t>k: valor máximo de demanda</a:t>
            </a:r>
          </a:p>
          <a:p>
            <a:r>
              <a:rPr lang="pt-BR" dirty="0" smtClean="0"/>
              <a:t>n: número de nós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7853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1921986" y="354165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4072506" y="2029490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" name="Elipse 5"/>
          <p:cNvSpPr/>
          <p:nvPr/>
        </p:nvSpPr>
        <p:spPr>
          <a:xfrm>
            <a:off x="4072506" y="354165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7" name="Elipse 6"/>
          <p:cNvSpPr/>
          <p:nvPr/>
        </p:nvSpPr>
        <p:spPr>
          <a:xfrm>
            <a:off x="4072506" y="5053826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6088730" y="354165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10" name="Conector de seta reta 9"/>
          <p:cNvCxnSpPr>
            <a:stCxn id="4" idx="6"/>
            <a:endCxn id="6" idx="2"/>
          </p:cNvCxnSpPr>
          <p:nvPr/>
        </p:nvCxnSpPr>
        <p:spPr>
          <a:xfrm>
            <a:off x="2570058" y="3865694"/>
            <a:ext cx="1502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4" idx="7"/>
            <a:endCxn id="5" idx="2"/>
          </p:cNvCxnSpPr>
          <p:nvPr/>
        </p:nvCxnSpPr>
        <p:spPr>
          <a:xfrm flipV="1">
            <a:off x="2475150" y="2353526"/>
            <a:ext cx="1597356" cy="1283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5" idx="6"/>
            <a:endCxn id="8" idx="0"/>
          </p:cNvCxnSpPr>
          <p:nvPr/>
        </p:nvCxnSpPr>
        <p:spPr>
          <a:xfrm>
            <a:off x="4720578" y="2353526"/>
            <a:ext cx="1692188" cy="1188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6" idx="6"/>
            <a:endCxn id="8" idx="2"/>
          </p:cNvCxnSpPr>
          <p:nvPr/>
        </p:nvCxnSpPr>
        <p:spPr>
          <a:xfrm>
            <a:off x="4720578" y="3865694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0"/>
            <a:endCxn id="5" idx="4"/>
          </p:cNvCxnSpPr>
          <p:nvPr/>
        </p:nvCxnSpPr>
        <p:spPr>
          <a:xfrm flipV="1">
            <a:off x="4396542" y="267756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4" idx="5"/>
            <a:endCxn id="7" idx="2"/>
          </p:cNvCxnSpPr>
          <p:nvPr/>
        </p:nvCxnSpPr>
        <p:spPr>
          <a:xfrm>
            <a:off x="2475150" y="4094822"/>
            <a:ext cx="1597356" cy="1283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7" idx="0"/>
            <a:endCxn id="6" idx="4"/>
          </p:cNvCxnSpPr>
          <p:nvPr/>
        </p:nvCxnSpPr>
        <p:spPr>
          <a:xfrm flipV="1">
            <a:off x="4396542" y="4189730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547158" y="2677562"/>
            <a:ext cx="109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[1,10]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033872" y="353236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[2,3]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656351" y="468449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[7,10]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4360538" y="446847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[5,7]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698050" y="29249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[6,8]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474473" y="259626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[3,5]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050023" y="353236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[4,9]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351022" y="3681028"/>
            <a:ext cx="48923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-20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6790594" y="3685674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4720578" y="3901698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4720578" y="1844824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4720578" y="5517232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42" name="Elipse 41"/>
          <p:cNvSpPr/>
          <p:nvPr/>
        </p:nvSpPr>
        <p:spPr>
          <a:xfrm>
            <a:off x="4072506" y="2029490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cxnSp>
        <p:nvCxnSpPr>
          <p:cNvPr id="43" name="Conector de seta reta 42"/>
          <p:cNvCxnSpPr>
            <a:stCxn id="4" idx="7"/>
            <a:endCxn id="42" idx="2"/>
          </p:cNvCxnSpPr>
          <p:nvPr/>
        </p:nvCxnSpPr>
        <p:spPr>
          <a:xfrm flipV="1">
            <a:off x="2475150" y="2353526"/>
            <a:ext cx="1597356" cy="1283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6412766" y="4684494"/>
                <a:ext cx="1579614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𝐶𝑢𝑠𝑡𝑜</m:t>
                      </m:r>
                      <m:r>
                        <a:rPr lang="pt-BR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766" y="4684494"/>
                <a:ext cx="157961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423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1921986" y="354165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4072506" y="2029490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" name="Elipse 5"/>
          <p:cNvSpPr/>
          <p:nvPr/>
        </p:nvSpPr>
        <p:spPr>
          <a:xfrm>
            <a:off x="4072506" y="354165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7" name="Elipse 6"/>
          <p:cNvSpPr/>
          <p:nvPr/>
        </p:nvSpPr>
        <p:spPr>
          <a:xfrm>
            <a:off x="4072506" y="5053826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6088730" y="354165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10" name="Conector de seta reta 9"/>
          <p:cNvCxnSpPr>
            <a:stCxn id="4" idx="6"/>
            <a:endCxn id="6" idx="2"/>
          </p:cNvCxnSpPr>
          <p:nvPr/>
        </p:nvCxnSpPr>
        <p:spPr>
          <a:xfrm>
            <a:off x="2570058" y="3865694"/>
            <a:ext cx="1502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4" idx="7"/>
            <a:endCxn id="5" idx="2"/>
          </p:cNvCxnSpPr>
          <p:nvPr/>
        </p:nvCxnSpPr>
        <p:spPr>
          <a:xfrm flipV="1">
            <a:off x="2475150" y="2353526"/>
            <a:ext cx="1597356" cy="1283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5" idx="6"/>
            <a:endCxn id="8" idx="0"/>
          </p:cNvCxnSpPr>
          <p:nvPr/>
        </p:nvCxnSpPr>
        <p:spPr>
          <a:xfrm>
            <a:off x="4720578" y="2353526"/>
            <a:ext cx="1692188" cy="1188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6" idx="6"/>
            <a:endCxn id="8" idx="2"/>
          </p:cNvCxnSpPr>
          <p:nvPr/>
        </p:nvCxnSpPr>
        <p:spPr>
          <a:xfrm>
            <a:off x="4720578" y="3865694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0"/>
            <a:endCxn id="5" idx="4"/>
          </p:cNvCxnSpPr>
          <p:nvPr/>
        </p:nvCxnSpPr>
        <p:spPr>
          <a:xfrm flipV="1">
            <a:off x="4396542" y="267756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4" idx="5"/>
            <a:endCxn id="7" idx="2"/>
          </p:cNvCxnSpPr>
          <p:nvPr/>
        </p:nvCxnSpPr>
        <p:spPr>
          <a:xfrm>
            <a:off x="2475150" y="4094822"/>
            <a:ext cx="1597356" cy="1283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7" idx="0"/>
            <a:endCxn id="6" idx="4"/>
          </p:cNvCxnSpPr>
          <p:nvPr/>
        </p:nvCxnSpPr>
        <p:spPr>
          <a:xfrm flipV="1">
            <a:off x="4396542" y="4189730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547158" y="2677562"/>
            <a:ext cx="109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[0,5]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3033872" y="353236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[2,3]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656351" y="468449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[7,10]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4360538" y="446847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[5,7]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698050" y="29249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[6,8]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474473" y="259626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[3,5]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050023" y="353236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[4,9]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351022" y="3681028"/>
            <a:ext cx="48923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-15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6790594" y="3685674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4720578" y="3901698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4720578" y="1844824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0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4720578" y="5517232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6412766" y="4684494"/>
                <a:ext cx="1579614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𝐶𝑢𝑠𝑡𝑜</m:t>
                      </m:r>
                      <m:r>
                        <a:rPr lang="pt-BR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pt-BR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=5</m:t>
                      </m:r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766" y="4684494"/>
                <a:ext cx="1579614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321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1921986" y="354165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4072506" y="2029490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" name="Elipse 5"/>
          <p:cNvSpPr/>
          <p:nvPr/>
        </p:nvSpPr>
        <p:spPr>
          <a:xfrm>
            <a:off x="4072506" y="354165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7" name="Elipse 6"/>
          <p:cNvSpPr/>
          <p:nvPr/>
        </p:nvSpPr>
        <p:spPr>
          <a:xfrm>
            <a:off x="4072506" y="5053826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6088730" y="354165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10" name="Conector de seta reta 9"/>
          <p:cNvCxnSpPr>
            <a:stCxn id="4" idx="6"/>
            <a:endCxn id="6" idx="2"/>
          </p:cNvCxnSpPr>
          <p:nvPr/>
        </p:nvCxnSpPr>
        <p:spPr>
          <a:xfrm>
            <a:off x="2570058" y="3865694"/>
            <a:ext cx="1502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4" idx="7"/>
            <a:endCxn id="5" idx="2"/>
          </p:cNvCxnSpPr>
          <p:nvPr/>
        </p:nvCxnSpPr>
        <p:spPr>
          <a:xfrm flipV="1">
            <a:off x="2475150" y="2353526"/>
            <a:ext cx="1597356" cy="1283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5" idx="6"/>
            <a:endCxn id="8" idx="0"/>
          </p:cNvCxnSpPr>
          <p:nvPr/>
        </p:nvCxnSpPr>
        <p:spPr>
          <a:xfrm>
            <a:off x="4720578" y="2353526"/>
            <a:ext cx="1692188" cy="1188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6" idx="6"/>
            <a:endCxn id="8" idx="2"/>
          </p:cNvCxnSpPr>
          <p:nvPr/>
        </p:nvCxnSpPr>
        <p:spPr>
          <a:xfrm>
            <a:off x="4720578" y="3865694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0"/>
            <a:endCxn id="5" idx="4"/>
          </p:cNvCxnSpPr>
          <p:nvPr/>
        </p:nvCxnSpPr>
        <p:spPr>
          <a:xfrm flipV="1">
            <a:off x="4396542" y="267756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4" idx="5"/>
            <a:endCxn id="7" idx="2"/>
          </p:cNvCxnSpPr>
          <p:nvPr/>
        </p:nvCxnSpPr>
        <p:spPr>
          <a:xfrm>
            <a:off x="2475150" y="4094822"/>
            <a:ext cx="1597356" cy="1283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7" idx="0"/>
            <a:endCxn id="6" idx="4"/>
          </p:cNvCxnSpPr>
          <p:nvPr/>
        </p:nvCxnSpPr>
        <p:spPr>
          <a:xfrm flipV="1">
            <a:off x="4396542" y="4189730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547158" y="2677562"/>
            <a:ext cx="109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[0,5]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033872" y="353236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[2,3]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656351" y="468449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[7,10]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4360538" y="446847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[5,7]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698050" y="29249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[6,8]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474473" y="259626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[3,5]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050023" y="353236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[4,9]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351022" y="3681028"/>
            <a:ext cx="48923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-15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6790594" y="3685674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4720578" y="3901698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4720578" y="1844824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4720578" y="5517232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34" name="Elipse 33"/>
          <p:cNvSpPr/>
          <p:nvPr/>
        </p:nvSpPr>
        <p:spPr>
          <a:xfrm>
            <a:off x="6084168" y="3541658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35" name="Conector de seta reta 34"/>
          <p:cNvCxnSpPr/>
          <p:nvPr/>
        </p:nvCxnSpPr>
        <p:spPr>
          <a:xfrm flipV="1">
            <a:off x="2475150" y="2353526"/>
            <a:ext cx="1597356" cy="1283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>
            <a:off x="4720578" y="2353526"/>
            <a:ext cx="1692188" cy="11881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6412766" y="4684494"/>
                <a:ext cx="1579614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𝐶𝑢𝑠𝑡𝑜</m:t>
                      </m:r>
                      <m:r>
                        <a:rPr lang="pt-BR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pt-BR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=5</m:t>
                      </m:r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766" y="4684494"/>
                <a:ext cx="1579614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321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34AEE85-129A-4181-B01C-435B345C99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370</TotalTime>
  <Words>1147</Words>
  <Application>Microsoft Macintosh PowerPoint</Application>
  <PresentationFormat>On-screen Show (4:3)</PresentationFormat>
  <Paragraphs>484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Tema do Office</vt:lpstr>
      <vt:lpstr>Single Source Fixed Charge Network Flow Problem</vt:lpstr>
      <vt:lpstr>Modelagem </vt:lpstr>
      <vt:lpstr>Modelagem</vt:lpstr>
      <vt:lpstr>Formulação Matemática</vt:lpstr>
      <vt:lpstr>Formulação Matemática</vt:lpstr>
      <vt:lpstr>Heurística do Caminho Mínimo</vt:lpstr>
      <vt:lpstr>Exemplo</vt:lpstr>
      <vt:lpstr>Exemplo</vt:lpstr>
      <vt:lpstr>Exemplo</vt:lpstr>
      <vt:lpstr>Exemplo</vt:lpstr>
      <vt:lpstr>Exemplo</vt:lpstr>
      <vt:lpstr>Exemplo</vt:lpstr>
      <vt:lpstr>Exemplo</vt:lpstr>
      <vt:lpstr>Exemplo</vt:lpstr>
      <vt:lpstr>Exemplo</vt:lpstr>
      <vt:lpstr>Exemplo</vt:lpstr>
      <vt:lpstr>Exemplo</vt:lpstr>
      <vt:lpstr>Comportamento da Heurística</vt:lpstr>
      <vt:lpstr>Implementação</vt:lpstr>
      <vt:lpstr>Gerador de Instâncias</vt:lpstr>
      <vt:lpstr>Experimentos – Resultados</vt:lpstr>
      <vt:lpstr>Experimentos – Resultados</vt:lpstr>
      <vt:lpstr>Experimentos – Resultados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Source Fixed Charge Network Flow Problem</dc:title>
  <dc:creator>Garotas</dc:creator>
  <cp:lastModifiedBy>Artur Rodrigues</cp:lastModifiedBy>
  <cp:revision>56</cp:revision>
  <dcterms:created xsi:type="dcterms:W3CDTF">2012-06-27T13:51:12Z</dcterms:created>
  <dcterms:modified xsi:type="dcterms:W3CDTF">2012-06-28T05:19:25Z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TC300009789990</vt:lpwstr>
  </property>
</Properties>
</file>