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0" r:id="rId2"/>
    <p:sldId id="309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63" d="100"/>
          <a:sy n="163" d="100"/>
        </p:scale>
        <p:origin x="-48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Kontrola Wersji Oprogramowania </a:t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Milestones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7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21668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Kamienie milowe mogą być </a:t>
            </a:r>
            <a:r>
              <a:rPr lang="pl-PL" sz="2600" dirty="0" err="1" smtClean="0">
                <a:latin typeface="+mj-lt"/>
              </a:rPr>
              <a:t>takrze</a:t>
            </a:r>
            <a:r>
              <a:rPr lang="pl-PL" sz="2600" dirty="0" smtClean="0">
                <a:latin typeface="+mj-lt"/>
              </a:rPr>
              <a:t> wykorzystywane jako </a:t>
            </a:r>
            <a:br>
              <a:rPr lang="pl-PL" sz="2600" dirty="0" smtClean="0">
                <a:latin typeface="+mj-lt"/>
              </a:rPr>
            </a:br>
            <a:r>
              <a:rPr lang="pl-PL" sz="2600" dirty="0" smtClean="0">
                <a:latin typeface="+mj-lt"/>
              </a:rPr>
              <a:t>punkty kontrolne projektu.</a:t>
            </a:r>
          </a:p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Aby wyświetlić listę punktów kontrolnych należy przejść do zakładki </a:t>
            </a:r>
            <a:r>
              <a:rPr lang="pl-PL" sz="2600" b="1" dirty="0" smtClean="0">
                <a:latin typeface="+mj-lt"/>
              </a:rPr>
              <a:t>Issue&gt;</a:t>
            </a:r>
            <a:r>
              <a:rPr lang="pl-PL" sz="2600" b="1" dirty="0" err="1" smtClean="0">
                <a:latin typeface="+mj-lt"/>
              </a:rPr>
              <a:t>Milestones</a:t>
            </a:r>
            <a:endParaRPr lang="pl-PL" sz="2600" b="1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Możesz przypisać punkty kontrolne do dowolnego problemu i zagadnienia w dowolnym projekcie lub grupie projektów</a:t>
            </a:r>
          </a:p>
          <a:p>
            <a:pPr marL="0" indent="0">
              <a:lnSpc>
                <a:spcPct val="110000"/>
              </a:lnSpc>
              <a:buNone/>
            </a:pPr>
            <a:endParaRPr lang="pl-PL" sz="2600" dirty="0" smtClean="0">
              <a:latin typeface="+mj-lt"/>
            </a:endParaRPr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4" name="pole tekstowe 3"/>
          <p:cNvSpPr txBox="1"/>
          <p:nvPr/>
        </p:nvSpPr>
        <p:spPr>
          <a:xfrm>
            <a:off x="827584" y="673519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Kamienie milowe w praktyce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216688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l-PL" sz="2600" dirty="0" smtClean="0">
                <a:latin typeface="+mj-lt"/>
              </a:rPr>
              <a:t>W GitLab, w zakresie czasowej organizacji realizacji projektów,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l-PL" sz="2600" dirty="0" smtClean="0">
                <a:latin typeface="+mj-lt"/>
              </a:rPr>
              <a:t>dostępne są takie elementy jak:</a:t>
            </a:r>
          </a:p>
          <a:p>
            <a:pPr marL="0" indent="0">
              <a:lnSpc>
                <a:spcPct val="110000"/>
              </a:lnSpc>
              <a:buNone/>
            </a:pPr>
            <a:endParaRPr lang="pl-PL" sz="26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Kamienie milowe (ang. </a:t>
            </a:r>
            <a:r>
              <a:rPr lang="pl-PL" sz="2600" i="1" dirty="0" err="1" smtClean="0">
                <a:latin typeface="+mj-lt"/>
              </a:rPr>
              <a:t>milestones</a:t>
            </a:r>
            <a:r>
              <a:rPr lang="pl-PL" sz="2600" dirty="0" smtClean="0">
                <a:latin typeface="+mj-lt"/>
              </a:rPr>
              <a:t>) – pomocne przy analizie postępu wielu prac w określonym przedziale czasowym</a:t>
            </a:r>
          </a:p>
          <a:p>
            <a:pPr marL="0" indent="0">
              <a:lnSpc>
                <a:spcPct val="110000"/>
              </a:lnSpc>
              <a:buNone/>
            </a:pPr>
            <a:endParaRPr lang="pl-PL" sz="26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Iteracje – pomocne przy planowaniu zadań w zwinnych metodykach zarządzania projektami</a:t>
            </a: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4" name="pole tekstowe 3"/>
          <p:cNvSpPr txBox="1"/>
          <p:nvPr/>
        </p:nvSpPr>
        <p:spPr>
          <a:xfrm>
            <a:off x="827584" y="67351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GitLab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216688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Są narzędziem ułatwiającym zarządzanie postępem realizacji wielu </a:t>
            </a:r>
            <a:br>
              <a:rPr lang="pl-PL" sz="2600" dirty="0" smtClean="0">
                <a:latin typeface="+mj-lt"/>
              </a:rPr>
            </a:br>
            <a:r>
              <a:rPr lang="pl-PL" sz="2600" dirty="0" smtClean="0">
                <a:latin typeface="+mj-lt"/>
              </a:rPr>
              <a:t>powiązanych ze sobą zadań, w określonym przedziale czasowym</a:t>
            </a:r>
          </a:p>
          <a:p>
            <a:pPr>
              <a:lnSpc>
                <a:spcPct val="110000"/>
              </a:lnSpc>
            </a:pPr>
            <a:endParaRPr lang="pl-PL" sz="26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Pozwalają ocenić i zobrazować jak szybko dany zakres prac zostanie wykonany</a:t>
            </a:r>
          </a:p>
          <a:p>
            <a:pPr marL="0" indent="0">
              <a:lnSpc>
                <a:spcPct val="110000"/>
              </a:lnSpc>
              <a:buNone/>
            </a:pPr>
            <a:endParaRPr lang="pl-PL" sz="26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Umożliwia zobrazowanie grupy zadań połączonych wg etykiet lub ustalony status (nieprzypisanych, przypisanych, ukończonych)</a:t>
            </a:r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4" name="pole tekstowe 3"/>
          <p:cNvSpPr txBox="1"/>
          <p:nvPr/>
        </p:nvSpPr>
        <p:spPr>
          <a:xfrm>
            <a:off x="827584" y="67351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GitLab - </a:t>
            </a:r>
            <a:r>
              <a:rPr lang="pl-PL" b="1" dirty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Kamienie milowe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52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216688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Są pomocne w śledzeniu postępów realizacji prac w określonym przedziale czasu.</a:t>
            </a:r>
          </a:p>
          <a:p>
            <a:pPr>
              <a:lnSpc>
                <a:spcPct val="110000"/>
              </a:lnSpc>
            </a:pPr>
            <a:endParaRPr lang="pl-PL" sz="26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Pozwalają sprawdzić jak szybko dane zadanie zostanie (może zostać) wykonane w zadanym okresie czasu.</a:t>
            </a:r>
          </a:p>
          <a:p>
            <a:pPr marL="0" indent="0">
              <a:lnSpc>
                <a:spcPct val="110000"/>
              </a:lnSpc>
              <a:buNone/>
            </a:pPr>
            <a:endParaRPr lang="pl-PL" sz="26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Pozwalają przedstawić zadania zgrupowane poprzez etykiety oraz status (nieprzypisane, przypisane, wykonane).</a:t>
            </a:r>
          </a:p>
          <a:p>
            <a:pPr>
              <a:lnSpc>
                <a:spcPct val="110000"/>
              </a:lnSpc>
            </a:pPr>
            <a:endParaRPr lang="pl-PL" sz="26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Są przydatne przy śledzeniu i planowaniu realizacji wielu zadań jednocześnie</a:t>
            </a:r>
          </a:p>
          <a:p>
            <a:pPr marL="0" indent="0">
              <a:lnSpc>
                <a:spcPct val="110000"/>
              </a:lnSpc>
              <a:buNone/>
            </a:pPr>
            <a:endParaRPr lang="pl-PL" sz="2600" dirty="0" smtClean="0">
              <a:latin typeface="+mj-lt"/>
            </a:endParaRPr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4" name="pole tekstowe 3"/>
          <p:cNvSpPr txBox="1"/>
          <p:nvPr/>
        </p:nvSpPr>
        <p:spPr>
          <a:xfrm>
            <a:off x="827584" y="673519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GitLab - Kamienie milowe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41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4" name="pole tekstowe 3"/>
          <p:cNvSpPr txBox="1"/>
          <p:nvPr/>
        </p:nvSpPr>
        <p:spPr>
          <a:xfrm>
            <a:off x="827584" y="673519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GitLab - Kamienie milowe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8" name="Picture 4" descr="Mileston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42851"/>
            <a:ext cx="6128422" cy="376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216688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Mogą być definiowane zarówno dla </a:t>
            </a:r>
            <a:br>
              <a:rPr lang="pl-PL" sz="2600" dirty="0" smtClean="0">
                <a:latin typeface="+mj-lt"/>
              </a:rPr>
            </a:br>
            <a:r>
              <a:rPr lang="pl-PL" sz="2600" dirty="0" smtClean="0">
                <a:latin typeface="+mj-lt"/>
              </a:rPr>
              <a:t>indywidualnych projektów jak i grup</a:t>
            </a:r>
          </a:p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Używane do ustalania terminów dla realizacji określonych </a:t>
            </a:r>
            <a:r>
              <a:rPr lang="pl-PL" sz="2600" smtClean="0">
                <a:latin typeface="+mj-lt"/>
              </a:rPr>
              <a:t>zakresów prac </a:t>
            </a:r>
            <a:endParaRPr lang="pl-PL" sz="2600" dirty="0" smtClean="0">
              <a:latin typeface="+mj-lt"/>
            </a:endParaRPr>
          </a:p>
          <a:p>
            <a:pPr marL="0" indent="0">
              <a:lnSpc>
                <a:spcPct val="110000"/>
              </a:lnSpc>
              <a:buNone/>
            </a:pPr>
            <a:endParaRPr lang="pl-PL" sz="2600" dirty="0" smtClean="0">
              <a:latin typeface="+mj-lt"/>
            </a:endParaRPr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4" name="pole tekstowe 3"/>
          <p:cNvSpPr txBox="1"/>
          <p:nvPr/>
        </p:nvSpPr>
        <p:spPr>
          <a:xfrm>
            <a:off x="827584" y="673519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GitLab - Kamienie milowe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216688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Kamienie milowe stanowię b. dobre narzędzie dośledzenia i planowania pracy związanej z poszczególnymi zgłoszeniami </a:t>
            </a:r>
            <a:r>
              <a:rPr lang="pl-PL" sz="2600" b="1" dirty="0" smtClean="0">
                <a:latin typeface="+mj-lt"/>
              </a:rPr>
              <a:t>Issue </a:t>
            </a:r>
            <a:r>
              <a:rPr lang="pl-PL" sz="2600" b="1" dirty="0" err="1" smtClean="0">
                <a:latin typeface="+mj-lt"/>
              </a:rPr>
              <a:t>Table</a:t>
            </a:r>
            <a:endParaRPr lang="pl-PL" sz="2600" b="1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Umożliwiają odpowiednią organizację realizacji kolejnych zadań pomagając w planowaniu ich harmonogramu</a:t>
            </a:r>
          </a:p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Pozwalają na scalanie w spójną grupę kilku zadań wraz z określeniem zakresów czasowych ich realizacji.</a:t>
            </a:r>
            <a:endParaRPr lang="pl-PL" sz="2600" dirty="0" smtClean="0">
              <a:latin typeface="+mj-lt"/>
            </a:endParaRPr>
          </a:p>
          <a:p>
            <a:pPr marL="0" indent="0">
              <a:lnSpc>
                <a:spcPct val="110000"/>
              </a:lnSpc>
              <a:buNone/>
            </a:pPr>
            <a:endParaRPr lang="pl-PL" sz="2600" dirty="0" smtClean="0">
              <a:latin typeface="+mj-lt"/>
            </a:endParaRPr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4" name="pole tekstowe 3"/>
          <p:cNvSpPr txBox="1"/>
          <p:nvPr/>
        </p:nvSpPr>
        <p:spPr>
          <a:xfrm>
            <a:off x="827584" y="673519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Kamienie milowe w praktyce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3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216688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Kamienie milowe mogą być wykorzystywane przy planowaniu </a:t>
            </a:r>
            <a:br>
              <a:rPr lang="pl-PL" sz="2600" dirty="0" smtClean="0">
                <a:latin typeface="+mj-lt"/>
              </a:rPr>
            </a:br>
            <a:r>
              <a:rPr lang="pl-PL" sz="2600" dirty="0" smtClean="0">
                <a:latin typeface="+mj-lt"/>
              </a:rPr>
              <a:t>kolejnych cykli rozwoju oprogramowania.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l-PL" sz="2600" dirty="0" smtClean="0">
                <a:latin typeface="+mj-lt"/>
              </a:rPr>
              <a:t>Aby to zrobić należy:</a:t>
            </a:r>
          </a:p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Ustawić datę rozpoczęcia i zakończenia kamienia milowego</a:t>
            </a:r>
          </a:p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Ustaw właściwy tytuł i temat zagadnienia</a:t>
            </a:r>
          </a:p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Dodaj zgłoszenie do tablicy, przypisując do niego stworzony kamień milowy</a:t>
            </a:r>
            <a:endParaRPr lang="pl-PL" sz="2600" dirty="0" smtClean="0">
              <a:latin typeface="+mj-lt"/>
            </a:endParaRPr>
          </a:p>
          <a:p>
            <a:pPr marL="0" indent="0">
              <a:lnSpc>
                <a:spcPct val="110000"/>
              </a:lnSpc>
              <a:buNone/>
            </a:pPr>
            <a:endParaRPr lang="pl-PL" sz="2600" dirty="0" smtClean="0">
              <a:latin typeface="+mj-lt"/>
            </a:endParaRPr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4" name="pole tekstowe 3"/>
          <p:cNvSpPr txBox="1"/>
          <p:nvPr/>
        </p:nvSpPr>
        <p:spPr>
          <a:xfrm>
            <a:off x="827584" y="673519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Kamienie milowe w praktyce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40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216688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Kamienie milowe mogą być wykorzystywane przy planowaniu </a:t>
            </a:r>
            <a:br>
              <a:rPr lang="pl-PL" sz="2600" dirty="0" smtClean="0">
                <a:latin typeface="+mj-lt"/>
              </a:rPr>
            </a:br>
            <a:r>
              <a:rPr lang="pl-PL" sz="2600" dirty="0" smtClean="0">
                <a:latin typeface="+mj-lt"/>
              </a:rPr>
              <a:t>kolejnych wydań oprogramowania.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l-PL" sz="2600" dirty="0" smtClean="0">
                <a:latin typeface="+mj-lt"/>
              </a:rPr>
              <a:t>Aby to zrobić należy:</a:t>
            </a:r>
          </a:p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Ustawić datę zakończenia kamienia milowego, tak aby odpowiada planowanemu terminowi wydania</a:t>
            </a:r>
          </a:p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Ustaw właściwy tytuł kamienia np. Wersja 1.0</a:t>
            </a:r>
          </a:p>
          <a:p>
            <a:pPr>
              <a:lnSpc>
                <a:spcPct val="110000"/>
              </a:lnSpc>
            </a:pPr>
            <a:r>
              <a:rPr lang="pl-PL" sz="2600" dirty="0" smtClean="0">
                <a:latin typeface="+mj-lt"/>
              </a:rPr>
              <a:t>Dodaj zgłoszenie do wydania, przypisując do niego stworzony kamień milowy</a:t>
            </a:r>
            <a:endParaRPr lang="pl-PL" sz="2600" dirty="0" smtClean="0">
              <a:latin typeface="+mj-lt"/>
            </a:endParaRPr>
          </a:p>
          <a:p>
            <a:pPr marL="0" indent="0">
              <a:lnSpc>
                <a:spcPct val="110000"/>
              </a:lnSpc>
              <a:buNone/>
            </a:pPr>
            <a:endParaRPr lang="pl-PL" sz="2600" dirty="0" smtClean="0">
              <a:latin typeface="+mj-lt"/>
            </a:endParaRPr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3696"/>
            <a:ext cx="2116656" cy="883878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4" name="pole tekstowe 3"/>
          <p:cNvSpPr txBox="1"/>
          <p:nvPr/>
        </p:nvSpPr>
        <p:spPr>
          <a:xfrm>
            <a:off x="827584" y="673519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Kamienie milowe w praktyce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64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14711</TotalTime>
  <Words>214</Words>
  <Application>Microsoft Office PowerPoint</Application>
  <PresentationFormat>Pokaz na ekranie (16:9)</PresentationFormat>
  <Paragraphs>47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Motyw pakietu Office</vt:lpstr>
      <vt:lpstr>Kontrola Wersji Oprogramowania  Milestones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a.kwiek</cp:lastModifiedBy>
  <cp:revision>168</cp:revision>
  <dcterms:created xsi:type="dcterms:W3CDTF">2020-11-25T08:11:53Z</dcterms:created>
  <dcterms:modified xsi:type="dcterms:W3CDTF">2021-05-10T12:40:46Z</dcterms:modified>
</cp:coreProperties>
</file>