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0" r:id="rId2"/>
    <p:sldId id="309" r:id="rId3"/>
    <p:sldId id="311" r:id="rId4"/>
    <p:sldId id="316" r:id="rId5"/>
    <p:sldId id="317" r:id="rId6"/>
    <p:sldId id="312" r:id="rId7"/>
    <p:sldId id="313" r:id="rId8"/>
    <p:sldId id="315" r:id="rId9"/>
    <p:sldId id="314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6" r:id="rId18"/>
    <p:sldId id="327" r:id="rId19"/>
    <p:sldId id="328" r:id="rId20"/>
    <p:sldId id="325" r:id="rId21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obinpowered.com/blog/best-practice-system-for-organizing-and-tagging-github-issues" TargetMode="External"/><Relationship Id="rId2" Type="http://schemas.openxmlformats.org/officeDocument/2006/relationships/hyperlink" Target="https://medium.com/@dave_lunny/sane-github-labels-c5d2e6004b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binpowered/swolebot/labels" TargetMode="External"/><Relationship Id="rId5" Type="http://schemas.openxmlformats.org/officeDocument/2006/relationships/hyperlink" Target="https://build.prestashop.com/news/a-definition-of-the-good-first-issue-label/" TargetMode="External"/><Relationship Id="rId4" Type="http://schemas.openxmlformats.org/officeDocument/2006/relationships/hyperlink" Target="https://github.blog/2020-01-22-how-we-built-good-first-issu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+ Labels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Twórz etykiety na możliwie najniższym poziomie</a:t>
            </a:r>
          </a:p>
          <a:p>
            <a:r>
              <a:rPr lang="pl-PL" sz="1600" dirty="0" smtClean="0">
                <a:latin typeface="+mj-lt"/>
              </a:rPr>
              <a:t>Ponieważ etykiety grupowe wiążą się z niższymi grupami i projektami,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nieograniczone tworzenie etykiet grupowych może być przyczyną nieładu i dezorientacji. Przykładowo jeżeli wiele zespołów wprowadzi etykietę high-</a:t>
            </a:r>
            <a:r>
              <a:rPr lang="pl-PL" sz="1600" dirty="0" err="1" smtClean="0">
                <a:latin typeface="+mj-lt"/>
              </a:rPr>
              <a:t>priority</a:t>
            </a:r>
            <a:r>
              <a:rPr lang="pl-PL" sz="1600" dirty="0" smtClean="0">
                <a:latin typeface="+mj-lt"/>
              </a:rPr>
              <a:t> na poziomie grupy, wówczas wszystkie podgrupy przyjmą tą etykietę.</a:t>
            </a:r>
          </a:p>
          <a:p>
            <a:r>
              <a:rPr lang="pl-PL" sz="1600" dirty="0" smtClean="0">
                <a:latin typeface="+mj-lt"/>
              </a:rPr>
              <a:t>Etykiety grupowe powinny być wykorzystywane na poziomie grupy, dla kilku projektów, lub podgrup, jednocześnie. Przykładowymi zastosowaniami są:</a:t>
            </a:r>
          </a:p>
          <a:p>
            <a:r>
              <a:rPr lang="pl-PL" sz="1600" dirty="0" smtClean="0">
                <a:latin typeface="+mj-lt"/>
              </a:rPr>
              <a:t>Etykiety dotyczące kadry kierowniczej </a:t>
            </a:r>
            <a:r>
              <a:rPr lang="pl-PL" sz="1600" dirty="0"/>
              <a:t>(np. </a:t>
            </a:r>
            <a:r>
              <a:rPr lang="pl-PL" sz="1600" b="1" dirty="0"/>
              <a:t>Dyrektor ds. Marketingu</a:t>
            </a:r>
            <a:r>
              <a:rPr lang="pl-PL" sz="1600" dirty="0"/>
              <a:t> , </a:t>
            </a:r>
            <a:r>
              <a:rPr lang="pl-PL" sz="1600" b="1" dirty="0"/>
              <a:t>dyrektor generalny</a:t>
            </a:r>
            <a:r>
              <a:rPr lang="pl-PL" sz="1600" dirty="0"/>
              <a:t> itp.)</a:t>
            </a:r>
            <a:r>
              <a:rPr lang="pl-PL" sz="1600" dirty="0" smtClean="0">
                <a:latin typeface="+mj-lt"/>
              </a:rPr>
              <a:t> Pomagają zrozumieć priorytet zagadnień.</a:t>
            </a:r>
          </a:p>
          <a:p>
            <a:r>
              <a:rPr lang="pl-PL" sz="1600" dirty="0" smtClean="0">
                <a:latin typeface="+mj-lt"/>
              </a:rPr>
              <a:t>Priorytet wykonawczy </a:t>
            </a:r>
            <a:r>
              <a:rPr lang="pl-PL" sz="1600" dirty="0"/>
              <a:t>(priorytet </a:t>
            </a:r>
            <a:r>
              <a:rPr lang="pl-PL" sz="1600" b="1" dirty="0"/>
              <a:t>CMO: 1</a:t>
            </a:r>
            <a:r>
              <a:rPr lang="pl-PL" sz="1600" dirty="0"/>
              <a:t> , </a:t>
            </a:r>
            <a:r>
              <a:rPr lang="pl-PL" sz="1600" b="1" dirty="0"/>
              <a:t>priorytet CMO: 2</a:t>
            </a:r>
            <a:r>
              <a:rPr lang="pl-PL" sz="1600" dirty="0"/>
              <a:t> itd.)</a:t>
            </a:r>
            <a:r>
              <a:rPr lang="pl-PL" sz="1600" dirty="0" smtClean="0">
                <a:latin typeface="+mj-lt"/>
              </a:rPr>
              <a:t>. Pomagają zrozumieć priorytet poszczególnych zagadnień</a:t>
            </a:r>
          </a:p>
          <a:p>
            <a:r>
              <a:rPr lang="pl-PL" sz="1600" dirty="0" smtClean="0">
                <a:latin typeface="+mj-lt"/>
              </a:rPr>
              <a:t>Motyw wykonawczy </a:t>
            </a:r>
            <a:r>
              <a:rPr lang="en-US" sz="1600" dirty="0"/>
              <a:t>( </a:t>
            </a:r>
            <a:r>
              <a:rPr lang="en-US" sz="1600" b="1" dirty="0"/>
              <a:t>CMO :: Agility</a:t>
            </a:r>
            <a:r>
              <a:rPr lang="en-US" sz="1600" dirty="0"/>
              <a:t> , </a:t>
            </a:r>
            <a:r>
              <a:rPr lang="en-US" sz="1600" b="1" dirty="0"/>
              <a:t>CMO :: Efficiency</a:t>
            </a:r>
            <a:r>
              <a:rPr lang="en-US" sz="1600" dirty="0"/>
              <a:t> , </a:t>
            </a:r>
            <a:r>
              <a:rPr lang="en-US" sz="1600" b="1" dirty="0"/>
              <a:t>CMO :: Commit</a:t>
            </a:r>
            <a:r>
              <a:rPr lang="en-US" sz="1600" dirty="0"/>
              <a:t> </a:t>
            </a:r>
            <a:r>
              <a:rPr lang="en-US" sz="1600" dirty="0" err="1"/>
              <a:t>itp</a:t>
            </a:r>
            <a:r>
              <a:rPr lang="en-US" sz="1600" dirty="0"/>
              <a:t>.)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Etykiety „zespołu” </a:t>
            </a:r>
            <a:r>
              <a:rPr lang="en-US" sz="1600" dirty="0"/>
              <a:t>( </a:t>
            </a:r>
            <a:r>
              <a:rPr lang="en-US" sz="1600" b="1" dirty="0"/>
              <a:t>Strategic Marketing</a:t>
            </a:r>
            <a:r>
              <a:rPr lang="en-US" sz="1600" dirty="0"/>
              <a:t> , </a:t>
            </a:r>
            <a:r>
              <a:rPr lang="en-US" sz="1600" b="1" dirty="0"/>
              <a:t>Corporate Marketing</a:t>
            </a:r>
            <a:r>
              <a:rPr lang="en-US" sz="1600" dirty="0"/>
              <a:t> , </a:t>
            </a:r>
            <a:r>
              <a:rPr lang="en-US" sz="1600" dirty="0" err="1"/>
              <a:t>itd</a:t>
            </a:r>
            <a:r>
              <a:rPr lang="en-US" sz="1600" dirty="0"/>
              <a:t>.)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93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Jeżeli nie jesteś pewien czy powinieneś utworzyć etykietę na 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poziomie grupy, utwórz ją na poziomie projektu, zagadnienia,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a w przyszłości będziesz mógł, w razie potrzeby,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przenieść ją na wyższy poziom.</a:t>
            </a:r>
          </a:p>
        </p:txBody>
      </p:sp>
    </p:spTree>
    <p:extLst>
      <p:ext uri="{BB962C8B-B14F-4D97-AF65-F5344CB8AC3E}">
        <p14:creationId xmlns:p14="http://schemas.microsoft.com/office/powerpoint/2010/main" val="17903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Stosuj krótkie nazwy etykiet.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smtClean="0">
                <a:latin typeface="+mj-lt"/>
              </a:rPr>
              <a:t>Przy tworzeniu i definiowaniu etykiet staraj się używać krótkich nazw. Etykiety dłuższe niż 25 znaków mogą być ucinane w środowisku graficznym </a:t>
            </a:r>
            <a:r>
              <a:rPr lang="pl-PL" sz="1600" dirty="0" err="1" smtClean="0">
                <a:latin typeface="+mj-lt"/>
              </a:rPr>
              <a:t>GitLaba</a:t>
            </a:r>
            <a:r>
              <a:rPr lang="pl-PL" sz="1600" dirty="0" smtClean="0">
                <a:latin typeface="+mj-lt"/>
              </a:rPr>
              <a:t>.</a:t>
            </a:r>
          </a:p>
          <a:p>
            <a:r>
              <a:rPr lang="pl-PL" sz="1600" dirty="0" smtClean="0">
                <a:latin typeface="+mj-lt"/>
              </a:rPr>
              <a:t>Tworząc etykiety upewnij się, że pola opisowe zawierają odpowiednie </a:t>
            </a:r>
            <a:r>
              <a:rPr lang="pl-PL" sz="1600" dirty="0" err="1" smtClean="0">
                <a:latin typeface="+mj-lt"/>
              </a:rPr>
              <a:t>iformacje</a:t>
            </a:r>
            <a:r>
              <a:rPr lang="pl-PL" sz="1600" dirty="0" smtClean="0">
                <a:latin typeface="+mj-lt"/>
              </a:rPr>
              <a:t>:</a:t>
            </a:r>
          </a:p>
          <a:p>
            <a:pPr lvl="1"/>
            <a:r>
              <a:rPr lang="pl-PL" sz="1200" dirty="0" smtClean="0">
                <a:latin typeface="+mj-lt"/>
              </a:rPr>
              <a:t>Kiedy etykieta powinna być przypisywana</a:t>
            </a:r>
          </a:p>
          <a:p>
            <a:pPr lvl="1"/>
            <a:r>
              <a:rPr lang="pl-PL" sz="1200" dirty="0" smtClean="0">
                <a:latin typeface="+mj-lt"/>
              </a:rPr>
              <a:t>Jej cel lub przeznaczenie</a:t>
            </a:r>
          </a:p>
          <a:p>
            <a:pPr lvl="1"/>
            <a:r>
              <a:rPr lang="pl-PL" sz="1200" dirty="0" smtClean="0">
                <a:latin typeface="+mj-lt"/>
              </a:rPr>
              <a:t>Osoby odpowiedzialne za dane zagadnienie</a:t>
            </a:r>
          </a:p>
          <a:p>
            <a:pPr marL="457200" lvl="1" indent="0">
              <a:buNone/>
            </a:pPr>
            <a:r>
              <a:rPr lang="pl-PL" sz="1200" dirty="0" smtClean="0">
                <a:latin typeface="+mj-lt"/>
              </a:rPr>
              <a:t>Będą one prezentowane jako </a:t>
            </a:r>
            <a:r>
              <a:rPr lang="pl-PL" sz="1200" dirty="0" err="1" smtClean="0">
                <a:latin typeface="+mj-lt"/>
              </a:rPr>
              <a:t>toolTip</a:t>
            </a:r>
            <a:r>
              <a:rPr lang="pl-PL" sz="1200" dirty="0" smtClean="0">
                <a:latin typeface="+mj-lt"/>
              </a:rPr>
              <a:t> nad etykietą</a:t>
            </a:r>
          </a:p>
          <a:p>
            <a:pPr marL="457200" lvl="1" indent="0">
              <a:buNone/>
            </a:pPr>
            <a:endParaRPr lang="pl-PL" sz="1200" dirty="0">
              <a:latin typeface="+mj-lt"/>
            </a:endParaRPr>
          </a:p>
          <a:p>
            <a:pPr indent="-285750"/>
            <a:r>
              <a:rPr lang="pl-PL" sz="1600" dirty="0" smtClean="0">
                <a:latin typeface="+mj-lt"/>
              </a:rPr>
              <a:t>Grupuj etykiety stosując odpowiednią konwencję nadawania nazw, np. z wykorzystaniem prefiksów (np. </a:t>
            </a:r>
            <a:r>
              <a:rPr lang="pl-PL" sz="1600" dirty="0" err="1" smtClean="0">
                <a:latin typeface="+mj-lt"/>
              </a:rPr>
              <a:t>dev</a:t>
            </a:r>
            <a:r>
              <a:rPr lang="pl-PL" sz="1600" dirty="0" smtClean="0">
                <a:latin typeface="+mj-lt"/>
              </a:rPr>
              <a:t>_ test_).</a:t>
            </a:r>
          </a:p>
        </p:txBody>
      </p:sp>
    </p:spTree>
    <p:extLst>
      <p:ext uri="{BB962C8B-B14F-4D97-AF65-F5344CB8AC3E}">
        <p14:creationId xmlns:p14="http://schemas.microsoft.com/office/powerpoint/2010/main" val="26134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r>
              <a:rPr lang="pl-PL" sz="1600" dirty="0" smtClean="0">
                <a:latin typeface="+mj-lt"/>
              </a:rPr>
              <a:t>Stwórz szablony etykiet</a:t>
            </a:r>
            <a:r>
              <a:rPr lang="pl-PL" sz="1600" dirty="0">
                <a:latin typeface="+mj-lt"/>
              </a:rPr>
              <a:t/>
            </a:r>
            <a:br>
              <a:rPr lang="pl-PL" sz="1600" dirty="0">
                <a:latin typeface="+mj-lt"/>
              </a:rPr>
            </a:br>
            <a:r>
              <a:rPr lang="pl-PL" sz="1600" dirty="0" smtClean="0">
                <a:latin typeface="+mj-lt"/>
              </a:rPr>
              <a:t>Etykiety spełniają swoją rolę jeszcze bardziej kiedy są tworzone 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wg ustalonej spójnej konwencji.</a:t>
            </a:r>
          </a:p>
          <a:p>
            <a:r>
              <a:rPr lang="pl-PL" sz="1600" dirty="0" smtClean="0">
                <a:latin typeface="+mj-lt"/>
              </a:rPr>
              <a:t>Stwórz zakresy etykiet aby uniknąć niejednoznaczności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Aby zminimalizować niejednoznaczności i uniknąć dublowania w etykietowaniu zagadnień zawsze zastanów się nad możliwością wprowadzenia etykiet zakresu aby zautomatyzować proces nadawania etykiet i uniknąć nadawania błędnych etykiet.</a:t>
            </a:r>
          </a:p>
          <a:p>
            <a:r>
              <a:rPr lang="pl-PL" sz="1600" dirty="0" smtClean="0">
                <a:latin typeface="+mj-lt"/>
              </a:rPr>
              <a:t>Nie usuwaj raz wprowadzonych etykiet. Może to w konsekwencji usunąć zależności wprowadzone pomiędzy zagadnieniami, zadaniami, itp.</a:t>
            </a:r>
            <a:r>
              <a:rPr lang="pl-PL" sz="1600" dirty="0">
                <a:latin typeface="+mj-lt"/>
              </a:rPr>
              <a:t/>
            </a:r>
            <a:br>
              <a:rPr lang="pl-PL" sz="1600" dirty="0">
                <a:latin typeface="+mj-lt"/>
              </a:rPr>
            </a:br>
            <a:r>
              <a:rPr lang="pl-PL" sz="1600" dirty="0" smtClean="0">
                <a:latin typeface="+mj-lt"/>
              </a:rPr>
              <a:t>Zamiast tego, jeżeli jesteś osobą powiązaną z tą etykietą (odpowiedzialną za związane z nią zagadnienie):</a:t>
            </a:r>
          </a:p>
          <a:p>
            <a:pPr lvl="1"/>
            <a:r>
              <a:rPr lang="pl-PL" sz="1200" dirty="0" smtClean="0">
                <a:latin typeface="+mj-lt"/>
              </a:rPr>
              <a:t>Dodaj odpowiedni </a:t>
            </a:r>
            <a:r>
              <a:rPr lang="pl-PL" sz="1200" dirty="0" err="1" smtClean="0">
                <a:latin typeface="+mj-lt"/>
              </a:rPr>
              <a:t>tag</a:t>
            </a:r>
            <a:r>
              <a:rPr lang="pl-PL" sz="1200" dirty="0" smtClean="0">
                <a:latin typeface="+mj-lt"/>
              </a:rPr>
              <a:t> do etykiety, np. usuwana_ (</a:t>
            </a:r>
            <a:r>
              <a:rPr lang="pl-PL" sz="1200" i="1" dirty="0" smtClean="0">
                <a:latin typeface="+mj-lt"/>
              </a:rPr>
              <a:t>etykieta</a:t>
            </a:r>
            <a:r>
              <a:rPr lang="pl-PL" sz="1200" dirty="0" smtClean="0">
                <a:latin typeface="+mj-lt"/>
              </a:rPr>
              <a:t> zmieni się na </a:t>
            </a:r>
            <a:r>
              <a:rPr lang="pl-PL" sz="1200" i="1" dirty="0" err="1" smtClean="0">
                <a:latin typeface="+mj-lt"/>
              </a:rPr>
              <a:t>usuwana_etykieta</a:t>
            </a:r>
            <a:r>
              <a:rPr lang="pl-PL" sz="1200" dirty="0" smtClean="0">
                <a:latin typeface="+mj-lt"/>
              </a:rPr>
              <a:t>)</a:t>
            </a:r>
          </a:p>
          <a:p>
            <a:pPr lvl="1"/>
            <a:r>
              <a:rPr lang="pl-PL" sz="1200" dirty="0" smtClean="0">
                <a:latin typeface="+mj-lt"/>
              </a:rPr>
              <a:t>Zakomunikują to zespołowi</a:t>
            </a:r>
          </a:p>
          <a:p>
            <a:pPr lvl="1"/>
            <a:r>
              <a:rPr lang="pl-PL" sz="1200" dirty="0" smtClean="0">
                <a:latin typeface="+mj-lt"/>
              </a:rPr>
              <a:t>Zaczekaj miesiąc kalendarzowy zanim usuniesz etykietę</a:t>
            </a:r>
          </a:p>
        </p:txBody>
      </p:sp>
    </p:spTree>
    <p:extLst>
      <p:ext uri="{BB962C8B-B14F-4D97-AF65-F5344CB8AC3E}">
        <p14:creationId xmlns:p14="http://schemas.microsoft.com/office/powerpoint/2010/main" val="26134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fontScale="92500"/>
          </a:bodyPr>
          <a:lstStyle/>
          <a:p>
            <a:r>
              <a:rPr lang="en-US" sz="1200" dirty="0"/>
              <a:t>blocked — </a:t>
            </a:r>
            <a:r>
              <a:rPr lang="pl-PL" sz="1200" dirty="0" smtClean="0"/>
              <a:t>aktualnie nie można </a:t>
            </a:r>
            <a:r>
              <a:rPr lang="pl-PL" sz="1200" dirty="0" err="1" smtClean="0"/>
              <a:t>kontynułować</a:t>
            </a:r>
            <a:r>
              <a:rPr lang="pl-PL" sz="1200" dirty="0" smtClean="0"/>
              <a:t> </a:t>
            </a:r>
            <a:r>
              <a:rPr lang="en-US" sz="1200" dirty="0" smtClean="0"/>
              <a:t>can't </a:t>
            </a:r>
            <a:r>
              <a:rPr lang="en-US" sz="1200" dirty="0"/>
              <a:t>proceed with solving the issue right now due to external factors</a:t>
            </a:r>
          </a:p>
          <a:p>
            <a:pPr>
              <a:tabLst>
                <a:tab pos="1344613" algn="l"/>
              </a:tabLst>
            </a:pPr>
            <a:r>
              <a:rPr lang="en-US" sz="1200" dirty="0"/>
              <a:t>needs review — </a:t>
            </a:r>
            <a:r>
              <a:rPr lang="pl-PL" sz="1200" dirty="0" smtClean="0"/>
              <a:t>większość pracy i testów zostało już wykonane, ale aktualnie znajduje się jeszcze </a:t>
            </a:r>
            <a:br>
              <a:rPr lang="pl-PL" sz="1200" dirty="0" smtClean="0"/>
            </a:br>
            <a:r>
              <a:rPr lang="pl-PL" sz="1200" dirty="0" smtClean="0"/>
              <a:t>	na liście „do przeglądu”.</a:t>
            </a:r>
            <a:endParaRPr lang="en-US" sz="1200" dirty="0"/>
          </a:p>
          <a:p>
            <a:r>
              <a:rPr lang="en-US" sz="1200" dirty="0"/>
              <a:t>needs testing — </a:t>
            </a:r>
            <a:r>
              <a:rPr lang="pl-PL" sz="1200" dirty="0" smtClean="0"/>
              <a:t>większość pracy zostało wykonane, ale wymagane są jeszcze testy, znajduje się na liście „testy”</a:t>
            </a:r>
            <a:endParaRPr lang="en-US" sz="1200" dirty="0"/>
          </a:p>
          <a:p>
            <a:r>
              <a:rPr lang="en-US" sz="1200" dirty="0"/>
              <a:t>needs work — </a:t>
            </a:r>
            <a:r>
              <a:rPr lang="pl-PL" sz="1200" dirty="0" smtClean="0"/>
              <a:t>wymagane są pewne usprawnienia (zazwyczaj po testach). Generalnie zadanie nadal jest w realizacji, ale zakończono już co najmniej jeden cykl przeglądu (integracji, uruchamiania)</a:t>
            </a:r>
          </a:p>
          <a:p>
            <a:r>
              <a:rPr lang="en-US" sz="1200" dirty="0" smtClean="0"/>
              <a:t>on </a:t>
            </a:r>
            <a:r>
              <a:rPr lang="en-US" sz="1200" dirty="0"/>
              <a:t>hold — </a:t>
            </a:r>
            <a:r>
              <a:rPr lang="pl-PL" sz="1200" dirty="0" smtClean="0"/>
              <a:t>aktualnie nie jest realizowane, zazwyczaj z uwagi na bardziej krytyczne i pilne zadania o wyższym priorytecie.</a:t>
            </a:r>
            <a:endParaRPr lang="en-US" sz="1200" dirty="0"/>
          </a:p>
          <a:p>
            <a:r>
              <a:rPr lang="en-US" sz="1200" dirty="0"/>
              <a:t>question — </a:t>
            </a:r>
            <a:r>
              <a:rPr lang="pl-PL" sz="1200" dirty="0" smtClean="0"/>
              <a:t>wymaga rozwiązania pewnych kluczowych kwestii</a:t>
            </a:r>
            <a:endParaRPr lang="en-US" sz="1200" dirty="0"/>
          </a:p>
          <a:p>
            <a:r>
              <a:rPr lang="en-US" sz="1200" dirty="0"/>
              <a:t>migration-blocking — </a:t>
            </a:r>
            <a:r>
              <a:rPr lang="pl-PL" sz="1200" dirty="0" smtClean="0"/>
              <a:t>wskazuje, że </a:t>
            </a:r>
            <a:r>
              <a:rPr lang="pl-PL" sz="1200" dirty="0" err="1" smtClean="0"/>
              <a:t>pull</a:t>
            </a:r>
            <a:r>
              <a:rPr lang="pl-PL" sz="1200" dirty="0" smtClean="0"/>
              <a:t> - </a:t>
            </a:r>
            <a:r>
              <a:rPr lang="pl-PL" sz="1200" dirty="0" err="1" smtClean="0"/>
              <a:t>request</a:t>
            </a:r>
            <a:r>
              <a:rPr lang="pl-PL" sz="1200" dirty="0" smtClean="0"/>
              <a:t> wymagany przed dalszymi pracami</a:t>
            </a:r>
            <a:endParaRPr lang="en-US" sz="1200" dirty="0"/>
          </a:p>
          <a:p>
            <a:r>
              <a:rPr lang="en-US" sz="1200" dirty="0" err="1"/>
              <a:t>issuelist</a:t>
            </a:r>
            <a:r>
              <a:rPr lang="en-US" sz="1200" dirty="0"/>
              <a:t> — </a:t>
            </a:r>
            <a:r>
              <a:rPr lang="pl-PL" sz="1200" dirty="0" smtClean="0"/>
              <a:t>aktualnie realizowane jest zadanie małymi krokami, ale ogólny postęp określony jest na liście zadań.</a:t>
            </a:r>
            <a:endParaRPr lang="en-US" sz="1200" dirty="0"/>
          </a:p>
          <a:p>
            <a:r>
              <a:rPr lang="en-US" sz="1200" dirty="0" err="1"/>
              <a:t>wontfix</a:t>
            </a:r>
            <a:r>
              <a:rPr lang="en-US" sz="1200" dirty="0"/>
              <a:t> — </a:t>
            </a:r>
            <a:r>
              <a:rPr lang="pl-PL" sz="1200" dirty="0" smtClean="0"/>
              <a:t>zagadnienie aktualnie jest mało istotne lub znajduje się poza zakresem projektu.</a:t>
            </a:r>
            <a:endParaRPr lang="en-US" sz="1200" dirty="0"/>
          </a:p>
          <a:p>
            <a:r>
              <a:rPr lang="pl-PL" sz="1200" dirty="0" smtClean="0"/>
              <a:t>Czasami warto tworzyć listy zadań nie związanych z pracami rozwojowymi oprogramowania, ale istotnymi z punktu widzenia realizacji projektu. </a:t>
            </a:r>
            <a:r>
              <a:rPr lang="en-US" sz="1200" dirty="0" smtClean="0"/>
              <a:t>TODO </a:t>
            </a:r>
            <a:r>
              <a:rPr lang="en-US" sz="1200" dirty="0"/>
              <a:t>(development), TODO (non-development), In progress, Needs testing, Needs review, Done. </a:t>
            </a:r>
            <a:endParaRPr lang="pl-PL" sz="1200" dirty="0" smtClean="0"/>
          </a:p>
          <a:p>
            <a:r>
              <a:rPr lang="pl-PL" sz="1200" dirty="0" smtClean="0"/>
              <a:t>Należy również dodawać odnośniki do powiązanych zagadnień i zadań</a:t>
            </a:r>
            <a:r>
              <a:rPr lang="en-US" sz="1200" dirty="0" smtClean="0"/>
              <a:t> (</a:t>
            </a:r>
            <a:r>
              <a:rPr lang="pl-PL" sz="1200" dirty="0" smtClean="0"/>
              <a:t>Np.</a:t>
            </a:r>
            <a:r>
              <a:rPr lang="en-US" sz="1200" dirty="0" smtClean="0"/>
              <a:t> </a:t>
            </a:r>
            <a:r>
              <a:rPr lang="en-US" sz="1200" dirty="0"/>
              <a:t>#123 etc</a:t>
            </a:r>
            <a:r>
              <a:rPr lang="en-US" sz="1200" dirty="0" smtClean="0"/>
              <a:t>.).</a:t>
            </a:r>
            <a:endParaRPr lang="pl-PL" sz="1200" dirty="0" smtClean="0"/>
          </a:p>
          <a:p>
            <a:r>
              <a:rPr lang="en-US" sz="1200" dirty="0" smtClean="0"/>
              <a:t>Pull </a:t>
            </a:r>
            <a:r>
              <a:rPr lang="en-US" sz="1200" dirty="0"/>
              <a:t>requests </a:t>
            </a:r>
            <a:r>
              <a:rPr lang="pl-PL" sz="1200" dirty="0" smtClean="0"/>
              <a:t> zawsze powinien wskazywać zagadnienie, które zamyka</a:t>
            </a:r>
            <a:r>
              <a:rPr lang="en-US" sz="1200" dirty="0" smtClean="0"/>
              <a:t> </a:t>
            </a:r>
            <a:r>
              <a:rPr lang="en-US" sz="1200" dirty="0"/>
              <a:t>(Closes #123) </a:t>
            </a:r>
            <a:endParaRPr lang="pl-PL" sz="1200" dirty="0" smtClean="0"/>
          </a:p>
          <a:p>
            <a:r>
              <a:rPr lang="pl-PL" sz="1200" dirty="0" smtClean="0"/>
              <a:t>Podobnie gałęzie również powinny mieć numer zagadnienia jako przedrostek</a:t>
            </a:r>
            <a:r>
              <a:rPr lang="en-US" sz="1200" dirty="0" smtClean="0"/>
              <a:t> </a:t>
            </a:r>
            <a:r>
              <a:rPr lang="en-US" sz="1200" dirty="0"/>
              <a:t>(123_new_api_feature). </a:t>
            </a:r>
            <a:r>
              <a:rPr lang="pl-PL" sz="1200" dirty="0" smtClean="0"/>
              <a:t>Dzięki temu znalezienie wszystkich powiązanych zagadnień jest bardzo proste.</a:t>
            </a:r>
            <a:endParaRPr lang="en-US" sz="1200" dirty="0"/>
          </a:p>
          <a:p>
            <a:endParaRPr lang="pl-PL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14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1998/1*OgvdAqfvgAFnPEwf8Dm6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25845"/>
            <a:ext cx="5688632" cy="306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51520" y="91556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Przykłady etykiet-podstawowe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467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51520" y="91556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Przykłady etykiet - z kontekstem (</a:t>
            </a:r>
            <a:r>
              <a:rPr lang="pl-PL" b="1" dirty="0" err="1" smtClean="0"/>
              <a:t>scoped</a:t>
            </a:r>
            <a:r>
              <a:rPr lang="pl-PL" b="1" dirty="0" smtClean="0"/>
              <a:t>)</a:t>
            </a:r>
            <a:endParaRPr lang="pl-PL" b="1" dirty="0"/>
          </a:p>
        </p:txBody>
      </p:sp>
      <p:pic>
        <p:nvPicPr>
          <p:cNvPr id="3074" name="Picture 2" descr="https://miro.medium.com/max/1042/1*iCz5zMkf6qiDy2FMQOKd1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614"/>
            <a:ext cx="6192688" cy="34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51520" y="91556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Przykłady etykiet - typu</a:t>
            </a:r>
            <a:endParaRPr lang="pl-PL" b="1" dirty="0"/>
          </a:p>
        </p:txBody>
      </p:sp>
      <p:pic>
        <p:nvPicPr>
          <p:cNvPr id="4098" name="Picture 2" descr="https://miro.medium.com/max/1032/1*4i-FjpeiTnru7hpok74Z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1" y="1815666"/>
            <a:ext cx="743121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51520" y="91556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Przykłady etykiet - priorytet</a:t>
            </a:r>
            <a:endParaRPr lang="pl-PL" b="1" dirty="0"/>
          </a:p>
        </p:txBody>
      </p:sp>
      <p:pic>
        <p:nvPicPr>
          <p:cNvPr id="5122" name="Picture 2" descr="https://miro.medium.com/max/989/1*vfFjm0vTauO0Ffd16VRmU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92695"/>
            <a:ext cx="7200800" cy="155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9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51520" y="91556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Przykłady etykiet</a:t>
            </a:r>
            <a:endParaRPr lang="pl-PL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7494"/>
            <a:ext cx="5964787" cy="472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0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>
                <a:latin typeface="+mj-lt"/>
              </a:rPr>
              <a:t>Labels </a:t>
            </a:r>
            <a:endParaRPr lang="pl-PL" sz="1600" b="1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Etykiety </a:t>
            </a:r>
            <a:r>
              <a:rPr lang="pl-PL" sz="1600" dirty="0">
                <a:latin typeface="+mj-lt"/>
              </a:rPr>
              <a:t>stanowią element umożliwiający zarządzanie </a:t>
            </a:r>
            <a:r>
              <a:rPr lang="pl-PL" sz="1600" dirty="0" smtClean="0">
                <a:latin typeface="+mj-lt"/>
              </a:rPr>
              <a:t>projektem,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w </a:t>
            </a:r>
            <a:r>
              <a:rPr lang="pl-PL" sz="1600" dirty="0">
                <a:latin typeface="+mj-lt"/>
              </a:rPr>
              <a:t>przypadku kiedy jego struktura znacznie się powiększa i kiedy wzrasta liczba członków uczestniczących w związanych z nim pracach. 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Dzieje się tak w dużych projektach, gdzie liczba uczestników wzrasta do kilkudziesięciu a czasem i nawet kilkuset developerów</a:t>
            </a:r>
            <a:endParaRPr lang="pl-PL" sz="1600" dirty="0">
              <a:latin typeface="+mj-lt"/>
            </a:endParaRPr>
          </a:p>
          <a:p>
            <a:r>
              <a:rPr lang="pl-PL" sz="1600" dirty="0">
                <a:latin typeface="+mj-lt"/>
              </a:rPr>
              <a:t>Etykiety są elementem tablicy zadań i </a:t>
            </a:r>
            <a:r>
              <a:rPr lang="pl-PL" sz="1600" dirty="0" smtClean="0">
                <a:latin typeface="+mj-lt"/>
              </a:rPr>
              <a:t>umożliwiają:</a:t>
            </a:r>
            <a:endParaRPr lang="pl-PL" sz="1600" dirty="0">
              <a:latin typeface="+mj-lt"/>
            </a:endParaRPr>
          </a:p>
          <a:p>
            <a:pPr lvl="1"/>
            <a:r>
              <a:rPr lang="pl-PL" sz="1600" dirty="0">
                <a:latin typeface="+mj-lt"/>
              </a:rPr>
              <a:t>kategoryzację działań, zagadnień, zatwierdzeń</a:t>
            </a:r>
          </a:p>
          <a:p>
            <a:pPr lvl="1"/>
            <a:r>
              <a:rPr lang="pl-PL" sz="1600" dirty="0">
                <a:latin typeface="+mj-lt"/>
              </a:rPr>
              <a:t>dynamiczne filtrowanie </a:t>
            </a:r>
          </a:p>
          <a:p>
            <a:pPr lvl="1"/>
            <a:r>
              <a:rPr lang="pl-PL" sz="1600" dirty="0">
                <a:latin typeface="+mj-lt"/>
              </a:rPr>
              <a:t>przeszukiwanie listy zadań i zagadnień 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51520" y="915566"/>
            <a:ext cx="63367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Linki</a:t>
            </a:r>
          </a:p>
          <a:p>
            <a:endParaRPr lang="pl-PL" b="1" dirty="0"/>
          </a:p>
          <a:p>
            <a:r>
              <a:rPr lang="pl-PL" sz="1100" dirty="0">
                <a:hlinkClick r:id="rId2"/>
              </a:rPr>
              <a:t>https://medium.com/@</a:t>
            </a:r>
            <a:r>
              <a:rPr lang="pl-PL" sz="1100" dirty="0" smtClean="0">
                <a:hlinkClick r:id="rId2"/>
              </a:rPr>
              <a:t>dave_lunny/sane-github-labels-c5d2e6004b63</a:t>
            </a:r>
            <a:endParaRPr lang="pl-PL" sz="1100" dirty="0" smtClean="0"/>
          </a:p>
          <a:p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robinpowered.com/blog/best-practice-system-for-organizing-and-tagging-github-issues</a:t>
            </a:r>
            <a:endParaRPr lang="pl-PL" sz="1100" dirty="0" smtClean="0"/>
          </a:p>
          <a:p>
            <a:r>
              <a:rPr lang="pl-PL" sz="1100" dirty="0">
                <a:hlinkClick r:id="rId4"/>
              </a:rPr>
              <a:t>https://github.blog/2020-01-22-how-we-built-good-first-issues</a:t>
            </a:r>
            <a:r>
              <a:rPr lang="pl-PL" sz="1100" dirty="0" smtClean="0">
                <a:hlinkClick r:id="rId4"/>
              </a:rPr>
              <a:t>/</a:t>
            </a:r>
            <a:endParaRPr lang="pl-PL" sz="1100" dirty="0" smtClean="0"/>
          </a:p>
          <a:p>
            <a:r>
              <a:rPr lang="pl-PL" sz="1100" dirty="0">
                <a:hlinkClick r:id="rId5"/>
              </a:rPr>
              <a:t>https://build.prestashop.com/news/a-definition-of-the-good-first-issue-label</a:t>
            </a:r>
            <a:r>
              <a:rPr lang="pl-PL" sz="1100" dirty="0" smtClean="0">
                <a:hlinkClick r:id="rId5"/>
              </a:rPr>
              <a:t>/</a:t>
            </a:r>
            <a:endParaRPr lang="pl-PL" sz="1100" dirty="0" smtClean="0"/>
          </a:p>
          <a:p>
            <a:r>
              <a:rPr lang="pl-PL" sz="1100" dirty="0">
                <a:hlinkClick r:id="rId6"/>
              </a:rPr>
              <a:t>https://</a:t>
            </a:r>
            <a:r>
              <a:rPr lang="pl-PL" sz="1100" dirty="0" smtClean="0">
                <a:hlinkClick r:id="rId6"/>
              </a:rPr>
              <a:t>github.com/robinpowered/swolebot/labels</a:t>
            </a:r>
            <a:endParaRPr lang="pl-PL" sz="1100" dirty="0" smtClean="0"/>
          </a:p>
          <a:p>
            <a:endParaRPr lang="pl-PL" sz="1100" dirty="0" smtClean="0"/>
          </a:p>
          <a:p>
            <a:endParaRPr lang="pl-PL" sz="1100" dirty="0" smtClean="0"/>
          </a:p>
          <a:p>
            <a:endParaRPr lang="pl-PL" sz="1100" dirty="0"/>
          </a:p>
          <a:p>
            <a:endParaRPr lang="pl-PL" sz="1100" dirty="0" smtClean="0"/>
          </a:p>
          <a:p>
            <a:endParaRPr lang="pl-PL" sz="1100" dirty="0" smtClean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0019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/>
              <a:t>GitLab </a:t>
            </a:r>
            <a:r>
              <a:rPr lang="pl-PL" sz="1600" dirty="0"/>
              <a:t>dostarcza dwa rodzaje </a:t>
            </a:r>
            <a:r>
              <a:rPr lang="pl-PL" sz="1600" dirty="0" smtClean="0"/>
              <a:t>etykiet:</a:t>
            </a:r>
            <a:endParaRPr lang="pl-PL" sz="1600" dirty="0"/>
          </a:p>
          <a:p>
            <a:r>
              <a:rPr lang="pl-PL" sz="1600" b="1" dirty="0"/>
              <a:t>Project Labels </a:t>
            </a:r>
            <a:r>
              <a:rPr lang="pl-PL" sz="1600" dirty="0"/>
              <a:t>(etykiety </a:t>
            </a:r>
            <a:r>
              <a:rPr lang="pl-PL" sz="1600" dirty="0" smtClean="0"/>
              <a:t>projektu </a:t>
            </a:r>
            <a:r>
              <a:rPr lang="pl-PL" sz="1600" dirty="0"/>
              <a:t>- mogą być przypisane do zadań i zagadnień w obrębie konkretnego projektu.</a:t>
            </a:r>
          </a:p>
          <a:p>
            <a:r>
              <a:rPr lang="pl-PL" sz="1600" b="1" dirty="0" smtClean="0"/>
              <a:t>Group Labels </a:t>
            </a:r>
            <a:r>
              <a:rPr lang="pl-PL" sz="1600" dirty="0" smtClean="0"/>
              <a:t>(etykiety grupowe) </a:t>
            </a:r>
            <a:r>
              <a:rPr lang="pl-PL" sz="1600" dirty="0"/>
              <a:t>- </a:t>
            </a:r>
            <a:r>
              <a:rPr lang="pl-PL" sz="1600" dirty="0" smtClean="0"/>
              <a:t>mogą </a:t>
            </a:r>
            <a:r>
              <a:rPr lang="pl-PL" sz="1600" dirty="0"/>
              <a:t>być przypisane do zagadnień i zadań w dowolnym projekcie, grupie projektów lub dowolnej ich podgrupie</a:t>
            </a:r>
            <a:r>
              <a:rPr lang="pl-PL" sz="1600" dirty="0" smtClean="0"/>
              <a:t>.</a:t>
            </a:r>
          </a:p>
          <a:p>
            <a:r>
              <a:rPr lang="en-US" sz="1600" b="1" dirty="0"/>
              <a:t>Scoped</a:t>
            </a:r>
            <a:r>
              <a:rPr lang="pl-PL" sz="1600" b="1" dirty="0"/>
              <a:t> Labels </a:t>
            </a:r>
            <a:r>
              <a:rPr lang="pl-PL" sz="1600" dirty="0" smtClean="0"/>
              <a:t>(przestrzenie etykiet) – mogą być wykorzystywane w sytuacji, gdy zachodzi możliwość wzajemnego wykluczania się etykiet zdefiniowanych dla projektów i grup.</a:t>
            </a:r>
            <a:r>
              <a:rPr lang="pl-PL" sz="2400" dirty="0"/>
              <a:t/>
            </a:r>
            <a:br>
              <a:rPr lang="pl-PL" sz="2400" dirty="0"/>
            </a:b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1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b="1" dirty="0" smtClean="0">
                <a:latin typeface="+mj-lt"/>
              </a:rPr>
              <a:t>Labels </a:t>
            </a:r>
            <a:endParaRPr lang="pl-PL" sz="1600" b="1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Są drogą do elastycznego kategoryzowania zagadnień, zgłoszeń i żądań.</a:t>
            </a:r>
          </a:p>
          <a:p>
            <a:r>
              <a:rPr lang="pl-PL" sz="1600" dirty="0" smtClean="0">
                <a:latin typeface="+mj-lt"/>
              </a:rPr>
              <a:t>Konsekwentna i właściwa implementacja zapewnia użytkownikom możliwość analizy, zarządzania i raportowania</a:t>
            </a:r>
          </a:p>
          <a:p>
            <a:r>
              <a:rPr lang="pl-PL" sz="1600" dirty="0" smtClean="0">
                <a:latin typeface="+mj-lt"/>
              </a:rPr>
              <a:t>Domyślnie etykiety nie są wzajemnie wykluczające. Poszczególne problemy, zagadnienia i zatwierdzenia mogą być etykietowane wielokrotnie, wielorako i przez różnych autorów.</a:t>
            </a:r>
          </a:p>
          <a:p>
            <a:r>
              <a:rPr lang="pl-PL" sz="1600" dirty="0" smtClean="0">
                <a:latin typeface="+mj-lt"/>
              </a:rPr>
              <a:t>Wyjątkiem od tej reguły są etykiety zakresu, które określają zestawy wzajemnie wykluczających się lub duplikowanych etykiet. Kiedy wprowadzona zostaje etykieta zakresu, przesłania ona wcześniej ustaloną dla danego elementu etykietę szczegółową.</a:t>
            </a:r>
          </a:p>
          <a:p>
            <a:r>
              <a:rPr lang="pl-PL" sz="1600" dirty="0" smtClean="0">
                <a:latin typeface="+mj-lt"/>
              </a:rPr>
              <a:t>Etykiety zakresu wykorzystuje się do oznaczania etapów, statusów lub innych aspektów w przypadkach szczególnych.</a:t>
            </a:r>
          </a:p>
          <a:p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0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>
                <a:latin typeface="+mj-lt"/>
              </a:rPr>
              <a:t>Labels </a:t>
            </a:r>
          </a:p>
          <a:p>
            <a:pPr marL="0" indent="0">
              <a:buNone/>
            </a:pPr>
            <a:endParaRPr lang="pl-PL" sz="1600" b="1" dirty="0" smtClean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51670"/>
            <a:ext cx="731052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1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Etykiety projektu</a:t>
            </a:r>
          </a:p>
          <a:p>
            <a:r>
              <a:rPr lang="pl-PL" sz="1600" dirty="0" smtClean="0"/>
              <a:t>Dostępne </a:t>
            </a:r>
            <a:r>
              <a:rPr lang="pl-PL" sz="1600" dirty="0"/>
              <a:t>są pod zakładką </a:t>
            </a:r>
            <a:r>
              <a:rPr lang="pl-PL" sz="1600" b="1" dirty="0" smtClean="0"/>
              <a:t>Issues/Labels</a:t>
            </a:r>
            <a:r>
              <a:rPr lang="pl-PL" sz="1600" dirty="0" smtClean="0"/>
              <a:t> </a:t>
            </a:r>
            <a:endParaRPr lang="pl-PL" sz="1600" dirty="0"/>
          </a:p>
          <a:p>
            <a:r>
              <a:rPr lang="pl-PL" sz="1600" dirty="0" smtClean="0"/>
              <a:t>Przedstawiają </a:t>
            </a:r>
            <a:r>
              <a:rPr lang="pl-PL" sz="1600" dirty="0"/>
              <a:t>zarówno etykiety zdefiniowane na poziomie projektu jak i etykiety zdefiniowane na poziomie członków grupy.</a:t>
            </a:r>
          </a:p>
          <a:p>
            <a:r>
              <a:rPr lang="pl-PL" sz="1600" dirty="0"/>
              <a:t>Dla </a:t>
            </a:r>
            <a:r>
              <a:rPr lang="pl-PL" sz="1600" dirty="0" smtClean="0"/>
              <a:t>każdej etykiety widoczne </a:t>
            </a:r>
            <a:r>
              <a:rPr lang="pl-PL" sz="1600" dirty="0"/>
              <a:t>jest odniesienie do </a:t>
            </a:r>
            <a:r>
              <a:rPr lang="pl-PL" sz="1600" dirty="0" smtClean="0"/>
              <a:t>projektu </a:t>
            </a:r>
            <a:r>
              <a:rPr lang="pl-PL" sz="1600" dirty="0"/>
              <a:t>lub grupy projektów dla których została utworzona lub z którymi jest związana.</a:t>
            </a:r>
          </a:p>
          <a:p>
            <a:pPr marL="0" indent="0">
              <a:buNone/>
            </a:pPr>
            <a:endParaRPr lang="pl-PL" sz="11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8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Etykiety grup</a:t>
            </a:r>
          </a:p>
          <a:p>
            <a:r>
              <a:rPr lang="pl-PL" sz="1600" dirty="0" smtClean="0"/>
              <a:t>Dostępne </a:t>
            </a:r>
            <a:r>
              <a:rPr lang="pl-PL" sz="1600" dirty="0"/>
              <a:t>są </a:t>
            </a:r>
            <a:r>
              <a:rPr lang="pl-PL" sz="1600" dirty="0" smtClean="0"/>
              <a:t>zakładce </a:t>
            </a:r>
            <a:r>
              <a:rPr lang="pl-PL" sz="1600" b="1" dirty="0" err="1" smtClean="0"/>
              <a:t>Issues</a:t>
            </a:r>
            <a:r>
              <a:rPr lang="pl-PL" sz="1600" b="1" dirty="0" smtClean="0"/>
              <a:t>/</a:t>
            </a:r>
            <a:r>
              <a:rPr lang="pl-PL" sz="1600" b="1" dirty="0" err="1" smtClean="0"/>
              <a:t>Labels</a:t>
            </a:r>
            <a:endParaRPr lang="pl-PL" sz="1600" b="1" dirty="0" smtClean="0"/>
          </a:p>
          <a:p>
            <a:r>
              <a:rPr lang="pl-PL" sz="1600" dirty="0" smtClean="0"/>
              <a:t>Wyświetlone są tam wyłącznie </a:t>
            </a:r>
            <a:r>
              <a:rPr lang="pl-PL" sz="1600" dirty="0"/>
              <a:t>te </a:t>
            </a:r>
            <a:r>
              <a:rPr lang="pl-PL" sz="1600" dirty="0" smtClean="0"/>
              <a:t>zakładki, które </a:t>
            </a:r>
            <a:r>
              <a:rPr lang="pl-PL" sz="1600" dirty="0"/>
              <a:t>zdefiniowane zostały na poziomie grupy</a:t>
            </a:r>
            <a:r>
              <a:rPr lang="pl-PL" sz="1600" dirty="0" smtClean="0"/>
              <a:t>.</a:t>
            </a:r>
          </a:p>
          <a:p>
            <a:r>
              <a:rPr lang="pl-PL" sz="1600" dirty="0" smtClean="0"/>
              <a:t>Nie </a:t>
            </a:r>
            <a:r>
              <a:rPr lang="pl-PL" sz="1600" dirty="0"/>
              <a:t>są </a:t>
            </a:r>
            <a:r>
              <a:rPr lang="pl-PL" sz="1600" dirty="0" smtClean="0"/>
              <a:t>tu </a:t>
            </a:r>
            <a:r>
              <a:rPr lang="pl-PL" sz="1600" dirty="0"/>
              <a:t>wyświetlane etykiety przypisane dla konkretnych projektów. </a:t>
            </a:r>
            <a:endParaRPr lang="pl-PL" sz="1600" dirty="0" smtClean="0"/>
          </a:p>
          <a:p>
            <a:r>
              <a:rPr lang="pl-PL" sz="1600" dirty="0" smtClean="0"/>
              <a:t>Poprzez </a:t>
            </a:r>
            <a:r>
              <a:rPr lang="pl-PL" sz="1600" dirty="0"/>
              <a:t>pole </a:t>
            </a:r>
            <a:r>
              <a:rPr lang="pl-PL" sz="1600" dirty="0" smtClean="0"/>
              <a:t>wyszukiwania można </a:t>
            </a:r>
            <a:r>
              <a:rPr lang="pl-PL" sz="1600" dirty="0"/>
              <a:t>filtrować listę </a:t>
            </a:r>
            <a:r>
              <a:rPr lang="pl-PL" sz="1600" dirty="0" smtClean="0"/>
              <a:t>zadań</a:t>
            </a:r>
            <a:r>
              <a:rPr lang="pl-PL" sz="1600" dirty="0"/>
              <a:t> </a:t>
            </a:r>
            <a:r>
              <a:rPr lang="pl-PL" sz="1600" dirty="0" smtClean="0"/>
              <a:t>i zagadnień.</a:t>
            </a:r>
            <a:endParaRPr lang="pl-PL" sz="1600" dirty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5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Przestrzenie etykiet (</a:t>
            </a:r>
            <a:r>
              <a:rPr lang="pl-PL" sz="1600" b="1" dirty="0" err="1" smtClean="0"/>
              <a:t>Scoped</a:t>
            </a:r>
            <a:r>
              <a:rPr lang="pl-PL" sz="1600" b="1" dirty="0" smtClean="0"/>
              <a:t> Labels)</a:t>
            </a:r>
          </a:p>
          <a:p>
            <a:r>
              <a:rPr lang="pl-PL" sz="1600" dirty="0" smtClean="0"/>
              <a:t>Przestrzeń etykiet (dla etykiet zakresu) definiowana jest poprzez wykorzystanie podwójnego dwukropka „</a:t>
            </a:r>
            <a:r>
              <a:rPr lang="pl-PL" sz="1600" b="1" dirty="0" smtClean="0"/>
              <a:t>::</a:t>
            </a:r>
            <a:r>
              <a:rPr lang="pl-PL" sz="1600" dirty="0" smtClean="0"/>
              <a:t>”</a:t>
            </a:r>
          </a:p>
          <a:p>
            <a:r>
              <a:rPr lang="pl-PL" sz="1600" dirty="0" smtClean="0"/>
              <a:t>Przestrzenie etykiet można zagnieżdżać, tworząc bardziej złożone struktury np. </a:t>
            </a:r>
            <a:r>
              <a:rPr lang="pl-PL" sz="1600" b="1" dirty="0" err="1" smtClean="0"/>
              <a:t>DevOps</a:t>
            </a:r>
            <a:r>
              <a:rPr lang="pl-PL" sz="1600" b="1" dirty="0" smtClean="0"/>
              <a:t>::Development::Test</a:t>
            </a:r>
          </a:p>
          <a:p>
            <a:endParaRPr lang="pl-PL" sz="1600" b="1" dirty="0" smtClean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6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fontScale="55000" lnSpcReduction="20000"/>
          </a:bodyPr>
          <a:lstStyle/>
          <a:p>
            <a:r>
              <a:rPr lang="pl-PL" sz="2900" dirty="0"/>
              <a:t>Etykiety pozwalają wyszczególniać </a:t>
            </a:r>
            <a:r>
              <a:rPr lang="pl-PL" sz="2900" dirty="0" smtClean="0"/>
              <a:t>określone </a:t>
            </a:r>
            <a:r>
              <a:rPr lang="pl-PL" sz="2900" dirty="0"/>
              <a:t>grupy tematyczne </a:t>
            </a:r>
            <a:br>
              <a:rPr lang="pl-PL" sz="2900" dirty="0"/>
            </a:br>
            <a:r>
              <a:rPr lang="pl-PL" sz="2900" dirty="0" smtClean="0"/>
              <a:t>systemu zadań GitLab (tablicy zgłoszeń </a:t>
            </a:r>
            <a:r>
              <a:rPr lang="pl-PL" sz="2900" b="1" dirty="0" smtClean="0"/>
              <a:t>Issue Board</a:t>
            </a:r>
            <a:r>
              <a:rPr lang="pl-PL" sz="2900" dirty="0" smtClean="0"/>
              <a:t>), stając </a:t>
            </a:r>
            <a:r>
              <a:rPr lang="pl-PL" sz="2900" dirty="0"/>
              <a:t>się narzędziem </a:t>
            </a:r>
            <a:r>
              <a:rPr lang="pl-PL" sz="2900" dirty="0" smtClean="0"/>
              <a:t/>
            </a:r>
            <a:br>
              <a:rPr lang="pl-PL" sz="2900" dirty="0" smtClean="0"/>
            </a:br>
            <a:r>
              <a:rPr lang="pl-PL" sz="2900" dirty="0" smtClean="0"/>
              <a:t>znacznie ułatwiającym przegląd </a:t>
            </a:r>
            <a:r>
              <a:rPr lang="pl-PL" sz="2900" dirty="0"/>
              <a:t>projektów i ich zarządzanie</a:t>
            </a:r>
            <a:r>
              <a:rPr lang="pl-PL" sz="2900" dirty="0" smtClean="0"/>
              <a:t>. </a:t>
            </a:r>
          </a:p>
          <a:p>
            <a:pPr marL="0" indent="0">
              <a:buNone/>
            </a:pPr>
            <a:endParaRPr lang="pl-PL" sz="2900" dirty="0" smtClean="0"/>
          </a:p>
          <a:p>
            <a:r>
              <a:rPr lang="pl-PL" sz="2900" dirty="0" smtClean="0"/>
              <a:t>Typowo wykorzystuje się takie etykiety jak:</a:t>
            </a:r>
          </a:p>
          <a:p>
            <a:pPr lvl="1" fontAlgn="base"/>
            <a:r>
              <a:rPr lang="pl-PL" sz="2500" b="1" dirty="0" smtClean="0">
                <a:solidFill>
                  <a:srgbClr val="FF0000"/>
                </a:solidFill>
              </a:rPr>
              <a:t>Bug</a:t>
            </a:r>
            <a:r>
              <a:rPr lang="pl-PL" sz="2500" dirty="0" smtClean="0"/>
              <a:t> (błąd)</a:t>
            </a:r>
            <a:endParaRPr lang="pl-PL" sz="2500" dirty="0"/>
          </a:p>
          <a:p>
            <a:pPr lvl="1" fontAlgn="base"/>
            <a:r>
              <a:rPr lang="en-US" sz="2500" b="1" dirty="0" smtClean="0">
                <a:solidFill>
                  <a:srgbClr val="FF0000"/>
                </a:solidFill>
              </a:rPr>
              <a:t>Confirmed</a:t>
            </a:r>
            <a:r>
              <a:rPr lang="pl-PL" sz="2500" dirty="0" smtClean="0">
                <a:solidFill>
                  <a:srgbClr val="FF0000"/>
                </a:solidFill>
              </a:rPr>
              <a:t> </a:t>
            </a:r>
            <a:r>
              <a:rPr lang="pl-PL" sz="2500" dirty="0" smtClean="0"/>
              <a:t>(potwierdzony)</a:t>
            </a:r>
            <a:endParaRPr lang="pl-PL" sz="2500" dirty="0"/>
          </a:p>
          <a:p>
            <a:pPr lvl="1" fontAlgn="base"/>
            <a:r>
              <a:rPr lang="pl-PL" sz="2500" b="1" dirty="0">
                <a:solidFill>
                  <a:srgbClr val="FF0000"/>
                </a:solidFill>
              </a:rPr>
              <a:t>Critical</a:t>
            </a:r>
            <a:r>
              <a:rPr lang="pl-PL" sz="2500" dirty="0" smtClean="0"/>
              <a:t> (krytyczny)</a:t>
            </a:r>
            <a:endParaRPr lang="pl-PL" sz="2500" dirty="0"/>
          </a:p>
          <a:p>
            <a:pPr lvl="1" fontAlgn="base"/>
            <a:r>
              <a:rPr lang="en-US" sz="2500" b="1" dirty="0" smtClean="0">
                <a:solidFill>
                  <a:srgbClr val="FF0000"/>
                </a:solidFill>
              </a:rPr>
              <a:t>Discussion</a:t>
            </a:r>
            <a:r>
              <a:rPr lang="pl-PL" sz="2500" dirty="0" smtClean="0"/>
              <a:t> (dyskusja)</a:t>
            </a:r>
            <a:endParaRPr lang="pl-PL" sz="2500" dirty="0"/>
          </a:p>
          <a:p>
            <a:pPr lvl="1" fontAlgn="base"/>
            <a:r>
              <a:rPr lang="en-US" sz="2500" b="1" dirty="0" smtClean="0">
                <a:solidFill>
                  <a:srgbClr val="FF0000"/>
                </a:solidFill>
              </a:rPr>
              <a:t>Documentation</a:t>
            </a:r>
            <a:r>
              <a:rPr lang="pl-PL" sz="2500" dirty="0" smtClean="0"/>
              <a:t> (dokumentacja)</a:t>
            </a:r>
            <a:endParaRPr lang="pl-PL" sz="2500" dirty="0"/>
          </a:p>
          <a:p>
            <a:pPr lvl="1" fontAlgn="base"/>
            <a:r>
              <a:rPr lang="pl-PL" sz="2500" b="1" dirty="0">
                <a:solidFill>
                  <a:srgbClr val="FF0000"/>
                </a:solidFill>
              </a:rPr>
              <a:t>Enhancement</a:t>
            </a:r>
            <a:r>
              <a:rPr lang="pl-PL" sz="2500" dirty="0" smtClean="0"/>
              <a:t> ( usprawnienie)</a:t>
            </a:r>
            <a:endParaRPr lang="pl-PL" sz="2500" dirty="0"/>
          </a:p>
          <a:p>
            <a:pPr lvl="1" fontAlgn="base"/>
            <a:r>
              <a:rPr lang="en-US" sz="2500" b="1" dirty="0" smtClean="0">
                <a:solidFill>
                  <a:srgbClr val="FF0000"/>
                </a:solidFill>
              </a:rPr>
              <a:t>Suggestion</a:t>
            </a:r>
            <a:r>
              <a:rPr lang="pl-PL" sz="2500" dirty="0" smtClean="0"/>
              <a:t> (wskazówka)</a:t>
            </a:r>
            <a:endParaRPr lang="pl-PL" sz="2500" dirty="0"/>
          </a:p>
          <a:p>
            <a:pPr lvl="1" fontAlgn="base"/>
            <a:r>
              <a:rPr lang="en-US" sz="2500" b="1" dirty="0" smtClean="0">
                <a:solidFill>
                  <a:srgbClr val="FF0000"/>
                </a:solidFill>
              </a:rPr>
              <a:t>Support</a:t>
            </a:r>
            <a:r>
              <a:rPr lang="pl-PL" sz="2500" dirty="0" smtClean="0"/>
              <a:t> (wsparcie)</a:t>
            </a:r>
            <a:endParaRPr lang="pl-PL" sz="2500" dirty="0"/>
          </a:p>
          <a:p>
            <a:pPr marL="0" indent="0">
              <a:buNone/>
            </a:pPr>
            <a:r>
              <a:rPr lang="pl-PL" sz="2600" dirty="0" smtClean="0"/>
              <a:t> 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2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20554</TotalTime>
  <Words>465</Words>
  <Application>Microsoft Office PowerPoint</Application>
  <PresentationFormat>Pokaz na ekranie (16:9)</PresentationFormat>
  <Paragraphs>95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Motyw pakietu Office</vt:lpstr>
      <vt:lpstr>Kontrola Wersji Oprogramowania  GitLab + Labels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186</cp:revision>
  <dcterms:created xsi:type="dcterms:W3CDTF">2020-11-25T08:11:53Z</dcterms:created>
  <dcterms:modified xsi:type="dcterms:W3CDTF">2021-05-31T12:37:18Z</dcterms:modified>
</cp:coreProperties>
</file>