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01" r:id="rId3"/>
    <p:sldId id="274" r:id="rId4"/>
    <p:sldId id="281" r:id="rId5"/>
    <p:sldId id="275" r:id="rId6"/>
    <p:sldId id="276" r:id="rId7"/>
    <p:sldId id="278" r:id="rId8"/>
    <p:sldId id="280" r:id="rId9"/>
    <p:sldId id="282" r:id="rId10"/>
    <p:sldId id="302" r:id="rId11"/>
    <p:sldId id="300" r:id="rId12"/>
    <p:sldId id="288" r:id="rId13"/>
    <p:sldId id="289" r:id="rId14"/>
    <p:sldId id="293" r:id="rId15"/>
    <p:sldId id="290" r:id="rId16"/>
    <p:sldId id="294" r:id="rId17"/>
    <p:sldId id="295" r:id="rId18"/>
    <p:sldId id="297" r:id="rId19"/>
    <p:sldId id="298" r:id="rId20"/>
    <p:sldId id="296" r:id="rId21"/>
    <p:sldId id="299" r:id="rId22"/>
    <p:sldId id="273" r:id="rId23"/>
    <p:sldId id="269" r:id="rId24"/>
    <p:sldId id="262" r:id="rId25"/>
    <p:sldId id="261" r:id="rId26"/>
    <p:sldId id="263" r:id="rId27"/>
    <p:sldId id="264" r:id="rId28"/>
    <p:sldId id="265" r:id="rId29"/>
    <p:sldId id="266" r:id="rId30"/>
    <p:sldId id="270" r:id="rId31"/>
    <p:sldId id="271" r:id="rId32"/>
    <p:sldId id="272" r:id="rId33"/>
    <p:sldId id="267" r:id="rId34"/>
    <p:sldId id="268" r:id="rId35"/>
    <p:sldId id="284" r:id="rId36"/>
    <p:sldId id="285" r:id="rId37"/>
    <p:sldId id="286" r:id="rId38"/>
    <p:sldId id="291" r:id="rId39"/>
    <p:sldId id="292" r:id="rId40"/>
    <p:sldId id="277" r:id="rId41"/>
    <p:sldId id="259" r:id="rId42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you@example.com" TargetMode="External"/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oftware-engineering-tutorial.html" TargetMode="External"/><Relationship Id="rId2" Type="http://schemas.openxmlformats.org/officeDocument/2006/relationships/hyperlink" Target="https://it-consulting.pl/autoinstalator/wordpress/2011/03/22/co-wybrac-czyli-cykl-zycia-projektu-tworzenia-oprogramowania/#.YES3VRLdi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Programowanie_zwinne" TargetMode="External"/><Relationship Id="rId5" Type="http://schemas.openxmlformats.org/officeDocument/2006/relationships/hyperlink" Target="https://docs.gitlab.com/ee/ci/" TargetMode="External"/><Relationship Id="rId4" Type="http://schemas.openxmlformats.org/officeDocument/2006/relationships/hyperlink" Target="https://blog.deviniti.com/pl/gitlab-pl/korzysci-biznesowe-z-ci-cd-w-gitlab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</a:t>
            </a:r>
            <a:b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dla żółtodziobów</a:t>
            </a:r>
            <a:b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5122" name="Picture 2" descr="Dobre praktyki w Git'cie, czyli zbiór zasad w pracy zespołowej, przydatnych  “tricków”, najczęściej wykorzystywanych komend | OSWorld.p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9662"/>
            <a:ext cx="4875150" cy="23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2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Agile Development </a:t>
            </a:r>
            <a:r>
              <a:rPr lang="pl-PL" sz="1050" b="1" dirty="0" smtClean="0"/>
              <a:t>(Metodyki zwinne)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Bazuje ona na komunikacji, prostocie, informacji zwrotnej (od klienta) i wzajemnym wsparciu zespołu</a:t>
            </a:r>
            <a:r>
              <a:rPr lang="pl-PL" sz="1200" dirty="0" smtClean="0"/>
              <a:t>. Proces </a:t>
            </a:r>
            <a:r>
              <a:rPr lang="pl-PL" sz="1200" dirty="0"/>
              <a:t>ten nastawiony jest na szybkie dostarczenie produktu możliwie najprostsza metodą. Bazuje na pełnej integracji </a:t>
            </a:r>
            <a:r>
              <a:rPr lang="pl-PL" sz="1200" dirty="0" smtClean="0"/>
              <a:t>zespołu</a:t>
            </a:r>
            <a:r>
              <a:rPr lang="pl-PL" sz="1200" dirty="0"/>
              <a:t>,  komunikacji, interaktywnym procesie analizy i projektowania.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70535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800" dirty="0" smtClean="0"/>
              <a:t>Słownik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000" b="1" dirty="0" err="1" smtClean="0"/>
              <a:t>Pipeline</a:t>
            </a:r>
            <a:r>
              <a:rPr lang="pl-PL" sz="1000" b="1" dirty="0" smtClean="0"/>
              <a:t> CI/CD</a:t>
            </a:r>
            <a:r>
              <a:rPr lang="pl-PL" sz="1000" dirty="0" smtClean="0"/>
              <a:t> – potok </a:t>
            </a:r>
            <a:r>
              <a:rPr lang="pl-PL" sz="1000" i="1" dirty="0" err="1"/>
              <a:t>Continuous</a:t>
            </a:r>
            <a:r>
              <a:rPr lang="pl-PL" sz="1000" i="1" dirty="0"/>
              <a:t> Integration</a:t>
            </a:r>
            <a:r>
              <a:rPr lang="pl-PL" sz="1000" dirty="0"/>
              <a:t> i </a:t>
            </a:r>
            <a:r>
              <a:rPr lang="pl-PL" sz="1000" i="1" dirty="0" err="1"/>
              <a:t>Continuous</a:t>
            </a:r>
            <a:r>
              <a:rPr lang="pl-PL" sz="1000" i="1" dirty="0"/>
              <a:t> </a:t>
            </a:r>
            <a:r>
              <a:rPr lang="pl-PL" sz="1000" i="1" dirty="0" smtClean="0"/>
              <a:t>Delivery</a:t>
            </a:r>
            <a:r>
              <a:rPr lang="pl-PL" sz="1000" b="1" dirty="0" smtClean="0"/>
              <a:t>. </a:t>
            </a:r>
          </a:p>
          <a:p>
            <a:pPr marL="0" indent="360363">
              <a:buNone/>
            </a:pPr>
            <a:r>
              <a:rPr lang="pl-PL" sz="1000" dirty="0" smtClean="0"/>
              <a:t>Jest to proces rozwijania oprogramowania składający się z szeregu następujących po sobie, zazwyczaj zautomatyzowanych,</a:t>
            </a:r>
            <a:br>
              <a:rPr lang="pl-PL" sz="1000" dirty="0" smtClean="0"/>
            </a:br>
            <a:r>
              <a:rPr lang="pl-PL" sz="1000" dirty="0" smtClean="0"/>
              <a:t>działań. Zazwyczaj </a:t>
            </a:r>
            <a:r>
              <a:rPr lang="pl-PL" sz="1000" dirty="0"/>
              <a:t>CI kojarzone jest z pracą nad programowaniem, natomiast CD to raczej zadanie administratora. W rzeczywistości są to kolejne, następujące po sobie zautomatyzowane etapy procesu tworzenia oprogramowania, który obejmuje nie tylko samo kodowanie, ale także przeniesienie aplikacji do środowiska testowego czy dostarczenie działającej aplikacji klientowi.</a:t>
            </a:r>
            <a:endParaRPr lang="pl-PL" sz="1000" dirty="0" smtClean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  <a:tabLst>
                <a:tab pos="1522413" algn="l"/>
              </a:tabLst>
            </a:pPr>
            <a:r>
              <a:rPr lang="pl-PL" sz="1000" b="1" dirty="0" err="1"/>
              <a:t>Continuous</a:t>
            </a:r>
            <a:r>
              <a:rPr lang="pl-PL" sz="1000" b="1" dirty="0"/>
              <a:t> </a:t>
            </a:r>
            <a:r>
              <a:rPr lang="pl-PL" sz="1000" b="1" dirty="0" err="1" smtClean="0"/>
              <a:t>integration</a:t>
            </a:r>
            <a:r>
              <a:rPr lang="pl-PL" sz="1000" dirty="0" smtClean="0"/>
              <a:t> - ciągła </a:t>
            </a:r>
            <a:r>
              <a:rPr lang="pl-PL" sz="1000" dirty="0"/>
              <a:t>integracja to nieustanne, automatyczne buildowanie programu na dedykowanym serwerze po każdym 	</a:t>
            </a:r>
            <a:r>
              <a:rPr lang="pl-PL" sz="1000" dirty="0" smtClean="0"/>
              <a:t>commicie</a:t>
            </a:r>
            <a:r>
              <a:rPr lang="pl-PL" sz="1000" dirty="0"/>
              <a:t>. </a:t>
            </a:r>
            <a:endParaRPr lang="pl-PL" sz="1000" dirty="0" smtClean="0"/>
          </a:p>
          <a:p>
            <a:pPr marL="0" indent="0">
              <a:buNone/>
              <a:tabLst>
                <a:tab pos="1522413" algn="l"/>
              </a:tabLst>
            </a:pPr>
            <a:endParaRPr lang="pl-PL" sz="1000" dirty="0" smtClean="0"/>
          </a:p>
          <a:p>
            <a:pPr marL="0" indent="0">
              <a:buNone/>
              <a:tabLst>
                <a:tab pos="1522413" algn="l"/>
              </a:tabLst>
            </a:pPr>
            <a:r>
              <a:rPr lang="pl-PL" sz="1000" b="1" dirty="0" err="1"/>
              <a:t>Continuous</a:t>
            </a:r>
            <a:r>
              <a:rPr lang="pl-PL" sz="1000" b="1" dirty="0"/>
              <a:t> Delivery</a:t>
            </a:r>
            <a:r>
              <a:rPr lang="pl-PL" sz="1000" dirty="0"/>
              <a:t>  - ciągłe dostarczanie polega na automatycznym dostarczaniu działającej wersji programu do ostatniego środowiska </a:t>
            </a:r>
            <a:r>
              <a:rPr lang="pl-PL" sz="1000" dirty="0" smtClean="0"/>
              <a:t>	przed </a:t>
            </a:r>
            <a:r>
              <a:rPr lang="pl-PL" sz="1000" dirty="0"/>
              <a:t>produkcją.</a:t>
            </a:r>
          </a:p>
        </p:txBody>
      </p:sp>
    </p:spTree>
    <p:extLst>
      <p:ext uri="{BB962C8B-B14F-4D97-AF65-F5344CB8AC3E}">
        <p14:creationId xmlns:p14="http://schemas.microsoft.com/office/powerpoint/2010/main" val="241752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500" b="1" dirty="0" err="1"/>
              <a:t>Continuous</a:t>
            </a:r>
            <a:r>
              <a:rPr lang="pl-PL" sz="2500" b="1" dirty="0"/>
              <a:t> </a:t>
            </a:r>
            <a:r>
              <a:rPr lang="pl-PL" sz="2500" b="1" dirty="0" err="1"/>
              <a:t>integration</a:t>
            </a:r>
            <a:r>
              <a:rPr lang="pl-PL" sz="2500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smtClean="0"/>
              <a:t>Cały </a:t>
            </a:r>
            <a:r>
              <a:rPr lang="pl-PL" sz="1400" dirty="0"/>
              <a:t>proces integracji można podzielić na trzy główne fazy</a:t>
            </a:r>
            <a:r>
              <a:rPr lang="pl-PL" sz="1400" dirty="0" smtClean="0"/>
              <a:t>.</a:t>
            </a:r>
          </a:p>
          <a:p>
            <a:r>
              <a:rPr lang="pl-PL" sz="1600" b="1" dirty="0" err="1" smtClean="0"/>
              <a:t>Push</a:t>
            </a:r>
            <a:r>
              <a:rPr lang="pl-PL" sz="1600" dirty="0" smtClean="0"/>
              <a:t> </a:t>
            </a:r>
            <a:r>
              <a:rPr lang="pl-PL" sz="1400" dirty="0" smtClean="0"/>
              <a:t>– wprowadzone </a:t>
            </a:r>
            <a:r>
              <a:rPr lang="pl-PL" sz="1400" dirty="0"/>
              <a:t>zmiany są wysyłane na serwer. </a:t>
            </a:r>
            <a:endParaRPr lang="pl-PL" sz="1400" dirty="0" smtClean="0"/>
          </a:p>
          <a:p>
            <a:r>
              <a:rPr lang="pl-PL" sz="1600" b="1" dirty="0"/>
              <a:t>Test</a:t>
            </a:r>
            <a:r>
              <a:rPr lang="pl-PL" sz="1400" dirty="0" smtClean="0"/>
              <a:t> – ułatwia </a:t>
            </a:r>
            <a:r>
              <a:rPr lang="pl-PL" sz="1400" dirty="0"/>
              <a:t>on lokalizację </a:t>
            </a:r>
            <a:r>
              <a:rPr lang="pl-PL" sz="1400" dirty="0" smtClean="0"/>
              <a:t>błędów.</a:t>
            </a:r>
          </a:p>
          <a:p>
            <a:r>
              <a:rPr lang="pl-PL" sz="1600" b="1" dirty="0" err="1"/>
              <a:t>Fix</a:t>
            </a:r>
            <a:r>
              <a:rPr lang="pl-PL" sz="1400" dirty="0" smtClean="0"/>
              <a:t> </a:t>
            </a:r>
            <a:r>
              <a:rPr lang="pl-PL" sz="1400" dirty="0"/>
              <a:t>– </a:t>
            </a:r>
            <a:r>
              <a:rPr lang="pl-PL" sz="1400" dirty="0" smtClean="0"/>
              <a:t>naprawa </a:t>
            </a:r>
            <a:r>
              <a:rPr lang="pl-PL" sz="1400" dirty="0"/>
              <a:t>wykrytych problemów i uszkodzonych funkcji.</a:t>
            </a:r>
          </a:p>
        </p:txBody>
      </p:sp>
    </p:spTree>
    <p:extLst>
      <p:ext uri="{BB962C8B-B14F-4D97-AF65-F5344CB8AC3E}">
        <p14:creationId xmlns:p14="http://schemas.microsoft.com/office/powerpoint/2010/main" val="2417525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err="1"/>
              <a:t>Continuous</a:t>
            </a:r>
            <a:r>
              <a:rPr lang="pl-PL" sz="2400" b="1" dirty="0"/>
              <a:t> Delivery</a:t>
            </a:r>
            <a:endParaRPr lang="pl-PL" sz="2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400" dirty="0" smtClean="0"/>
              <a:t>Jest </a:t>
            </a:r>
            <a:r>
              <a:rPr lang="pl-PL" sz="1400" dirty="0"/>
              <a:t>kolejnym krokiem w automatyzacji procesu produkcji oprogramowania i następuje po pozytywnym przejściu fazy testów</a:t>
            </a:r>
            <a:r>
              <a:rPr lang="pl-PL" sz="1400" dirty="0" smtClean="0"/>
              <a:t>.</a:t>
            </a:r>
          </a:p>
          <a:p>
            <a:r>
              <a:rPr lang="pl-PL" sz="1400" dirty="0" smtClean="0"/>
              <a:t>Polega </a:t>
            </a:r>
            <a:r>
              <a:rPr lang="pl-PL" sz="1400" dirty="0"/>
              <a:t>na automatycznym dostarczaniu działającej wersji programu do ostatniego środowiska przed produkcją</a:t>
            </a:r>
            <a:r>
              <a:rPr lang="pl-PL" sz="1400" dirty="0" smtClean="0"/>
              <a:t>.</a:t>
            </a:r>
          </a:p>
          <a:p>
            <a:r>
              <a:rPr lang="pl-PL" sz="1400" dirty="0"/>
              <a:t>Automatyczne dostarczenie wyzwalane jest po udanym </a:t>
            </a:r>
            <a:r>
              <a:rPr lang="pl-PL" sz="1400" dirty="0" err="1"/>
              <a:t>merge’u</a:t>
            </a:r>
            <a:r>
              <a:rPr lang="pl-PL" sz="1400" dirty="0"/>
              <a:t> gałęzi kodu</a:t>
            </a:r>
            <a:r>
              <a:rPr lang="pl-PL" sz="1400" dirty="0" smtClean="0"/>
              <a:t>.</a:t>
            </a:r>
          </a:p>
          <a:p>
            <a:r>
              <a:rPr lang="pl-PL" sz="1400" dirty="0"/>
              <a:t>Mówiąc o działającej wersji aplikacji mamy oczywiście na myśli aplikację, która jest w stanie się zbudować, ale niekoniecznie posiada wszystkie wymagane funkcjonalności, a jej działanie nie musi być do końca prawidłowe. </a:t>
            </a:r>
            <a:endParaRPr lang="pl-PL" sz="1400" dirty="0" smtClean="0"/>
          </a:p>
          <a:p>
            <a:r>
              <a:rPr lang="pl-PL" sz="1400" dirty="0"/>
              <a:t>Ciągłe dostarczanie to etap procesu wytwarzania oprogramowania, który poprzedza </a:t>
            </a:r>
            <a:r>
              <a:rPr lang="pl-PL" sz="1400" dirty="0" err="1"/>
              <a:t>Continous</a:t>
            </a:r>
            <a:r>
              <a:rPr lang="pl-PL" sz="1400" dirty="0"/>
              <a:t> Deployment, czyli ciągłe wdrażanie na produkcję. Do produkcji powinny trafiać tylko w pełni funkcjonujące wersje aplikacji, stąd konieczność sprawdzenia jej na wcześniejszych etapach.</a:t>
            </a:r>
          </a:p>
        </p:txBody>
      </p:sp>
    </p:spTree>
    <p:extLst>
      <p:ext uri="{BB962C8B-B14F-4D97-AF65-F5344CB8AC3E}">
        <p14:creationId xmlns:p14="http://schemas.microsoft.com/office/powerpoint/2010/main" val="82568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500" b="1" dirty="0" err="1"/>
              <a:t>Continous</a:t>
            </a:r>
            <a:r>
              <a:rPr lang="pl-PL" sz="2500" b="1" dirty="0"/>
              <a:t> Deployment</a:t>
            </a:r>
          </a:p>
        </p:txBody>
      </p:sp>
      <p:pic>
        <p:nvPicPr>
          <p:cNvPr id="1026" name="Picture 2" descr="Continuous deploy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01" y="1347614"/>
            <a:ext cx="638659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5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400" dirty="0" smtClean="0"/>
              <a:t>Decyzje projektowe</a:t>
            </a:r>
          </a:p>
          <a:p>
            <a:r>
              <a:rPr lang="pl-PL" sz="1400" dirty="0" smtClean="0"/>
              <a:t>Implementacja na nowym </a:t>
            </a:r>
            <a:r>
              <a:rPr lang="pl-PL" sz="1400" dirty="0" err="1" smtClean="0"/>
              <a:t>branchu</a:t>
            </a:r>
            <a:endParaRPr lang="pl-PL" sz="1400" dirty="0" smtClean="0"/>
          </a:p>
          <a:p>
            <a:r>
              <a:rPr lang="pl-PL" sz="1400" dirty="0" smtClean="0"/>
              <a:t>Zaakceptowanie zmian (</a:t>
            </a:r>
            <a:r>
              <a:rPr lang="pl-PL" sz="1400" dirty="0" err="1" smtClean="0"/>
              <a:t>commit</a:t>
            </a:r>
            <a:r>
              <a:rPr lang="pl-PL" sz="1400" dirty="0" smtClean="0"/>
              <a:t> + </a:t>
            </a:r>
            <a:r>
              <a:rPr lang="pl-PL" sz="1400" dirty="0" err="1" smtClean="0"/>
              <a:t>push</a:t>
            </a:r>
            <a:r>
              <a:rPr lang="pl-PL" sz="1400" dirty="0" smtClean="0"/>
              <a:t>)</a:t>
            </a:r>
          </a:p>
          <a:p>
            <a:r>
              <a:rPr lang="pl-PL" sz="1400" dirty="0"/>
              <a:t>GitLab </a:t>
            </a:r>
            <a:r>
              <a:rPr lang="pl-PL" sz="1400" dirty="0" smtClean="0"/>
              <a:t>uruchamia </a:t>
            </a:r>
            <a:r>
              <a:rPr lang="pl-PL" sz="1400" dirty="0" err="1" smtClean="0"/>
              <a:t>pipeline</a:t>
            </a:r>
            <a:r>
              <a:rPr lang="pl-PL" sz="1400" dirty="0" smtClean="0"/>
              <a:t> CI/CD</a:t>
            </a:r>
          </a:p>
          <a:p>
            <a:pPr lvl="1"/>
            <a:r>
              <a:rPr lang="pl-PL" sz="1000" dirty="0"/>
              <a:t>uruchamia skrypty budujące i testujące aplikację</a:t>
            </a:r>
            <a:r>
              <a:rPr lang="pl-PL" sz="1000" dirty="0" smtClean="0"/>
              <a:t>,</a:t>
            </a:r>
          </a:p>
          <a:p>
            <a:pPr lvl="1"/>
            <a:r>
              <a:rPr lang="pl-PL" sz="1000" dirty="0"/>
              <a:t>umożliwia przegląd zmian według </a:t>
            </a:r>
            <a:r>
              <a:rPr lang="pl-PL" sz="1000" dirty="0" err="1" smtClean="0"/>
              <a:t>merge’ów</a:t>
            </a:r>
            <a:endParaRPr lang="pl-PL" sz="1000" dirty="0" smtClean="0"/>
          </a:p>
          <a:p>
            <a:pPr lvl="1"/>
            <a:r>
              <a:rPr lang="pl-PL" sz="1000" dirty="0" smtClean="0"/>
              <a:t>dostarcza użytkownikowi sprawdzony kod</a:t>
            </a:r>
            <a:endParaRPr lang="pl-PL" sz="1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400" dirty="0" smtClean="0"/>
              <a:t>Użytkownik</a:t>
            </a:r>
          </a:p>
          <a:p>
            <a:pPr lvl="1"/>
            <a:r>
              <a:rPr lang="pl-PL" sz="1000" dirty="0" smtClean="0"/>
              <a:t>może </a:t>
            </a:r>
            <a:r>
              <a:rPr lang="pl-PL" sz="1000" dirty="0" err="1" smtClean="0"/>
              <a:t>zamerge’ować</a:t>
            </a:r>
            <a:r>
              <a:rPr lang="pl-PL" sz="1000" dirty="0" smtClean="0"/>
              <a:t> </a:t>
            </a:r>
            <a:r>
              <a:rPr lang="pl-PL" sz="1000" dirty="0"/>
              <a:t>gałąź funkcjonalności z </a:t>
            </a:r>
            <a:r>
              <a:rPr lang="pl-PL" sz="1000" dirty="0" smtClean="0"/>
              <a:t>master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400" dirty="0" smtClean="0"/>
              <a:t>GitLab w CI/CD</a:t>
            </a:r>
          </a:p>
          <a:p>
            <a:pPr lvl="1"/>
            <a:r>
              <a:rPr lang="pl-PL" sz="1000" dirty="0" smtClean="0"/>
              <a:t>dostarcza </a:t>
            </a:r>
            <a:r>
              <a:rPr lang="pl-PL" sz="1000" dirty="0"/>
              <a:t>aplikację do środowiska </a:t>
            </a:r>
            <a:r>
              <a:rPr lang="pl-PL" sz="1000" dirty="0" smtClean="0"/>
              <a:t>testowego</a:t>
            </a:r>
          </a:p>
          <a:p>
            <a:pPr lvl="1"/>
            <a:r>
              <a:rPr lang="pl-PL" sz="1000" dirty="0"/>
              <a:t>d</a:t>
            </a:r>
            <a:r>
              <a:rPr lang="pl-PL" sz="1000" dirty="0" smtClean="0"/>
              <a:t>odaje zmiany do środowiska produkcyjnego</a:t>
            </a:r>
            <a:endParaRPr lang="pl-PL" sz="1000" dirty="0"/>
          </a:p>
        </p:txBody>
      </p:sp>
    </p:spTree>
    <p:extLst>
      <p:ext uri="{BB962C8B-B14F-4D97-AF65-F5344CB8AC3E}">
        <p14:creationId xmlns:p14="http://schemas.microsoft.com/office/powerpoint/2010/main" val="109281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2050" name="Picture 2" descr="https://deviniti.com/wp-content/uploads/2019/09/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07" y="1059581"/>
            <a:ext cx="586838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2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3" name="Picture 2" descr="https://deviniti.com/wp-content/uploads/2019/09/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038" y="1131590"/>
            <a:ext cx="5137924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110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37" y="2124047"/>
            <a:ext cx="5527526" cy="156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56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Proces wytwarzania </a:t>
            </a:r>
            <a:r>
              <a:rPr lang="pl-PL" sz="1800" b="1" dirty="0" smtClean="0"/>
              <a:t>oprogramowania</a:t>
            </a:r>
          </a:p>
        </p:txBody>
      </p:sp>
      <p:pic>
        <p:nvPicPr>
          <p:cNvPr id="1026" name="Picture 2" descr="What is a deployment pipeline and how does it help software development  teams? | by Walmyr Filho | The Whereby Blog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770" y="1545636"/>
            <a:ext cx="4152461" cy="311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49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1028" name="Picture 4" descr="Wdrażanie aplikacji przy użyciu Gitlab CI / CD w zarządzanym klastrze  Kubernetes w G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261" y="1491630"/>
            <a:ext cx="5263478" cy="298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95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4098" name="Picture 2" descr="流程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31" y="1203598"/>
            <a:ext cx="5937176" cy="374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Metodyki wytwarzania oprogramowania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5"/>
          <a:stretch/>
        </p:blipFill>
        <p:spPr bwMode="auto">
          <a:xfrm>
            <a:off x="683568" y="1635646"/>
            <a:ext cx="4618043" cy="249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002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Środowisko pracy</a:t>
            </a:r>
          </a:p>
          <a:p>
            <a:pPr marL="0" indent="0">
              <a:buNone/>
            </a:pPr>
            <a:endParaRPr lang="pl-PL" sz="1800" b="1" dirty="0" smtClean="0"/>
          </a:p>
          <a:p>
            <a:r>
              <a:rPr lang="pl-PL" sz="1800" b="1" dirty="0" smtClean="0"/>
              <a:t>Git</a:t>
            </a:r>
          </a:p>
          <a:p>
            <a:r>
              <a:rPr lang="pl-PL" sz="1800" b="1" dirty="0" smtClean="0"/>
              <a:t>GitLab (GitHub)</a:t>
            </a:r>
          </a:p>
          <a:p>
            <a:r>
              <a:rPr lang="pl-PL" sz="1800" b="1" dirty="0" err="1" smtClean="0"/>
              <a:t>Doxygen</a:t>
            </a:r>
            <a:endParaRPr lang="en-US" sz="1800" b="1" dirty="0"/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30911"/>
            <a:ext cx="1729618" cy="7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Lab – Wikipedia, wolna encyklo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12443"/>
            <a:ext cx="2088232" cy="7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xy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75127"/>
            <a:ext cx="2808312" cy="54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source code leaked on GitHub, published person disguised as 'CEO of  GitHub' - GIGAZ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23378"/>
            <a:ext cx="1634579" cy="9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39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Life </a:t>
            </a:r>
            <a:r>
              <a:rPr lang="pl-PL" sz="1800" b="1" dirty="0" err="1" smtClean="0"/>
              <a:t>Cycle</a:t>
            </a:r>
            <a:endParaRPr lang="pl-PL" sz="1800" b="1" dirty="0" smtClean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2052" name="Picture 4" descr="Git Branches: List, Create, Switch to, Merge, Push, &amp; Dele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46" y="1844209"/>
            <a:ext cx="2663757" cy="1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Merge | Atlassian Git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63838"/>
            <a:ext cx="39705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04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Status plików projektu oprogramowania</a:t>
            </a:r>
            <a:endParaRPr lang="en-US" sz="1800" b="1" dirty="0"/>
          </a:p>
        </p:txBody>
      </p:sp>
      <p:pic>
        <p:nvPicPr>
          <p:cNvPr id="4" name="Picture 2" descr="Git - zaawansowane działania - część I • Witold Ciżmow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833" y="1635646"/>
            <a:ext cx="2933022" cy="185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386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Git</a:t>
            </a:r>
            <a:endParaRPr lang="en-US" sz="1800" b="1" dirty="0"/>
          </a:p>
        </p:txBody>
      </p:sp>
      <p:pic>
        <p:nvPicPr>
          <p:cNvPr id="4098" name="Picture 2" descr="Git/Przypadki - Wikibooks, biblioteka wolnych podręcznikó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7614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5122" name="Picture 2" descr="Dobre praktyki w Git'cie, czyli zbiór zasad w pracy zespołowej, przydatnych  “tricków”, najczęściej wykorzystywanych komend | OSWorld.p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9662"/>
            <a:ext cx="4875150" cy="23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6146" name="Picture 2" descr="5 Git Workflows &amp; Branching Strategy to deliver better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3638"/>
            <a:ext cx="3672408" cy="193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7170" name="Picture 2" descr="Git, GitHub, &amp; Workflow Fundamentals - DEV Commun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23678"/>
            <a:ext cx="2543913" cy="180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Metodyki wytwarzania oprogramowania</a:t>
            </a:r>
          </a:p>
        </p:txBody>
      </p:sp>
      <p:pic>
        <p:nvPicPr>
          <p:cNvPr id="16386" name="Picture 2" descr="Metodologia Zwin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05070"/>
            <a:ext cx="3237383" cy="282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48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Konfiguracja Git</a:t>
            </a:r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--version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config </a:t>
            </a:r>
            <a:r>
              <a:rPr lang="fr-FR" sz="800" dirty="0" smtClean="0"/>
              <a:t>–list</a:t>
            </a:r>
            <a:endParaRPr lang="pl-PL" sz="800" dirty="0" smtClean="0"/>
          </a:p>
          <a:p>
            <a:pPr marL="457200" lvl="1" indent="0">
              <a:buNone/>
            </a:pPr>
            <a:r>
              <a:rPr lang="pl-PL" sz="800" dirty="0" smtClean="0"/>
              <a:t>GitLab </a:t>
            </a: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/>
              <a:t>git</a:t>
            </a:r>
            <a:r>
              <a:rPr lang="en-US" sz="800" dirty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user.name "Your </a:t>
            </a:r>
            <a:r>
              <a:rPr lang="en-US" sz="800" dirty="0" smtClean="0"/>
              <a:t>Name</a:t>
            </a:r>
            <a:r>
              <a:rPr lang="pl-PL" sz="800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 smtClean="0"/>
              <a:t>git</a:t>
            </a:r>
            <a:r>
              <a:rPr lang="en-US" sz="800" dirty="0" smtClean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</a:t>
            </a:r>
            <a:r>
              <a:rPr lang="en-US" sz="800" dirty="0" err="1"/>
              <a:t>user.email</a:t>
            </a:r>
            <a:r>
              <a:rPr lang="en-US" sz="800" dirty="0"/>
              <a:t> </a:t>
            </a:r>
            <a:r>
              <a:rPr lang="en-US" sz="800" dirty="0" smtClean="0">
                <a:hlinkClick r:id="rId3"/>
              </a:rPr>
              <a:t>you@example.com</a:t>
            </a:r>
            <a:endParaRPr lang="pl-PL" sz="800" dirty="0" smtClean="0"/>
          </a:p>
          <a:p>
            <a:pPr marL="457200" lvl="1" indent="0">
              <a:buNone/>
            </a:pPr>
            <a:endParaRPr lang="pl-PL" sz="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200" b="1" dirty="0" smtClean="0"/>
              <a:t>Status i historia repozytorium</a:t>
            </a:r>
            <a:endParaRPr lang="fr-FR" sz="12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status</a:t>
            </a: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</a:t>
            </a:r>
            <a:r>
              <a:rPr lang="pl-PL" sz="800" dirty="0" err="1" smtClean="0"/>
              <a:t>oneline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</a:t>
            </a:r>
            <a:r>
              <a:rPr lang="pl-PL" sz="800" dirty="0" err="1" smtClean="0"/>
              <a:t>author</a:t>
            </a:r>
            <a:r>
              <a:rPr lang="pl-PL" sz="800" dirty="0" smtClean="0"/>
              <a:t>=„Author”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</a:t>
            </a:r>
            <a:r>
              <a:rPr lang="pl-PL" sz="800" dirty="0" err="1" smtClean="0"/>
              <a:t>grep</a:t>
            </a:r>
            <a:r>
              <a:rPr lang="pl-PL" sz="800" dirty="0" smtClean="0"/>
              <a:t>=„fraza”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–n (n – liczba </a:t>
            </a:r>
            <a:r>
              <a:rPr lang="pl-PL" sz="800" dirty="0" err="1" smtClean="0"/>
              <a:t>commitów</a:t>
            </a:r>
            <a:r>
              <a:rPr lang="pl-PL" sz="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–(</a:t>
            </a:r>
            <a:r>
              <a:rPr lang="pl-PL" sz="800" dirty="0" err="1" smtClean="0"/>
              <a:t>path</a:t>
            </a:r>
            <a:r>
              <a:rPr lang="pl-PL" sz="800" dirty="0" smtClean="0"/>
              <a:t> </a:t>
            </a:r>
            <a:r>
              <a:rPr lang="pl-PL" sz="800" dirty="0" err="1" smtClean="0"/>
              <a:t>or</a:t>
            </a:r>
            <a:r>
              <a:rPr lang="pl-PL" sz="800" dirty="0" smtClean="0"/>
              <a:t> </a:t>
            </a:r>
            <a:r>
              <a:rPr lang="pl-PL" sz="800" dirty="0" err="1" smtClean="0"/>
              <a:t>filename</a:t>
            </a:r>
            <a:r>
              <a:rPr lang="pl-PL" sz="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--</a:t>
            </a:r>
            <a:r>
              <a:rPr lang="pl-PL" sz="800" dirty="0" err="1" smtClean="0"/>
              <a:t>patch</a:t>
            </a:r>
            <a:r>
              <a:rPr lang="pl-PL" sz="800" dirty="0" smtClean="0"/>
              <a:t> --</a:t>
            </a:r>
            <a:r>
              <a:rPr lang="pl-PL" sz="800" dirty="0" err="1" smtClean="0"/>
              <a:t>summary</a:t>
            </a:r>
            <a:r>
              <a:rPr lang="pl-PL" sz="800" dirty="0" smtClean="0"/>
              <a:t> –</a:t>
            </a:r>
            <a:r>
              <a:rPr lang="pl-PL" sz="800" dirty="0" err="1" smtClean="0"/>
              <a:t>stat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 log –format=„%h %</a:t>
            </a:r>
            <a:r>
              <a:rPr lang="pl-PL" sz="800" dirty="0" err="1" smtClean="0"/>
              <a:t>an</a:t>
            </a:r>
            <a:r>
              <a:rPr lang="pl-PL" sz="800" dirty="0" smtClean="0"/>
              <a:t> %s (%</a:t>
            </a:r>
            <a:r>
              <a:rPr lang="pl-PL" sz="800" dirty="0" err="1" smtClean="0"/>
              <a:t>cr</a:t>
            </a:r>
            <a:r>
              <a:rPr lang="pl-PL" sz="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 smtClean="0"/>
              <a:t>shortlog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3797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Tworzenie</a:t>
            </a:r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</a:t>
            </a:r>
            <a:r>
              <a:rPr lang="pl-PL" sz="800" dirty="0" smtClean="0"/>
              <a:t>clone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 smtClean="0"/>
              <a:t>git </a:t>
            </a:r>
            <a:r>
              <a:rPr lang="pl-PL" sz="800" dirty="0" err="1" smtClean="0"/>
              <a:t>init</a:t>
            </a:r>
            <a:endParaRPr lang="pl-PL" sz="800" dirty="0" smtClean="0"/>
          </a:p>
          <a:p>
            <a:pPr marL="457200" lvl="1" indent="0">
              <a:buNone/>
            </a:pPr>
            <a:endParaRPr lang="pl-PL" sz="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200" b="1" dirty="0" smtClean="0"/>
              <a:t>Podstawowa obsługa</a:t>
            </a:r>
            <a:endParaRPr lang="fr-FR" sz="1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 smtClean="0"/>
              <a:t>pull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/>
              <a:t>add</a:t>
            </a:r>
            <a:r>
              <a:rPr lang="pl-PL" sz="800" dirty="0"/>
              <a:t>  (pojedynczy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add</a:t>
            </a:r>
            <a:r>
              <a:rPr lang="pl-PL" sz="800" dirty="0"/>
              <a:t> --</a:t>
            </a:r>
            <a:r>
              <a:rPr lang="pl-PL" sz="800" dirty="0" err="1"/>
              <a:t>all</a:t>
            </a:r>
            <a:r>
              <a:rPr lang="pl-PL" sz="800" dirty="0"/>
              <a:t> (wszystkie ale </a:t>
            </a:r>
            <a:r>
              <a:rPr lang="pl-PL" sz="800" dirty="0" err="1"/>
              <a:t>gitignore</a:t>
            </a:r>
            <a:r>
              <a:rPr lang="pl-PL" sz="8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</a:t>
            </a:r>
            <a:r>
              <a:rPr lang="pl-PL" sz="800" dirty="0" err="1"/>
              <a:t>am</a:t>
            </a:r>
            <a:r>
              <a:rPr lang="pl-PL" sz="800" dirty="0"/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push</a:t>
            </a:r>
            <a:endParaRPr lang="pl-PL" sz="8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758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Rozwój aplikacji - gałęzie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nazwa_brancha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-b”nowy_branch”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nazwa_pliku</a:t>
            </a:r>
          </a:p>
          <a:p>
            <a:pPr marL="457200" lvl="1" indent="0">
              <a:buNone/>
            </a:pPr>
            <a:endParaRPr lang="pl-PL" sz="8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8339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Typowe wykorzystanie</a:t>
            </a:r>
            <a:endParaRPr lang="en-US" sz="1800" b="1" dirty="0"/>
          </a:p>
        </p:txBody>
      </p:sp>
      <p:pic>
        <p:nvPicPr>
          <p:cNvPr id="8194" name="Picture 2" descr="Git — Most frequently used commands | by HARSH SINGHAL | Analytics Vidhya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1630"/>
            <a:ext cx="4381925" cy="2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Workflow</a:t>
            </a:r>
            <a:endParaRPr lang="en-US" sz="1200" b="1" dirty="0"/>
          </a:p>
        </p:txBody>
      </p:sp>
      <p:pic>
        <p:nvPicPr>
          <p:cNvPr id="9218" name="Picture 2" descr="https://i.pinimg.com/564x/76/69/d4/7669d435a1b9f0779163d118d17a8d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03598"/>
            <a:ext cx="2766380" cy="34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94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Przykład</a:t>
            </a:r>
            <a:endParaRPr lang="pl-PL" sz="1200" b="1" dirty="0" smtClean="0"/>
          </a:p>
          <a:p>
            <a:r>
              <a:rPr lang="pl-PL" sz="1200" dirty="0" smtClean="0"/>
              <a:t>Utworzyć katalog </a:t>
            </a:r>
            <a:r>
              <a:rPr lang="pl-PL" sz="1200" dirty="0" err="1" smtClean="0"/>
              <a:t>GitRepos</a:t>
            </a:r>
            <a:r>
              <a:rPr lang="pl-PL" sz="1200" dirty="0" smtClean="0"/>
              <a:t>/</a:t>
            </a:r>
            <a:r>
              <a:rPr lang="pl-PL" sz="1200" dirty="0" err="1" smtClean="0"/>
              <a:t>TestRepo</a:t>
            </a:r>
            <a:endParaRPr lang="pl-PL" sz="1200" dirty="0" smtClean="0"/>
          </a:p>
          <a:p>
            <a:r>
              <a:rPr lang="pl-PL" sz="1200" dirty="0" smtClean="0"/>
              <a:t>Zainicjalizować repozytorium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r>
              <a:rPr lang="pl-PL" sz="1200" dirty="0" smtClean="0"/>
              <a:t>Sprawdzić status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r>
              <a:rPr lang="pl-PL" sz="1200" dirty="0" smtClean="0"/>
              <a:t>Sprawdzić historię komitów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78596"/>
            <a:ext cx="3672407" cy="42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1406"/>
            <a:ext cx="3741885" cy="48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38294"/>
            <a:ext cx="37528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078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Utworzyć plik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status repozytorium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Dodać plik na stage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516013"/>
            <a:ext cx="2843213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923678"/>
            <a:ext cx="438694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271391"/>
            <a:ext cx="1338833" cy="10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723878"/>
            <a:ext cx="296794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92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Wykonać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 smtClean="0">
                <a:latin typeface="Lucida Console" panose="020B0609040504020204" pitchFamily="49" charset="0"/>
              </a:rPr>
              <a:t>, czyli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log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Lub w wersji skróconej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3514180" cy="37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55726"/>
            <a:ext cx="2578075" cy="31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20462"/>
            <a:ext cx="1866795" cy="37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003799"/>
            <a:ext cx="4104456" cy="57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351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Wprowadźmy zmianę w pliku first.txt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I sprawdźmy status repozytorium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Dodajmy zmianę do stage i zróbmy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>
                <a:latin typeface="Lucida Console" panose="020B0609040504020204" pitchFamily="49" charset="0"/>
              </a:rPr>
              <a:t> </a:t>
            </a:r>
            <a:r>
              <a:rPr lang="pl-PL" sz="1200" dirty="0" smtClean="0">
                <a:latin typeface="Lucida Console" panose="020B0609040504020204" pitchFamily="49" charset="0"/>
              </a:rPr>
              <a:t>(flaga –</a:t>
            </a:r>
            <a:r>
              <a:rPr lang="pl-PL" sz="1200" dirty="0" err="1" smtClean="0">
                <a:latin typeface="Lucida Console" panose="020B0609040504020204" pitchFamily="49" charset="0"/>
              </a:rPr>
              <a:t>am</a:t>
            </a:r>
            <a:r>
              <a:rPr lang="pl-PL" sz="1200" dirty="0" smtClean="0">
                <a:latin typeface="Lucida Console" panose="020B0609040504020204" pitchFamily="49" charset="0"/>
              </a:rPr>
              <a:t>) </a:t>
            </a:r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6275"/>
            <a:ext cx="4104456" cy="14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89" y="1915096"/>
            <a:ext cx="5253177" cy="87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75807"/>
            <a:ext cx="4968552" cy="53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55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Sprawdźmy historię zmian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5438"/>
            <a:ext cx="4634329" cy="112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20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Waterfall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wodospadowa)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Najstarsza metodyka wytwarzania oprogramowania. Opisane cztery fazy tworzenia realizowane są szeregowo, jedna po drugiej.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036" name="Picture 12" descr="https://it-consulting.pl/autoinstalator/wordpress/wp-content/gallery/cykl-zycia-projektu/1.%20Waterf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64" y="2067694"/>
            <a:ext cx="595451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3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Linki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https://it-consulting.pl/autoinstalator/wordpress/2011/03/22/co-wybrac-czyli-cykl-zycia-projektu-tworzenia-oprogramowania/#.</a:t>
            </a:r>
            <a:r>
              <a:rPr lang="en-US" sz="1200" dirty="0" smtClean="0">
                <a:hlinkClick r:id="rId2"/>
              </a:rPr>
              <a:t>YES3VRLdiUk</a:t>
            </a:r>
            <a:endParaRPr lang="pl-PL" sz="1200" dirty="0" smtClean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www.guru99.com/software-engineering-tutorial.html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4"/>
              </a:rPr>
              <a:t>https://blog.deviniti.com/pl/gitlab-pl/korzysci-biznesowe-z-ci-cd-w-gitlab</a:t>
            </a:r>
            <a:r>
              <a:rPr lang="pl-PL" sz="1200" dirty="0" smtClean="0">
                <a:hlinkClick r:id="rId4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5"/>
              </a:rPr>
              <a:t>https://docs.gitlab.com/ee/ci</a:t>
            </a:r>
            <a:r>
              <a:rPr lang="pl-PL" sz="1200" dirty="0" smtClean="0">
                <a:hlinkClick r:id="rId5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6"/>
              </a:rPr>
              <a:t>https://</a:t>
            </a:r>
            <a:r>
              <a:rPr lang="pl-PL" sz="1200" dirty="0" smtClean="0">
                <a:hlinkClick r:id="rId6"/>
              </a:rPr>
              <a:t>pl.wikipedia.org/wiki/Programowanie_zwinne</a:t>
            </a: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403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Parallel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równoległa)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W tej wersji modyfikacja typowego wodospadu polega na podjęciu próby skrócenia całego procesu poprzez podział wymagań (wyników analizy) na odrębne quasi-niezależne podsystemy. Wymaga to dwóch dodatkowych etapów: wstępnego projektu by podzielić system na podsystemy oraz integracji na zakończenie całości.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5362" name="Picture 2" descr="https://it-consulting.pl/autoinstalator/wordpress/wp-content/gallery/cykl-zycia-projektu/2-parall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55" y="2139702"/>
            <a:ext cx="50399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8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Phased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etapowa)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Jest to pierwsza próba zamiany potrzeby opracowania kompletnej funkcjonalności na samym początku i szybszego ([[RAD]]) dostarczenia produktu, kosztem ograniczonej początkowo funkcjonalności. Jest to także pierwsza metodyka zakładająca użycia oprogramowania wspomagającego analizę i projektowanie klasy [[CASE]].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7410" name="Picture 2" descr="https://it-consulting.pl/autoinstalator/wordpress/wp-content/gallery/cykl-zycia-projektu/3.%20Phas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11710"/>
            <a:ext cx="299769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06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Prototyping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prototypowania)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Jest to pierwsza próba zamiany potrzeby opracowania kompletnej funkcjonalności na samym początku i szybszego ([[RAD]]) dostarczenia produktu, kosztem ograniczonej początkowo funkcjonalności. Jest to także pierwsza metodyka zakładająca użycia oprogramowania wspomagającego analizę i projektowanie klasy [[CASE]].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8434" name="Picture 2" descr="https://it-consulting.pl/autoinstalator/wordpress/wp-content/gallery/cykl-zycia-projektu/4.%20Prototy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30" y="2427734"/>
            <a:ext cx="5870210" cy="203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5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Throwing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prototyping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odrzuconego prototypu)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 smtClean="0"/>
              <a:t>Bazując </a:t>
            </a:r>
            <a:r>
              <a:rPr lang="pl-PL" sz="1200" dirty="0"/>
              <a:t>na poprzedniej, zakłada tworzenie prototypu tylko jak narzędzia analitycznego. Celem tworzenia prototypu nie jest tu rozpoczęcie tworzenia docelowego systemu a testowanie hipotezy jaką jest propozycje projektowa..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20482" name="Picture 2" descr="https://it-consulting.pl/autoinstalator/wordpress/wp-content/gallery/cykl-zycia-projektu/5.%20Throwaway%20prototy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83718"/>
            <a:ext cx="631115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18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eXtreme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odrzuconego prototypu)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Bazuje ona na komunikacji, prostocie, informacji zwrotnej (od klienta) i wzajemnym wsparciu zespołu</a:t>
            </a:r>
            <a:r>
              <a:rPr lang="pl-PL" sz="1200" dirty="0" smtClean="0"/>
              <a:t>. Proces </a:t>
            </a:r>
            <a:r>
              <a:rPr lang="pl-PL" sz="1200" dirty="0"/>
              <a:t>ten nastawiony jest na szybkie dostarczenie produktu możliwie najprostsza metodą. Bazuje na pełnej integracji </a:t>
            </a:r>
            <a:r>
              <a:rPr lang="pl-PL" sz="1200" dirty="0" smtClean="0"/>
              <a:t>zespołu</a:t>
            </a:r>
            <a:r>
              <a:rPr lang="pl-PL" sz="1200" dirty="0"/>
              <a:t>,  komunikacji, interaktywnym procesie analizy i projektowania.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23554" name="Picture 2" descr="https://it-consulting.pl/autoinstalator/wordpress/wp-content/gallery/cykl-zycia-projektu/6.%20Programowanie%20ekstremal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26250"/>
            <a:ext cx="4194303" cy="24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9372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7797</TotalTime>
  <Words>664</Words>
  <Application>Microsoft Office PowerPoint</Application>
  <PresentationFormat>Pokaz na ekranie (16:9)</PresentationFormat>
  <Paragraphs>170</Paragraphs>
  <Slides>41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41</vt:i4>
      </vt:variant>
    </vt:vector>
  </HeadingPairs>
  <TitlesOfParts>
    <vt:vector size="42" baseType="lpstr">
      <vt:lpstr>Motyw pakietu Office</vt:lpstr>
      <vt:lpstr>Rozwój Oprogramowania  dla żółtodziobów Software Developing for Dummies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Słownik</vt:lpstr>
      <vt:lpstr>Continuous integration </vt:lpstr>
      <vt:lpstr>Continuous Delivery</vt:lpstr>
      <vt:lpstr>Continous Deployment</vt:lpstr>
      <vt:lpstr>CI/CD w GitLab</vt:lpstr>
      <vt:lpstr>CI/CD w GitLab</vt:lpstr>
      <vt:lpstr>CI/CD w GitLab</vt:lpstr>
      <vt:lpstr>CI/CD w GitLab</vt:lpstr>
      <vt:lpstr>CI/CD w GitLab</vt:lpstr>
      <vt:lpstr>CI/CD w GitLab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74</cp:revision>
  <dcterms:created xsi:type="dcterms:W3CDTF">2020-11-25T08:11:53Z</dcterms:created>
  <dcterms:modified xsi:type="dcterms:W3CDTF">2021-03-12T13:19:41Z</dcterms:modified>
</cp:coreProperties>
</file>