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9" r:id="rId3"/>
    <p:sldId id="309" r:id="rId4"/>
    <p:sldId id="294" r:id="rId5"/>
    <p:sldId id="293" r:id="rId6"/>
    <p:sldId id="262" r:id="rId7"/>
    <p:sldId id="265" r:id="rId8"/>
    <p:sldId id="261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270" r:id="rId22"/>
    <p:sldId id="271" r:id="rId23"/>
    <p:sldId id="296" r:id="rId24"/>
    <p:sldId id="295" r:id="rId25"/>
    <p:sldId id="272" r:id="rId26"/>
    <p:sldId id="267" r:id="rId27"/>
    <p:sldId id="268" r:id="rId28"/>
    <p:sldId id="284" r:id="rId29"/>
    <p:sldId id="285" r:id="rId30"/>
    <p:sldId id="286" r:id="rId31"/>
    <p:sldId id="291" r:id="rId32"/>
    <p:sldId id="292" r:id="rId33"/>
    <p:sldId id="277" r:id="rId34"/>
    <p:sldId id="259" r:id="rId35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90" y="-2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C630C-9AF6-49E5-9919-D038F5C57BFC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3A722-0ED5-470C-A993-7FFBEE23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4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9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0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3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9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1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6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9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922E3-32CA-40BB-949D-A04DA951D7A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7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you@example.com" TargetMode="External"/><Relationship Id="rId2" Type="http://schemas.openxmlformats.org/officeDocument/2006/relationships/hyperlink" Target="https://www.atlassian.com/git/tutorials/setting-up-a-repository/git-confi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git/tutorials/setting-up-a-repository/git-config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greenido.wordpress.com/2013/07/22/git-101-useful-commands/" TargetMode="External"/><Relationship Id="rId13" Type="http://schemas.openxmlformats.org/officeDocument/2006/relationships/hyperlink" Target="https://www.telepolis.pl/tech/aplikacje/github-rasizm-blacklivesmatter-blacklist-blocklist-master-slave" TargetMode="External"/><Relationship Id="rId3" Type="http://schemas.openxmlformats.org/officeDocument/2006/relationships/hyperlink" Target="https://www.guru99.com/software-engineering-tutorial.html" TargetMode="External"/><Relationship Id="rId7" Type="http://schemas.openxmlformats.org/officeDocument/2006/relationships/hyperlink" Target="https://greenido.wordpress.com/2011/04/20/git-101-quick-start-guide/" TargetMode="External"/><Relationship Id="rId12" Type="http://schemas.openxmlformats.org/officeDocument/2006/relationships/hyperlink" Target="https://rogerdudler.github.io/git-guide/index.pl.html" TargetMode="External"/><Relationship Id="rId2" Type="http://schemas.openxmlformats.org/officeDocument/2006/relationships/hyperlink" Target="https://it-consulting.pl/autoinstalator/wordpress/2011/03/22/co-wybrac-czyli-cykl-zycia-projektu-tworzenia-oprogramowania/#.YES3VRLdiU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.wikipedia.org/wiki/Programowanie_zwinne" TargetMode="External"/><Relationship Id="rId11" Type="http://schemas.openxmlformats.org/officeDocument/2006/relationships/hyperlink" Target="https://git-scm.com/downloads/guis" TargetMode="External"/><Relationship Id="rId5" Type="http://schemas.openxmlformats.org/officeDocument/2006/relationships/hyperlink" Target="https://docs.gitlab.com/ee/ci/" TargetMode="External"/><Relationship Id="rId10" Type="http://schemas.openxmlformats.org/officeDocument/2006/relationships/hyperlink" Target="https://www.atlassian.com/git/tutorials" TargetMode="External"/><Relationship Id="rId4" Type="http://schemas.openxmlformats.org/officeDocument/2006/relationships/hyperlink" Target="https://blog.deviniti.com/pl/gitlab-pl/korzysci-biznesowe-z-ci-cd-w-gitlab/" TargetMode="External"/><Relationship Id="rId9" Type="http://schemas.openxmlformats.org/officeDocument/2006/relationships/hyperlink" Target="https://greenido.wordpress.com/2014/08/03/git-101-part-2-a-bit-more-advance-commands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84456" y="2355726"/>
            <a:ext cx="7615935" cy="1584176"/>
          </a:xfrm>
        </p:spPr>
        <p:txBody>
          <a:bodyPr>
            <a:normAutofit/>
          </a:bodyPr>
          <a:lstStyle/>
          <a:p>
            <a:pPr algn="l"/>
            <a:r>
              <a:rPr lang="pl-PL" sz="1100" dirty="0" smtClean="0">
                <a:latin typeface="Verdana" panose="020B0604030504040204" pitchFamily="34" charset="0"/>
                <a:ea typeface="Verdana" panose="020B0604030504040204" pitchFamily="34" charset="0"/>
              </a:rPr>
              <a:t>Rozwój oprogramowania dla żółtodziobów</a:t>
            </a:r>
            <a:r>
              <a:rPr lang="pl-PL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pl-PL" sz="1400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14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Software Developing for </a:t>
            </a:r>
            <a:r>
              <a:rPr lang="pl-PL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Dummies</a:t>
            </a: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Kontrola Wersji Oprogramowania</a:t>
            </a:r>
            <a:endParaRPr lang="en-US" sz="18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467544" y="429065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TARNÓW 2021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894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Interfejs Użytkownika</a:t>
            </a:r>
            <a:endParaRPr lang="en-US" sz="1800" b="1" dirty="0"/>
          </a:p>
        </p:txBody>
      </p:sp>
      <p:pic>
        <p:nvPicPr>
          <p:cNvPr id="1028" name="Picture 4" descr="Inconsistent &quot;GitExt Browse&quot; icon · Issue #5117 ·  gitextensions/gitextensions · GitHu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89585"/>
            <a:ext cx="2931186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Git Bash and How to Install it on Windows? - Appuals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635646"/>
            <a:ext cx="2286451" cy="121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utils de Développement Logiciel: TortoiseGit et Tuto Git ce que manquait  pour bien démarr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15766"/>
            <a:ext cx="1914525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- marek-saji/git-przewodnik: Przewodnik po Gicie. Na chwilę obecną  dość chaotyczny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35194"/>
            <a:ext cx="1610966" cy="67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29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Interfejs Użytkownika</a:t>
            </a:r>
            <a:endParaRPr lang="en-US" sz="1800" b="1" dirty="0"/>
          </a:p>
        </p:txBody>
      </p:sp>
      <p:pic>
        <p:nvPicPr>
          <p:cNvPr id="2050" name="Picture 2" descr="Git - GUI Clien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78" y="3161561"/>
            <a:ext cx="2271230" cy="128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mmit Lo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824" y="3291830"/>
            <a:ext cx="2269415" cy="150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orking on Git Bash - GeeksforGeek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491630"/>
            <a:ext cx="2612579" cy="158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58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Interfejs Użytkownika</a:t>
            </a:r>
            <a:endParaRPr lang="en-US" sz="1800" b="1" dirty="0"/>
          </a:p>
        </p:txBody>
      </p:sp>
      <p:pic>
        <p:nvPicPr>
          <p:cNvPr id="3074" name="Picture 2" descr="Transform a directory of flles to gitlab or github, using gi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07704" y="1635646"/>
            <a:ext cx="5120155" cy="256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34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200" dirty="0" smtClean="0"/>
              <a:t>Terminologia</a:t>
            </a:r>
          </a:p>
          <a:p>
            <a:pPr marL="0" indent="0">
              <a:buNone/>
            </a:pPr>
            <a:endParaRPr lang="pl-PL" sz="1200" dirty="0"/>
          </a:p>
          <a:p>
            <a:pPr marL="0" indent="0">
              <a:buNone/>
            </a:pPr>
            <a:r>
              <a:rPr lang="pl-PL" sz="1200" b="1" dirty="0" err="1"/>
              <a:t>branch</a:t>
            </a:r>
            <a:r>
              <a:rPr lang="pl-PL" sz="1200" dirty="0"/>
              <a:t> – gałąź, czyli indywidualna ścieżka rozwojowa aplikacji</a:t>
            </a:r>
          </a:p>
          <a:p>
            <a:pPr marL="0" indent="0">
              <a:buNone/>
            </a:pPr>
            <a:r>
              <a:rPr lang="pl-PL" sz="1200" b="1" dirty="0"/>
              <a:t>master</a:t>
            </a:r>
            <a:r>
              <a:rPr lang="pl-PL" sz="1200" dirty="0"/>
              <a:t> – gałąź, na której znajduje się produkcyjna wersja </a:t>
            </a:r>
            <a:r>
              <a:rPr lang="pl-PL" sz="1200" dirty="0" smtClean="0"/>
              <a:t>kodu</a:t>
            </a:r>
          </a:p>
          <a:p>
            <a:pPr marL="0" indent="0">
              <a:buNone/>
            </a:pPr>
            <a:r>
              <a:rPr lang="pl-PL" sz="1200" dirty="0" err="1" smtClean="0"/>
              <a:t>develop</a:t>
            </a:r>
            <a:r>
              <a:rPr lang="pl-PL" sz="1200" dirty="0" smtClean="0"/>
              <a:t> – gałąź rozwojowa</a:t>
            </a:r>
          </a:p>
          <a:p>
            <a:pPr marL="0" indent="0">
              <a:buNone/>
            </a:pPr>
            <a:r>
              <a:rPr lang="pl-PL" sz="1200" dirty="0" err="1" smtClean="0"/>
              <a:t>feature</a:t>
            </a:r>
            <a:r>
              <a:rPr lang="pl-PL" sz="1200" dirty="0" smtClean="0"/>
              <a:t> – gałąź rozwojowa nowej funkcjonalności aplikacji</a:t>
            </a:r>
          </a:p>
          <a:p>
            <a:pPr marL="0" indent="0">
              <a:buNone/>
            </a:pPr>
            <a:r>
              <a:rPr lang="pl-PL" sz="1200" dirty="0" err="1" smtClean="0"/>
              <a:t>release</a:t>
            </a:r>
            <a:r>
              <a:rPr lang="pl-PL" sz="1200" dirty="0" smtClean="0"/>
              <a:t> – gałąź zawierająca kolejne wersje produkcyjne aplikacji</a:t>
            </a:r>
          </a:p>
          <a:p>
            <a:pPr marL="0" indent="0">
              <a:buNone/>
            </a:pPr>
            <a:r>
              <a:rPr lang="pl-PL" sz="1200" dirty="0" err="1" smtClean="0"/>
              <a:t>hotfix</a:t>
            </a:r>
            <a:r>
              <a:rPr lang="pl-PL" sz="1200" dirty="0" smtClean="0"/>
              <a:t> </a:t>
            </a:r>
            <a:r>
              <a:rPr lang="pl-PL" sz="1200" dirty="0"/>
              <a:t>– </a:t>
            </a:r>
            <a:r>
              <a:rPr lang="pl-PL" sz="1200" dirty="0" smtClean="0"/>
              <a:t>gałąź poprawki kodu aplikacji</a:t>
            </a:r>
            <a:endParaRPr lang="pl-PL" sz="1200" dirty="0"/>
          </a:p>
          <a:p>
            <a:pPr marL="0" indent="0">
              <a:buNone/>
            </a:pPr>
            <a:r>
              <a:rPr lang="pl-PL" sz="1200" b="1" dirty="0" smtClean="0"/>
              <a:t>HEAD</a:t>
            </a:r>
            <a:r>
              <a:rPr lang="pl-PL" sz="1200" dirty="0" smtClean="0"/>
              <a:t> </a:t>
            </a:r>
            <a:r>
              <a:rPr lang="pl-PL" sz="1200" dirty="0"/>
              <a:t>– </a:t>
            </a:r>
            <a:r>
              <a:rPr lang="pl-PL" sz="1200" dirty="0" smtClean="0"/>
              <a:t>wskaźnik </a:t>
            </a:r>
            <a:r>
              <a:rPr lang="pl-PL" sz="1200" dirty="0"/>
              <a:t>na lokalną gałąź, na której właśnie się </a:t>
            </a:r>
            <a:r>
              <a:rPr lang="pl-PL" sz="1200" dirty="0" smtClean="0"/>
              <a:t>znajdujesz</a:t>
            </a:r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2219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200" b="1" dirty="0" err="1" smtClean="0"/>
              <a:t>commit</a:t>
            </a:r>
            <a:r>
              <a:rPr lang="pl-PL" sz="1200" b="1" dirty="0" smtClean="0"/>
              <a:t>  -</a:t>
            </a:r>
            <a:r>
              <a:rPr lang="pl-PL" sz="1200" b="1" dirty="0" err="1" smtClean="0"/>
              <a:t>am</a:t>
            </a:r>
            <a:r>
              <a:rPr lang="pl-PL" sz="1200" b="1" dirty="0" smtClean="0"/>
              <a:t> „</a:t>
            </a:r>
            <a:r>
              <a:rPr lang="pl-PL" sz="1200" b="1" dirty="0" err="1" smtClean="0"/>
              <a:t>message</a:t>
            </a:r>
            <a:r>
              <a:rPr lang="pl-PL" sz="1200" b="1" dirty="0" smtClean="0"/>
              <a:t>”</a:t>
            </a:r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1026" name="Picture 2" descr="A commit and its tre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1036358"/>
            <a:ext cx="5633529" cy="311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06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200" b="1" dirty="0" err="1" smtClean="0"/>
              <a:t>track</a:t>
            </a:r>
            <a:endParaRPr lang="pl-PL" sz="1200" b="1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2050" name="Picture 2" descr="Commits and their parent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4553"/>
            <a:ext cx="6251848" cy="207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06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200" b="1" dirty="0" err="1" smtClean="0"/>
              <a:t>Branch</a:t>
            </a:r>
            <a:endParaRPr lang="pl-PL" sz="1200" b="1" dirty="0" smtClean="0"/>
          </a:p>
          <a:p>
            <a:pPr marL="0" indent="0">
              <a:buNone/>
            </a:pP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testing</a:t>
            </a:r>
            <a:endParaRPr lang="pl-P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3074" name="Picture 2" descr="Two branches pointing into the same series of commit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35646"/>
            <a:ext cx="5531768" cy="228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78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200" b="1" dirty="0" smtClean="0"/>
              <a:t>HEAD</a:t>
            </a:r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4098" name="Picture 2" descr="HEAD pointing to a branch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9582"/>
            <a:ext cx="5675784" cy="331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03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testing</a:t>
            </a:r>
            <a:endParaRPr lang="pl-P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5122" name="Picture 2" descr="HEAD points to the current branch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1203598"/>
            <a:ext cx="5635409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26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200" b="1" dirty="0" smtClean="0"/>
              <a:t>git </a:t>
            </a:r>
            <a:r>
              <a:rPr lang="pl-PL" sz="1200" b="1" dirty="0" err="1" smtClean="0"/>
              <a:t>commit</a:t>
            </a:r>
            <a:r>
              <a:rPr lang="pl-PL" sz="1200" b="1" dirty="0" smtClean="0"/>
              <a:t>…</a:t>
            </a:r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6146" name="Picture 2" descr="The HEAD branch moves forward when a commit is mad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63638"/>
            <a:ext cx="6726444" cy="280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64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Software Development Life </a:t>
            </a:r>
            <a:r>
              <a:rPr lang="pl-PL" sz="1800" b="1" dirty="0" err="1" smtClean="0"/>
              <a:t>Cycle</a:t>
            </a:r>
            <a:endParaRPr lang="pl-PL" sz="1800" b="1" dirty="0" smtClean="0"/>
          </a:p>
        </p:txBody>
      </p:sp>
      <p:pic>
        <p:nvPicPr>
          <p:cNvPr id="4" name="Picture 4" descr="DevOps and Agile Methodologies in your Software Development Life Cycle –  Denken Solutions — Blo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685" y="1851670"/>
            <a:ext cx="4300630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439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200" b="1" dirty="0" smtClean="0"/>
              <a:t>git </a:t>
            </a:r>
            <a:r>
              <a:rPr lang="pl-PL" sz="1200" b="1" dirty="0" err="1" smtClean="0"/>
              <a:t>marge</a:t>
            </a:r>
            <a:r>
              <a:rPr lang="pl-PL" sz="1200" b="1" dirty="0" smtClean="0"/>
              <a:t> iss53</a:t>
            </a:r>
            <a:endParaRPr lang="en-US" sz="1200" dirty="0"/>
          </a:p>
        </p:txBody>
      </p:sp>
      <p:pic>
        <p:nvPicPr>
          <p:cNvPr id="7170" name="Picture 2" descr="A merge commi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7573"/>
            <a:ext cx="7250844" cy="286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04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Konfiguracja Git</a:t>
            </a:r>
          </a:p>
          <a:p>
            <a:pPr marL="400050" lvl="1" indent="0">
              <a:buNone/>
            </a:pPr>
            <a:endParaRPr lang="pl-PL" sz="900" dirty="0" smtClean="0">
              <a:hlinkClick r:id="rId2"/>
            </a:endParaRPr>
          </a:p>
          <a:p>
            <a:pPr marL="400050" lvl="1" indent="0">
              <a:buNone/>
            </a:pPr>
            <a:r>
              <a:rPr lang="pl-PL" sz="900" dirty="0" smtClean="0">
                <a:hlinkClick r:id="rId2"/>
              </a:rPr>
              <a:t>https</a:t>
            </a:r>
            <a:r>
              <a:rPr lang="pl-PL" sz="900" dirty="0">
                <a:hlinkClick r:id="rId2"/>
              </a:rPr>
              <a:t>://</a:t>
            </a:r>
            <a:r>
              <a:rPr lang="pl-PL" sz="900" dirty="0" smtClean="0">
                <a:hlinkClick r:id="rId2"/>
              </a:rPr>
              <a:t>www.atlassian.com/git/tutorials/setting-up-a-repository/git-config</a:t>
            </a:r>
            <a:endParaRPr lang="pl-PL" sz="900" dirty="0" smtClean="0"/>
          </a:p>
          <a:p>
            <a:pPr marL="400050" lvl="1" indent="0">
              <a:buNone/>
            </a:pPr>
            <a:endParaRPr lang="pl-PL" sz="1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--version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config 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–list</a:t>
            </a:r>
            <a:endParaRPr lang="pl-PL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l-PL" sz="1000" dirty="0" smtClean="0"/>
              <a:t>GitLab </a:t>
            </a:r>
            <a:endParaRPr lang="pl-PL" sz="1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user.name "Your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user.email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you@example.com</a:t>
            </a:r>
            <a:endParaRPr lang="pl-PL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pl-PL" sz="800" dirty="0" smtClean="0"/>
          </a:p>
        </p:txBody>
      </p:sp>
    </p:spTree>
    <p:extLst>
      <p:ext uri="{BB962C8B-B14F-4D97-AF65-F5344CB8AC3E}">
        <p14:creationId xmlns:p14="http://schemas.microsoft.com/office/powerpoint/2010/main" val="245379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Tworzenie repozytorium</a:t>
            </a:r>
          </a:p>
          <a:p>
            <a:pPr marL="0" indent="0">
              <a:buNone/>
            </a:pPr>
            <a:endParaRPr lang="pl-PL" sz="1800" b="1" dirty="0" smtClean="0"/>
          </a:p>
          <a:p>
            <a:pPr marL="400050" lvl="1" indent="0">
              <a:buNone/>
            </a:pPr>
            <a:r>
              <a:rPr lang="pl-PL" sz="800" dirty="0">
                <a:hlinkClick r:id="rId2"/>
              </a:rPr>
              <a:t>https://www.atlassian.com/git/tutorials/setting-up-a-repository/git-config</a:t>
            </a:r>
            <a:endParaRPr lang="pl-PL" sz="800" dirty="0"/>
          </a:p>
          <a:p>
            <a:pPr marL="400050" lvl="1" indent="0">
              <a:buNone/>
            </a:pPr>
            <a:endParaRPr lang="pl-PL" sz="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(--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bare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375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pl-PL" sz="1800" b="1" dirty="0" smtClean="0"/>
              <a:t>Podstawowa obsługa</a:t>
            </a:r>
          </a:p>
          <a:p>
            <a:pPr marL="0" lvl="1" indent="0">
              <a:buNone/>
            </a:pPr>
            <a:endParaRPr lang="fr-FR" sz="18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pull</a:t>
            </a:r>
            <a:endParaRPr lang="pl-PL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(pojedynczy plik)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(wszystkie ale 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-m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(wszystkie zmienione pliki; nie nowe)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endParaRPr lang="pl-P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6386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pl-PL" sz="1800" b="1" dirty="0" smtClean="0"/>
              <a:t>Status i historia repozytorium</a:t>
            </a:r>
          </a:p>
          <a:p>
            <a:pPr marL="0" lvl="1" indent="0">
              <a:buNone/>
            </a:pPr>
            <a:endParaRPr lang="fr-FR" sz="18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  <a:endParaRPr lang="pl-P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log –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endParaRPr lang="pl-PL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log –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=„Author”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log –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=„fraza”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log –n (n – liczba 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commitów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log –(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patch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</a:t>
            </a:r>
            <a:endParaRPr lang="pl-PL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 log –format=„%h %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%s (%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shortlog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26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Polecenia</a:t>
            </a:r>
          </a:p>
          <a:p>
            <a:r>
              <a:rPr lang="pl-PL" sz="1200" b="1" dirty="0" smtClean="0"/>
              <a:t>Rozwój aplikacji – gałęzie</a:t>
            </a:r>
          </a:p>
          <a:p>
            <a:pPr marL="0" indent="0">
              <a:buNone/>
            </a:pPr>
            <a:endParaRPr lang="pl-PL" sz="12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nazwa_brancha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-b”nowy_branch”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-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nazwa_pliku</a:t>
            </a:r>
          </a:p>
          <a:p>
            <a:pPr marL="457200" lvl="1" indent="0">
              <a:buNone/>
            </a:pPr>
            <a:endParaRPr lang="pl-PL" sz="8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1833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Typowe wykorzystanie</a:t>
            </a:r>
            <a:endParaRPr lang="en-US" sz="1800" b="1" dirty="0"/>
          </a:p>
        </p:txBody>
      </p:sp>
      <p:pic>
        <p:nvPicPr>
          <p:cNvPr id="8194" name="Picture 2" descr="Git — Most frequently used commands | by HARSH SINGHAL | Analytics Vidhya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91630"/>
            <a:ext cx="4381925" cy="291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3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err="1" smtClean="0"/>
              <a:t>Workflow</a:t>
            </a:r>
            <a:endParaRPr lang="en-US" sz="1200" b="1" dirty="0"/>
          </a:p>
        </p:txBody>
      </p:sp>
      <p:pic>
        <p:nvPicPr>
          <p:cNvPr id="9218" name="Picture 2" descr="https://i.pinimg.com/564x/76/69/d4/7669d435a1b9f0779163d118d17a8d8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203598"/>
            <a:ext cx="2766380" cy="348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09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Przykład</a:t>
            </a:r>
            <a:endParaRPr lang="pl-PL" sz="1200" b="1" dirty="0" smtClean="0"/>
          </a:p>
          <a:p>
            <a:r>
              <a:rPr lang="pl-PL" sz="1200" dirty="0" smtClean="0"/>
              <a:t>Utworzyć katalog </a:t>
            </a:r>
            <a:r>
              <a:rPr lang="pl-PL" sz="1200" dirty="0" err="1" smtClean="0"/>
              <a:t>GitRepos</a:t>
            </a:r>
            <a:r>
              <a:rPr lang="pl-PL" sz="1200" dirty="0" smtClean="0"/>
              <a:t>/</a:t>
            </a:r>
            <a:r>
              <a:rPr lang="pl-PL" sz="1200" dirty="0" err="1" smtClean="0"/>
              <a:t>TestRepo</a:t>
            </a:r>
            <a:endParaRPr lang="pl-PL" sz="1200" dirty="0" smtClean="0"/>
          </a:p>
          <a:p>
            <a:r>
              <a:rPr lang="pl-PL" sz="1200" dirty="0" smtClean="0"/>
              <a:t>Zainicjalizować repozytorium</a:t>
            </a:r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/>
          </a:p>
          <a:p>
            <a:pPr marL="0" indent="0">
              <a:buNone/>
            </a:pPr>
            <a:endParaRPr lang="pl-PL" sz="1200" dirty="0" smtClean="0"/>
          </a:p>
          <a:p>
            <a:r>
              <a:rPr lang="pl-PL" sz="1200" dirty="0" smtClean="0"/>
              <a:t>Sprawdzić status</a:t>
            </a:r>
          </a:p>
          <a:p>
            <a:pPr marL="0" indent="0">
              <a:buNone/>
            </a:pPr>
            <a:endParaRPr lang="pl-PL" sz="1200" dirty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/>
          </a:p>
          <a:p>
            <a:r>
              <a:rPr lang="pl-PL" sz="1200" dirty="0" smtClean="0"/>
              <a:t>Sprawdzić historię komitów</a:t>
            </a:r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78596"/>
            <a:ext cx="3672407" cy="42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21406"/>
            <a:ext cx="3741885" cy="483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38294"/>
            <a:ext cx="375285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207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 smtClean="0">
                <a:latin typeface="Lucida Console" panose="020B0609040504020204" pitchFamily="49" charset="0"/>
              </a:rPr>
              <a:t>Utworzyć plik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Sprawdzić status repozytorium</a:t>
            </a: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Dodać plik na stage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Ponownie sprawdzić status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</p:txBody>
      </p:sp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22" y="1516013"/>
            <a:ext cx="2843213" cy="9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22" y="1923678"/>
            <a:ext cx="4386949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22" y="3271391"/>
            <a:ext cx="1338833" cy="105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22" y="3723878"/>
            <a:ext cx="2967946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89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Proces wytwarzania oprogramowania</a:t>
            </a:r>
          </a:p>
        </p:txBody>
      </p:sp>
      <p:pic>
        <p:nvPicPr>
          <p:cNvPr id="1026" name="Picture 2" descr="What is a deployment pipeline and how does it help software development  teams? | by Walmyr Filho | The Whereby Blog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770" y="1545636"/>
            <a:ext cx="4152461" cy="311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575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 smtClean="0">
                <a:latin typeface="Lucida Console" panose="020B0609040504020204" pitchFamily="49" charset="0"/>
              </a:rPr>
              <a:t>Wykonać </a:t>
            </a:r>
            <a:r>
              <a:rPr lang="pl-PL" sz="1200" dirty="0" err="1" smtClean="0">
                <a:latin typeface="Lucida Console" panose="020B0609040504020204" pitchFamily="49" charset="0"/>
              </a:rPr>
              <a:t>commit</a:t>
            </a:r>
            <a:r>
              <a:rPr lang="pl-PL" sz="1200" dirty="0" smtClean="0">
                <a:latin typeface="Lucida Console" panose="020B0609040504020204" pitchFamily="49" charset="0"/>
              </a:rPr>
              <a:t>, czyli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Ponownie sprawdzić status</a:t>
            </a: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Sprawdzić log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Lub w wersji skróconej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91630"/>
            <a:ext cx="3514180" cy="379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2355726"/>
            <a:ext cx="2578075" cy="311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20462"/>
            <a:ext cx="1866795" cy="379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3003799"/>
            <a:ext cx="4104456" cy="57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835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 smtClean="0">
                <a:latin typeface="Lucida Console" panose="020B0609040504020204" pitchFamily="49" charset="0"/>
              </a:rPr>
              <a:t>Wprowadźmy zmianę w pliku first.txt</a:t>
            </a:r>
          </a:p>
          <a:p>
            <a:endParaRPr lang="pl-PL" sz="1200" dirty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I sprawdźmy status repozytorium</a:t>
            </a:r>
          </a:p>
          <a:p>
            <a:endParaRPr lang="pl-PL" sz="1200" dirty="0">
              <a:latin typeface="Lucida Console" panose="020B0609040504020204" pitchFamily="49" charset="0"/>
            </a:endParaRPr>
          </a:p>
          <a:p>
            <a:endParaRPr lang="pl-PL" sz="1200" dirty="0" smtClean="0">
              <a:latin typeface="Lucida Console" panose="020B0609040504020204" pitchFamily="49" charset="0"/>
            </a:endParaRPr>
          </a:p>
          <a:p>
            <a:endParaRPr lang="pl-PL" sz="1200" dirty="0">
              <a:latin typeface="Lucida Console" panose="020B0609040504020204" pitchFamily="49" charset="0"/>
            </a:endParaRPr>
          </a:p>
          <a:p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Dodajmy zmianę do stage i zróbmy </a:t>
            </a:r>
            <a:r>
              <a:rPr lang="pl-PL" sz="1200" dirty="0" err="1" smtClean="0">
                <a:latin typeface="Lucida Console" panose="020B0609040504020204" pitchFamily="49" charset="0"/>
              </a:rPr>
              <a:t>commit</a:t>
            </a:r>
            <a:r>
              <a:rPr lang="pl-PL" sz="1200" dirty="0">
                <a:latin typeface="Lucida Console" panose="020B0609040504020204" pitchFamily="49" charset="0"/>
              </a:rPr>
              <a:t> </a:t>
            </a:r>
            <a:r>
              <a:rPr lang="pl-PL" sz="1200" dirty="0" smtClean="0">
                <a:latin typeface="Lucida Console" panose="020B0609040504020204" pitchFamily="49" charset="0"/>
              </a:rPr>
              <a:t>(flaga –</a:t>
            </a:r>
            <a:r>
              <a:rPr lang="pl-PL" sz="1200" dirty="0" err="1" smtClean="0">
                <a:latin typeface="Lucida Console" panose="020B0609040504020204" pitchFamily="49" charset="0"/>
              </a:rPr>
              <a:t>am</a:t>
            </a:r>
            <a:r>
              <a:rPr lang="pl-PL" sz="1200" dirty="0" smtClean="0">
                <a:latin typeface="Lucida Console" panose="020B0609040504020204" pitchFamily="49" charset="0"/>
              </a:rPr>
              <a:t>) </a:t>
            </a:r>
            <a:endParaRPr lang="pl-PL" sz="1200" dirty="0">
              <a:latin typeface="Lucida Console" panose="020B0609040504020204" pitchFamily="49" charset="0"/>
            </a:endParaRPr>
          </a:p>
          <a:p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86275"/>
            <a:ext cx="4104456" cy="14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489" y="1915096"/>
            <a:ext cx="5253177" cy="872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075807"/>
            <a:ext cx="4968552" cy="533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95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 smtClean="0">
                <a:latin typeface="Lucida Console" panose="020B0609040504020204" pitchFamily="49" charset="0"/>
              </a:rPr>
              <a:t>Sprawdźmy historię zmian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95438"/>
            <a:ext cx="4634329" cy="1120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42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200" dirty="0" smtClean="0"/>
              <a:t>Linki</a:t>
            </a:r>
          </a:p>
          <a:p>
            <a:pPr marL="0" indent="0">
              <a:buNone/>
            </a:pPr>
            <a:endParaRPr lang="pl-PL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900" dirty="0">
                <a:hlinkClick r:id="rId2"/>
              </a:rPr>
              <a:t>https://it-consulting.pl/autoinstalator/wordpress/2011/03/22/co-wybrac-czyli-cykl-zycia-projektu-tworzenia-oprogramowania/#.</a:t>
            </a:r>
            <a:r>
              <a:rPr lang="en-US" sz="900" dirty="0" smtClean="0">
                <a:hlinkClick r:id="rId2"/>
              </a:rPr>
              <a:t>YES3VRLdiUk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900" dirty="0">
                <a:hlinkClick r:id="rId3"/>
              </a:rPr>
              <a:t>https://</a:t>
            </a:r>
            <a:r>
              <a:rPr lang="en-US" sz="900" dirty="0" smtClean="0">
                <a:hlinkClick r:id="rId3"/>
              </a:rPr>
              <a:t>www.guru99.com/software-engineering-tutorial.html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4"/>
              </a:rPr>
              <a:t>https://blog.deviniti.com/pl/gitlab-pl/korzysci-biznesowe-z-ci-cd-w-gitlab</a:t>
            </a:r>
            <a:r>
              <a:rPr lang="pl-PL" sz="900" dirty="0" smtClean="0">
                <a:hlinkClick r:id="rId4"/>
              </a:rPr>
              <a:t>/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5"/>
              </a:rPr>
              <a:t>https://docs.gitlab.com/ee/ci</a:t>
            </a:r>
            <a:r>
              <a:rPr lang="pl-PL" sz="900" dirty="0" smtClean="0">
                <a:hlinkClick r:id="rId5"/>
              </a:rPr>
              <a:t>/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6"/>
              </a:rPr>
              <a:t>https://</a:t>
            </a:r>
            <a:r>
              <a:rPr lang="pl-PL" sz="900" dirty="0" smtClean="0">
                <a:hlinkClick r:id="rId6"/>
              </a:rPr>
              <a:t>pl.wikipedia.org/wiki/Programowanie_zwinne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7"/>
              </a:rPr>
              <a:t>https://greenido.wordpress.com/2011/04/20/git-101-quick-start-guide</a:t>
            </a:r>
            <a:r>
              <a:rPr lang="pl-PL" sz="900" dirty="0" smtClean="0">
                <a:hlinkClick r:id="rId7"/>
              </a:rPr>
              <a:t>/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8"/>
              </a:rPr>
              <a:t>https://greenido.wordpress.com/2013/07/22/git-101-useful-commands</a:t>
            </a:r>
            <a:r>
              <a:rPr lang="pl-PL" sz="900" dirty="0" smtClean="0">
                <a:hlinkClick r:id="rId8"/>
              </a:rPr>
              <a:t>/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 smtClean="0">
                <a:hlinkClick r:id="rId9"/>
              </a:rPr>
              <a:t>https</a:t>
            </a:r>
            <a:r>
              <a:rPr lang="pl-PL" sz="900" dirty="0">
                <a:hlinkClick r:id="rId9"/>
              </a:rPr>
              <a:t>://greenido.wordpress.com/2014/08/03/git-101-part-2-a-bit-more-advance-commands</a:t>
            </a:r>
            <a:r>
              <a:rPr lang="pl-PL" sz="900" dirty="0" smtClean="0">
                <a:hlinkClick r:id="rId9"/>
              </a:rPr>
              <a:t>/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10"/>
              </a:rPr>
              <a:t>https://</a:t>
            </a:r>
            <a:r>
              <a:rPr lang="pl-PL" sz="900" dirty="0" smtClean="0">
                <a:hlinkClick r:id="rId10"/>
              </a:rPr>
              <a:t>www.atlassian.com/git/tutorials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11"/>
              </a:rPr>
              <a:t>https://</a:t>
            </a:r>
            <a:r>
              <a:rPr lang="pl-PL" sz="900" dirty="0" smtClean="0">
                <a:hlinkClick r:id="rId11"/>
              </a:rPr>
              <a:t>git-scm.com/downloads/guis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12"/>
              </a:rPr>
              <a:t>https://</a:t>
            </a:r>
            <a:r>
              <a:rPr lang="pl-PL" sz="900" dirty="0" smtClean="0">
                <a:hlinkClick r:id="rId12"/>
              </a:rPr>
              <a:t>rogerdudler.github.io/git-guide/index.pl.html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13"/>
              </a:rPr>
              <a:t>https://</a:t>
            </a:r>
            <a:r>
              <a:rPr lang="pl-PL" sz="900" dirty="0" smtClean="0">
                <a:hlinkClick r:id="rId13"/>
              </a:rPr>
              <a:t>www.telepolis.pl/tech/aplikacje/github-rasizm-blacklivesmatter-blacklist-blocklist-master-slave</a:t>
            </a:r>
            <a:endParaRPr lang="pl-PL" sz="9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4940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467544" y="4011910"/>
            <a:ext cx="25922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9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l-PL" sz="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ZAKŁADY MECHANICZNE „TARNÓW” S.A.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UL. KOCHANOWSKIEGO 30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33-100 TARNÓW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059832" y="4011910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9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l-PL" sz="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TEL. (+48) 14 630 62 00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FAKS (+48) 14 630 62 04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ZMT@ZMT.TARNOW.PL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WWW.ZMT.TARNOW.PL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467544" y="350785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TARNÓW 2020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467544" y="2412404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DZIĘKUJEMY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2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/>
              <a:t>Software </a:t>
            </a:r>
            <a:r>
              <a:rPr lang="pl-PL" sz="1800" b="1" dirty="0" err="1"/>
              <a:t>Configuration</a:t>
            </a:r>
            <a:r>
              <a:rPr lang="pl-PL" sz="1800" b="1" dirty="0"/>
              <a:t> Management (SCM</a:t>
            </a:r>
            <a:r>
              <a:rPr lang="pl-PL" sz="1800" b="1" dirty="0" smtClean="0"/>
              <a:t>)</a:t>
            </a:r>
            <a:endParaRPr lang="pl-PL" sz="1800" b="1" dirty="0"/>
          </a:p>
        </p:txBody>
      </p:sp>
      <p:pic>
        <p:nvPicPr>
          <p:cNvPr id="2" name="Picture 2" descr="Automatyzacja w procesie wytwarzania oprogramowania - testerzy.pl - Lepsza  jakość testowan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624" y="1851670"/>
            <a:ext cx="4781714" cy="253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61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Version Control System (VCS)</a:t>
            </a:r>
          </a:p>
          <a:p>
            <a:pPr marL="0" indent="0">
              <a:buNone/>
            </a:pPr>
            <a:endParaRPr lang="pl-PL" sz="1800" b="1" dirty="0" smtClean="0"/>
          </a:p>
          <a:p>
            <a:r>
              <a:rPr lang="pl-PL" sz="1800" b="1" dirty="0" smtClean="0"/>
              <a:t>Git</a:t>
            </a:r>
          </a:p>
          <a:p>
            <a:r>
              <a:rPr lang="pl-PL" sz="1800" b="1" dirty="0" smtClean="0"/>
              <a:t>GitLab </a:t>
            </a:r>
          </a:p>
          <a:p>
            <a:r>
              <a:rPr lang="pl-PL" sz="1800" b="1" dirty="0" smtClean="0"/>
              <a:t>GitHub</a:t>
            </a:r>
          </a:p>
          <a:p>
            <a:pPr marL="0" indent="0">
              <a:buNone/>
            </a:pPr>
            <a:r>
              <a:rPr lang="pl-PL" sz="1800" b="1" dirty="0"/>
              <a:t> </a:t>
            </a:r>
            <a:endParaRPr lang="pl-PL" sz="1800" b="1" dirty="0" smtClean="0"/>
          </a:p>
          <a:p>
            <a:r>
              <a:rPr lang="pl-PL" sz="1800" b="1" dirty="0" smtClean="0"/>
              <a:t>CVS</a:t>
            </a:r>
          </a:p>
        </p:txBody>
      </p:sp>
      <p:pic>
        <p:nvPicPr>
          <p:cNvPr id="1026" name="Picture 2" descr="GitHub - marek-saji/git-przewodnik: Przewodnik po Gicie. Na chwilę obecną  dość chaotyczny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355726"/>
            <a:ext cx="1729618" cy="72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Lab – Wikipedia, wolna encyklo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470328"/>
            <a:ext cx="2088232" cy="74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 source code leaked on GitHub, published person disguised as 'CEO of  GitHub' - GIGAZ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061" y="1347614"/>
            <a:ext cx="2048227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ack to Savannah Homep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620645"/>
            <a:ext cx="680838" cy="59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414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Software Development</a:t>
            </a:r>
          </a:p>
          <a:p>
            <a:pPr marL="0" indent="0">
              <a:buNone/>
            </a:pPr>
            <a:endParaRPr lang="en-US" sz="1800" b="1" dirty="0"/>
          </a:p>
        </p:txBody>
      </p:sp>
      <p:pic>
        <p:nvPicPr>
          <p:cNvPr id="2052" name="Picture 4" descr="Git Branches: List, Create, Switch to, Merge, Push, &amp; Dele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122" y="1844209"/>
            <a:ext cx="2663757" cy="136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it Merge | Atlassian Git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724" y="3363838"/>
            <a:ext cx="3970552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604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Przypadki rozwoju oprogramowania</a:t>
            </a:r>
            <a:endParaRPr lang="en-US" sz="1800" b="1" dirty="0"/>
          </a:p>
        </p:txBody>
      </p:sp>
      <p:pic>
        <p:nvPicPr>
          <p:cNvPr id="6146" name="Picture 2" descr="5 Git Workflows &amp; Branching Strategy to deliver better co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330" y="1635646"/>
            <a:ext cx="5205340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3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załka w prawo 4"/>
          <p:cNvSpPr/>
          <p:nvPr/>
        </p:nvSpPr>
        <p:spPr>
          <a:xfrm rot="5400000">
            <a:off x="1299160" y="2845279"/>
            <a:ext cx="1800000" cy="144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trzałka w prawo 9"/>
          <p:cNvSpPr/>
          <p:nvPr/>
        </p:nvSpPr>
        <p:spPr>
          <a:xfrm rot="5400000">
            <a:off x="173639" y="2845279"/>
            <a:ext cx="1800000" cy="144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Strzałka w prawo 10"/>
          <p:cNvSpPr/>
          <p:nvPr/>
        </p:nvSpPr>
        <p:spPr>
          <a:xfrm rot="5400000">
            <a:off x="2353182" y="2787662"/>
            <a:ext cx="1800000" cy="1440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Strzałka w prawo 11"/>
          <p:cNvSpPr/>
          <p:nvPr/>
        </p:nvSpPr>
        <p:spPr>
          <a:xfrm rot="5400000">
            <a:off x="3599780" y="2787662"/>
            <a:ext cx="1800000" cy="1440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Status plików projektu oprogramowania</a:t>
            </a:r>
            <a:endParaRPr lang="en-US" sz="1800" b="1" dirty="0"/>
          </a:p>
        </p:txBody>
      </p:sp>
      <p:sp>
        <p:nvSpPr>
          <p:cNvPr id="2" name="Prostokąt zaokrąglony 1"/>
          <p:cNvSpPr/>
          <p:nvPr/>
        </p:nvSpPr>
        <p:spPr>
          <a:xfrm>
            <a:off x="611560" y="1779662"/>
            <a:ext cx="936000" cy="36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 smtClean="0"/>
              <a:t>untracked</a:t>
            </a:r>
            <a:endParaRPr lang="pl-PL" sz="1050" dirty="0"/>
          </a:p>
        </p:txBody>
      </p:sp>
      <p:sp>
        <p:nvSpPr>
          <p:cNvPr id="6" name="Prostokąt zaokrąglony 5"/>
          <p:cNvSpPr/>
          <p:nvPr/>
        </p:nvSpPr>
        <p:spPr>
          <a:xfrm>
            <a:off x="1731160" y="1779662"/>
            <a:ext cx="936000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 smtClean="0"/>
              <a:t>unmodified</a:t>
            </a:r>
            <a:endParaRPr lang="pl-PL" sz="1050" dirty="0"/>
          </a:p>
        </p:txBody>
      </p:sp>
      <p:sp>
        <p:nvSpPr>
          <p:cNvPr id="7" name="Prostokąt zaokrąglony 6"/>
          <p:cNvSpPr/>
          <p:nvPr/>
        </p:nvSpPr>
        <p:spPr>
          <a:xfrm>
            <a:off x="2785181" y="1779662"/>
            <a:ext cx="936000" cy="36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 smtClean="0"/>
              <a:t>modified</a:t>
            </a:r>
            <a:endParaRPr lang="pl-PL" sz="1050" dirty="0"/>
          </a:p>
        </p:txBody>
      </p:sp>
      <p:sp>
        <p:nvSpPr>
          <p:cNvPr id="8" name="Prostokąt zaokrąglony 7"/>
          <p:cNvSpPr/>
          <p:nvPr/>
        </p:nvSpPr>
        <p:spPr>
          <a:xfrm>
            <a:off x="4031780" y="1779662"/>
            <a:ext cx="936000" cy="36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 smtClean="0"/>
              <a:t>staged</a:t>
            </a:r>
            <a:endParaRPr lang="pl-PL" sz="1050" dirty="0"/>
          </a:p>
        </p:txBody>
      </p:sp>
      <p:sp>
        <p:nvSpPr>
          <p:cNvPr id="16" name="Prążkowana strzałka w prawo 15"/>
          <p:cNvSpPr/>
          <p:nvPr/>
        </p:nvSpPr>
        <p:spPr>
          <a:xfrm>
            <a:off x="1145637" y="2208249"/>
            <a:ext cx="981521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Prążkowana strzałka w prawo 16"/>
          <p:cNvSpPr/>
          <p:nvPr/>
        </p:nvSpPr>
        <p:spPr>
          <a:xfrm>
            <a:off x="3325183" y="2928353"/>
            <a:ext cx="1102596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</a:p>
        </p:txBody>
      </p:sp>
      <p:sp>
        <p:nvSpPr>
          <p:cNvPr id="18" name="Prążkowana strzałka w prawo 17"/>
          <p:cNvSpPr/>
          <p:nvPr/>
        </p:nvSpPr>
        <p:spPr>
          <a:xfrm flipH="1">
            <a:off x="2271159" y="3288405"/>
            <a:ext cx="2156620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Prążkowana strzałka w prawo 18"/>
          <p:cNvSpPr/>
          <p:nvPr/>
        </p:nvSpPr>
        <p:spPr>
          <a:xfrm>
            <a:off x="2271160" y="2568301"/>
            <a:ext cx="910022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modify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Prążkowana strzałka w prawo 19"/>
          <p:cNvSpPr/>
          <p:nvPr/>
        </p:nvSpPr>
        <p:spPr>
          <a:xfrm>
            <a:off x="2271159" y="2208249"/>
            <a:ext cx="2156620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stage </a:t>
            </a:r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38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Relacje i działania w repozytorium</a:t>
            </a:r>
            <a:endParaRPr lang="en-US" sz="1800" b="1" dirty="0"/>
          </a:p>
        </p:txBody>
      </p:sp>
      <p:sp>
        <p:nvSpPr>
          <p:cNvPr id="6" name="Strzałka w prawo 5"/>
          <p:cNvSpPr/>
          <p:nvPr/>
        </p:nvSpPr>
        <p:spPr>
          <a:xfrm rot="5400000">
            <a:off x="1139741" y="3205279"/>
            <a:ext cx="2520000" cy="1440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Strzałka w prawo 6"/>
          <p:cNvSpPr/>
          <p:nvPr/>
        </p:nvSpPr>
        <p:spPr>
          <a:xfrm rot="5400000">
            <a:off x="-186361" y="3205279"/>
            <a:ext cx="2520000" cy="144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Strzałka w prawo 7"/>
          <p:cNvSpPr/>
          <p:nvPr/>
        </p:nvSpPr>
        <p:spPr>
          <a:xfrm rot="5400000">
            <a:off x="2459922" y="3147662"/>
            <a:ext cx="2520000" cy="144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Strzałka w prawo 8"/>
          <p:cNvSpPr/>
          <p:nvPr/>
        </p:nvSpPr>
        <p:spPr>
          <a:xfrm rot="5400000">
            <a:off x="3780104" y="3147662"/>
            <a:ext cx="2520000" cy="1440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zaokrąglony 9"/>
          <p:cNvSpPr/>
          <p:nvPr/>
        </p:nvSpPr>
        <p:spPr>
          <a:xfrm>
            <a:off x="611560" y="1779662"/>
            <a:ext cx="936000" cy="36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 smtClean="0"/>
              <a:t>working</a:t>
            </a:r>
            <a:r>
              <a:rPr lang="pl-PL" sz="1050" dirty="0" smtClean="0"/>
              <a:t> </a:t>
            </a:r>
            <a:r>
              <a:rPr lang="pl-PL" sz="1050" dirty="0" err="1" smtClean="0"/>
              <a:t>directory</a:t>
            </a:r>
            <a:endParaRPr lang="pl-PL" sz="1050" dirty="0"/>
          </a:p>
        </p:txBody>
      </p:sp>
      <p:sp>
        <p:nvSpPr>
          <p:cNvPr id="11" name="Prostokąt zaokrąglony 10"/>
          <p:cNvSpPr/>
          <p:nvPr/>
        </p:nvSpPr>
        <p:spPr>
          <a:xfrm>
            <a:off x="1931741" y="1779662"/>
            <a:ext cx="936000" cy="36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 smtClean="0"/>
              <a:t>staging</a:t>
            </a:r>
            <a:r>
              <a:rPr lang="pl-PL" sz="1050" dirty="0" smtClean="0"/>
              <a:t> </a:t>
            </a:r>
            <a:r>
              <a:rPr lang="pl-PL" sz="1050" dirty="0" err="1" smtClean="0"/>
              <a:t>area</a:t>
            </a:r>
            <a:endParaRPr lang="pl-PL" sz="1050" dirty="0"/>
          </a:p>
        </p:txBody>
      </p:sp>
      <p:sp>
        <p:nvSpPr>
          <p:cNvPr id="12" name="Prostokąt zaokrąglony 11"/>
          <p:cNvSpPr/>
          <p:nvPr/>
        </p:nvSpPr>
        <p:spPr>
          <a:xfrm>
            <a:off x="3251922" y="1779662"/>
            <a:ext cx="936000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 smtClean="0"/>
              <a:t>local</a:t>
            </a:r>
            <a:r>
              <a:rPr lang="pl-PL" sz="1050" dirty="0" smtClean="0"/>
              <a:t> </a:t>
            </a:r>
            <a:r>
              <a:rPr lang="pl-PL" sz="1050" dirty="0" err="1" smtClean="0"/>
              <a:t>repository</a:t>
            </a:r>
            <a:endParaRPr lang="pl-PL" sz="1050" dirty="0"/>
          </a:p>
        </p:txBody>
      </p:sp>
      <p:sp>
        <p:nvSpPr>
          <p:cNvPr id="13" name="Prostokąt zaokrąglony 12"/>
          <p:cNvSpPr/>
          <p:nvPr/>
        </p:nvSpPr>
        <p:spPr>
          <a:xfrm>
            <a:off x="4572104" y="1779662"/>
            <a:ext cx="936000" cy="36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/>
              <a:t>r</a:t>
            </a:r>
            <a:r>
              <a:rPr lang="pl-PL" sz="1050" dirty="0" err="1" smtClean="0"/>
              <a:t>emote</a:t>
            </a:r>
            <a:r>
              <a:rPr lang="pl-PL" sz="1050" dirty="0" smtClean="0"/>
              <a:t> </a:t>
            </a:r>
            <a:r>
              <a:rPr lang="pl-PL" sz="1050" dirty="0" err="1" smtClean="0"/>
              <a:t>repository</a:t>
            </a:r>
            <a:endParaRPr lang="pl-PL" sz="1050" dirty="0"/>
          </a:p>
        </p:txBody>
      </p:sp>
      <p:sp>
        <p:nvSpPr>
          <p:cNvPr id="14" name="Prążkowana strzałka w prawo 13"/>
          <p:cNvSpPr/>
          <p:nvPr/>
        </p:nvSpPr>
        <p:spPr>
          <a:xfrm>
            <a:off x="1145637" y="2511743"/>
            <a:ext cx="1182104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Prążkowana strzałka w prawo 14"/>
          <p:cNvSpPr/>
          <p:nvPr/>
        </p:nvSpPr>
        <p:spPr>
          <a:xfrm flipH="1">
            <a:off x="3791921" y="2211710"/>
            <a:ext cx="1176181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pull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Prążkowana strzałka w prawo 15"/>
          <p:cNvSpPr/>
          <p:nvPr/>
        </p:nvSpPr>
        <p:spPr>
          <a:xfrm flipH="1">
            <a:off x="1154499" y="3411842"/>
            <a:ext cx="2493423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marge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Prążkowana strzałka w prawo 16"/>
          <p:cNvSpPr/>
          <p:nvPr/>
        </p:nvSpPr>
        <p:spPr>
          <a:xfrm>
            <a:off x="3835464" y="3720455"/>
            <a:ext cx="1176180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Prążkowana strzałka w prawo 17"/>
          <p:cNvSpPr/>
          <p:nvPr/>
        </p:nvSpPr>
        <p:spPr>
          <a:xfrm>
            <a:off x="2471741" y="2811776"/>
            <a:ext cx="1176181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Prążkowana strzałka w prawo 18"/>
          <p:cNvSpPr/>
          <p:nvPr/>
        </p:nvSpPr>
        <p:spPr>
          <a:xfrm flipH="1">
            <a:off x="3791925" y="4083918"/>
            <a:ext cx="1176179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Prążkowana strzałka w prawo 20"/>
          <p:cNvSpPr/>
          <p:nvPr/>
        </p:nvSpPr>
        <p:spPr>
          <a:xfrm flipH="1">
            <a:off x="1145637" y="3111809"/>
            <a:ext cx="2493422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6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iestandardowy 3">
      <a:majorFont>
        <a:latin typeface="VerENDA"/>
        <a:ea typeface=""/>
        <a:cs typeface=""/>
      </a:majorFont>
      <a:minorFont>
        <a:latin typeface="Verend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11638</TotalTime>
  <Words>465</Words>
  <Application>Microsoft Office PowerPoint</Application>
  <PresentationFormat>Pokaz na ekranie (16:9)</PresentationFormat>
  <Paragraphs>176</Paragraphs>
  <Slides>34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34</vt:i4>
      </vt:variant>
    </vt:vector>
  </HeadingPairs>
  <TitlesOfParts>
    <vt:vector size="35" baseType="lpstr">
      <vt:lpstr>Motyw pakietu Office</vt:lpstr>
      <vt:lpstr>Rozwój oprogramowania dla żółtodziobów Software Developing for Dummies Kontrola Wersji Oprogramowania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Roksana</dc:creator>
  <cp:lastModifiedBy>a.kwiek</cp:lastModifiedBy>
  <cp:revision>122</cp:revision>
  <dcterms:created xsi:type="dcterms:W3CDTF">2020-11-25T08:11:53Z</dcterms:created>
  <dcterms:modified xsi:type="dcterms:W3CDTF">2021-03-24T09:49:04Z</dcterms:modified>
</cp:coreProperties>
</file>