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0" r:id="rId2"/>
    <p:sldId id="323" r:id="rId3"/>
    <p:sldId id="322" r:id="rId4"/>
    <p:sldId id="324" r:id="rId5"/>
    <p:sldId id="325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277" r:id="rId17"/>
    <p:sldId id="259" r:id="rId18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reenido.wordpress.com/2013/07/22/git-101-useful-commands/" TargetMode="External"/><Relationship Id="rId13" Type="http://schemas.openxmlformats.org/officeDocument/2006/relationships/hyperlink" Target="https://www.telepolis.pl/tech/aplikacje/github-rasizm-blacklivesmatter-blacklist-blocklist-master-slave" TargetMode="External"/><Relationship Id="rId3" Type="http://schemas.openxmlformats.org/officeDocument/2006/relationships/hyperlink" Target="https://www.guru99.com/software-engineering-tutorial.html" TargetMode="External"/><Relationship Id="rId7" Type="http://schemas.openxmlformats.org/officeDocument/2006/relationships/hyperlink" Target="https://greenido.wordpress.com/2011/04/20/git-101-quick-start-guide/" TargetMode="External"/><Relationship Id="rId12" Type="http://schemas.openxmlformats.org/officeDocument/2006/relationships/hyperlink" Target="https://rogerdudler.github.io/git-guide/index.pl.html" TargetMode="External"/><Relationship Id="rId2" Type="http://schemas.openxmlformats.org/officeDocument/2006/relationships/hyperlink" Target="https://it-consulting.pl/autoinstalator/wordpress/2011/03/22/co-wybrac-czyli-cykl-zycia-projektu-tworzenia-oprogramowania/#.YES3VRLdiU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Programowanie_zwinne" TargetMode="External"/><Relationship Id="rId11" Type="http://schemas.openxmlformats.org/officeDocument/2006/relationships/hyperlink" Target="https://git-scm.com/downloads/guis" TargetMode="External"/><Relationship Id="rId5" Type="http://schemas.openxmlformats.org/officeDocument/2006/relationships/hyperlink" Target="https://docs.gitlab.com/ee/ci/" TargetMode="External"/><Relationship Id="rId10" Type="http://schemas.openxmlformats.org/officeDocument/2006/relationships/hyperlink" Target="https://www.atlassian.com/git/tutorials" TargetMode="External"/><Relationship Id="rId4" Type="http://schemas.openxmlformats.org/officeDocument/2006/relationships/hyperlink" Target="https://blog.deviniti.com/pl/gitlab-pl/korzysci-biznesowe-z-ci-cd-w-gitlab/" TargetMode="External"/><Relationship Id="rId9" Type="http://schemas.openxmlformats.org/officeDocument/2006/relationships/hyperlink" Target="https://greenido.wordpress.com/2014/08/03/git-101-part-2-a-bit-more-advance-commands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100" dirty="0" smtClean="0">
                <a:latin typeface="Verdana" panose="020B0604030504040204" pitchFamily="34" charset="0"/>
                <a:ea typeface="Verdana" panose="020B0604030504040204" pitchFamily="34" charset="0"/>
              </a:rPr>
              <a:t>Rozwój oprogramowania dla żółtodziobów</a:t>
            </a:r>
            <a: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4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Developing for </a:t>
            </a:r>
            <a:r>
              <a:rPr lang="pl-PL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Dummies</a:t>
            </a: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GitLab </a:t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2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System zarządzania wytwarzaniem oprogramowania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7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1400" dirty="0" smtClean="0"/>
              <a:t>Decyzje projektowe</a:t>
            </a:r>
          </a:p>
          <a:p>
            <a:r>
              <a:rPr lang="pl-PL" sz="1400" dirty="0" smtClean="0"/>
              <a:t>Implementacja na nowym </a:t>
            </a:r>
            <a:r>
              <a:rPr lang="pl-PL" sz="1400" dirty="0" err="1" smtClean="0"/>
              <a:t>branchu</a:t>
            </a:r>
            <a:endParaRPr lang="pl-PL" sz="1400" dirty="0" smtClean="0"/>
          </a:p>
          <a:p>
            <a:r>
              <a:rPr lang="pl-PL" sz="1400" dirty="0" smtClean="0"/>
              <a:t>Zaakceptowanie zmian (</a:t>
            </a:r>
            <a:r>
              <a:rPr lang="pl-PL" sz="1400" dirty="0" err="1" smtClean="0"/>
              <a:t>commit</a:t>
            </a:r>
            <a:r>
              <a:rPr lang="pl-PL" sz="1400" dirty="0" smtClean="0"/>
              <a:t> + </a:t>
            </a:r>
            <a:r>
              <a:rPr lang="pl-PL" sz="1400" dirty="0" err="1" smtClean="0"/>
              <a:t>push</a:t>
            </a:r>
            <a:r>
              <a:rPr lang="pl-PL" sz="1400" dirty="0" smtClean="0"/>
              <a:t>)</a:t>
            </a:r>
          </a:p>
          <a:p>
            <a:r>
              <a:rPr lang="pl-PL" sz="1400" dirty="0"/>
              <a:t>GitLab </a:t>
            </a:r>
            <a:r>
              <a:rPr lang="pl-PL" sz="1400" dirty="0" smtClean="0"/>
              <a:t>uruchamia </a:t>
            </a:r>
            <a:r>
              <a:rPr lang="pl-PL" sz="1400" dirty="0" err="1" smtClean="0"/>
              <a:t>pipeline</a:t>
            </a:r>
            <a:r>
              <a:rPr lang="pl-PL" sz="1400" dirty="0" smtClean="0"/>
              <a:t> CI/CD</a:t>
            </a:r>
          </a:p>
          <a:p>
            <a:pPr lvl="1"/>
            <a:r>
              <a:rPr lang="pl-PL" sz="1000" dirty="0"/>
              <a:t>uruchamia skrypty budujące i testujące aplikację</a:t>
            </a:r>
            <a:r>
              <a:rPr lang="pl-PL" sz="1000" dirty="0" smtClean="0"/>
              <a:t>,</a:t>
            </a:r>
          </a:p>
          <a:p>
            <a:pPr lvl="1"/>
            <a:r>
              <a:rPr lang="pl-PL" sz="1000" dirty="0"/>
              <a:t>umożliwia przegląd zmian według </a:t>
            </a:r>
            <a:r>
              <a:rPr lang="pl-PL" sz="1000" dirty="0" err="1" smtClean="0"/>
              <a:t>merge’ów</a:t>
            </a:r>
            <a:endParaRPr lang="pl-PL" sz="1000" dirty="0" smtClean="0"/>
          </a:p>
          <a:p>
            <a:pPr lvl="1"/>
            <a:r>
              <a:rPr lang="pl-PL" sz="1000" dirty="0" smtClean="0"/>
              <a:t>dostarcza użytkownikowi sprawdzony kod</a:t>
            </a:r>
            <a:endParaRPr lang="pl-PL" sz="1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400" dirty="0" smtClean="0"/>
              <a:t>Użytkownik</a:t>
            </a:r>
          </a:p>
          <a:p>
            <a:pPr lvl="1"/>
            <a:r>
              <a:rPr lang="pl-PL" sz="1000" dirty="0" smtClean="0"/>
              <a:t>może </a:t>
            </a:r>
            <a:r>
              <a:rPr lang="pl-PL" sz="1000" dirty="0" err="1" smtClean="0"/>
              <a:t>zamerge’ować</a:t>
            </a:r>
            <a:r>
              <a:rPr lang="pl-PL" sz="1000" dirty="0" smtClean="0"/>
              <a:t> </a:t>
            </a:r>
            <a:r>
              <a:rPr lang="pl-PL" sz="1000" dirty="0"/>
              <a:t>gałąź funkcjonalności z </a:t>
            </a:r>
            <a:r>
              <a:rPr lang="pl-PL" sz="1000" dirty="0" smtClean="0"/>
              <a:t>master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sz="1400" dirty="0" smtClean="0"/>
              <a:t>GitLab w CI/CD</a:t>
            </a:r>
          </a:p>
          <a:p>
            <a:pPr lvl="1"/>
            <a:r>
              <a:rPr lang="pl-PL" sz="1000" dirty="0" smtClean="0"/>
              <a:t>dostarcza </a:t>
            </a:r>
            <a:r>
              <a:rPr lang="pl-PL" sz="1000" dirty="0"/>
              <a:t>aplikację do środowiska </a:t>
            </a:r>
            <a:r>
              <a:rPr lang="pl-PL" sz="1000" dirty="0" smtClean="0"/>
              <a:t>testowego</a:t>
            </a:r>
          </a:p>
          <a:p>
            <a:pPr lvl="1"/>
            <a:r>
              <a:rPr lang="pl-PL" sz="1000" dirty="0"/>
              <a:t>d</a:t>
            </a:r>
            <a:r>
              <a:rPr lang="pl-PL" sz="1000" dirty="0" smtClean="0"/>
              <a:t>odaje zmiany do środowiska produkcyjnego</a:t>
            </a:r>
            <a:endParaRPr lang="pl-PL" sz="1000" dirty="0"/>
          </a:p>
        </p:txBody>
      </p:sp>
    </p:spTree>
    <p:extLst>
      <p:ext uri="{BB962C8B-B14F-4D97-AF65-F5344CB8AC3E}">
        <p14:creationId xmlns:p14="http://schemas.microsoft.com/office/powerpoint/2010/main" val="195664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pic>
        <p:nvPicPr>
          <p:cNvPr id="2050" name="Picture 2" descr="https://deviniti.com/wp-content/uploads/2019/09/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07" y="1059581"/>
            <a:ext cx="586838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31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pic>
        <p:nvPicPr>
          <p:cNvPr id="3" name="Picture 2" descr="https://deviniti.com/wp-content/uploads/2019/09/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038" y="1131590"/>
            <a:ext cx="5137924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8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237" y="2124047"/>
            <a:ext cx="5527526" cy="156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67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pic>
        <p:nvPicPr>
          <p:cNvPr id="1028" name="Picture 4" descr="Wdrażanie aplikacji przy użyciu Gitlab CI / CD w zarządzanym klastrze  Kubernetes w G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261" y="1491630"/>
            <a:ext cx="5263478" cy="298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16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smtClean="0"/>
              <a:t>CI/CD w GitLab</a:t>
            </a:r>
            <a:endParaRPr lang="pl-PL" sz="2500" b="1" dirty="0"/>
          </a:p>
        </p:txBody>
      </p:sp>
      <p:pic>
        <p:nvPicPr>
          <p:cNvPr id="4098" name="Picture 2" descr="流程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031" y="1203598"/>
            <a:ext cx="5937176" cy="374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9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200" dirty="0" smtClean="0"/>
              <a:t>Linki</a:t>
            </a:r>
          </a:p>
          <a:p>
            <a:pPr marL="0" indent="0">
              <a:buNone/>
            </a:pPr>
            <a:endParaRPr lang="pl-PL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hlinkClick r:id="rId2"/>
              </a:rPr>
              <a:t>https://it-consulting.pl/autoinstalator/wordpress/2011/03/22/co-wybrac-czyli-cykl-zycia-projektu-tworzenia-oprogramowania/#.</a:t>
            </a:r>
            <a:r>
              <a:rPr lang="en-US" sz="900" dirty="0" smtClean="0">
                <a:hlinkClick r:id="rId2"/>
              </a:rPr>
              <a:t>YES3VRLdiUk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hlinkClick r:id="rId3"/>
              </a:rPr>
              <a:t>https://</a:t>
            </a:r>
            <a:r>
              <a:rPr lang="en-US" sz="900" dirty="0" smtClean="0">
                <a:hlinkClick r:id="rId3"/>
              </a:rPr>
              <a:t>www.guru99.com/software-engineering-tutorial.html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4"/>
              </a:rPr>
              <a:t>https://blog.deviniti.com/pl/gitlab-pl/korzysci-biznesowe-z-ci-cd-w-gitlab</a:t>
            </a:r>
            <a:r>
              <a:rPr lang="pl-PL" sz="900" dirty="0" smtClean="0">
                <a:hlinkClick r:id="rId4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5"/>
              </a:rPr>
              <a:t>https://docs.gitlab.com/ee/ci</a:t>
            </a:r>
            <a:r>
              <a:rPr lang="pl-PL" sz="900" dirty="0" smtClean="0">
                <a:hlinkClick r:id="rId5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6"/>
              </a:rPr>
              <a:t>https://</a:t>
            </a:r>
            <a:r>
              <a:rPr lang="pl-PL" sz="900" dirty="0" smtClean="0">
                <a:hlinkClick r:id="rId6"/>
              </a:rPr>
              <a:t>pl.wikipedia.org/wiki/Programowanie_zwinne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7"/>
              </a:rPr>
              <a:t>https://greenido.wordpress.com/2011/04/20/git-101-quick-start-guide</a:t>
            </a:r>
            <a:r>
              <a:rPr lang="pl-PL" sz="900" dirty="0" smtClean="0">
                <a:hlinkClick r:id="rId7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8"/>
              </a:rPr>
              <a:t>https://greenido.wordpress.com/2013/07/22/git-101-useful-commands</a:t>
            </a:r>
            <a:r>
              <a:rPr lang="pl-PL" sz="900" dirty="0" smtClean="0">
                <a:hlinkClick r:id="rId8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 smtClean="0">
                <a:hlinkClick r:id="rId9"/>
              </a:rPr>
              <a:t>https</a:t>
            </a:r>
            <a:r>
              <a:rPr lang="pl-PL" sz="900" dirty="0">
                <a:hlinkClick r:id="rId9"/>
              </a:rPr>
              <a:t>://greenido.wordpress.com/2014/08/03/git-101-part-2-a-bit-more-advance-commands</a:t>
            </a:r>
            <a:r>
              <a:rPr lang="pl-PL" sz="900" dirty="0" smtClean="0">
                <a:hlinkClick r:id="rId9"/>
              </a:rPr>
              <a:t>/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0"/>
              </a:rPr>
              <a:t>https://</a:t>
            </a:r>
            <a:r>
              <a:rPr lang="pl-PL" sz="900" dirty="0" smtClean="0">
                <a:hlinkClick r:id="rId10"/>
              </a:rPr>
              <a:t>www.atlassian.com/git/tutorials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1"/>
              </a:rPr>
              <a:t>https://</a:t>
            </a:r>
            <a:r>
              <a:rPr lang="pl-PL" sz="900" dirty="0" smtClean="0">
                <a:hlinkClick r:id="rId11"/>
              </a:rPr>
              <a:t>git-scm.com/downloads/guis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2"/>
              </a:rPr>
              <a:t>https://</a:t>
            </a:r>
            <a:r>
              <a:rPr lang="pl-PL" sz="900" dirty="0" smtClean="0">
                <a:hlinkClick r:id="rId12"/>
              </a:rPr>
              <a:t>rogerdudler.github.io/git-guide/index.pl.html</a:t>
            </a:r>
            <a:endParaRPr lang="pl-PL" sz="900" dirty="0" smtClean="0"/>
          </a:p>
          <a:p>
            <a:pPr marL="228600" indent="-228600">
              <a:buFont typeface="+mj-lt"/>
              <a:buAutoNum type="arabicPeriod"/>
            </a:pPr>
            <a:r>
              <a:rPr lang="pl-PL" sz="900" dirty="0">
                <a:hlinkClick r:id="rId13"/>
              </a:rPr>
              <a:t>https://</a:t>
            </a:r>
            <a:r>
              <a:rPr lang="pl-PL" sz="900" dirty="0" smtClean="0">
                <a:hlinkClick r:id="rId13"/>
              </a:rPr>
              <a:t>www.telepolis.pl/tech/aplikacje/github-rasizm-blacklivesmatter-blacklist-blocklist-master-slave</a:t>
            </a:r>
            <a:endParaRPr lang="pl-PL" sz="9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pl-PL" sz="12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94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67544" y="4011910"/>
            <a:ext cx="2592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ZAKŁADY MECHANICZNE „TARNÓW” S.A.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UL. KOCHANOWSKIEGO 30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33-100 TARNÓW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059832" y="401191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9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l-PL" sz="9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TEL. (+48) 14 630 62 00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FAKS (+48) 14 630 62 04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ZMT@ZMT.TARNOW.PL</a:t>
            </a:r>
          </a:p>
          <a:p>
            <a:r>
              <a:rPr lang="pl-PL" sz="900" dirty="0" smtClean="0">
                <a:latin typeface="Verdana" panose="020B0604030504040204" pitchFamily="34" charset="0"/>
                <a:ea typeface="Verdana" panose="020B0604030504040204" pitchFamily="34" charset="0"/>
              </a:rPr>
              <a:t>WWW.ZMT.TARNOW.PL</a:t>
            </a:r>
            <a:endParaRPr lang="en-US" sz="9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67544" y="350785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467544" y="2412404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DZIĘKUJEMY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Software Development Life </a:t>
            </a:r>
            <a:r>
              <a:rPr lang="pl-PL" sz="1800" b="1" dirty="0" err="1" smtClean="0"/>
              <a:t>Cycle</a:t>
            </a:r>
            <a:endParaRPr lang="pl-PL" sz="1800" b="1" dirty="0" smtClean="0"/>
          </a:p>
        </p:txBody>
      </p:sp>
      <p:pic>
        <p:nvPicPr>
          <p:cNvPr id="4" name="Picture 4" descr="DevOps and Agile Methodologies in your Software Development Life Cycle –  Denken Solutions —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685" y="1851670"/>
            <a:ext cx="430063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01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Proces wytwarzania oprogramowania</a:t>
            </a:r>
          </a:p>
        </p:txBody>
      </p:sp>
      <p:pic>
        <p:nvPicPr>
          <p:cNvPr id="1026" name="Picture 2" descr="What is a deployment pipeline and how does it help software development  teams? | by Walmyr Filho | The Whereby Blog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770" y="1545636"/>
            <a:ext cx="4152461" cy="311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41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/>
              <a:t>Software </a:t>
            </a:r>
            <a:r>
              <a:rPr lang="pl-PL" sz="1800" b="1" dirty="0" err="1"/>
              <a:t>Configuration</a:t>
            </a:r>
            <a:r>
              <a:rPr lang="pl-PL" sz="1800" b="1" dirty="0"/>
              <a:t> Management (SCM</a:t>
            </a:r>
            <a:r>
              <a:rPr lang="pl-PL" sz="1800" b="1" dirty="0" smtClean="0"/>
              <a:t>)</a:t>
            </a:r>
            <a:endParaRPr lang="pl-PL" sz="1800" b="1" dirty="0"/>
          </a:p>
        </p:txBody>
      </p:sp>
      <p:pic>
        <p:nvPicPr>
          <p:cNvPr id="2" name="Picture 2" descr="Automatyzacja w procesie wytwarzania oprogramowania - testerzy.pl - Lepsza  jakość testowan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24" y="1851670"/>
            <a:ext cx="4781714" cy="253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6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b="1" dirty="0" smtClean="0"/>
              <a:t>Version Control System (VCS)</a:t>
            </a:r>
          </a:p>
          <a:p>
            <a:pPr marL="0" indent="0">
              <a:buNone/>
            </a:pPr>
            <a:endParaRPr lang="pl-PL" sz="1800" b="1" dirty="0" smtClean="0"/>
          </a:p>
          <a:p>
            <a:r>
              <a:rPr lang="pl-PL" sz="1800" b="1" dirty="0" smtClean="0"/>
              <a:t>Git</a:t>
            </a:r>
          </a:p>
          <a:p>
            <a:r>
              <a:rPr lang="pl-PL" sz="1800" b="1" dirty="0" smtClean="0"/>
              <a:t>GitLab </a:t>
            </a:r>
          </a:p>
          <a:p>
            <a:r>
              <a:rPr lang="pl-PL" sz="1800" b="1" dirty="0" smtClean="0"/>
              <a:t>GitHub</a:t>
            </a:r>
          </a:p>
          <a:p>
            <a:pPr marL="0" indent="0">
              <a:buNone/>
            </a:pPr>
            <a:r>
              <a:rPr lang="pl-PL" sz="1800" b="1" dirty="0"/>
              <a:t> </a:t>
            </a:r>
            <a:endParaRPr lang="pl-PL" sz="1800" b="1" dirty="0" smtClean="0"/>
          </a:p>
          <a:p>
            <a:r>
              <a:rPr lang="pl-PL" sz="1800" b="1" dirty="0" smtClean="0"/>
              <a:t>CVS</a:t>
            </a: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55726"/>
            <a:ext cx="1729618" cy="7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Lab – Wikipedia, wolna encyklo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70328"/>
            <a:ext cx="2088232" cy="74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source code leaked on GitHub, published person disguised as 'CEO of  GitHub' - GIGAZ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061" y="1347614"/>
            <a:ext cx="2048227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ack to Savannah Homep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20645"/>
            <a:ext cx="680838" cy="59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32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800" dirty="0" smtClean="0"/>
              <a:t>Słownik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000" b="1" dirty="0" err="1" smtClean="0"/>
              <a:t>Pipeline</a:t>
            </a:r>
            <a:r>
              <a:rPr lang="pl-PL" sz="1000" b="1" dirty="0" smtClean="0"/>
              <a:t> CI/CD</a:t>
            </a:r>
            <a:r>
              <a:rPr lang="pl-PL" sz="1000" dirty="0" smtClean="0"/>
              <a:t> – potok </a:t>
            </a:r>
            <a:r>
              <a:rPr lang="pl-PL" sz="1000" i="1" dirty="0" err="1"/>
              <a:t>Continuous</a:t>
            </a:r>
            <a:r>
              <a:rPr lang="pl-PL" sz="1000" i="1" dirty="0"/>
              <a:t> Integration</a:t>
            </a:r>
            <a:r>
              <a:rPr lang="pl-PL" sz="1000" dirty="0"/>
              <a:t> i </a:t>
            </a:r>
            <a:r>
              <a:rPr lang="pl-PL" sz="1000" i="1" dirty="0" err="1"/>
              <a:t>Continuous</a:t>
            </a:r>
            <a:r>
              <a:rPr lang="pl-PL" sz="1000" i="1" dirty="0"/>
              <a:t> </a:t>
            </a:r>
            <a:r>
              <a:rPr lang="pl-PL" sz="1000" i="1" dirty="0" smtClean="0"/>
              <a:t>Delivery</a:t>
            </a:r>
            <a:r>
              <a:rPr lang="pl-PL" sz="1000" b="1" dirty="0" smtClean="0"/>
              <a:t>. </a:t>
            </a:r>
          </a:p>
          <a:p>
            <a:pPr marL="0" indent="360363">
              <a:buNone/>
            </a:pPr>
            <a:r>
              <a:rPr lang="pl-PL" sz="1000" dirty="0" smtClean="0"/>
              <a:t>Jest to proces rozwijania oprogramowania składający się z szeregu następujących po sobie, zazwyczaj zautomatyzowanych,</a:t>
            </a:r>
            <a:br>
              <a:rPr lang="pl-PL" sz="1000" dirty="0" smtClean="0"/>
            </a:br>
            <a:r>
              <a:rPr lang="pl-PL" sz="1000" dirty="0" smtClean="0"/>
              <a:t>działań. Zazwyczaj </a:t>
            </a:r>
            <a:r>
              <a:rPr lang="pl-PL" sz="1000" dirty="0"/>
              <a:t>CI kojarzone jest z pracą nad programowaniem, natomiast CD to raczej zadanie administratora. W rzeczywistości są to kolejne, następujące po sobie zautomatyzowane etapy procesu tworzenia oprogramowania, który obejmuje nie tylko samo kodowanie, ale także przeniesienie aplikacji do środowiska testowego czy dostarczenie działającej aplikacji klientowi.</a:t>
            </a:r>
            <a:endParaRPr lang="pl-PL" sz="1000" dirty="0" smtClean="0"/>
          </a:p>
          <a:p>
            <a:pPr marL="0" indent="0">
              <a:buNone/>
            </a:pPr>
            <a:endParaRPr lang="pl-PL" sz="1000" dirty="0" smtClean="0"/>
          </a:p>
          <a:p>
            <a:pPr marL="0" indent="0">
              <a:buNone/>
              <a:tabLst>
                <a:tab pos="1522413" algn="l"/>
              </a:tabLst>
            </a:pPr>
            <a:r>
              <a:rPr lang="pl-PL" sz="1000" b="1" dirty="0" err="1"/>
              <a:t>Continuous</a:t>
            </a:r>
            <a:r>
              <a:rPr lang="pl-PL" sz="1000" b="1" dirty="0"/>
              <a:t> </a:t>
            </a:r>
            <a:r>
              <a:rPr lang="pl-PL" sz="1000" b="1" dirty="0" err="1" smtClean="0"/>
              <a:t>integration</a:t>
            </a:r>
            <a:r>
              <a:rPr lang="pl-PL" sz="1000" dirty="0" smtClean="0"/>
              <a:t> - ciągła </a:t>
            </a:r>
            <a:r>
              <a:rPr lang="pl-PL" sz="1000" dirty="0"/>
              <a:t>integracja to nieustanne, automatyczne buildowanie programu na dedykowanym serwerze po każdym 	</a:t>
            </a:r>
            <a:r>
              <a:rPr lang="pl-PL" sz="1000" dirty="0" smtClean="0"/>
              <a:t>commicie</a:t>
            </a:r>
            <a:r>
              <a:rPr lang="pl-PL" sz="1000" dirty="0"/>
              <a:t>. </a:t>
            </a:r>
            <a:endParaRPr lang="pl-PL" sz="1000" dirty="0" smtClean="0"/>
          </a:p>
          <a:p>
            <a:pPr marL="0" indent="0">
              <a:buNone/>
              <a:tabLst>
                <a:tab pos="1522413" algn="l"/>
              </a:tabLst>
            </a:pPr>
            <a:endParaRPr lang="pl-PL" sz="1000" dirty="0" smtClean="0"/>
          </a:p>
          <a:p>
            <a:pPr marL="0" indent="0">
              <a:buNone/>
              <a:tabLst>
                <a:tab pos="1522413" algn="l"/>
              </a:tabLst>
            </a:pPr>
            <a:r>
              <a:rPr lang="pl-PL" sz="1000" b="1" dirty="0" err="1"/>
              <a:t>Continuous</a:t>
            </a:r>
            <a:r>
              <a:rPr lang="pl-PL" sz="1000" b="1" dirty="0"/>
              <a:t> Delivery</a:t>
            </a:r>
            <a:r>
              <a:rPr lang="pl-PL" sz="1000" dirty="0"/>
              <a:t>  - ciągłe dostarczanie polega na automatycznym dostarczaniu działającej wersji programu do ostatniego środowiska </a:t>
            </a:r>
            <a:r>
              <a:rPr lang="pl-PL" sz="1000" dirty="0" smtClean="0"/>
              <a:t>	przed </a:t>
            </a:r>
            <a:r>
              <a:rPr lang="pl-PL" sz="1000" dirty="0"/>
              <a:t>produkcją.</a:t>
            </a:r>
          </a:p>
        </p:txBody>
      </p:sp>
    </p:spTree>
    <p:extLst>
      <p:ext uri="{BB962C8B-B14F-4D97-AF65-F5344CB8AC3E}">
        <p14:creationId xmlns:p14="http://schemas.microsoft.com/office/powerpoint/2010/main" val="8006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500" b="1" dirty="0" err="1"/>
              <a:t>Continuous</a:t>
            </a:r>
            <a:r>
              <a:rPr lang="pl-PL" sz="2500" b="1" dirty="0"/>
              <a:t> </a:t>
            </a:r>
            <a:r>
              <a:rPr lang="pl-PL" sz="2500" b="1" dirty="0" err="1"/>
              <a:t>integration</a:t>
            </a:r>
            <a:r>
              <a:rPr lang="pl-PL" sz="2500" dirty="0"/>
              <a:t>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dirty="0" smtClean="0"/>
              <a:t>Cały </a:t>
            </a:r>
            <a:r>
              <a:rPr lang="pl-PL" sz="1400" dirty="0"/>
              <a:t>proces integracji można podzielić na trzy główne fazy</a:t>
            </a:r>
            <a:r>
              <a:rPr lang="pl-PL" sz="1400" dirty="0" smtClean="0"/>
              <a:t>.</a:t>
            </a:r>
          </a:p>
          <a:p>
            <a:r>
              <a:rPr lang="pl-PL" sz="1600" b="1" dirty="0" err="1" smtClean="0"/>
              <a:t>Push</a:t>
            </a:r>
            <a:r>
              <a:rPr lang="pl-PL" sz="1600" dirty="0" smtClean="0"/>
              <a:t> </a:t>
            </a:r>
            <a:r>
              <a:rPr lang="pl-PL" sz="1400" dirty="0" smtClean="0"/>
              <a:t>– wprowadzone </a:t>
            </a:r>
            <a:r>
              <a:rPr lang="pl-PL" sz="1400" dirty="0"/>
              <a:t>zmiany są wysyłane na serwer. </a:t>
            </a:r>
            <a:endParaRPr lang="pl-PL" sz="1400" dirty="0" smtClean="0"/>
          </a:p>
          <a:p>
            <a:r>
              <a:rPr lang="pl-PL" sz="1600" b="1" dirty="0"/>
              <a:t>Test</a:t>
            </a:r>
            <a:r>
              <a:rPr lang="pl-PL" sz="1400" dirty="0" smtClean="0"/>
              <a:t> – ułatwia </a:t>
            </a:r>
            <a:r>
              <a:rPr lang="pl-PL" sz="1400" dirty="0"/>
              <a:t>on lokalizację </a:t>
            </a:r>
            <a:r>
              <a:rPr lang="pl-PL" sz="1400" dirty="0" smtClean="0"/>
              <a:t>błędów.</a:t>
            </a:r>
          </a:p>
          <a:p>
            <a:r>
              <a:rPr lang="pl-PL" sz="1600" b="1" dirty="0" err="1"/>
              <a:t>Fix</a:t>
            </a:r>
            <a:r>
              <a:rPr lang="pl-PL" sz="1400" dirty="0" smtClean="0"/>
              <a:t> </a:t>
            </a:r>
            <a:r>
              <a:rPr lang="pl-PL" sz="1400" dirty="0"/>
              <a:t>– </a:t>
            </a:r>
            <a:r>
              <a:rPr lang="pl-PL" sz="1400" dirty="0" smtClean="0"/>
              <a:t>naprawa </a:t>
            </a:r>
            <a:r>
              <a:rPr lang="pl-PL" sz="1400" dirty="0"/>
              <a:t>wykrytych problemów i uszkodzonych funkcji.</a:t>
            </a:r>
          </a:p>
        </p:txBody>
      </p:sp>
    </p:spTree>
    <p:extLst>
      <p:ext uri="{BB962C8B-B14F-4D97-AF65-F5344CB8AC3E}">
        <p14:creationId xmlns:p14="http://schemas.microsoft.com/office/powerpoint/2010/main" val="90555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400" b="1" dirty="0" err="1"/>
              <a:t>Continuous</a:t>
            </a:r>
            <a:r>
              <a:rPr lang="pl-PL" sz="2400" b="1" dirty="0"/>
              <a:t> Delivery</a:t>
            </a:r>
            <a:endParaRPr lang="pl-PL" sz="25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1400" dirty="0" smtClean="0"/>
              <a:t>Jest </a:t>
            </a:r>
            <a:r>
              <a:rPr lang="pl-PL" sz="1400" dirty="0"/>
              <a:t>kolejnym krokiem w automatyzacji procesu produkcji oprogramowania i następuje po pozytywnym przejściu fazy testów</a:t>
            </a:r>
            <a:r>
              <a:rPr lang="pl-PL" sz="1400" dirty="0" smtClean="0"/>
              <a:t>.</a:t>
            </a:r>
          </a:p>
          <a:p>
            <a:r>
              <a:rPr lang="pl-PL" sz="1400" dirty="0" smtClean="0"/>
              <a:t>Polega </a:t>
            </a:r>
            <a:r>
              <a:rPr lang="pl-PL" sz="1400" dirty="0"/>
              <a:t>na automatycznym dostarczaniu działającej wersji programu do ostatniego środowiska przed produkcją</a:t>
            </a:r>
            <a:r>
              <a:rPr lang="pl-PL" sz="1400" dirty="0" smtClean="0"/>
              <a:t>.</a:t>
            </a:r>
          </a:p>
          <a:p>
            <a:r>
              <a:rPr lang="pl-PL" sz="1400" dirty="0"/>
              <a:t>Automatyczne dostarczenie wyzwalane jest po udanym </a:t>
            </a:r>
            <a:r>
              <a:rPr lang="pl-PL" sz="1400" dirty="0" err="1"/>
              <a:t>merge’u</a:t>
            </a:r>
            <a:r>
              <a:rPr lang="pl-PL" sz="1400" dirty="0"/>
              <a:t> gałęzi kodu</a:t>
            </a:r>
            <a:r>
              <a:rPr lang="pl-PL" sz="1400" dirty="0" smtClean="0"/>
              <a:t>.</a:t>
            </a:r>
          </a:p>
          <a:p>
            <a:r>
              <a:rPr lang="pl-PL" sz="1400" dirty="0"/>
              <a:t>Mówiąc o działającej wersji aplikacji mamy oczywiście na myśli aplikację, która jest w stanie się zbudować, ale niekoniecznie posiada wszystkie wymagane funkcjonalności, a jej działanie nie musi być do końca prawidłowe. </a:t>
            </a:r>
            <a:endParaRPr lang="pl-PL" sz="1400" dirty="0" smtClean="0"/>
          </a:p>
          <a:p>
            <a:r>
              <a:rPr lang="pl-PL" sz="1400" dirty="0"/>
              <a:t>Ciągłe dostarczanie to etap procesu wytwarzania oprogramowania, który poprzedza </a:t>
            </a:r>
            <a:r>
              <a:rPr lang="pl-PL" sz="1400" dirty="0" err="1"/>
              <a:t>Continous</a:t>
            </a:r>
            <a:r>
              <a:rPr lang="pl-PL" sz="1400" dirty="0"/>
              <a:t> Deployment, czyli ciągłe wdrażanie na produkcję. Do produkcji powinny trafiać tylko w pełni funkcjonujące wersje aplikacji, stąd konieczność sprawdzenia jej na wcześniejszych etapach.</a:t>
            </a:r>
          </a:p>
        </p:txBody>
      </p:sp>
    </p:spTree>
    <p:extLst>
      <p:ext uri="{BB962C8B-B14F-4D97-AF65-F5344CB8AC3E}">
        <p14:creationId xmlns:p14="http://schemas.microsoft.com/office/powerpoint/2010/main" val="80027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27533"/>
            <a:ext cx="8229600" cy="435695"/>
          </a:xfrm>
        </p:spPr>
        <p:txBody>
          <a:bodyPr>
            <a:normAutofit fontScale="90000"/>
          </a:bodyPr>
          <a:lstStyle/>
          <a:p>
            <a:r>
              <a:rPr lang="pl-PL" sz="2500" b="1" dirty="0" err="1"/>
              <a:t>Continous</a:t>
            </a:r>
            <a:r>
              <a:rPr lang="pl-PL" sz="2500" b="1" dirty="0"/>
              <a:t> Deployment</a:t>
            </a:r>
          </a:p>
        </p:txBody>
      </p:sp>
      <p:pic>
        <p:nvPicPr>
          <p:cNvPr id="1026" name="Picture 2" descr="Continuous deploy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701" y="1347614"/>
            <a:ext cx="638659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6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14096</TotalTime>
  <Words>322</Words>
  <Application>Microsoft Office PowerPoint</Application>
  <PresentationFormat>Pokaz na ekranie (16:9)</PresentationFormat>
  <Paragraphs>80</Paragraphs>
  <Slides>17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Motyw pakietu Office</vt:lpstr>
      <vt:lpstr>Rozwój oprogramowania dla żółtodziobów Software Developing for Dummies GitLab  System zarządzania wytwarzaniem oprogramowania</vt:lpstr>
      <vt:lpstr>Prezentacja programu PowerPoint</vt:lpstr>
      <vt:lpstr>Prezentacja programu PowerPoint</vt:lpstr>
      <vt:lpstr>Prezentacja programu PowerPoint</vt:lpstr>
      <vt:lpstr>Prezentacja programu PowerPoint</vt:lpstr>
      <vt:lpstr>Słownik</vt:lpstr>
      <vt:lpstr>Continuous integration </vt:lpstr>
      <vt:lpstr>Continuous Delivery</vt:lpstr>
      <vt:lpstr>Continous Deployment</vt:lpstr>
      <vt:lpstr>CI/CD w GitLab</vt:lpstr>
      <vt:lpstr>CI/CD w GitLab</vt:lpstr>
      <vt:lpstr>CI/CD w GitLab</vt:lpstr>
      <vt:lpstr>CI/CD w GitLab</vt:lpstr>
      <vt:lpstr>CI/CD w GitLab</vt:lpstr>
      <vt:lpstr>CI/CD w GitLab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a.kwiek</cp:lastModifiedBy>
  <cp:revision>134</cp:revision>
  <dcterms:created xsi:type="dcterms:W3CDTF">2020-11-25T08:11:53Z</dcterms:created>
  <dcterms:modified xsi:type="dcterms:W3CDTF">2021-03-24T09:51:14Z</dcterms:modified>
</cp:coreProperties>
</file>