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09" r:id="rId3"/>
    <p:sldId id="311" r:id="rId4"/>
    <p:sldId id="316" r:id="rId5"/>
    <p:sldId id="317" r:id="rId6"/>
    <p:sldId id="312" r:id="rId7"/>
    <p:sldId id="313" r:id="rId8"/>
    <p:sldId id="315" r:id="rId9"/>
    <p:sldId id="314" r:id="rId10"/>
    <p:sldId id="318" r:id="rId11"/>
    <p:sldId id="319" r:id="rId12"/>
    <p:sldId id="320" r:id="rId13"/>
    <p:sldId id="321" r:id="rId1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+ Labels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Twórz etykiety na możliwie najniższym poziomie</a:t>
            </a:r>
          </a:p>
          <a:p>
            <a:r>
              <a:rPr lang="pl-PL" sz="1600" dirty="0" smtClean="0">
                <a:latin typeface="+mj-lt"/>
              </a:rPr>
              <a:t>Ponieważ etykiety grupowe wiążą się z niższymi grupami i projektami,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nieograniczone tworzenie etykiet grupowych może być przyczyną nieładu i dezorientacji. Przykładowo jeżeli wiele zespołów wprowadzi etykietę high-</a:t>
            </a:r>
            <a:r>
              <a:rPr lang="pl-PL" sz="1600" dirty="0" err="1" smtClean="0">
                <a:latin typeface="+mj-lt"/>
              </a:rPr>
              <a:t>priority</a:t>
            </a:r>
            <a:r>
              <a:rPr lang="pl-PL" sz="1600" dirty="0" smtClean="0">
                <a:latin typeface="+mj-lt"/>
              </a:rPr>
              <a:t> na poziomie grupy, wówczas wszystkie podgrupy przyjmą tą etykietę.</a:t>
            </a:r>
          </a:p>
          <a:p>
            <a:r>
              <a:rPr lang="pl-PL" sz="1600" dirty="0" smtClean="0">
                <a:latin typeface="+mj-lt"/>
              </a:rPr>
              <a:t>Etykiety grupowe powinny być wykorzystywane na poziomie grupy, dla kilku projektów, lub podgrup, jednocześnie. Przykładowymi zastosowaniami są:</a:t>
            </a:r>
          </a:p>
          <a:p>
            <a:r>
              <a:rPr lang="pl-PL" sz="1600" dirty="0" smtClean="0">
                <a:latin typeface="+mj-lt"/>
              </a:rPr>
              <a:t>Etykiety dotyczące kadry kierowniczej </a:t>
            </a:r>
            <a:r>
              <a:rPr lang="pl-PL" sz="1600" dirty="0"/>
              <a:t>(np. </a:t>
            </a:r>
            <a:r>
              <a:rPr lang="pl-PL" sz="1600" b="1" dirty="0"/>
              <a:t>Dyrektor ds. Marketingu</a:t>
            </a:r>
            <a:r>
              <a:rPr lang="pl-PL" sz="1600" dirty="0"/>
              <a:t> , </a:t>
            </a:r>
            <a:r>
              <a:rPr lang="pl-PL" sz="1600" b="1" dirty="0"/>
              <a:t>dyrektor generalny</a:t>
            </a:r>
            <a:r>
              <a:rPr lang="pl-PL" sz="1600" dirty="0"/>
              <a:t> itp.)</a:t>
            </a:r>
            <a:r>
              <a:rPr lang="pl-PL" sz="1600" dirty="0" smtClean="0">
                <a:latin typeface="+mj-lt"/>
              </a:rPr>
              <a:t> Pomagają zrozumieć priorytet zagadnień.</a:t>
            </a:r>
          </a:p>
          <a:p>
            <a:r>
              <a:rPr lang="pl-PL" sz="1600" dirty="0" smtClean="0">
                <a:latin typeface="+mj-lt"/>
              </a:rPr>
              <a:t>Priorytet wykonawczy </a:t>
            </a:r>
            <a:r>
              <a:rPr lang="pl-PL" sz="1600" dirty="0"/>
              <a:t>(priorytet </a:t>
            </a:r>
            <a:r>
              <a:rPr lang="pl-PL" sz="1600" b="1" dirty="0"/>
              <a:t>CMO: 1</a:t>
            </a:r>
            <a:r>
              <a:rPr lang="pl-PL" sz="1600" dirty="0"/>
              <a:t> , </a:t>
            </a:r>
            <a:r>
              <a:rPr lang="pl-PL" sz="1600" b="1" dirty="0"/>
              <a:t>priorytet CMO: 2</a:t>
            </a:r>
            <a:r>
              <a:rPr lang="pl-PL" sz="1600" dirty="0"/>
              <a:t> itd.)</a:t>
            </a:r>
            <a:r>
              <a:rPr lang="pl-PL" sz="1600" dirty="0" smtClean="0">
                <a:latin typeface="+mj-lt"/>
              </a:rPr>
              <a:t>. Pomagają zrozumieć priorytet poszczególnych zagadnień</a:t>
            </a:r>
          </a:p>
          <a:p>
            <a:r>
              <a:rPr lang="pl-PL" sz="1600" dirty="0" smtClean="0">
                <a:latin typeface="+mj-lt"/>
              </a:rPr>
              <a:t>Motyw wykonawczy </a:t>
            </a:r>
            <a:r>
              <a:rPr lang="en-US" sz="1600" dirty="0"/>
              <a:t>( </a:t>
            </a:r>
            <a:r>
              <a:rPr lang="en-US" sz="1600" b="1" dirty="0"/>
              <a:t>CMO :: Agility</a:t>
            </a:r>
            <a:r>
              <a:rPr lang="en-US" sz="1600" dirty="0"/>
              <a:t> , </a:t>
            </a:r>
            <a:r>
              <a:rPr lang="en-US" sz="1600" b="1" dirty="0"/>
              <a:t>CMO :: Efficiency</a:t>
            </a:r>
            <a:r>
              <a:rPr lang="en-US" sz="1600" dirty="0"/>
              <a:t> , </a:t>
            </a:r>
            <a:r>
              <a:rPr lang="en-US" sz="1600" b="1" dirty="0"/>
              <a:t>CMO :: Commit</a:t>
            </a:r>
            <a:r>
              <a:rPr lang="en-US" sz="1600" dirty="0"/>
              <a:t> </a:t>
            </a:r>
            <a:r>
              <a:rPr lang="en-US" sz="1600" dirty="0" err="1"/>
              <a:t>itp</a:t>
            </a:r>
            <a:r>
              <a:rPr lang="en-US" sz="1600" dirty="0"/>
              <a:t>.)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„zespołu” </a:t>
            </a:r>
            <a:r>
              <a:rPr lang="en-US" sz="1600" dirty="0"/>
              <a:t>( </a:t>
            </a:r>
            <a:r>
              <a:rPr lang="en-US" sz="1600" b="1" dirty="0"/>
              <a:t>Strategic Marketing</a:t>
            </a:r>
            <a:r>
              <a:rPr lang="en-US" sz="1600" dirty="0"/>
              <a:t> , </a:t>
            </a:r>
            <a:r>
              <a:rPr lang="en-US" sz="1600" b="1" dirty="0"/>
              <a:t>Corporate Marketing</a:t>
            </a:r>
            <a:r>
              <a:rPr lang="en-US" sz="1600" dirty="0"/>
              <a:t> , </a:t>
            </a:r>
            <a:r>
              <a:rPr lang="en-US" sz="1600" dirty="0" err="1"/>
              <a:t>itd</a:t>
            </a:r>
            <a:r>
              <a:rPr lang="en-US" sz="1600" dirty="0"/>
              <a:t>.)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93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Jeżeli nie jesteś pewien czy powinieneś utworzyć etykietę na 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poziomie grupy, utwórz ją na poziomie projektu, zagadnienia,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a w przyszłości będziesz mógł, w razie potrzeby,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przenieść ją na wyższy poziom.</a:t>
            </a:r>
          </a:p>
        </p:txBody>
      </p:sp>
    </p:spTree>
    <p:extLst>
      <p:ext uri="{BB962C8B-B14F-4D97-AF65-F5344CB8AC3E}">
        <p14:creationId xmlns:p14="http://schemas.microsoft.com/office/powerpoint/2010/main" val="17903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Stosuj krótkie nazwy etykiet.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smtClean="0">
                <a:latin typeface="+mj-lt"/>
              </a:rPr>
              <a:t>Przy tworzeniu i definiowaniu etykiet staraj się używać krótkich nazw. Etykiety dłuższe niż 25 znaków mogą być ucinane w środowisku graficznym </a:t>
            </a:r>
            <a:r>
              <a:rPr lang="pl-PL" sz="1600" dirty="0" err="1" smtClean="0">
                <a:latin typeface="+mj-lt"/>
              </a:rPr>
              <a:t>GitLaba</a:t>
            </a:r>
            <a:r>
              <a:rPr lang="pl-PL" sz="1600" dirty="0" smtClean="0">
                <a:latin typeface="+mj-lt"/>
              </a:rPr>
              <a:t>.</a:t>
            </a:r>
          </a:p>
          <a:p>
            <a:r>
              <a:rPr lang="pl-PL" sz="1600" dirty="0" smtClean="0">
                <a:latin typeface="+mj-lt"/>
              </a:rPr>
              <a:t>Tworząc etykiety upewnij się, że pola opisowe zawierają odpowiednie </a:t>
            </a:r>
            <a:r>
              <a:rPr lang="pl-PL" sz="1600" dirty="0" err="1" smtClean="0">
                <a:latin typeface="+mj-lt"/>
              </a:rPr>
              <a:t>iformacje</a:t>
            </a:r>
            <a:r>
              <a:rPr lang="pl-PL" sz="1600" dirty="0" smtClean="0">
                <a:latin typeface="+mj-lt"/>
              </a:rPr>
              <a:t>:</a:t>
            </a:r>
          </a:p>
          <a:p>
            <a:pPr lvl="1"/>
            <a:r>
              <a:rPr lang="pl-PL" sz="1200" dirty="0" smtClean="0">
                <a:latin typeface="+mj-lt"/>
              </a:rPr>
              <a:t>Kiedy etykieta powinna być przypisywana</a:t>
            </a:r>
          </a:p>
          <a:p>
            <a:pPr lvl="1"/>
            <a:r>
              <a:rPr lang="pl-PL" sz="1200" dirty="0" smtClean="0">
                <a:latin typeface="+mj-lt"/>
              </a:rPr>
              <a:t>Jej cel lub przeznaczenie</a:t>
            </a:r>
          </a:p>
          <a:p>
            <a:pPr lvl="1"/>
            <a:r>
              <a:rPr lang="pl-PL" sz="1200" dirty="0" smtClean="0">
                <a:latin typeface="+mj-lt"/>
              </a:rPr>
              <a:t>Osoby odpowiedzialne za dane zagadnienie</a:t>
            </a:r>
          </a:p>
          <a:p>
            <a:pPr marL="457200" lvl="1" indent="0">
              <a:buNone/>
            </a:pPr>
            <a:r>
              <a:rPr lang="pl-PL" sz="1200" dirty="0" smtClean="0">
                <a:latin typeface="+mj-lt"/>
              </a:rPr>
              <a:t>Będą one prezentowane jako </a:t>
            </a:r>
            <a:r>
              <a:rPr lang="pl-PL" sz="1200" dirty="0" err="1" smtClean="0">
                <a:latin typeface="+mj-lt"/>
              </a:rPr>
              <a:t>toolTip</a:t>
            </a:r>
            <a:r>
              <a:rPr lang="pl-PL" sz="1200" dirty="0" smtClean="0">
                <a:latin typeface="+mj-lt"/>
              </a:rPr>
              <a:t> nad etykietą</a:t>
            </a:r>
          </a:p>
          <a:p>
            <a:pPr marL="457200" lvl="1" indent="0">
              <a:buNone/>
            </a:pPr>
            <a:endParaRPr lang="pl-PL" sz="1200" dirty="0">
              <a:latin typeface="+mj-lt"/>
            </a:endParaRPr>
          </a:p>
          <a:p>
            <a:pPr indent="-285750"/>
            <a:r>
              <a:rPr lang="pl-PL" sz="1600" dirty="0" smtClean="0">
                <a:latin typeface="+mj-lt"/>
              </a:rPr>
              <a:t>Grupuj etykiety stosując odpowiednią konwencję nadawania nazw, np. z wykorzystaniem prefiksów (np. </a:t>
            </a:r>
            <a:r>
              <a:rPr lang="pl-PL" sz="1600" dirty="0" err="1" smtClean="0">
                <a:latin typeface="+mj-lt"/>
              </a:rPr>
              <a:t>dev</a:t>
            </a:r>
            <a:r>
              <a:rPr lang="pl-PL" sz="1600" dirty="0" smtClean="0">
                <a:latin typeface="+mj-lt"/>
              </a:rPr>
              <a:t>_ test_).</a:t>
            </a:r>
          </a:p>
        </p:txBody>
      </p:sp>
    </p:spTree>
    <p:extLst>
      <p:ext uri="{BB962C8B-B14F-4D97-AF65-F5344CB8AC3E}">
        <p14:creationId xmlns:p14="http://schemas.microsoft.com/office/powerpoint/2010/main" val="2613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Stwórz szablony etykiet</a:t>
            </a:r>
            <a:r>
              <a:rPr lang="pl-PL" sz="1600" dirty="0">
                <a:latin typeface="+mj-lt"/>
              </a:rPr>
              <a:t/>
            </a:r>
            <a:br>
              <a:rPr lang="pl-PL" sz="1600" dirty="0">
                <a:latin typeface="+mj-lt"/>
              </a:rPr>
            </a:br>
            <a:r>
              <a:rPr lang="pl-PL" sz="1600" dirty="0" smtClean="0">
                <a:latin typeface="+mj-lt"/>
              </a:rPr>
              <a:t>Etykiety spełniają swoją rolę jeszcze bardziej kiedy są tworzone 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wg ustalonej spójnej konwencji.</a:t>
            </a:r>
          </a:p>
          <a:p>
            <a:r>
              <a:rPr lang="pl-PL" sz="1600" dirty="0" smtClean="0">
                <a:latin typeface="+mj-lt"/>
              </a:rPr>
              <a:t>Stwórz zakresy etykiet aby uniknąć niejednoznaczności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Aby zminimalizować niejednoznaczności i uniknąć dublowania w etykietowaniu zagadnień zawsze zastanów się nad możliwością wprowadzenia etykiet zakresu aby zautomatyzować proces nadawania etykiet i uniknąć nadawania błędnych etykiet.</a:t>
            </a:r>
          </a:p>
          <a:p>
            <a:r>
              <a:rPr lang="pl-PL" sz="1600" dirty="0" smtClean="0">
                <a:latin typeface="+mj-lt"/>
              </a:rPr>
              <a:t>Nie usuwaj raz wprowadzonych etykiet. Może to w konsekwencji usunąć zależności wprowadzone pomiędzy zagadnieniami, zadaniami, itp.</a:t>
            </a:r>
            <a:r>
              <a:rPr lang="pl-PL" sz="1600" dirty="0">
                <a:latin typeface="+mj-lt"/>
              </a:rPr>
              <a:t/>
            </a:r>
            <a:br>
              <a:rPr lang="pl-PL" sz="1600" dirty="0">
                <a:latin typeface="+mj-lt"/>
              </a:rPr>
            </a:br>
            <a:r>
              <a:rPr lang="pl-PL" sz="1600" dirty="0" smtClean="0">
                <a:latin typeface="+mj-lt"/>
              </a:rPr>
              <a:t>Zamiast tego, jeżeli jesteś osobą powiązaną z tą etykietą (odpowiedzialną za związane z nią zagadnienie):</a:t>
            </a:r>
          </a:p>
          <a:p>
            <a:pPr lvl="1"/>
            <a:r>
              <a:rPr lang="pl-PL" sz="1200" dirty="0" smtClean="0">
                <a:latin typeface="+mj-lt"/>
              </a:rPr>
              <a:t>Dodaj odpowiedni </a:t>
            </a:r>
            <a:r>
              <a:rPr lang="pl-PL" sz="1200" dirty="0" err="1" smtClean="0">
                <a:latin typeface="+mj-lt"/>
              </a:rPr>
              <a:t>tag</a:t>
            </a:r>
            <a:r>
              <a:rPr lang="pl-PL" sz="1200" dirty="0" smtClean="0">
                <a:latin typeface="+mj-lt"/>
              </a:rPr>
              <a:t> do etykiety, np. usuwana_ (</a:t>
            </a:r>
            <a:r>
              <a:rPr lang="pl-PL" sz="1200" i="1" dirty="0" smtClean="0">
                <a:latin typeface="+mj-lt"/>
              </a:rPr>
              <a:t>etykieta</a:t>
            </a:r>
            <a:r>
              <a:rPr lang="pl-PL" sz="1200" dirty="0" smtClean="0">
                <a:latin typeface="+mj-lt"/>
              </a:rPr>
              <a:t> zmieni się na </a:t>
            </a:r>
            <a:r>
              <a:rPr lang="pl-PL" sz="1200" i="1" dirty="0" err="1" smtClean="0">
                <a:latin typeface="+mj-lt"/>
              </a:rPr>
              <a:t>usuwana_etykieta</a:t>
            </a:r>
            <a:r>
              <a:rPr lang="pl-PL" sz="1200" dirty="0" smtClean="0">
                <a:latin typeface="+mj-lt"/>
              </a:rPr>
              <a:t>)</a:t>
            </a:r>
          </a:p>
          <a:p>
            <a:pPr lvl="1"/>
            <a:r>
              <a:rPr lang="pl-PL" sz="1200" dirty="0" smtClean="0">
                <a:latin typeface="+mj-lt"/>
              </a:rPr>
              <a:t>Zakomunikują to zespołowi</a:t>
            </a:r>
          </a:p>
          <a:p>
            <a:pPr lvl="1"/>
            <a:r>
              <a:rPr lang="pl-PL" sz="1200" dirty="0" smtClean="0">
                <a:latin typeface="+mj-lt"/>
              </a:rPr>
              <a:t>Zaczekaj miesiąc kalendarzowy zanim usuniesz etykietę</a:t>
            </a:r>
          </a:p>
        </p:txBody>
      </p:sp>
    </p:spTree>
    <p:extLst>
      <p:ext uri="{BB962C8B-B14F-4D97-AF65-F5344CB8AC3E}">
        <p14:creationId xmlns:p14="http://schemas.microsoft.com/office/powerpoint/2010/main" val="2613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</a:t>
            </a:r>
            <a:r>
              <a:rPr lang="pl-PL" sz="1600" dirty="0">
                <a:latin typeface="+mj-lt"/>
              </a:rPr>
              <a:t>stanowią element umożliwiający zarządzanie </a:t>
            </a:r>
            <a:r>
              <a:rPr lang="pl-PL" sz="1600" dirty="0" smtClean="0">
                <a:latin typeface="+mj-lt"/>
              </a:rPr>
              <a:t>projektem,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 </a:t>
            </a:r>
            <a:r>
              <a:rPr lang="pl-PL" sz="1600" dirty="0">
                <a:latin typeface="+mj-lt"/>
              </a:rPr>
              <a:t>przypadku kiedy jego struktura znacznie się powiększa i kiedy wzrasta liczba członków uczestniczących w związanych z nim pracach. 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Dzieje się tak w dużych projektach, gdzie liczba uczestników wzrasta do kilkudziesięciu a czasem i nawet kilkuset developerów</a:t>
            </a:r>
            <a:endParaRPr lang="pl-PL" sz="1600" dirty="0">
              <a:latin typeface="+mj-lt"/>
            </a:endParaRPr>
          </a:p>
          <a:p>
            <a:r>
              <a:rPr lang="pl-PL" sz="1600" dirty="0">
                <a:latin typeface="+mj-lt"/>
              </a:rPr>
              <a:t>Etykiety są elementem tablicy zadań i </a:t>
            </a:r>
            <a:r>
              <a:rPr lang="pl-PL" sz="1600" dirty="0" smtClean="0">
                <a:latin typeface="+mj-lt"/>
              </a:rPr>
              <a:t>umożliwiają:</a:t>
            </a:r>
            <a:endParaRPr lang="pl-PL" sz="1600" dirty="0">
              <a:latin typeface="+mj-lt"/>
            </a:endParaRPr>
          </a:p>
          <a:p>
            <a:pPr lvl="1"/>
            <a:r>
              <a:rPr lang="pl-PL" sz="1600" dirty="0">
                <a:latin typeface="+mj-lt"/>
              </a:rPr>
              <a:t>kategoryzację działań, zagadnień, zatwierdzeń</a:t>
            </a:r>
          </a:p>
          <a:p>
            <a:pPr lvl="1"/>
            <a:r>
              <a:rPr lang="pl-PL" sz="1600" dirty="0">
                <a:latin typeface="+mj-lt"/>
              </a:rPr>
              <a:t>dynamiczne filtrowanie </a:t>
            </a:r>
          </a:p>
          <a:p>
            <a:pPr lvl="1"/>
            <a:r>
              <a:rPr lang="pl-PL" sz="1600" dirty="0">
                <a:latin typeface="+mj-lt"/>
              </a:rPr>
              <a:t>przeszukiwanie listy zadań i zagadnień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GitLab </a:t>
            </a:r>
            <a:r>
              <a:rPr lang="pl-PL" sz="1600" dirty="0"/>
              <a:t>dostarcza dwa rodzaje </a:t>
            </a:r>
            <a:r>
              <a:rPr lang="pl-PL" sz="1600" dirty="0" smtClean="0"/>
              <a:t>etykiet:</a:t>
            </a:r>
            <a:endParaRPr lang="pl-PL" sz="1600" dirty="0"/>
          </a:p>
          <a:p>
            <a:r>
              <a:rPr lang="pl-PL" sz="1600" b="1" dirty="0"/>
              <a:t>Project Labels </a:t>
            </a:r>
            <a:r>
              <a:rPr lang="pl-PL" sz="1600" dirty="0"/>
              <a:t>(etykiety </a:t>
            </a:r>
            <a:r>
              <a:rPr lang="pl-PL" sz="1600" dirty="0" smtClean="0"/>
              <a:t>projektu </a:t>
            </a:r>
            <a:r>
              <a:rPr lang="pl-PL" sz="1600" dirty="0"/>
              <a:t>- mogą być przypisane do zadań i zagadnień w obrębie konkretnego projektu.</a:t>
            </a:r>
          </a:p>
          <a:p>
            <a:r>
              <a:rPr lang="pl-PL" sz="1600" b="1" dirty="0" smtClean="0"/>
              <a:t>Group Labels </a:t>
            </a:r>
            <a:r>
              <a:rPr lang="pl-PL" sz="1600" dirty="0" smtClean="0"/>
              <a:t>(etykiety grupowe) </a:t>
            </a:r>
            <a:r>
              <a:rPr lang="pl-PL" sz="1600" dirty="0"/>
              <a:t>- </a:t>
            </a:r>
            <a:r>
              <a:rPr lang="pl-PL" sz="1600" dirty="0" smtClean="0"/>
              <a:t>mogą </a:t>
            </a:r>
            <a:r>
              <a:rPr lang="pl-PL" sz="1600" dirty="0"/>
              <a:t>być przypisane do zagadnień i zadań w dowolnym projekcie, grupie projektów lub dowolnej ich podgrupie</a:t>
            </a:r>
            <a:r>
              <a:rPr lang="pl-PL" sz="1600" dirty="0" smtClean="0"/>
              <a:t>.</a:t>
            </a:r>
          </a:p>
          <a:p>
            <a:r>
              <a:rPr lang="en-US" sz="1600" b="1" dirty="0"/>
              <a:t>Scoped</a:t>
            </a:r>
            <a:r>
              <a:rPr lang="pl-PL" sz="1600" b="1" dirty="0"/>
              <a:t> Labels </a:t>
            </a:r>
            <a:r>
              <a:rPr lang="pl-PL" sz="1600" dirty="0" smtClean="0"/>
              <a:t>(przestrzenie etykiet) – mogą być wykorzystywane w sytuacji, gdy zachodzi możliwość wzajemnego wykluczania się etykiet zdefiniowanych dla projektów i grup.</a:t>
            </a:r>
            <a:r>
              <a:rPr lang="pl-PL" sz="2400" dirty="0"/>
              <a:t/>
            </a:r>
            <a:br>
              <a:rPr lang="pl-PL" sz="2400" dirty="0"/>
            </a:b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Są drogą do elastycznego kategoryzowania zagadnień, zgłoszeń i żądań.</a:t>
            </a:r>
          </a:p>
          <a:p>
            <a:r>
              <a:rPr lang="pl-PL" sz="1600" dirty="0" smtClean="0">
                <a:latin typeface="+mj-lt"/>
              </a:rPr>
              <a:t>Konsekwentna i właściwa implementacja zapewnia użytkownikom możliwość analizy, zarządzania i raportowania</a:t>
            </a:r>
          </a:p>
          <a:p>
            <a:r>
              <a:rPr lang="pl-PL" sz="1600" dirty="0" smtClean="0">
                <a:latin typeface="+mj-lt"/>
              </a:rPr>
              <a:t>Domyślnie etykiety nie są wzajemnie wykluczające. Poszczególne problemy, zagadnienia i zatwierdzenia mogą być etykietowane wielokrotnie, wielorako i przez różnych autorów.</a:t>
            </a:r>
          </a:p>
          <a:p>
            <a:r>
              <a:rPr lang="pl-PL" sz="1600" dirty="0" smtClean="0">
                <a:latin typeface="+mj-lt"/>
              </a:rPr>
              <a:t>Wyjątkiem od tej reguły są etykiety zakresu, które określają zestawy wzajemnie wykluczających się lub duplikowanych etykiet. Kiedy wprowadzona zostaje etykieta zakresu, przesłania ona wcześniej ustaloną dla danego elementu etykietę szczegółową.</a:t>
            </a:r>
          </a:p>
          <a:p>
            <a:r>
              <a:rPr lang="pl-PL" sz="1600" dirty="0" smtClean="0">
                <a:latin typeface="+mj-lt"/>
              </a:rPr>
              <a:t>Etykiety zakresu wykorzystuje się do oznaczania etapów, statusów lub innych aspektów w przypadkach szczególnych.</a:t>
            </a:r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2400" b="1" dirty="0" smtClean="0">
              <a:latin typeface="+mj-lt"/>
            </a:endParaRPr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51670"/>
            <a:ext cx="73105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projektu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pod zakładką </a:t>
            </a:r>
            <a:r>
              <a:rPr lang="pl-PL" sz="1600" b="1" dirty="0" smtClean="0"/>
              <a:t>Issues/Labels</a:t>
            </a:r>
            <a:r>
              <a:rPr lang="pl-PL" sz="1600" dirty="0" smtClean="0"/>
              <a:t> </a:t>
            </a:r>
            <a:endParaRPr lang="pl-PL" sz="1600" dirty="0"/>
          </a:p>
          <a:p>
            <a:r>
              <a:rPr lang="pl-PL" sz="1600" dirty="0" smtClean="0"/>
              <a:t>Przedstawiają </a:t>
            </a:r>
            <a:r>
              <a:rPr lang="pl-PL" sz="1600" dirty="0"/>
              <a:t>zarówno etykiety zdefiniowane na poziomie projektu jak i etykiety zdefiniowane na poziomie członków grupy.</a:t>
            </a:r>
          </a:p>
          <a:p>
            <a:r>
              <a:rPr lang="pl-PL" sz="1600" dirty="0"/>
              <a:t>Dla </a:t>
            </a:r>
            <a:r>
              <a:rPr lang="pl-PL" sz="1600" dirty="0" smtClean="0"/>
              <a:t>każdej etykiety widoczne </a:t>
            </a:r>
            <a:r>
              <a:rPr lang="pl-PL" sz="1600" dirty="0"/>
              <a:t>jest odniesienie do </a:t>
            </a:r>
            <a:r>
              <a:rPr lang="pl-PL" sz="1600" dirty="0" smtClean="0"/>
              <a:t>projektu </a:t>
            </a:r>
            <a:r>
              <a:rPr lang="pl-PL" sz="1600" dirty="0"/>
              <a:t>lub grupy projektów dla których została utworzona lub z którymi jest związana.</a:t>
            </a:r>
          </a:p>
          <a:p>
            <a:pPr marL="0" indent="0">
              <a:buNone/>
            </a:pPr>
            <a:endParaRPr lang="pl-PL" sz="1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grup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</a:t>
            </a:r>
            <a:r>
              <a:rPr lang="pl-PL" sz="1600" dirty="0" smtClean="0"/>
              <a:t>zakładce 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/</a:t>
            </a:r>
            <a:r>
              <a:rPr lang="pl-PL" sz="1600" b="1" dirty="0" err="1" smtClean="0"/>
              <a:t>Labels</a:t>
            </a:r>
            <a:endParaRPr lang="pl-PL" sz="1600" b="1" dirty="0" smtClean="0"/>
          </a:p>
          <a:p>
            <a:r>
              <a:rPr lang="pl-PL" sz="1600" dirty="0" smtClean="0"/>
              <a:t>Wyświetlone są tam wyłącznie </a:t>
            </a:r>
            <a:r>
              <a:rPr lang="pl-PL" sz="1600" dirty="0"/>
              <a:t>te </a:t>
            </a:r>
            <a:r>
              <a:rPr lang="pl-PL" sz="1600" dirty="0" smtClean="0"/>
              <a:t>zakładki, które </a:t>
            </a:r>
            <a:r>
              <a:rPr lang="pl-PL" sz="1600" dirty="0"/>
              <a:t>zdefiniowane zostały na poziomie grupy</a:t>
            </a:r>
            <a:r>
              <a:rPr lang="pl-PL" sz="1600" dirty="0" smtClean="0"/>
              <a:t>.</a:t>
            </a:r>
          </a:p>
          <a:p>
            <a:r>
              <a:rPr lang="pl-PL" sz="1600" dirty="0" smtClean="0"/>
              <a:t>Nie </a:t>
            </a:r>
            <a:r>
              <a:rPr lang="pl-PL" sz="1600" dirty="0"/>
              <a:t>są </a:t>
            </a:r>
            <a:r>
              <a:rPr lang="pl-PL" sz="1600" dirty="0" smtClean="0"/>
              <a:t>tu </a:t>
            </a:r>
            <a:r>
              <a:rPr lang="pl-PL" sz="1600" dirty="0"/>
              <a:t>wyświetlane etykiety przypisane dla konkretnych projektów. </a:t>
            </a:r>
            <a:endParaRPr lang="pl-PL" sz="1600" dirty="0" smtClean="0"/>
          </a:p>
          <a:p>
            <a:r>
              <a:rPr lang="pl-PL" sz="1600" dirty="0" smtClean="0"/>
              <a:t>Poprzez </a:t>
            </a:r>
            <a:r>
              <a:rPr lang="pl-PL" sz="1600" dirty="0"/>
              <a:t>pole </a:t>
            </a:r>
            <a:r>
              <a:rPr lang="pl-PL" sz="1600" dirty="0" smtClean="0"/>
              <a:t>wyszukiwania można </a:t>
            </a:r>
            <a:r>
              <a:rPr lang="pl-PL" sz="1600" dirty="0"/>
              <a:t>filtrować listę </a:t>
            </a:r>
            <a:r>
              <a:rPr lang="pl-PL" sz="1600" dirty="0" smtClean="0"/>
              <a:t>zadań</a:t>
            </a:r>
            <a:r>
              <a:rPr lang="pl-PL" sz="1600" dirty="0"/>
              <a:t> </a:t>
            </a:r>
            <a:r>
              <a:rPr lang="pl-PL" sz="1600" dirty="0" smtClean="0"/>
              <a:t>i zagadnień.</a:t>
            </a: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Przestrzenie etykiet (</a:t>
            </a:r>
            <a:r>
              <a:rPr lang="pl-PL" sz="1600" b="1" dirty="0" err="1" smtClean="0"/>
              <a:t>Scoped</a:t>
            </a:r>
            <a:r>
              <a:rPr lang="pl-PL" sz="1600" b="1" dirty="0" smtClean="0"/>
              <a:t> Labels)</a:t>
            </a:r>
          </a:p>
          <a:p>
            <a:r>
              <a:rPr lang="pl-PL" sz="1600" dirty="0" smtClean="0"/>
              <a:t>Przestrzeń etykiet </a:t>
            </a:r>
            <a:r>
              <a:rPr lang="pl-PL" sz="1600" dirty="0" smtClean="0"/>
              <a:t>(dla etykiet zakresu) definiowana </a:t>
            </a:r>
            <a:r>
              <a:rPr lang="pl-PL" sz="1600" dirty="0" smtClean="0"/>
              <a:t>jest poprzez wykorzystanie </a:t>
            </a:r>
            <a:r>
              <a:rPr lang="pl-PL" sz="1600" dirty="0" smtClean="0"/>
              <a:t>podwójnego dwukropka </a:t>
            </a:r>
            <a:r>
              <a:rPr lang="pl-PL" sz="1600" dirty="0" smtClean="0"/>
              <a:t>„</a:t>
            </a:r>
            <a:r>
              <a:rPr lang="pl-PL" sz="1600" b="1" dirty="0" smtClean="0"/>
              <a:t>::</a:t>
            </a:r>
            <a:r>
              <a:rPr lang="pl-PL" sz="1600" dirty="0" smtClean="0"/>
              <a:t>”</a:t>
            </a:r>
          </a:p>
          <a:p>
            <a:r>
              <a:rPr lang="pl-PL" sz="1600" dirty="0" smtClean="0"/>
              <a:t>Przestrzenie etykiet można zagnieżdżać, tworząc bardziej złożone struktury np. </a:t>
            </a:r>
            <a:r>
              <a:rPr lang="pl-PL" sz="1600" b="1" dirty="0" err="1" smtClean="0"/>
              <a:t>DevOps</a:t>
            </a:r>
            <a:r>
              <a:rPr lang="pl-PL" sz="1600" b="1" dirty="0" smtClean="0"/>
              <a:t>::Development::Test</a:t>
            </a:r>
          </a:p>
          <a:p>
            <a:endParaRPr lang="pl-PL" sz="1600" b="1" dirty="0" smtClean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55000" lnSpcReduction="20000"/>
          </a:bodyPr>
          <a:lstStyle/>
          <a:p>
            <a:r>
              <a:rPr lang="pl-PL" sz="2900" dirty="0"/>
              <a:t>Etykiety pozwalają wyszczególniać </a:t>
            </a:r>
            <a:r>
              <a:rPr lang="pl-PL" sz="2900" dirty="0" smtClean="0"/>
              <a:t>określone </a:t>
            </a:r>
            <a:r>
              <a:rPr lang="pl-PL" sz="2900" dirty="0"/>
              <a:t>grupy tematyczne </a:t>
            </a:r>
            <a:r>
              <a:rPr lang="pl-PL" sz="2900" dirty="0"/>
              <a:t/>
            </a:r>
            <a:br>
              <a:rPr lang="pl-PL" sz="2900" dirty="0"/>
            </a:br>
            <a:r>
              <a:rPr lang="pl-PL" sz="2900" dirty="0" smtClean="0"/>
              <a:t>systemu </a:t>
            </a:r>
            <a:r>
              <a:rPr lang="pl-PL" sz="2900" dirty="0" smtClean="0"/>
              <a:t>zadań GitLab (tablicy zgłoszeń </a:t>
            </a:r>
            <a:r>
              <a:rPr lang="pl-PL" sz="2900" b="1" dirty="0" smtClean="0"/>
              <a:t>Issue Board</a:t>
            </a:r>
            <a:r>
              <a:rPr lang="pl-PL" sz="2900" dirty="0" smtClean="0"/>
              <a:t>), stając </a:t>
            </a:r>
            <a:r>
              <a:rPr lang="pl-PL" sz="2900" dirty="0"/>
              <a:t>się narzędziem </a:t>
            </a:r>
            <a:r>
              <a:rPr lang="pl-PL" sz="2900" dirty="0" smtClean="0"/>
              <a:t/>
            </a:r>
            <a:br>
              <a:rPr lang="pl-PL" sz="2900" dirty="0" smtClean="0"/>
            </a:br>
            <a:r>
              <a:rPr lang="pl-PL" sz="2900" dirty="0" smtClean="0"/>
              <a:t>znacznie ułatwiającym przegląd </a:t>
            </a:r>
            <a:r>
              <a:rPr lang="pl-PL" sz="2900" dirty="0"/>
              <a:t>projektów i ich zarządzanie</a:t>
            </a:r>
            <a:r>
              <a:rPr lang="pl-PL" sz="2900" dirty="0" smtClean="0"/>
              <a:t>. </a:t>
            </a:r>
          </a:p>
          <a:p>
            <a:pPr marL="0" indent="0">
              <a:buNone/>
            </a:pPr>
            <a:endParaRPr lang="pl-PL" sz="2900" dirty="0" smtClean="0"/>
          </a:p>
          <a:p>
            <a:r>
              <a:rPr lang="pl-PL" sz="2900" dirty="0" smtClean="0"/>
              <a:t>Typowo wykorzystuje się takie etykiety jak:</a:t>
            </a:r>
          </a:p>
          <a:p>
            <a:pPr lvl="1" fontAlgn="base"/>
            <a:r>
              <a:rPr lang="pl-PL" sz="2500" b="1" dirty="0" smtClean="0">
                <a:solidFill>
                  <a:srgbClr val="FF0000"/>
                </a:solidFill>
              </a:rPr>
              <a:t>Bug</a:t>
            </a:r>
            <a:r>
              <a:rPr lang="pl-PL" sz="2500" dirty="0" smtClean="0"/>
              <a:t> (błąd)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Confirmed</a:t>
            </a:r>
            <a:r>
              <a:rPr lang="pl-PL" sz="2500" dirty="0" smtClean="0">
                <a:solidFill>
                  <a:srgbClr val="FF0000"/>
                </a:solidFill>
              </a:rPr>
              <a:t> </a:t>
            </a:r>
            <a:r>
              <a:rPr lang="pl-PL" sz="2500" dirty="0" smtClean="0"/>
              <a:t>(potwierdzony)</a:t>
            </a:r>
            <a:endParaRPr lang="pl-PL" sz="2500" dirty="0"/>
          </a:p>
          <a:p>
            <a:pPr lvl="1" fontAlgn="base"/>
            <a:r>
              <a:rPr lang="pl-PL" sz="2500" b="1" dirty="0">
                <a:solidFill>
                  <a:srgbClr val="FF0000"/>
                </a:solidFill>
              </a:rPr>
              <a:t>Critical</a:t>
            </a:r>
            <a:r>
              <a:rPr lang="pl-PL" sz="2500" dirty="0" smtClean="0"/>
              <a:t> (krytyczny)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Discussion</a:t>
            </a:r>
            <a:r>
              <a:rPr lang="pl-PL" sz="2500" dirty="0" smtClean="0"/>
              <a:t> (dyskusja)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Documentation</a:t>
            </a:r>
            <a:r>
              <a:rPr lang="pl-PL" sz="2500" dirty="0" smtClean="0"/>
              <a:t> (dokumentacja)</a:t>
            </a:r>
            <a:endParaRPr lang="pl-PL" sz="2500" dirty="0"/>
          </a:p>
          <a:p>
            <a:pPr lvl="1" fontAlgn="base"/>
            <a:r>
              <a:rPr lang="pl-PL" sz="2500" b="1" dirty="0">
                <a:solidFill>
                  <a:srgbClr val="FF0000"/>
                </a:solidFill>
              </a:rPr>
              <a:t>Enhancement</a:t>
            </a:r>
            <a:r>
              <a:rPr lang="pl-PL" sz="2500" dirty="0" smtClean="0"/>
              <a:t> ( usprawnienie)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Suggestion</a:t>
            </a:r>
            <a:r>
              <a:rPr lang="pl-PL" sz="2500" dirty="0" smtClean="0"/>
              <a:t> (wskazówka)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Support</a:t>
            </a:r>
            <a:r>
              <a:rPr lang="pl-PL" sz="2500" dirty="0" smtClean="0"/>
              <a:t> (wsparcie)</a:t>
            </a:r>
            <a:endParaRPr lang="pl-PL" sz="2500" dirty="0"/>
          </a:p>
          <a:p>
            <a:pPr marL="0" indent="0">
              <a:buNone/>
            </a:pPr>
            <a:r>
              <a:rPr lang="pl-PL" sz="2600" dirty="0" smtClean="0"/>
              <a:t> 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</TotalTime>
  <Words>424</Words>
  <Application>Microsoft Office PowerPoint</Application>
  <PresentationFormat>Pokaz na ekranie (16:9)</PresentationFormat>
  <Paragraphs>66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Kontrola Wersji Oprogramowania  GitLab + Labels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166</cp:revision>
  <dcterms:created xsi:type="dcterms:W3CDTF">2020-11-25T08:11:53Z</dcterms:created>
  <dcterms:modified xsi:type="dcterms:W3CDTF">2021-05-26T12:08:38Z</dcterms:modified>
</cp:coreProperties>
</file>