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269" r:id="rId4"/>
    <p:sldId id="293" r:id="rId5"/>
    <p:sldId id="262" r:id="rId6"/>
    <p:sldId id="265" r:id="rId7"/>
    <p:sldId id="261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70" r:id="rId21"/>
    <p:sldId id="271" r:id="rId22"/>
    <p:sldId id="296" r:id="rId23"/>
    <p:sldId id="295" r:id="rId24"/>
    <p:sldId id="272" r:id="rId25"/>
    <p:sldId id="267" r:id="rId26"/>
    <p:sldId id="268" r:id="rId27"/>
    <p:sldId id="284" r:id="rId28"/>
    <p:sldId id="285" r:id="rId29"/>
    <p:sldId id="286" r:id="rId30"/>
    <p:sldId id="291" r:id="rId31"/>
    <p:sldId id="292" r:id="rId32"/>
    <p:sldId id="277" r:id="rId33"/>
    <p:sldId id="259" r:id="rId34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37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ou@example.com" TargetMode="External"/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etting-up-a-repository/git-confi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Wersji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2050" name="Picture 2" descr="Git - GUI Cli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8" y="3161561"/>
            <a:ext cx="2271230" cy="12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mit 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24" y="3291830"/>
            <a:ext cx="2269415" cy="150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ing on Git Bash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2612579" cy="15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3074" name="Picture 2" descr="Transform a directory of flles to gitlab or github, using g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7704" y="1635646"/>
            <a:ext cx="5120155" cy="25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Terminologia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b="1" dirty="0" err="1"/>
              <a:t>branch</a:t>
            </a:r>
            <a:r>
              <a:rPr lang="pl-PL" sz="1200" dirty="0"/>
              <a:t> – gałąź, czyli indywidualna ścieżka rozwojowa aplikacji</a:t>
            </a:r>
          </a:p>
          <a:p>
            <a:pPr marL="0" indent="0">
              <a:buNone/>
            </a:pPr>
            <a:r>
              <a:rPr lang="pl-PL" sz="1200" b="1" dirty="0"/>
              <a:t>master</a:t>
            </a:r>
            <a:r>
              <a:rPr lang="pl-PL" sz="1200" dirty="0"/>
              <a:t> – gałąź, na której znajduje się produkcyjna wersja </a:t>
            </a:r>
            <a:r>
              <a:rPr lang="pl-PL" sz="1200" dirty="0" smtClean="0"/>
              <a:t>kodu</a:t>
            </a:r>
          </a:p>
          <a:p>
            <a:pPr marL="0" indent="0">
              <a:buNone/>
            </a:pPr>
            <a:r>
              <a:rPr lang="pl-PL" sz="1200" dirty="0" err="1" smtClean="0"/>
              <a:t>develop</a:t>
            </a:r>
            <a:r>
              <a:rPr lang="pl-PL" sz="1200" dirty="0" smtClean="0"/>
              <a:t> – gałąź rozwojowa</a:t>
            </a:r>
          </a:p>
          <a:p>
            <a:pPr marL="0" indent="0">
              <a:buNone/>
            </a:pPr>
            <a:r>
              <a:rPr lang="pl-PL" sz="1200" dirty="0" err="1" smtClean="0"/>
              <a:t>feature</a:t>
            </a:r>
            <a:r>
              <a:rPr lang="pl-PL" sz="1200" dirty="0" smtClean="0"/>
              <a:t> – gałąź rozwojowa nowej funkcjonalności aplikacji</a:t>
            </a:r>
          </a:p>
          <a:p>
            <a:pPr marL="0" indent="0">
              <a:buNone/>
            </a:pPr>
            <a:r>
              <a:rPr lang="pl-PL" sz="1200" dirty="0" err="1" smtClean="0"/>
              <a:t>release</a:t>
            </a:r>
            <a:r>
              <a:rPr lang="pl-PL" sz="1200" dirty="0" smtClean="0"/>
              <a:t> – gałąź zawierająca kolejne wersje produkcyjne aplikacji</a:t>
            </a:r>
          </a:p>
          <a:p>
            <a:pPr marL="0" indent="0">
              <a:buNone/>
            </a:pPr>
            <a:r>
              <a:rPr lang="pl-PL" sz="1200" dirty="0" err="1" smtClean="0"/>
              <a:t>hotfix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gałąź poprawki kodu aplikacji</a:t>
            </a:r>
            <a:endParaRPr lang="pl-PL" sz="1200" dirty="0"/>
          </a:p>
          <a:p>
            <a:pPr marL="0" indent="0">
              <a:buNone/>
            </a:pPr>
            <a:r>
              <a:rPr lang="pl-PL" sz="1200" b="1" dirty="0" smtClean="0"/>
              <a:t>HEAD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pl-PL" sz="1200" dirty="0" smtClean="0"/>
              <a:t>wskaźnik </a:t>
            </a:r>
            <a:r>
              <a:rPr lang="pl-PL" sz="1200" dirty="0"/>
              <a:t>na lokalną gałąź, na której właśnie się </a:t>
            </a:r>
            <a:r>
              <a:rPr lang="pl-PL" sz="1200" dirty="0" smtClean="0"/>
              <a:t>znajdujesz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1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commit</a:t>
            </a:r>
            <a:r>
              <a:rPr lang="pl-PL" sz="1200" b="1" dirty="0" smtClean="0"/>
              <a:t>  -</a:t>
            </a:r>
            <a:r>
              <a:rPr lang="pl-PL" sz="1200" b="1" dirty="0" err="1" smtClean="0"/>
              <a:t>am</a:t>
            </a:r>
            <a:r>
              <a:rPr lang="pl-PL" sz="1200" b="1" dirty="0" smtClean="0"/>
              <a:t> „</a:t>
            </a:r>
            <a:r>
              <a:rPr lang="pl-PL" sz="1200" b="1" dirty="0" err="1" smtClean="0"/>
              <a:t>message</a:t>
            </a:r>
            <a:r>
              <a:rPr lang="pl-PL" sz="1200" b="1" dirty="0" smtClean="0"/>
              <a:t>”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 descr="A commit and its tre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36358"/>
            <a:ext cx="5633529" cy="311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track</a:t>
            </a:r>
            <a:endParaRPr lang="pl-PL" sz="1200" b="1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050" name="Picture 2" descr="Commits and their paren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4553"/>
            <a:ext cx="6251848" cy="20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err="1" smtClean="0"/>
              <a:t>Branch</a:t>
            </a:r>
            <a:endParaRPr lang="pl-PL" sz="1200" b="1" dirty="0" smtClean="0"/>
          </a:p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3074" name="Picture 2" descr="Two branches pointing into the same series of comm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5646"/>
            <a:ext cx="5531768" cy="22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HEAD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098" name="Picture 2" descr="HEAD pointing to a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675784" cy="33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122" name="Picture 2" descr="HEAD points to the current branc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03598"/>
            <a:ext cx="563540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commit</a:t>
            </a:r>
            <a:r>
              <a:rPr lang="pl-PL" sz="1200" b="1" dirty="0" smtClean="0"/>
              <a:t>…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146" name="Picture 2" descr="The HEAD branch moves forward when a commit is mad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638"/>
            <a:ext cx="6726444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 smtClean="0"/>
              <a:t>git </a:t>
            </a:r>
            <a:r>
              <a:rPr lang="pl-PL" sz="1200" b="1" dirty="0" err="1" smtClean="0"/>
              <a:t>marge</a:t>
            </a:r>
            <a:r>
              <a:rPr lang="pl-PL" sz="1200" b="1" dirty="0" smtClean="0"/>
              <a:t> iss53</a:t>
            </a:r>
            <a:endParaRPr lang="en-US" sz="1200" dirty="0"/>
          </a:p>
        </p:txBody>
      </p:sp>
      <p:pic>
        <p:nvPicPr>
          <p:cNvPr id="7170" name="Picture 2" descr="A merge comm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3"/>
            <a:ext cx="7250844" cy="28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6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Konfiguracja Git</a:t>
            </a:r>
          </a:p>
          <a:p>
            <a:pPr marL="400050" lvl="1" indent="0">
              <a:buNone/>
            </a:pPr>
            <a:endParaRPr lang="pl-PL" sz="900" dirty="0" smtClean="0">
              <a:hlinkClick r:id="rId2"/>
            </a:endParaRPr>
          </a:p>
          <a:p>
            <a:pPr marL="400050" lvl="1" indent="0">
              <a:buNone/>
            </a:pPr>
            <a:r>
              <a:rPr lang="pl-PL" sz="900" dirty="0" smtClean="0">
                <a:hlinkClick r:id="rId2"/>
              </a:rPr>
              <a:t>https</a:t>
            </a:r>
            <a:r>
              <a:rPr lang="pl-PL" sz="900" dirty="0">
                <a:hlinkClick r:id="rId2"/>
              </a:rPr>
              <a:t>://</a:t>
            </a:r>
            <a:r>
              <a:rPr lang="pl-PL" sz="900" dirty="0" smtClean="0">
                <a:hlinkClick r:id="rId2"/>
              </a:rPr>
              <a:t>www.atlassian.com/git/tutorials/setting-up-a-repository/git-config</a:t>
            </a:r>
            <a:endParaRPr lang="pl-PL" sz="900" dirty="0" smtClean="0"/>
          </a:p>
          <a:p>
            <a:pPr marL="400050" lvl="1" indent="0">
              <a:buNone/>
            </a:pPr>
            <a:endParaRPr lang="pl-PL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l-PL" sz="1000" dirty="0" smtClean="0"/>
              <a:t>GitLab </a:t>
            </a:r>
            <a:endParaRPr lang="pl-PL" sz="1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"Your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you@example.com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pl-PL" sz="800" dirty="0" smtClean="0"/>
          </a:p>
        </p:txBody>
      </p:sp>
    </p:spTree>
    <p:extLst>
      <p:ext uri="{BB962C8B-B14F-4D97-AF65-F5344CB8AC3E}">
        <p14:creationId xmlns:p14="http://schemas.microsoft.com/office/powerpoint/2010/main" val="24537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Tworzenie repozytorium</a:t>
            </a:r>
          </a:p>
          <a:p>
            <a:pPr marL="0" indent="0">
              <a:buNone/>
            </a:pPr>
            <a:endParaRPr lang="pl-PL" sz="1800" b="1" dirty="0" smtClean="0"/>
          </a:p>
          <a:p>
            <a:pPr marL="400050" lvl="1" indent="0">
              <a:buNone/>
            </a:pPr>
            <a:r>
              <a:rPr lang="pl-PL" sz="800" dirty="0">
                <a:hlinkClick r:id="rId2"/>
              </a:rPr>
              <a:t>https://www.atlassian.com/git/tutorials/setting-up-a-repository/git-config</a:t>
            </a:r>
            <a:endParaRPr lang="pl-PL" sz="800" dirty="0"/>
          </a:p>
          <a:p>
            <a:pPr marL="400050" lvl="1" indent="0">
              <a:buNone/>
            </a:pPr>
            <a:endParaRPr lang="pl-PL" sz="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Podstawowa obsługa</a:t>
            </a:r>
          </a:p>
          <a:p>
            <a:pPr marL="0" lvl="1" indent="0">
              <a:buNone/>
            </a:pP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(pojedynczy plik)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ale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(wszystkie zmienione pliki; nie nowe)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8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l-PL" sz="1800" b="1" dirty="0" smtClean="0"/>
              <a:t>Status i historia repozytorium</a:t>
            </a:r>
          </a:p>
          <a:p>
            <a:pPr marL="0" lvl="1" indent="0">
              <a:buNone/>
            </a:pPr>
            <a:endParaRPr lang="fr-F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=„Author”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=„fraza”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–n (n – liczba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commitów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–(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endParaRPr lang="pl-PL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 log –format=„%h 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(%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shortlog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Polecenia</a:t>
            </a:r>
          </a:p>
          <a:p>
            <a:r>
              <a:rPr lang="pl-PL" sz="1200" b="1" dirty="0" smtClean="0"/>
              <a:t>Rozwój aplikacji – gałęzie</a:t>
            </a:r>
          </a:p>
          <a:p>
            <a:pPr marL="0" indent="0">
              <a:buNone/>
            </a:pPr>
            <a:endParaRPr lang="pl-PL" sz="12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nazwa_brancha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-b”nowy_branch”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nazwa_pliku</a:t>
            </a:r>
          </a:p>
          <a:p>
            <a:pPr marL="457200" lvl="1" indent="0">
              <a:buNone/>
            </a:pPr>
            <a:endParaRPr lang="pl-PL" sz="8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Typowe wykorzystanie</a:t>
            </a:r>
            <a:endParaRPr lang="en-US" sz="1800" b="1" dirty="0"/>
          </a:p>
        </p:txBody>
      </p:sp>
      <p:pic>
        <p:nvPicPr>
          <p:cNvPr id="8194" name="Picture 2" descr="Git — Most frequently used commands | by HARSH SINGHAL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381925" cy="2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err="1" smtClean="0"/>
              <a:t>Workflow</a:t>
            </a:r>
            <a:endParaRPr lang="en-US" sz="1200" b="1" dirty="0"/>
          </a:p>
        </p:txBody>
      </p:sp>
      <p:pic>
        <p:nvPicPr>
          <p:cNvPr id="9218" name="Picture 2" descr="https://i.pinimg.com/564x/76/69/d4/7669d435a1b9f0779163d118d17a8d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03598"/>
            <a:ext cx="2766380" cy="348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Przykład</a:t>
            </a:r>
            <a:endParaRPr lang="pl-PL" sz="1200" b="1" dirty="0" smtClean="0"/>
          </a:p>
          <a:p>
            <a:r>
              <a:rPr lang="pl-PL" sz="1200" dirty="0" smtClean="0"/>
              <a:t>Utworzyć katalog </a:t>
            </a:r>
            <a:r>
              <a:rPr lang="pl-PL" sz="1200" dirty="0" err="1" smtClean="0"/>
              <a:t>GitRepos</a:t>
            </a:r>
            <a:r>
              <a:rPr lang="pl-PL" sz="1200" dirty="0" smtClean="0"/>
              <a:t>/</a:t>
            </a:r>
            <a:r>
              <a:rPr lang="pl-PL" sz="1200" dirty="0" err="1" smtClean="0"/>
              <a:t>TestRepo</a:t>
            </a:r>
            <a:endParaRPr lang="pl-PL" sz="1200" dirty="0" smtClean="0"/>
          </a:p>
          <a:p>
            <a:r>
              <a:rPr lang="pl-PL" sz="1200" dirty="0" smtClean="0"/>
              <a:t>Zainicjalizować repozytorium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r>
              <a:rPr lang="pl-PL" sz="1200" dirty="0" smtClean="0"/>
              <a:t>Sprawdzić status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/>
          </a:p>
          <a:p>
            <a:r>
              <a:rPr lang="pl-PL" sz="1200" dirty="0" smtClean="0"/>
              <a:t>Sprawdzić historię komitów</a:t>
            </a:r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78596"/>
            <a:ext cx="3672407" cy="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1406"/>
            <a:ext cx="3741885" cy="48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38294"/>
            <a:ext cx="3752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Utworzyć plik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status repozytorium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Dodać plik na stage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516013"/>
            <a:ext cx="2843213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1923678"/>
            <a:ext cx="438694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271391"/>
            <a:ext cx="1338833" cy="10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2" y="3723878"/>
            <a:ext cx="2967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Wykonać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 smtClean="0">
                <a:latin typeface="Lucida Console" panose="020B0609040504020204" pitchFamily="49" charset="0"/>
              </a:rPr>
              <a:t>, czyli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Ponownie sprawdzić status</a:t>
            </a: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Sprawdzić log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Lub w wersji skróconej</a:t>
            </a: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1630"/>
            <a:ext cx="3514180" cy="37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5726"/>
            <a:ext cx="2578075" cy="3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20462"/>
            <a:ext cx="1866795" cy="37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03799"/>
            <a:ext cx="4104456" cy="57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9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Wprowadźmy zmianę w pliku first.txt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I sprawdźmy status repozytorium</a:t>
            </a: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r>
              <a:rPr lang="pl-PL" sz="1200" dirty="0" smtClean="0">
                <a:latin typeface="Lucida Console" panose="020B0609040504020204" pitchFamily="49" charset="0"/>
              </a:rPr>
              <a:t>Dodajmy zmianę do stage i zróbmy </a:t>
            </a:r>
            <a:r>
              <a:rPr lang="pl-PL" sz="1200" dirty="0" err="1" smtClean="0">
                <a:latin typeface="Lucida Console" panose="020B0609040504020204" pitchFamily="49" charset="0"/>
              </a:rPr>
              <a:t>commit</a:t>
            </a:r>
            <a:r>
              <a:rPr lang="pl-PL" sz="1200" dirty="0">
                <a:latin typeface="Lucida Console" panose="020B0609040504020204" pitchFamily="49" charset="0"/>
              </a:rPr>
              <a:t> </a:t>
            </a:r>
            <a:r>
              <a:rPr lang="pl-PL" sz="1200" dirty="0" smtClean="0">
                <a:latin typeface="Lucida Console" panose="020B0609040504020204" pitchFamily="49" charset="0"/>
              </a:rPr>
              <a:t>(flaga –</a:t>
            </a:r>
            <a:r>
              <a:rPr lang="pl-PL" sz="1200" dirty="0" err="1" smtClean="0">
                <a:latin typeface="Lucida Console" panose="020B0609040504020204" pitchFamily="49" charset="0"/>
              </a:rPr>
              <a:t>am</a:t>
            </a:r>
            <a:r>
              <a:rPr lang="pl-PL" sz="1200" dirty="0" smtClean="0">
                <a:latin typeface="Lucida Console" panose="020B0609040504020204" pitchFamily="49" charset="0"/>
              </a:rPr>
              <a:t>) </a:t>
            </a:r>
            <a:endParaRPr lang="pl-PL" sz="1200" dirty="0">
              <a:latin typeface="Lucida Console" panose="020B0609040504020204" pitchFamily="49" charset="0"/>
            </a:endParaRPr>
          </a:p>
          <a:p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l-PL" sz="12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6275"/>
            <a:ext cx="4104456" cy="14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89" y="1915096"/>
            <a:ext cx="5253177" cy="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75807"/>
            <a:ext cx="4968552" cy="53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>
                <a:latin typeface="Lucida Console" panose="020B0609040504020204" pitchFamily="49" charset="0"/>
              </a:rPr>
              <a:t>Sprawdźmy historię zmian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5438"/>
            <a:ext cx="4634329" cy="11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2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328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1" y="1347614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</a:t>
            </a:r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2052" name="Picture 4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2" y="1844209"/>
            <a:ext cx="2663757" cy="136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Merge | Atlassian Gi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24" y="3363838"/>
            <a:ext cx="39705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0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Przypadki rozwoju oprogramowania</a:t>
            </a:r>
            <a:endParaRPr lang="en-US" sz="1800" b="1" dirty="0"/>
          </a:p>
        </p:txBody>
      </p:sp>
      <p:pic>
        <p:nvPicPr>
          <p:cNvPr id="6146" name="Picture 2" descr="5 Git Workflows &amp; Branching Strategy to deliver better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30" y="1635646"/>
            <a:ext cx="52053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załka w prawo 4"/>
          <p:cNvSpPr/>
          <p:nvPr/>
        </p:nvSpPr>
        <p:spPr>
          <a:xfrm rot="5400000">
            <a:off x="1299160" y="2845279"/>
            <a:ext cx="180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 w prawo 9"/>
          <p:cNvSpPr/>
          <p:nvPr/>
        </p:nvSpPr>
        <p:spPr>
          <a:xfrm rot="5400000">
            <a:off x="173639" y="2845279"/>
            <a:ext cx="1800000" cy="144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prawo 10"/>
          <p:cNvSpPr/>
          <p:nvPr/>
        </p:nvSpPr>
        <p:spPr>
          <a:xfrm rot="5400000">
            <a:off x="2353182" y="2787662"/>
            <a:ext cx="180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 w prawo 11"/>
          <p:cNvSpPr/>
          <p:nvPr/>
        </p:nvSpPr>
        <p:spPr>
          <a:xfrm rot="5400000">
            <a:off x="3599780" y="2787662"/>
            <a:ext cx="180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Status plików projektu oprogramowania</a:t>
            </a:r>
            <a:endParaRPr lang="en-US" sz="1800" b="1" dirty="0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untracked</a:t>
            </a:r>
            <a:endParaRPr lang="pl-PL" sz="1050" dirty="0"/>
          </a:p>
        </p:txBody>
      </p:sp>
      <p:sp>
        <p:nvSpPr>
          <p:cNvPr id="6" name="Prostokąt zaokrąglony 5"/>
          <p:cNvSpPr/>
          <p:nvPr/>
        </p:nvSpPr>
        <p:spPr>
          <a:xfrm>
            <a:off x="1731160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unmodified</a:t>
            </a:r>
            <a:endParaRPr lang="pl-PL" sz="1050" dirty="0"/>
          </a:p>
        </p:txBody>
      </p:sp>
      <p:sp>
        <p:nvSpPr>
          <p:cNvPr id="7" name="Prostokąt zaokrąglony 6"/>
          <p:cNvSpPr/>
          <p:nvPr/>
        </p:nvSpPr>
        <p:spPr>
          <a:xfrm>
            <a:off x="2785181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modified</a:t>
            </a:r>
            <a:endParaRPr lang="pl-PL" sz="1050" dirty="0"/>
          </a:p>
        </p:txBody>
      </p:sp>
      <p:sp>
        <p:nvSpPr>
          <p:cNvPr id="8" name="Prostokąt zaokrąglony 7"/>
          <p:cNvSpPr/>
          <p:nvPr/>
        </p:nvSpPr>
        <p:spPr>
          <a:xfrm>
            <a:off x="4031780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staged</a:t>
            </a:r>
            <a:endParaRPr lang="pl-PL" sz="1050" dirty="0"/>
          </a:p>
        </p:txBody>
      </p:sp>
      <p:sp>
        <p:nvSpPr>
          <p:cNvPr id="16" name="Prążkowana strzałka w prawo 15"/>
          <p:cNvSpPr/>
          <p:nvPr/>
        </p:nvSpPr>
        <p:spPr>
          <a:xfrm>
            <a:off x="1145637" y="2208249"/>
            <a:ext cx="98152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325183" y="2928353"/>
            <a:ext cx="1102596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</a:p>
        </p:txBody>
      </p:sp>
      <p:sp>
        <p:nvSpPr>
          <p:cNvPr id="18" name="Prążkowana strzałka w prawo 17"/>
          <p:cNvSpPr/>
          <p:nvPr/>
        </p:nvSpPr>
        <p:spPr>
          <a:xfrm flipH="1">
            <a:off x="2271159" y="3288405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>
            <a:off x="2271160" y="2568301"/>
            <a:ext cx="9100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Prążkowana strzałka w prawo 19"/>
          <p:cNvSpPr/>
          <p:nvPr/>
        </p:nvSpPr>
        <p:spPr>
          <a:xfrm>
            <a:off x="2271159" y="2208249"/>
            <a:ext cx="215662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Relacje i działania w repozytorium</a:t>
            </a:r>
            <a:endParaRPr lang="en-US" sz="1800" b="1" dirty="0"/>
          </a:p>
        </p:txBody>
      </p:sp>
      <p:sp>
        <p:nvSpPr>
          <p:cNvPr id="6" name="Strzałka w prawo 5"/>
          <p:cNvSpPr/>
          <p:nvPr/>
        </p:nvSpPr>
        <p:spPr>
          <a:xfrm rot="5400000">
            <a:off x="1139741" y="3205279"/>
            <a:ext cx="2520000" cy="144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6"/>
          <p:cNvSpPr/>
          <p:nvPr/>
        </p:nvSpPr>
        <p:spPr>
          <a:xfrm rot="5400000">
            <a:off x="-186361" y="3205279"/>
            <a:ext cx="2520000" cy="144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prawo 7"/>
          <p:cNvSpPr/>
          <p:nvPr/>
        </p:nvSpPr>
        <p:spPr>
          <a:xfrm rot="5400000">
            <a:off x="2459922" y="3147662"/>
            <a:ext cx="2520000" cy="144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prawo 8"/>
          <p:cNvSpPr/>
          <p:nvPr/>
        </p:nvSpPr>
        <p:spPr>
          <a:xfrm rot="5400000">
            <a:off x="3780104" y="3147662"/>
            <a:ext cx="2520000" cy="144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611560" y="1779662"/>
            <a:ext cx="936000" cy="36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working</a:t>
            </a:r>
            <a:r>
              <a:rPr lang="pl-PL" sz="1050" dirty="0" smtClean="0"/>
              <a:t> </a:t>
            </a:r>
            <a:r>
              <a:rPr lang="pl-PL" sz="1050" dirty="0" err="1" smtClean="0"/>
              <a:t>directory</a:t>
            </a:r>
            <a:endParaRPr lang="pl-PL" sz="1050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931741" y="1779662"/>
            <a:ext cx="936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staging</a:t>
            </a:r>
            <a:r>
              <a:rPr lang="pl-PL" sz="1050" dirty="0" smtClean="0"/>
              <a:t> </a:t>
            </a:r>
            <a:r>
              <a:rPr lang="pl-PL" sz="1050" dirty="0" err="1" smtClean="0"/>
              <a:t>area</a:t>
            </a:r>
            <a:endParaRPr lang="pl-PL" sz="105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3251922" y="1779662"/>
            <a:ext cx="936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local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572104" y="1779662"/>
            <a:ext cx="936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err="1"/>
              <a:t>r</a:t>
            </a:r>
            <a:r>
              <a:rPr lang="pl-PL" sz="1050" dirty="0" err="1" smtClean="0"/>
              <a:t>emote</a:t>
            </a:r>
            <a:r>
              <a:rPr lang="pl-PL" sz="1050" dirty="0" smtClean="0"/>
              <a:t> </a:t>
            </a:r>
            <a:r>
              <a:rPr lang="pl-PL" sz="1050" dirty="0" err="1" smtClean="0"/>
              <a:t>repository</a:t>
            </a:r>
            <a:endParaRPr lang="pl-PL" sz="1050" dirty="0"/>
          </a:p>
        </p:txBody>
      </p:sp>
      <p:sp>
        <p:nvSpPr>
          <p:cNvPr id="14" name="Prążkowana strzałka w prawo 13"/>
          <p:cNvSpPr/>
          <p:nvPr/>
        </p:nvSpPr>
        <p:spPr>
          <a:xfrm>
            <a:off x="1145637" y="2511743"/>
            <a:ext cx="1182104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 flipH="1">
            <a:off x="3791921" y="2211710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rążkowana strzałka w prawo 15"/>
          <p:cNvSpPr/>
          <p:nvPr/>
        </p:nvSpPr>
        <p:spPr>
          <a:xfrm flipH="1">
            <a:off x="1154499" y="3411842"/>
            <a:ext cx="2493423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marge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Prążkowana strzałka w prawo 16"/>
          <p:cNvSpPr/>
          <p:nvPr/>
        </p:nvSpPr>
        <p:spPr>
          <a:xfrm>
            <a:off x="3835464" y="3720455"/>
            <a:ext cx="1176180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Prążkowana strzałka w prawo 17"/>
          <p:cNvSpPr/>
          <p:nvPr/>
        </p:nvSpPr>
        <p:spPr>
          <a:xfrm>
            <a:off x="2471741" y="2811776"/>
            <a:ext cx="1176181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Prążkowana strzałka w prawo 18"/>
          <p:cNvSpPr/>
          <p:nvPr/>
        </p:nvSpPr>
        <p:spPr>
          <a:xfrm flipH="1">
            <a:off x="3791925" y="4083918"/>
            <a:ext cx="1176179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Prążkowana strzałka w prawo 20"/>
          <p:cNvSpPr/>
          <p:nvPr/>
        </p:nvSpPr>
        <p:spPr>
          <a:xfrm flipH="1">
            <a:off x="1145637" y="3111809"/>
            <a:ext cx="2493422" cy="363463"/>
          </a:xfrm>
          <a:prstGeom prst="stripedRightArrow">
            <a:avLst>
              <a:gd name="adj1" fmla="val 50000"/>
              <a:gd name="adj2" fmla="val 42130"/>
            </a:avLst>
          </a:prstGeom>
          <a:solidFill>
            <a:schemeClr val="bg1">
              <a:lumMod val="9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pl-PL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pl-PL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endParaRPr lang="pl-P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Interfejs Użytkownika</a:t>
            </a:r>
            <a:endParaRPr lang="en-US" sz="1800" b="1" dirty="0"/>
          </a:p>
        </p:txBody>
      </p:sp>
      <p:pic>
        <p:nvPicPr>
          <p:cNvPr id="1028" name="Picture 4" descr="Inconsistent &quot;GitExt Browse&quot; icon · Issue #5117 ·  gitextensions/gitextensions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89585"/>
            <a:ext cx="293118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it Bash and How to Install it on Windows? - Appual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35646"/>
            <a:ext cx="2286451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ils de Développement Logiciel: TortoiseGit et Tuto Git ce que manquait  pour bien démarr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15766"/>
            <a:ext cx="1914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5194"/>
            <a:ext cx="1610966" cy="6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11629</TotalTime>
  <Words>462</Words>
  <Application>Microsoft Office PowerPoint</Application>
  <PresentationFormat>Pokaz na ekranie (16:9)</PresentationFormat>
  <Paragraphs>175</Paragraphs>
  <Slides>33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Motyw pakietu Office</vt:lpstr>
      <vt:lpstr>Rozwój oprogramowania dla żółtodziobów Software Developing for Dummies Kontrola Wersji Oprogramowania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120</cp:revision>
  <dcterms:created xsi:type="dcterms:W3CDTF">2020-11-25T08:11:53Z</dcterms:created>
  <dcterms:modified xsi:type="dcterms:W3CDTF">2021-03-19T13:03:27Z</dcterms:modified>
</cp:coreProperties>
</file>