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0" r:id="rId2"/>
    <p:sldId id="309" r:id="rId3"/>
    <p:sldId id="270" r:id="rId4"/>
    <p:sldId id="271" r:id="rId5"/>
    <p:sldId id="296" r:id="rId6"/>
    <p:sldId id="295" r:id="rId7"/>
    <p:sldId id="272" r:id="rId8"/>
    <p:sldId id="256" r:id="rId9"/>
    <p:sldId id="262" r:id="rId10"/>
    <p:sldId id="301" r:id="rId11"/>
    <p:sldId id="265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61" r:id="rId20"/>
    <p:sldId id="297" r:id="rId21"/>
    <p:sldId id="267" r:id="rId22"/>
    <p:sldId id="268" r:id="rId23"/>
    <p:sldId id="311" r:id="rId24"/>
    <p:sldId id="285" r:id="rId25"/>
    <p:sldId id="286" r:id="rId26"/>
    <p:sldId id="291" r:id="rId27"/>
    <p:sldId id="292" r:id="rId28"/>
    <p:sldId id="277" r:id="rId29"/>
    <p:sldId id="259" r:id="rId30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13" Type="http://schemas.openxmlformats.org/officeDocument/2006/relationships/hyperlink" Target="https://www.telepolis.pl/tech/aplikacje/github-rasizm-blacklivesmatter-blacklist-blocklist-master-slave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12" Type="http://schemas.openxmlformats.org/officeDocument/2006/relationships/hyperlink" Target="https://rogerdudler.github.io/git-guide/index.p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 Git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Terminologia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b="1" dirty="0" err="1"/>
              <a:t>branch</a:t>
            </a:r>
            <a:r>
              <a:rPr lang="pl-PL" sz="1200" dirty="0"/>
              <a:t> – gałąź, czyli indywidualna ścieżka rozwojowa aplikacji</a:t>
            </a:r>
          </a:p>
          <a:p>
            <a:pPr marL="0" indent="0">
              <a:buNone/>
            </a:pPr>
            <a:r>
              <a:rPr lang="pl-PL" sz="1200" b="1" dirty="0"/>
              <a:t>master</a:t>
            </a:r>
            <a:r>
              <a:rPr lang="pl-PL" sz="1200" dirty="0"/>
              <a:t> – gałąź, na której znajduje się produkcyjna wersja </a:t>
            </a:r>
            <a:r>
              <a:rPr lang="pl-PL" sz="1200" dirty="0" smtClean="0"/>
              <a:t>kodu</a:t>
            </a:r>
          </a:p>
          <a:p>
            <a:pPr marL="0" indent="0">
              <a:buNone/>
            </a:pPr>
            <a:r>
              <a:rPr lang="pl-PL" sz="1200" dirty="0" err="1" smtClean="0"/>
              <a:t>develop</a:t>
            </a:r>
            <a:r>
              <a:rPr lang="pl-PL" sz="1200" dirty="0" smtClean="0"/>
              <a:t> – gałąź rozwojowa</a:t>
            </a:r>
          </a:p>
          <a:p>
            <a:pPr marL="0" indent="0">
              <a:buNone/>
            </a:pPr>
            <a:r>
              <a:rPr lang="pl-PL" sz="1200" dirty="0" err="1" smtClean="0"/>
              <a:t>feature</a:t>
            </a:r>
            <a:r>
              <a:rPr lang="pl-PL" sz="1200" dirty="0" smtClean="0"/>
              <a:t> – gałąź rozwojowa nowej funkcjonalności aplikacji</a:t>
            </a:r>
          </a:p>
          <a:p>
            <a:pPr marL="0" indent="0">
              <a:buNone/>
            </a:pPr>
            <a:r>
              <a:rPr lang="pl-PL" sz="1200" dirty="0" err="1" smtClean="0"/>
              <a:t>release</a:t>
            </a:r>
            <a:r>
              <a:rPr lang="pl-PL" sz="1200" dirty="0" smtClean="0"/>
              <a:t> – gałąź zawierająca kolejne wersje produkcyjne aplikacji</a:t>
            </a:r>
          </a:p>
          <a:p>
            <a:pPr marL="0" indent="0">
              <a:buNone/>
            </a:pPr>
            <a:r>
              <a:rPr lang="pl-PL" sz="1200" dirty="0" err="1" smtClean="0"/>
              <a:t>hotfix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gałąź poprawki kodu aplikacji</a:t>
            </a:r>
            <a:endParaRPr lang="pl-PL" sz="1200" dirty="0"/>
          </a:p>
          <a:p>
            <a:pPr marL="0" indent="0">
              <a:buNone/>
            </a:pPr>
            <a:r>
              <a:rPr lang="pl-PL" sz="1200" b="1" dirty="0" smtClean="0"/>
              <a:t>HEAD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wskaźnik </a:t>
            </a:r>
            <a:r>
              <a:rPr lang="pl-PL" sz="1200" dirty="0"/>
              <a:t>na lokalną gałąź, na której właśnie się </a:t>
            </a:r>
            <a:r>
              <a:rPr lang="pl-PL" sz="1200" dirty="0" smtClean="0"/>
              <a:t>znajdujesz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1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Przypadki rozwoju oprogramowania</a:t>
            </a:r>
            <a:endParaRPr lang="en-US" sz="1800" b="1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30" y="1635646"/>
            <a:ext cx="52053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commit</a:t>
            </a:r>
            <a:r>
              <a:rPr lang="pl-PL" sz="1200" b="1" dirty="0" smtClean="0"/>
              <a:t>  -</a:t>
            </a:r>
            <a:r>
              <a:rPr lang="pl-PL" sz="1200" b="1" dirty="0" err="1" smtClean="0"/>
              <a:t>am</a:t>
            </a:r>
            <a:r>
              <a:rPr lang="pl-PL" sz="1200" b="1" dirty="0" smtClean="0"/>
              <a:t> „</a:t>
            </a:r>
            <a:r>
              <a:rPr lang="pl-PL" sz="1200" b="1" dirty="0" err="1" smtClean="0"/>
              <a:t>message</a:t>
            </a:r>
            <a:r>
              <a:rPr lang="pl-PL" sz="1200" b="1" dirty="0" smtClean="0"/>
              <a:t>”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026" name="Picture 2" descr="A commit and its tre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36358"/>
            <a:ext cx="5633529" cy="31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track</a:t>
            </a:r>
            <a:endParaRPr lang="pl-PL" sz="1200" b="1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050" name="Picture 2" descr="Commits and their paren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4553"/>
            <a:ext cx="6251848" cy="207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Branch</a:t>
            </a:r>
            <a:endParaRPr lang="pl-PL" sz="1200" b="1" dirty="0" smtClean="0"/>
          </a:p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3074" name="Picture 2" descr="Two branches pointing into the same series of comm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5646"/>
            <a:ext cx="5531768" cy="22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HEAD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098" name="Picture 2" descr="HEAD pointing to a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675784" cy="33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122" name="Picture 2" descr="HEAD points to the current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03598"/>
            <a:ext cx="563540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commit</a:t>
            </a:r>
            <a:r>
              <a:rPr lang="pl-PL" sz="1200" b="1" dirty="0" smtClean="0"/>
              <a:t>…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6146" name="Picture 2" descr="The HEAD branch moves forward when a commit is mad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638"/>
            <a:ext cx="6726444" cy="28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marge</a:t>
            </a:r>
            <a:r>
              <a:rPr lang="pl-PL" sz="1200" b="1" dirty="0" smtClean="0"/>
              <a:t> iss53</a:t>
            </a:r>
            <a:endParaRPr lang="en-US" sz="1200" dirty="0"/>
          </a:p>
        </p:txBody>
      </p:sp>
      <p:pic>
        <p:nvPicPr>
          <p:cNvPr id="7170" name="Picture 2" descr="A merge comm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3"/>
            <a:ext cx="7250844" cy="28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załka w prawo 4"/>
          <p:cNvSpPr/>
          <p:nvPr/>
        </p:nvSpPr>
        <p:spPr>
          <a:xfrm rot="5400000">
            <a:off x="1299160" y="2845279"/>
            <a:ext cx="180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400000">
            <a:off x="173639" y="2845279"/>
            <a:ext cx="1800000" cy="14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prawo 10"/>
          <p:cNvSpPr/>
          <p:nvPr/>
        </p:nvSpPr>
        <p:spPr>
          <a:xfrm rot="5400000">
            <a:off x="2353182" y="2787662"/>
            <a:ext cx="180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prawo 11"/>
          <p:cNvSpPr/>
          <p:nvPr/>
        </p:nvSpPr>
        <p:spPr>
          <a:xfrm rot="5400000">
            <a:off x="3599780" y="2787662"/>
            <a:ext cx="180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sp>
        <p:nvSpPr>
          <p:cNvPr id="2" name="Prostokąt zaokrąglony 1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untracked</a:t>
            </a:r>
            <a:endParaRPr lang="pl-PL" sz="105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1731160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unmodified</a:t>
            </a:r>
            <a:endParaRPr lang="pl-PL" sz="105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2785181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modified</a:t>
            </a:r>
            <a:endParaRPr lang="pl-PL" sz="105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4031780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staged</a:t>
            </a:r>
            <a:endParaRPr lang="pl-PL" sz="1050" dirty="0"/>
          </a:p>
        </p:txBody>
      </p:sp>
      <p:sp>
        <p:nvSpPr>
          <p:cNvPr id="16" name="Prążkowana strzałka w prawo 15"/>
          <p:cNvSpPr/>
          <p:nvPr/>
        </p:nvSpPr>
        <p:spPr>
          <a:xfrm>
            <a:off x="1145637" y="2208249"/>
            <a:ext cx="98152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325183" y="2928353"/>
            <a:ext cx="1102596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</a:p>
        </p:txBody>
      </p:sp>
      <p:sp>
        <p:nvSpPr>
          <p:cNvPr id="18" name="Prążkowana strzałka w prawo 17"/>
          <p:cNvSpPr/>
          <p:nvPr/>
        </p:nvSpPr>
        <p:spPr>
          <a:xfrm flipH="1">
            <a:off x="2271159" y="3288405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>
            <a:off x="2271160" y="2568301"/>
            <a:ext cx="9100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Prążkowana strzałka w prawo 19"/>
          <p:cNvSpPr/>
          <p:nvPr/>
        </p:nvSpPr>
        <p:spPr>
          <a:xfrm>
            <a:off x="2271159" y="2208249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Git - rozproszony system kontroli wersji oprogramowania. 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Stworzył go </a:t>
            </a:r>
            <a:r>
              <a:rPr lang="pl-PL" sz="1600" dirty="0">
                <a:latin typeface="+mj-lt"/>
              </a:rPr>
              <a:t>L</a:t>
            </a:r>
            <a:r>
              <a:rPr lang="pl-PL" sz="1600" dirty="0" smtClean="0">
                <a:latin typeface="+mj-lt"/>
              </a:rPr>
              <a:t>inus </a:t>
            </a:r>
            <a:r>
              <a:rPr lang="pl-PL" sz="1600" dirty="0" err="1">
                <a:latin typeface="+mj-lt"/>
              </a:rPr>
              <a:t>T</a:t>
            </a:r>
            <a:r>
              <a:rPr lang="pl-PL" sz="1600" dirty="0" err="1" smtClean="0">
                <a:latin typeface="+mj-lt"/>
              </a:rPr>
              <a:t>orvalds</a:t>
            </a:r>
            <a:r>
              <a:rPr lang="pl-PL" sz="1600" dirty="0" smtClean="0">
                <a:latin typeface="+mj-lt"/>
              </a:rPr>
              <a:t> jako narzędzie wspomagające rozwój jądra </a:t>
            </a:r>
            <a:r>
              <a:rPr lang="pl-PL" sz="1600" dirty="0">
                <a:latin typeface="+mj-lt"/>
              </a:rPr>
              <a:t>L</a:t>
            </a:r>
            <a:r>
              <a:rPr lang="pl-PL" sz="1600" dirty="0" smtClean="0">
                <a:latin typeface="+mj-lt"/>
              </a:rPr>
              <a:t>inux. </a:t>
            </a:r>
          </a:p>
          <a:p>
            <a:r>
              <a:rPr lang="pl-PL" sz="1600" dirty="0" smtClean="0">
                <a:latin typeface="+mj-lt"/>
              </a:rPr>
              <a:t>Git stanowi wolne oprogramowanie</a:t>
            </a:r>
          </a:p>
          <a:p>
            <a:r>
              <a:rPr lang="pl-PL" sz="1600" dirty="0" smtClean="0">
                <a:latin typeface="+mj-lt"/>
              </a:rPr>
              <a:t>Został opublikowany na licencji GNU GPL w wersji 2. </a:t>
            </a: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31590"/>
            <a:ext cx="2116656" cy="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Relacje i działania w repozytorium</a:t>
            </a:r>
            <a:endParaRPr lang="en-US" sz="1800" b="1" dirty="0"/>
          </a:p>
        </p:txBody>
      </p:sp>
      <p:sp>
        <p:nvSpPr>
          <p:cNvPr id="6" name="Strzałka w prawo 5"/>
          <p:cNvSpPr/>
          <p:nvPr/>
        </p:nvSpPr>
        <p:spPr>
          <a:xfrm rot="5400000">
            <a:off x="1139741" y="3205279"/>
            <a:ext cx="252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 rot="5400000">
            <a:off x="-186361" y="3205279"/>
            <a:ext cx="2520000" cy="144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rot="5400000">
            <a:off x="2459922" y="3147662"/>
            <a:ext cx="252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prawo 8"/>
          <p:cNvSpPr/>
          <p:nvPr/>
        </p:nvSpPr>
        <p:spPr>
          <a:xfrm rot="5400000">
            <a:off x="3780104" y="3147662"/>
            <a:ext cx="252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working</a:t>
            </a:r>
            <a:r>
              <a:rPr lang="pl-PL" sz="1050" dirty="0" smtClean="0"/>
              <a:t> </a:t>
            </a:r>
            <a:r>
              <a:rPr lang="pl-PL" sz="1050" dirty="0" err="1" smtClean="0"/>
              <a:t>directory</a:t>
            </a:r>
            <a:endParaRPr lang="pl-PL" sz="105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931741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staging</a:t>
            </a:r>
            <a:r>
              <a:rPr lang="pl-PL" sz="1050" dirty="0" smtClean="0"/>
              <a:t> </a:t>
            </a:r>
            <a:r>
              <a:rPr lang="pl-PL" sz="1050" dirty="0" err="1" smtClean="0"/>
              <a:t>area</a:t>
            </a:r>
            <a:endParaRPr lang="pl-PL" sz="105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3251922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local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4572104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r</a:t>
            </a:r>
            <a:r>
              <a:rPr lang="pl-PL" sz="1050" dirty="0" err="1" smtClean="0"/>
              <a:t>emote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4" name="Prążkowana strzałka w prawo 13"/>
          <p:cNvSpPr/>
          <p:nvPr/>
        </p:nvSpPr>
        <p:spPr>
          <a:xfrm>
            <a:off x="1145637" y="2511743"/>
            <a:ext cx="1182104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Prążkowana strzałka w prawo 14"/>
          <p:cNvSpPr/>
          <p:nvPr/>
        </p:nvSpPr>
        <p:spPr>
          <a:xfrm flipH="1">
            <a:off x="3791921" y="2211710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rążkowana strzałka w prawo 15"/>
          <p:cNvSpPr/>
          <p:nvPr/>
        </p:nvSpPr>
        <p:spPr>
          <a:xfrm flipH="1">
            <a:off x="1154499" y="3411842"/>
            <a:ext cx="2493423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835464" y="3720455"/>
            <a:ext cx="117618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rążkowana strzałka w prawo 17"/>
          <p:cNvSpPr/>
          <p:nvPr/>
        </p:nvSpPr>
        <p:spPr>
          <a:xfrm>
            <a:off x="2471741" y="2811776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 flipH="1">
            <a:off x="3791925" y="4083918"/>
            <a:ext cx="1176179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Prążkowana strzałka w prawo 20"/>
          <p:cNvSpPr/>
          <p:nvPr/>
        </p:nvSpPr>
        <p:spPr>
          <a:xfrm flipH="1">
            <a:off x="1145637" y="3111809"/>
            <a:ext cx="24934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/git-test</a:t>
            </a:r>
          </a:p>
          <a:p>
            <a:r>
              <a:rPr lang="pl-PL" sz="1200" dirty="0" smtClean="0"/>
              <a:t>Uruchomić polecenie git status</a:t>
            </a:r>
          </a:p>
          <a:p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Zainicjujmy repozytorium</a:t>
            </a:r>
          </a:p>
          <a:p>
            <a:endParaRPr lang="pl-PL" sz="1200" dirty="0"/>
          </a:p>
          <a:p>
            <a:endParaRPr lang="pl-PL" sz="1200" dirty="0" smtClean="0"/>
          </a:p>
          <a:p>
            <a:r>
              <a:rPr lang="pl-PL" sz="1200" dirty="0" smtClean="0"/>
              <a:t>Sprawdźmy aktualny status repozytorium</a:t>
            </a:r>
          </a:p>
          <a:p>
            <a:endParaRPr lang="pl-PL" sz="1200" dirty="0"/>
          </a:p>
          <a:p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/>
              <a:t>Dodajmy nowy zasób do katalogu</a:t>
            </a:r>
          </a:p>
          <a:p>
            <a:endParaRPr lang="pl-PL" sz="1200" dirty="0" smtClean="0"/>
          </a:p>
          <a:p>
            <a:endParaRPr lang="pl-PL" sz="1200" dirty="0" smtClean="0"/>
          </a:p>
          <a:p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35" y="1995686"/>
            <a:ext cx="4124319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36" y="2637256"/>
            <a:ext cx="3686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>
            <a:off x="3923928" y="2787774"/>
            <a:ext cx="18722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37" y="3291830"/>
            <a:ext cx="3836287" cy="64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37" y="4177779"/>
            <a:ext cx="3476247" cy="22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2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Sprawdzić </a:t>
            </a:r>
            <a:r>
              <a:rPr lang="pl-PL" sz="1200" dirty="0" smtClean="0">
                <a:latin typeface="Lucida Console" panose="020B0609040504020204" pitchFamily="49" charset="0"/>
              </a:rPr>
              <a:t>status </a:t>
            </a:r>
            <a:r>
              <a:rPr lang="pl-PL" sz="1200" dirty="0" smtClean="0">
                <a:latin typeface="Lucida Console" panose="020B0609040504020204" pitchFamily="49" charset="0"/>
              </a:rPr>
              <a:t>repozytorium</a:t>
            </a: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62" y="281118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80" y="3219822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3" y="1419622"/>
            <a:ext cx="447260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smtClean="0">
                <a:latin typeface="Lucida Console" panose="020B0609040504020204" pitchFamily="49" charset="0"/>
              </a:rPr>
              <a:t>pierwszy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91631"/>
            <a:ext cx="2880321" cy="44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ponownie sprawdźmy status</a:t>
            </a:r>
            <a:r>
              <a:rPr lang="pl-PL" sz="1200" dirty="0" smtClean="0">
                <a:latin typeface="Lucida Console" panose="020B0609040504020204" pitchFamily="49" charset="0"/>
              </a:rPr>
              <a:t>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51" y="1491630"/>
            <a:ext cx="2268221" cy="9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"/>
          <a:stretch/>
        </p:blipFill>
        <p:spPr bwMode="auto">
          <a:xfrm>
            <a:off x="1143638" y="1923678"/>
            <a:ext cx="4320481" cy="78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638" y="3075807"/>
            <a:ext cx="4436474" cy="46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8" y="3900173"/>
            <a:ext cx="2348242" cy="27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900" dirty="0" smtClean="0">
                <a:hlinkClick r:id="rId2"/>
              </a:rPr>
              <a:t>YES3VRLdiUk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www.guru99.com/software-engineering-tutorial.html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4"/>
              </a:rPr>
              <a:t>https://blog.deviniti.com/pl/gitlab-pl/korzysci-biznesowe-z-ci-cd-w-gitlab</a:t>
            </a:r>
            <a:r>
              <a:rPr lang="pl-PL" sz="900" dirty="0" smtClean="0">
                <a:hlinkClick r:id="rId4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5"/>
              </a:rPr>
              <a:t>https://docs.gitlab.com/ee/ci</a:t>
            </a:r>
            <a:r>
              <a:rPr lang="pl-PL" sz="900" dirty="0" smtClean="0">
                <a:hlinkClick r:id="rId5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6"/>
              </a:rPr>
              <a:t>https://</a:t>
            </a:r>
            <a:r>
              <a:rPr lang="pl-PL" sz="900" dirty="0" smtClean="0">
                <a:hlinkClick r:id="rId6"/>
              </a:rPr>
              <a:t>pl.wikipedia.org/wiki/Programowanie_zwinne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7"/>
              </a:rPr>
              <a:t>https://greenido.wordpress.com/2011/04/20/git-101-quick-start-guide</a:t>
            </a:r>
            <a:r>
              <a:rPr lang="pl-PL" sz="900" dirty="0" smtClean="0">
                <a:hlinkClick r:id="rId7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8"/>
              </a:rPr>
              <a:t>https://greenido.wordpress.com/2013/07/22/git-101-useful-commands</a:t>
            </a:r>
            <a:r>
              <a:rPr lang="pl-PL" sz="900" dirty="0" smtClean="0">
                <a:hlinkClick r:id="rId8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 smtClean="0">
                <a:hlinkClick r:id="rId9"/>
              </a:rPr>
              <a:t>https</a:t>
            </a:r>
            <a:r>
              <a:rPr lang="pl-PL" sz="900" dirty="0">
                <a:hlinkClick r:id="rId9"/>
              </a:rPr>
              <a:t>://greenido.wordpress.com/2014/08/03/git-101-part-2-a-bit-more-advance-commands</a:t>
            </a:r>
            <a:r>
              <a:rPr lang="pl-PL" sz="900" dirty="0" smtClean="0">
                <a:hlinkClick r:id="rId9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0"/>
              </a:rPr>
              <a:t>https://</a:t>
            </a:r>
            <a:r>
              <a:rPr lang="pl-PL" sz="900" dirty="0" smtClean="0">
                <a:hlinkClick r:id="rId10"/>
              </a:rPr>
              <a:t>www.atlassian.com/git/tutorials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1"/>
              </a:rPr>
              <a:t>https://</a:t>
            </a:r>
            <a:r>
              <a:rPr lang="pl-PL" sz="900" dirty="0" smtClean="0">
                <a:hlinkClick r:id="rId11"/>
              </a:rPr>
              <a:t>git-scm.com/downloads/guis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2"/>
              </a:rPr>
              <a:t>https://</a:t>
            </a:r>
            <a:r>
              <a:rPr lang="pl-PL" sz="900" dirty="0" smtClean="0">
                <a:hlinkClick r:id="rId12"/>
              </a:rPr>
              <a:t>rogerdudler.github.io/git-guide/index.pl.html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3"/>
              </a:rPr>
              <a:t>https://</a:t>
            </a:r>
            <a:r>
              <a:rPr lang="pl-PL" sz="900" dirty="0" smtClean="0">
                <a:hlinkClick r:id="rId13"/>
              </a:rPr>
              <a:t>www.telepolis.pl/tech/aplikacje/github-rasizm-blacklivesmatter-blacklist-blocklist-master-slave</a:t>
            </a:r>
            <a:endParaRPr lang="pl-PL" sz="9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Konfiguracja Git</a:t>
            </a:r>
          </a:p>
          <a:p>
            <a:pPr marL="400050" lvl="1" indent="0">
              <a:buNone/>
            </a:pPr>
            <a:endParaRPr lang="pl-PL" sz="900" dirty="0" smtClean="0">
              <a:hlinkClick r:id="rId2"/>
            </a:endParaRPr>
          </a:p>
          <a:p>
            <a:pPr marL="400050" lvl="1" indent="0">
              <a:buNone/>
            </a:pPr>
            <a:r>
              <a:rPr lang="pl-PL" sz="900" dirty="0" smtClean="0">
                <a:hlinkClick r:id="rId2"/>
              </a:rPr>
              <a:t>https</a:t>
            </a:r>
            <a:r>
              <a:rPr lang="pl-PL" sz="900" dirty="0">
                <a:hlinkClick r:id="rId2"/>
              </a:rPr>
              <a:t>://</a:t>
            </a:r>
            <a:r>
              <a:rPr lang="pl-PL" sz="900" dirty="0" smtClean="0">
                <a:hlinkClick r:id="rId2"/>
              </a:rPr>
              <a:t>www.atlassian.com/git/tutorials/setting-up-a-repository/git-config</a:t>
            </a:r>
            <a:endParaRPr lang="pl-PL" sz="900" dirty="0" smtClean="0"/>
          </a:p>
          <a:p>
            <a:pPr marL="400050" lvl="1" indent="0">
              <a:buNone/>
            </a:pPr>
            <a:endParaRPr lang="pl-PL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sz="1000" dirty="0" smtClean="0"/>
              <a:t>GitLab </a:t>
            </a:r>
            <a:endParaRPr lang="pl-PL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"Your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you@example.com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l-PL" sz="800" dirty="0" smtClean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Tworzenie repozytorium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800" dirty="0">
                <a:hlinkClick r:id="rId2"/>
              </a:rPr>
              <a:t>https://www.atlassian.com/git/tutorials/setting-up-a-repository/git-config</a:t>
            </a:r>
            <a:endParaRPr lang="pl-PL" sz="800" dirty="0"/>
          </a:p>
          <a:p>
            <a:pPr marL="400050" lvl="1" indent="0">
              <a:buNone/>
            </a:pP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Podstawowa obsługa</a:t>
            </a:r>
          </a:p>
          <a:p>
            <a:pPr marL="0" lvl="1" indent="0">
              <a:buNone/>
            </a:pP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ale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8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Status i historia repozytorium</a:t>
            </a:r>
          </a:p>
          <a:p>
            <a:pPr marL="0" lvl="1" indent="0">
              <a:buNone/>
            </a:pPr>
            <a:endParaRPr lang="fr-F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–n (n – liczba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commitów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–(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 log –format=„%h 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%s (%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shortlog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– gałęzie</a:t>
            </a:r>
          </a:p>
          <a:p>
            <a:pPr marL="0" indent="0">
              <a:buNone/>
            </a:pPr>
            <a:endParaRPr lang="pl-PL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2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4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13980</TotalTime>
  <Words>482</Words>
  <Application>Microsoft Office PowerPoint</Application>
  <PresentationFormat>Pokaz na ekranie (16:9)</PresentationFormat>
  <Paragraphs>174</Paragraphs>
  <Slides>29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0" baseType="lpstr">
      <vt:lpstr>Motyw pakietu Office</vt:lpstr>
      <vt:lpstr>Rozwój oprogramowania dla żółtodziobów Software Developing for Dummies System Kontroli Wersji Oprogramowania Git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Rozwój oprogramowania dla żółtodziobów Software Developing for Dummies System Kontroli Wersji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128</cp:revision>
  <dcterms:created xsi:type="dcterms:W3CDTF">2020-11-25T08:11:53Z</dcterms:created>
  <dcterms:modified xsi:type="dcterms:W3CDTF">2021-03-23T13:04:30Z</dcterms:modified>
</cp:coreProperties>
</file>