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22" r:id="rId11"/>
    <p:sldId id="323" r:id="rId12"/>
    <p:sldId id="324" r:id="rId13"/>
    <p:sldId id="325" r:id="rId14"/>
    <p:sldId id="326" r:id="rId15"/>
    <p:sldId id="319" r:id="rId16"/>
    <p:sldId id="310" r:id="rId17"/>
    <p:sldId id="311" r:id="rId18"/>
    <p:sldId id="327" r:id="rId19"/>
    <p:sldId id="328" r:id="rId20"/>
    <p:sldId id="329" r:id="rId21"/>
    <p:sldId id="330" r:id="rId22"/>
    <p:sldId id="331" r:id="rId23"/>
    <p:sldId id="333" r:id="rId24"/>
    <p:sldId id="332" r:id="rId25"/>
    <p:sldId id="334" r:id="rId26"/>
    <p:sldId id="335" r:id="rId2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sJ8tkHAa8&amp;t=2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Każdy projekt GitLab dysponuje swoją własną tablicą zgłoszeń.</a:t>
            </a:r>
          </a:p>
          <a:p>
            <a:r>
              <a:rPr lang="pl-PL" sz="1600" dirty="0">
                <a:latin typeface="Calibri" panose="020F0502020204030204" pitchFamily="34" charset="0"/>
              </a:rPr>
              <a:t>Aby stworzyć nowe zgłoszenie w projekcie, wystarczy z menu GitLab dla projektu wybrać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358775" indent="-358775">
              <a:buNone/>
            </a:pPr>
            <a:r>
              <a:rPr lang="pl-PL" sz="1600" b="1" dirty="0">
                <a:latin typeface="Calibri" panose="020F0502020204030204" pitchFamily="34" charset="0"/>
              </a:rPr>
              <a:t>	</a:t>
            </a:r>
            <a:r>
              <a:rPr lang="pl-PL" sz="1600" b="1" dirty="0" smtClean="0">
                <a:latin typeface="Calibri" panose="020F0502020204030204" pitchFamily="34" charset="0"/>
              </a:rPr>
              <a:t>	</a:t>
            </a:r>
            <a:r>
              <a:rPr lang="pl-PL" sz="1600" b="1" dirty="0" err="1" smtClean="0">
                <a:latin typeface="Calibri" panose="020F0502020204030204" pitchFamily="34" charset="0"/>
              </a:rPr>
              <a:t>Issues</a:t>
            </a:r>
            <a:r>
              <a:rPr lang="pl-PL" sz="1600" b="1" dirty="0" smtClean="0">
                <a:latin typeface="Calibri" panose="020F0502020204030204" pitchFamily="34" charset="0"/>
              </a:rPr>
              <a:t> </a:t>
            </a:r>
            <a:r>
              <a:rPr lang="pl-PL" sz="1600" b="1" dirty="0">
                <a:latin typeface="Calibri" panose="020F0502020204030204" pitchFamily="34" charset="0"/>
              </a:rPr>
              <a:t>-&gt; New </a:t>
            </a:r>
            <a:r>
              <a:rPr lang="pl-PL" sz="1600" b="1" dirty="0" err="1">
                <a:latin typeface="Calibri" panose="020F0502020204030204" pitchFamily="34" charset="0"/>
              </a:rPr>
              <a:t>issue</a:t>
            </a:r>
            <a:r>
              <a:rPr lang="pl-PL" sz="1600" dirty="0">
                <a:latin typeface="Calibri" panose="020F0502020204030204" pitchFamily="34" charset="0"/>
              </a:rPr>
              <a:t>, </a:t>
            </a:r>
            <a:r>
              <a:rPr lang="pl-PL" sz="1600" dirty="0" smtClean="0">
                <a:latin typeface="Calibri" panose="020F0502020204030204" pitchFamily="34" charset="0"/>
              </a:rPr>
              <a:t/>
            </a:r>
            <a:br>
              <a:rPr lang="pl-PL" sz="1600" dirty="0" smtClean="0">
                <a:latin typeface="Calibri" panose="020F0502020204030204" pitchFamily="34" charset="0"/>
              </a:rPr>
            </a:br>
            <a:r>
              <a:rPr lang="pl-PL" sz="1600" dirty="0" smtClean="0">
                <a:latin typeface="Calibri" panose="020F0502020204030204" pitchFamily="34" charset="0"/>
              </a:rPr>
              <a:t>a </a:t>
            </a:r>
            <a:r>
              <a:rPr lang="pl-PL" sz="1600" dirty="0">
                <a:latin typeface="Calibri" panose="020F0502020204030204" pitchFamily="34" charset="0"/>
              </a:rPr>
              <a:t>następnie nadać mu tytuł i dodać odpowiedni opis</a:t>
            </a:r>
            <a:r>
              <a:rPr lang="pl-PL" sz="1600" dirty="0" smtClean="0">
                <a:latin typeface="Calibri" panose="020F0502020204030204" pitchFamily="34" charset="0"/>
              </a:rPr>
              <a:t>.</a:t>
            </a:r>
          </a:p>
          <a:p>
            <a:pPr marL="358775" indent="-358775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Moduł śledzenia tych ogłoszeń w GitLab </a:t>
            </a:r>
            <a:r>
              <a:rPr lang="pl-PL" sz="1600" dirty="0" smtClean="0">
                <a:latin typeface="Calibri" panose="020F0502020204030204" pitchFamily="34" charset="0"/>
              </a:rPr>
              <a:t> (</a:t>
            </a:r>
            <a:r>
              <a:rPr lang="pl-PL" sz="1600" b="1" dirty="0" err="1" smtClean="0">
                <a:latin typeface="Calibri" panose="020F0502020204030204" pitchFamily="34" charset="0"/>
              </a:rPr>
              <a:t>Issue</a:t>
            </a:r>
            <a:r>
              <a:rPr lang="pl-PL" sz="1600" b="1" dirty="0" smtClean="0">
                <a:latin typeface="Calibri" panose="020F0502020204030204" pitchFamily="34" charset="0"/>
              </a:rPr>
              <a:t> </a:t>
            </a:r>
            <a:r>
              <a:rPr lang="pl-PL" sz="1600" b="1" dirty="0" err="1">
                <a:latin typeface="Calibri" panose="020F0502020204030204" pitchFamily="34" charset="0"/>
              </a:rPr>
              <a:t>T</a:t>
            </a:r>
            <a:r>
              <a:rPr lang="pl-PL" sz="1600" b="1" dirty="0" err="1" smtClean="0">
                <a:latin typeface="Calibri" panose="020F0502020204030204" pitchFamily="34" charset="0"/>
              </a:rPr>
              <a:t>racker</a:t>
            </a:r>
            <a:r>
              <a:rPr lang="pl-PL" sz="1600" dirty="0" smtClean="0">
                <a:latin typeface="Calibri" panose="020F0502020204030204" pitchFamily="34" charset="0"/>
              </a:rPr>
              <a:t>) zapewnia </a:t>
            </a:r>
            <a:r>
              <a:rPr lang="pl-PL" sz="1600" dirty="0">
                <a:latin typeface="Calibri" panose="020F0502020204030204" pitchFamily="34" charset="0"/>
              </a:rPr>
              <a:t>szereg dodatkowych </a:t>
            </a:r>
            <a:r>
              <a:rPr lang="pl-PL" sz="1600" dirty="0" smtClean="0">
                <a:latin typeface="Calibri" panose="020F0502020204030204" pitchFamily="34" charset="0"/>
              </a:rPr>
              <a:t>funkcjonalności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Calibri" panose="020F0502020204030204" pitchFamily="34" charset="0"/>
              </a:rPr>
              <a:t>Issue</a:t>
            </a:r>
            <a:r>
              <a:rPr lang="pl-PL" sz="2400" b="1" dirty="0" smtClean="0">
                <a:latin typeface="Calibri" panose="020F0502020204030204" pitchFamily="34" charset="0"/>
              </a:rPr>
              <a:t> Board w praktyce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Jedno narzędzie / nieskończona funkcjonalność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>
                <a:latin typeface="Calibri" panose="020F0502020204030204" pitchFamily="34" charset="0"/>
              </a:rPr>
              <a:t>Wszystko w jednym </a:t>
            </a:r>
            <a:r>
              <a:rPr lang="pl-PL" sz="2000" dirty="0" smtClean="0">
                <a:latin typeface="Calibri" panose="020F0502020204030204" pitchFamily="34" charset="0"/>
              </a:rPr>
              <a:t>miejscu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Analiza problemów </a:t>
            </a:r>
            <a:r>
              <a:rPr lang="pl-PL" sz="2000" dirty="0">
                <a:latin typeface="Calibri" panose="020F0502020204030204" pitchFamily="34" charset="0"/>
              </a:rPr>
              <a:t>i </a:t>
            </a:r>
            <a:r>
              <a:rPr lang="pl-PL" sz="2000" dirty="0" smtClean="0">
                <a:latin typeface="Calibri" panose="020F0502020204030204" pitchFamily="34" charset="0"/>
              </a:rPr>
              <a:t>postępów </a:t>
            </a:r>
            <a:r>
              <a:rPr lang="pl-PL" sz="2000" dirty="0">
                <a:latin typeface="Calibri" panose="020F0502020204030204" pitchFamily="34" charset="0"/>
              </a:rPr>
              <a:t>bez przełączania się między </a:t>
            </a:r>
            <a:r>
              <a:rPr lang="pl-PL" sz="2000" dirty="0" smtClean="0">
                <a:latin typeface="Calibri" panose="020F0502020204030204" pitchFamily="34" charset="0"/>
              </a:rPr>
              <a:t>produktami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Jeden </a:t>
            </a:r>
            <a:r>
              <a:rPr lang="pl-PL" sz="2000" dirty="0">
                <a:latin typeface="Calibri" panose="020F0502020204030204" pitchFamily="34" charset="0"/>
              </a:rPr>
              <a:t>interfejs do śledzenia </a:t>
            </a:r>
            <a:r>
              <a:rPr lang="pl-PL" sz="2000" dirty="0" smtClean="0">
                <a:latin typeface="Calibri" panose="020F0502020204030204" pitchFamily="34" charset="0"/>
              </a:rPr>
              <a:t>wszystkich zgłoszeń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(od </a:t>
            </a:r>
            <a:r>
              <a:rPr lang="pl-PL" sz="2000" dirty="0">
                <a:latin typeface="Calibri" panose="020F0502020204030204" pitchFamily="34" charset="0"/>
              </a:rPr>
              <a:t>zaległości do </a:t>
            </a:r>
            <a:r>
              <a:rPr lang="pl-PL" sz="2000" dirty="0" smtClean="0">
                <a:latin typeface="Calibri" panose="020F0502020204030204" pitchFamily="34" charset="0"/>
              </a:rPr>
              <a:t>wykonania)</a:t>
            </a:r>
            <a:endParaRPr lang="pl-P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Calibri" panose="020F0502020204030204" pitchFamily="34" charset="0"/>
              </a:rPr>
              <a:t>Issue</a:t>
            </a:r>
            <a:r>
              <a:rPr lang="pl-PL" sz="2400" b="1" dirty="0" smtClean="0">
                <a:latin typeface="Calibri" panose="020F0502020204030204" pitchFamily="34" charset="0"/>
              </a:rPr>
              <a:t> Board w praktyce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Więcej </a:t>
            </a:r>
            <a:r>
              <a:rPr lang="pl-PL" sz="2000" dirty="0">
                <a:latin typeface="Calibri" panose="020F0502020204030204" pitchFamily="34" charset="0"/>
              </a:rPr>
              <a:t>niż wizualna </a:t>
            </a:r>
            <a:r>
              <a:rPr lang="pl-PL" sz="2000" dirty="0" smtClean="0">
                <a:latin typeface="Calibri" panose="020F0502020204030204" pitchFamily="34" charset="0"/>
              </a:rPr>
              <a:t>reprezentacja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Zagadnienia, etykiety </a:t>
            </a:r>
            <a:r>
              <a:rPr lang="pl-PL" sz="2000" dirty="0">
                <a:latin typeface="Calibri" panose="020F0502020204030204" pitchFamily="34" charset="0"/>
              </a:rPr>
              <a:t>i wszystkie metadane, które się z nimi </a:t>
            </a:r>
            <a:r>
              <a:rPr lang="pl-PL" sz="2000" dirty="0" smtClean="0">
                <a:latin typeface="Calibri" panose="020F0502020204030204" pitchFamily="34" charset="0"/>
              </a:rPr>
              <a:t>wiążą</a:t>
            </a:r>
          </a:p>
          <a:p>
            <a:endParaRPr lang="pl-PL" sz="2000" dirty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Te </a:t>
            </a:r>
            <a:r>
              <a:rPr lang="pl-PL" sz="2000" dirty="0">
                <a:latin typeface="Calibri" panose="020F0502020204030204" pitchFamily="34" charset="0"/>
              </a:rPr>
              <a:t>same narzędzia </a:t>
            </a:r>
            <a:r>
              <a:rPr lang="pl-PL" sz="2000" dirty="0" smtClean="0">
                <a:latin typeface="Calibri" panose="020F0502020204030204" pitchFamily="34" charset="0"/>
              </a:rPr>
              <a:t>GitLab do </a:t>
            </a:r>
            <a:r>
              <a:rPr lang="pl-PL" sz="2000" dirty="0">
                <a:latin typeface="Calibri" panose="020F0502020204030204" pitchFamily="34" charset="0"/>
              </a:rPr>
              <a:t>sortowania i </a:t>
            </a:r>
            <a:r>
              <a:rPr lang="pl-PL" sz="2000" dirty="0" smtClean="0">
                <a:latin typeface="Calibri" panose="020F0502020204030204" pitchFamily="34" charset="0"/>
              </a:rPr>
              <a:t>filtrowania</a:t>
            </a:r>
            <a:endParaRPr lang="pl-P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/>
              <a:t>Ty określasz swój </a:t>
            </a:r>
            <a:r>
              <a:rPr lang="pl-PL" sz="2000" dirty="0" smtClean="0"/>
              <a:t>proces</a:t>
            </a:r>
          </a:p>
          <a:p>
            <a:r>
              <a:rPr lang="pl-PL" sz="2000" dirty="0" smtClean="0"/>
              <a:t>A organizacja spoczywa na GitLab</a:t>
            </a:r>
          </a:p>
          <a:p>
            <a:r>
              <a:rPr lang="pl-PL" sz="2000" dirty="0" smtClean="0"/>
              <a:t>Ty </a:t>
            </a:r>
            <a:r>
              <a:rPr lang="pl-PL" sz="2000" dirty="0"/>
              <a:t>tworzysz </a:t>
            </a:r>
            <a:r>
              <a:rPr lang="pl-PL" sz="2000" dirty="0" smtClean="0"/>
              <a:t>etykietę</a:t>
            </a:r>
          </a:p>
          <a:p>
            <a:r>
              <a:rPr lang="pl-PL" sz="2000" dirty="0" smtClean="0"/>
              <a:t>GitLab tworzy </a:t>
            </a:r>
            <a:r>
              <a:rPr lang="pl-PL" sz="2000" dirty="0"/>
              <a:t>odpowiednią </a:t>
            </a:r>
            <a:r>
              <a:rPr lang="pl-PL" sz="2000" dirty="0" smtClean="0"/>
              <a:t>kartę i wiąże z nią zgłoszenia</a:t>
            </a:r>
          </a:p>
          <a:p>
            <a:r>
              <a:rPr lang="pl-PL" sz="2000" dirty="0" smtClean="0"/>
              <a:t>Operacja przeciągania – </a:t>
            </a:r>
            <a:r>
              <a:rPr lang="pl-PL" sz="2000" b="1" dirty="0" smtClean="0"/>
              <a:t>drag &amp; drop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 prosty sposób pozwala przejść z </a:t>
            </a:r>
            <a:r>
              <a:rPr lang="pl-PL" sz="2000" dirty="0"/>
              <a:t>jednego kroku do </a:t>
            </a:r>
            <a:r>
              <a:rPr lang="pl-PL" sz="2000" dirty="0" smtClean="0"/>
              <a:t>następnego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42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</a:p>
          <a:p>
            <a:pPr marL="0" indent="0">
              <a:buNone/>
            </a:pPr>
            <a:endParaRPr lang="pl-PL" sz="1600" b="1" dirty="0"/>
          </a:p>
          <a:p>
            <a:r>
              <a:rPr lang="pl-PL" sz="1900" b="1" dirty="0" smtClean="0"/>
              <a:t>Utwórz zgłoszenie</a:t>
            </a:r>
          </a:p>
          <a:p>
            <a:pPr marL="0" indent="0">
              <a:buNone/>
            </a:pPr>
            <a:r>
              <a:rPr lang="pl-PL" sz="1900" dirty="0" smtClean="0"/>
              <a:t>Zgłoszenia pozwalają zbierać pomysły i dostosowywać role w zespole w celu osiągniecia wspólnego celu</a:t>
            </a:r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 smtClean="0"/>
              <a:t>Przydziel etykietę do zgłoszenia</a:t>
            </a:r>
          </a:p>
          <a:p>
            <a:pPr marL="0" indent="0">
              <a:buNone/>
            </a:pPr>
            <a:r>
              <a:rPr lang="pl-PL" sz="1900" dirty="0"/>
              <a:t>Etykiety ułatwiają kategoryzowanie problemów na podstawie opisowych tytułów. Pomagają zespołom szybko zrozumieć kontekst problemu. M</a:t>
            </a:r>
            <a:r>
              <a:rPr lang="pl-PL" sz="1900" dirty="0" smtClean="0"/>
              <a:t>ogą </a:t>
            </a:r>
            <a:r>
              <a:rPr lang="pl-PL" sz="1900" dirty="0"/>
              <a:t>służyć do opisywania typu problemu, np. „Nowa funkcja”, lub do opisywania etapu problemu, na przykład „Kontrola jakości”. </a:t>
            </a:r>
            <a:endParaRPr lang="pl-PL" sz="1900" dirty="0" smtClean="0"/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/>
              <a:t>Przejdź do tablicy </a:t>
            </a:r>
            <a:r>
              <a:rPr lang="pl-PL" sz="1900" b="1" dirty="0" smtClean="0"/>
              <a:t>zgłosze</a:t>
            </a:r>
            <a:r>
              <a:rPr lang="pl-PL" sz="1900" b="1" dirty="0"/>
              <a:t>ń</a:t>
            </a:r>
            <a:endParaRPr lang="pl-PL" sz="1900" b="1" dirty="0" smtClean="0"/>
          </a:p>
          <a:p>
            <a:pPr marL="0" indent="0">
              <a:buNone/>
            </a:pPr>
            <a:r>
              <a:rPr lang="pl-PL" sz="1900" dirty="0" smtClean="0"/>
              <a:t>Zgłoszenia pojawiają </a:t>
            </a:r>
            <a:r>
              <a:rPr lang="pl-PL" sz="1900" dirty="0"/>
              <a:t>się jako karty na tablicy emisyjnej. Można je uporządkować w wielu kolumnach za pomocą list. </a:t>
            </a:r>
            <a:endParaRPr lang="en-US" sz="1900" dirty="0"/>
          </a:p>
          <a:p>
            <a:pPr marL="0" indent="0">
              <a:buNone/>
            </a:pPr>
            <a:endParaRPr lang="pl-PL" sz="1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r>
              <a:rPr lang="pl-PL" sz="1800" b="1" dirty="0"/>
              <a:t>Utwórz nową </a:t>
            </a:r>
            <a:r>
              <a:rPr lang="pl-PL" sz="1800" b="1" dirty="0" smtClean="0"/>
              <a:t>listę</a:t>
            </a:r>
          </a:p>
          <a:p>
            <a:pPr marL="0" indent="0">
              <a:buNone/>
            </a:pPr>
            <a:r>
              <a:rPr lang="pl-PL" sz="1800" dirty="0" smtClean="0"/>
              <a:t>Listy </a:t>
            </a:r>
            <a:r>
              <a:rPr lang="pl-PL" sz="1800" dirty="0"/>
              <a:t>są oparte na etykietach już utworzonych dla Twojego projektu. 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Każda </a:t>
            </a:r>
            <a:r>
              <a:rPr lang="pl-PL" sz="1800" dirty="0"/>
              <a:t>lista zawiera sprawy przypisane do odpowiedniej </a:t>
            </a:r>
            <a:r>
              <a:rPr lang="pl-PL" sz="1800" dirty="0" smtClean="0"/>
              <a:t>etykiety</a:t>
            </a:r>
            <a:r>
              <a:rPr lang="pl-PL" sz="1800" dirty="0"/>
              <a:t>. 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r>
              <a:rPr lang="pl-PL" sz="1800" b="1" dirty="0" smtClean="0"/>
              <a:t>Przenoś zgłoszenia pomiędzy listami</a:t>
            </a:r>
          </a:p>
          <a:p>
            <a:pPr marL="0" indent="0">
              <a:buNone/>
            </a:pPr>
            <a:r>
              <a:rPr lang="pl-PL" sz="1800" dirty="0" smtClean="0"/>
              <a:t>Wykorzystując system zgłoszeń i list możesz w łatwy sposób śledzić postępy w realizacji projektu oraz łatwo dostosowywać swoje plany, bezpośrednio na podstawie tablicy zgłoszeń.</a:t>
            </a:r>
            <a:endParaRPr lang="pl-PL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8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</a:t>
            </a:r>
            <a:r>
              <a:rPr lang="pl-PL" sz="2400" b="1" dirty="0" smtClean="0"/>
              <a:t>Board - linki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u="sng" dirty="0">
                <a:hlinkClick r:id="rId2"/>
              </a:rPr>
              <a:t>GitLab </a:t>
            </a:r>
            <a:r>
              <a:rPr lang="pl-PL" sz="1600" u="sng" dirty="0" err="1">
                <a:hlinkClick r:id="rId2"/>
              </a:rPr>
              <a:t>issue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err="1">
                <a:hlinkClick r:id="rId2"/>
              </a:rPr>
              <a:t>boards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smtClean="0">
                <a:hlinkClick r:id="rId2"/>
              </a:rPr>
              <a:t>demo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Announcing the GitLab Issue </a:t>
            </a:r>
            <a:r>
              <a:rPr lang="en-US" sz="1600" u="sng" dirty="0" smtClean="0">
                <a:hlinkClick r:id="rId3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4"/>
              </a:rPr>
              <a:t>Introducing the GitLab Issue </a:t>
            </a:r>
            <a:r>
              <a:rPr lang="en-US" sz="1600" u="sng" dirty="0" smtClean="0">
                <a:hlinkClick r:id="rId4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5"/>
              </a:rPr>
              <a:t>4 ways to use GitLab Issue </a:t>
            </a:r>
            <a:r>
              <a:rPr lang="en-US" sz="1600" u="sng" dirty="0" smtClean="0">
                <a:hlinkClick r:id="rId5"/>
              </a:rPr>
              <a:t>Boards</a:t>
            </a:r>
            <a:endParaRPr lang="pl-PL" sz="1600" u="sng" dirty="0" smtClean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Bord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(tablica zgłoszeń/zadań)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alibri" panose="020F0502020204030204" pitchFamily="34" charset="0"/>
              </a:rPr>
              <a:t>Istnieje wiele różnych sposobów tworzenia </a:t>
            </a:r>
            <a:r>
              <a:rPr lang="pl-PL" sz="1800" dirty="0" smtClean="0">
                <a:latin typeface="Calibri" panose="020F0502020204030204" pitchFamily="34" charset="0"/>
              </a:rPr>
              <a:t>oprogramowania</a:t>
            </a:r>
            <a:br>
              <a:rPr lang="pl-PL" sz="1800" dirty="0" smtClean="0">
                <a:latin typeface="Calibri" panose="020F0502020204030204" pitchFamily="34" charset="0"/>
              </a:rPr>
            </a:br>
            <a:r>
              <a:rPr lang="pl-PL" sz="1800" dirty="0" smtClean="0">
                <a:latin typeface="Calibri" panose="020F0502020204030204" pitchFamily="34" charset="0"/>
              </a:rPr>
              <a:t>i </a:t>
            </a:r>
            <a:r>
              <a:rPr lang="pl-PL" sz="1800" dirty="0">
                <a:latin typeface="Calibri" panose="020F0502020204030204" pitchFamily="34" charset="0"/>
              </a:rPr>
              <a:t>uruchamiania projektów. </a:t>
            </a:r>
            <a:endParaRPr lang="pl-PL" sz="1800" dirty="0" smtClean="0">
              <a:latin typeface="Calibri" panose="020F0502020204030204" pitchFamily="34" charset="0"/>
            </a:endParaRPr>
          </a:p>
          <a:p>
            <a:endParaRPr lang="pl-PL" sz="1800" dirty="0" smtClean="0">
              <a:latin typeface="+mj-lt"/>
            </a:endParaRPr>
          </a:p>
          <a:p>
            <a:r>
              <a:rPr lang="pl-PL" sz="1800" dirty="0">
                <a:latin typeface="Calibri" panose="020F0502020204030204" pitchFamily="34" charset="0"/>
              </a:rPr>
              <a:t>Wbudowane tablice zgłoszeń (</a:t>
            </a:r>
            <a:r>
              <a:rPr lang="pl-PL" sz="1800" dirty="0" err="1">
                <a:latin typeface="Calibri" panose="020F0502020204030204" pitchFamily="34" charset="0"/>
              </a:rPr>
              <a:t>Issue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Boards</a:t>
            </a:r>
            <a:r>
              <a:rPr lang="pl-PL" sz="1800" dirty="0">
                <a:latin typeface="Calibri" panose="020F0502020204030204" pitchFamily="34" charset="0"/>
              </a:rPr>
              <a:t>) GitLab </a:t>
            </a:r>
            <a:r>
              <a:rPr lang="pl-PL" sz="1800" dirty="0">
                <a:latin typeface="Calibri" panose="020F0502020204030204" pitchFamily="34" charset="0"/>
              </a:rPr>
              <a:t>to świetny przykład tego, jak wybranie jednego, wszechstronnego narzędzia może znacznie zmniejszyć złożoność i konserwację narzędzi dla użytkownika, nie ograniczając jego możliwości.</a:t>
            </a:r>
            <a:endParaRPr lang="pl-PL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2400" dirty="0"/>
              <a:t>Zarządzanie projektami i </a:t>
            </a:r>
            <a:r>
              <a:rPr lang="pl-PL" sz="2400" dirty="0" smtClean="0"/>
              <a:t>wytwarzaniem </a:t>
            </a:r>
            <a:r>
              <a:rPr lang="pl-PL" sz="2400" dirty="0" smtClean="0"/>
              <a:t>oprogramowania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>jest </a:t>
            </a:r>
            <a:r>
              <a:rPr lang="pl-PL" sz="2400" dirty="0"/>
              <a:t>z natury skomplikowane, ale narzędzia </a:t>
            </a:r>
            <a:r>
              <a:rPr lang="pl-PL" sz="2400" dirty="0" smtClean="0"/>
              <a:t>do jego organizacji nie </a:t>
            </a:r>
            <a:r>
              <a:rPr lang="pl-PL" sz="2400" dirty="0" smtClean="0"/>
              <a:t>muszą wcale </a:t>
            </a:r>
            <a:r>
              <a:rPr lang="pl-PL" sz="2400" dirty="0"/>
              <a:t>takie </a:t>
            </a:r>
            <a:r>
              <a:rPr lang="pl-PL" sz="2400" dirty="0" smtClean="0"/>
              <a:t>być.</a:t>
            </a:r>
            <a:r>
              <a:rPr lang="pl-PL" sz="2400" dirty="0"/>
              <a:t> </a:t>
            </a:r>
            <a:endParaRPr lang="pl-PL" sz="2400" dirty="0" smtClean="0"/>
          </a:p>
          <a:p>
            <a:r>
              <a:rPr lang="pl-PL" sz="2400" dirty="0" smtClean="0"/>
              <a:t>Niezależnie </a:t>
            </a:r>
            <a:r>
              <a:rPr lang="pl-PL" sz="2400" dirty="0"/>
              <a:t>od tego, </a:t>
            </a:r>
            <a:r>
              <a:rPr lang="pl-PL" sz="2400" dirty="0" smtClean="0"/>
              <a:t>iloma projektami, osobami lub produktami </a:t>
            </a:r>
            <a:r>
              <a:rPr lang="pl-PL" sz="2400" dirty="0"/>
              <a:t>zarządzasz, </a:t>
            </a:r>
            <a:r>
              <a:rPr lang="pl-PL" sz="2400" dirty="0" smtClean="0"/>
              <a:t>najważniejszą kwestią jest uzyskanie przejrzystości potrzebnej </a:t>
            </a:r>
            <a:r>
              <a:rPr lang="pl-PL" sz="2400" dirty="0"/>
              <a:t>do sprawnego </a:t>
            </a:r>
            <a:r>
              <a:rPr lang="pl-PL" sz="2400" dirty="0" smtClean="0"/>
              <a:t>działania.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6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2400" dirty="0"/>
              <a:t>Tablica </a:t>
            </a:r>
            <a:r>
              <a:rPr lang="pl-PL" sz="2400" dirty="0" smtClean="0"/>
              <a:t>zgłoszeń GitLab </a:t>
            </a:r>
            <a:r>
              <a:rPr lang="pl-PL" sz="2400" dirty="0"/>
              <a:t>to uproszczone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 smtClean="0"/>
              <a:t>podejście </a:t>
            </a:r>
            <a:r>
              <a:rPr lang="pl-PL" sz="2400" dirty="0"/>
              <a:t>do złożonego problemu. </a:t>
            </a:r>
            <a:endParaRPr lang="pl-PL" sz="2400" dirty="0" smtClean="0"/>
          </a:p>
          <a:p>
            <a:r>
              <a:rPr lang="pl-PL" sz="2400" dirty="0" smtClean="0"/>
              <a:t>Tworzą je listy oparte na </a:t>
            </a:r>
            <a:r>
              <a:rPr lang="pl-PL" sz="2400" dirty="0"/>
              <a:t>tablicy </a:t>
            </a:r>
            <a:r>
              <a:rPr lang="pl-PL" sz="2400" dirty="0" err="1" smtClean="0"/>
              <a:t>Kanban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Możesz </a:t>
            </a:r>
            <a:r>
              <a:rPr lang="pl-PL" sz="2400" dirty="0"/>
              <a:t>tworzyć różne widoki swojej tablicy </a:t>
            </a:r>
            <a:r>
              <a:rPr lang="pl-PL" sz="2400" dirty="0" smtClean="0"/>
              <a:t>zgłoszeń, </a:t>
            </a:r>
            <a:r>
              <a:rPr lang="pl-PL" sz="2400" dirty="0"/>
              <a:t>zachowując te same możliwości filtrowania i </a:t>
            </a:r>
            <a:r>
              <a:rPr lang="pl-PL" sz="2400" dirty="0" smtClean="0"/>
              <a:t>sortowania.</a:t>
            </a:r>
          </a:p>
          <a:p>
            <a:r>
              <a:rPr lang="pl-PL" sz="2400" dirty="0" smtClean="0"/>
              <a:t>Możesz </a:t>
            </a:r>
            <a:r>
              <a:rPr lang="pl-PL" sz="2400" dirty="0"/>
              <a:t>utworzyć wiele tablic, aby uchwycić każdą warstwę </a:t>
            </a:r>
            <a:r>
              <a:rPr lang="pl-PL" sz="2400" dirty="0" smtClean="0"/>
              <a:t>zależności, </a:t>
            </a:r>
            <a:r>
              <a:rPr lang="pl-PL" sz="2400" dirty="0"/>
              <a:t>której </a:t>
            </a:r>
            <a:r>
              <a:rPr lang="pl-PL" sz="2400" dirty="0" smtClean="0"/>
              <a:t>potrzebujesz </a:t>
            </a:r>
            <a:r>
              <a:rPr lang="pl-PL" sz="2400" dirty="0"/>
              <a:t>i zdefiniować zakres </a:t>
            </a:r>
            <a:r>
              <a:rPr lang="pl-PL" sz="2400" dirty="0" smtClean="0"/>
              <a:t>prezentacji tablicy </a:t>
            </a:r>
            <a:r>
              <a:rPr lang="pl-PL" sz="2400" dirty="0"/>
              <a:t>według kamienia milowego, </a:t>
            </a:r>
            <a:r>
              <a:rPr lang="pl-PL" sz="2400" dirty="0" smtClean="0"/>
              <a:t>etykiety, przypisanej do zgłoszenia osoby i </a:t>
            </a:r>
            <a:r>
              <a:rPr lang="pl-PL" sz="2400" dirty="0"/>
              <a:t>wagi.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3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b="1" dirty="0">
                <a:latin typeface="Calibri" panose="020F0502020204030204" pitchFamily="34" charset="0"/>
              </a:rPr>
              <a:t>Zgłoszenia </a:t>
            </a:r>
            <a:r>
              <a:rPr lang="pl-PL" sz="1600" b="1" dirty="0" smtClean="0">
                <a:latin typeface="Calibri" panose="020F0502020204030204" pitchFamily="34" charset="0"/>
              </a:rPr>
              <a:t>poufne</a:t>
            </a:r>
          </a:p>
          <a:p>
            <a:pPr marL="0" indent="0">
              <a:buNone/>
            </a:pP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Jeśli chcesz, aby dyskusja pod zgłoszeniem była dostępna tylko dla Twojego zespołu, możesz oznaczyć je jako poufne.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Nawet </a:t>
            </a:r>
            <a:r>
              <a:rPr lang="pl-PL" sz="1600" dirty="0">
                <a:latin typeface="Calibri" panose="020F0502020204030204" pitchFamily="34" charset="0"/>
              </a:rPr>
              <a:t>jeśli projekt jest publiczny to konkretne zgłoszenie będzie chronione.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Przeglądarka </a:t>
            </a:r>
            <a:r>
              <a:rPr lang="pl-PL" sz="1600" dirty="0">
                <a:latin typeface="Calibri" panose="020F0502020204030204" pitchFamily="34" charset="0"/>
              </a:rPr>
              <a:t>pokaże błąd 404 jeśli ktoś bez uprawnień przynajmniej na poziomie </a:t>
            </a:r>
            <a:r>
              <a:rPr lang="pl-PL" sz="1600" b="1" dirty="0">
                <a:latin typeface="Calibri" panose="020F0502020204030204" pitchFamily="34" charset="0"/>
              </a:rPr>
              <a:t>Reporter</a:t>
            </a:r>
            <a:r>
              <a:rPr lang="pl-PL" sz="1600" dirty="0">
                <a:latin typeface="Calibri" panose="020F0502020204030204" pitchFamily="34" charset="0"/>
              </a:rPr>
              <a:t> spróbuje otworzyć adres URL zgłoszenia.</a:t>
            </a:r>
          </a:p>
          <a:p>
            <a:pPr marL="0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/>
            </a:r>
            <a:br>
              <a:rPr lang="pl-PL" sz="1600" dirty="0">
                <a:latin typeface="Calibri" panose="020F0502020204030204" pitchFamily="34" charset="0"/>
              </a:rPr>
            </a:br>
            <a:endParaRPr lang="pl-PL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Tablica zgłoszeń opiera się na strukturze etykiet projektu i z tego względu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stosuje się te same etykiety opisowe do różnych zagadnień.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Pozwala to wskazać umiejscowienie zadań na tablicy i zachować spójność w całym organizacji w procesie realizacji projektu.</a:t>
            </a:r>
          </a:p>
          <a:p>
            <a:r>
              <a:rPr lang="pl-PL" sz="1600" dirty="0" smtClean="0">
                <a:latin typeface="+mj-lt"/>
              </a:rPr>
              <a:t>Tablica zgłoszeń pokazuje nad którymi problemami pracuje zespół, kto jest do nich przypisany i na jakim etapie znajduje się realizacja całego projektu.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2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1. Śledzenie </a:t>
            </a:r>
            <a:r>
              <a:rPr lang="pl-PL" sz="1800" b="1" dirty="0"/>
              <a:t>przepływu pracy z tablicą zgłoszeń</a:t>
            </a:r>
            <a:endParaRPr lang="pl-PL" sz="1800" b="1" dirty="0"/>
          </a:p>
          <a:p>
            <a:r>
              <a:rPr lang="pl-PL" sz="1600" dirty="0" smtClean="0">
                <a:latin typeface="+mj-lt"/>
              </a:rPr>
              <a:t>Widoczność przepływu pracy pomiędzy etapami realizacji projektu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jest krytyczna</a:t>
            </a:r>
          </a:p>
          <a:p>
            <a:r>
              <a:rPr lang="pl-PL" sz="1600" dirty="0" smtClean="0">
                <a:latin typeface="+mj-lt"/>
              </a:rPr>
              <a:t>Aby utworzyć tablicę zgłoszeń należy utworzyć etykiety dla każdego etapu przepływu pracy i dodaj je jako listy do zgłoszeń na tablicy. </a:t>
            </a:r>
          </a:p>
          <a:p>
            <a:r>
              <a:rPr lang="pl-PL" sz="1600" dirty="0" smtClean="0">
                <a:latin typeface="+mj-lt"/>
              </a:rPr>
              <a:t>Po oznaczeniu zagadnienia etykietą pojawi się ono automatycznie na liście. </a:t>
            </a:r>
          </a:p>
          <a:p>
            <a:r>
              <a:rPr lang="pl-PL" sz="1600" dirty="0" smtClean="0">
                <a:latin typeface="+mj-lt"/>
              </a:rPr>
              <a:t>Gdy zagadnienie będzie gotowe, aby przejść do kolejnego etapu, po prostu przeciąg je pomiędzy listami.</a:t>
            </a:r>
          </a:p>
          <a:p>
            <a:r>
              <a:rPr lang="pl-PL" sz="1600" dirty="0" smtClean="0">
                <a:latin typeface="+mj-lt"/>
              </a:rPr>
              <a:t>Możesz także zmieniać etykiety we właściwościach zadania, co automatycznie wpłynie na organizację ich na tablicy.</a:t>
            </a:r>
          </a:p>
          <a:p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5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żywanie tablicy problemów do śledzenia przepływu pra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3" y="699542"/>
            <a:ext cx="801413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Przepływ </a:t>
            </a:r>
            <a:r>
              <a:rPr lang="pl-PL" sz="1600" dirty="0"/>
              <a:t>pracy </a:t>
            </a:r>
            <a:r>
              <a:rPr lang="pl-PL" sz="1600" dirty="0" smtClean="0"/>
              <a:t>(etykiety etapów) może </a:t>
            </a:r>
            <a:r>
              <a:rPr lang="pl-PL" sz="1600" dirty="0"/>
              <a:t>wyglądać mniej więcej tak:</a:t>
            </a:r>
          </a:p>
          <a:p>
            <a:r>
              <a:rPr lang="pl-PL" sz="1600" dirty="0"/>
              <a:t>Rozwój</a:t>
            </a:r>
          </a:p>
          <a:p>
            <a:r>
              <a:rPr lang="pl-PL" sz="1600" dirty="0" smtClean="0"/>
              <a:t>Projektowanie</a:t>
            </a:r>
            <a:endParaRPr lang="pl-PL" sz="1600" dirty="0"/>
          </a:p>
          <a:p>
            <a:r>
              <a:rPr lang="pl-PL" sz="1600" dirty="0" smtClean="0"/>
              <a:t>Przegląd</a:t>
            </a:r>
            <a:endParaRPr lang="pl-PL" sz="1600" dirty="0"/>
          </a:p>
          <a:p>
            <a:r>
              <a:rPr lang="pl-PL" sz="1600" dirty="0" smtClean="0"/>
              <a:t>Testy</a:t>
            </a:r>
            <a:endParaRPr lang="pl-PL" sz="1600" dirty="0"/>
          </a:p>
          <a:p>
            <a:r>
              <a:rPr lang="pl-PL" sz="1600" dirty="0" smtClean="0"/>
              <a:t>Integracja</a:t>
            </a:r>
          </a:p>
          <a:p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Aby utworzyć właściwą tablicę zgłoszeń zdefiniuj wymagane etykiety i przydziel je do odpowiednich zadań.</a:t>
            </a:r>
            <a:endParaRPr lang="pl-PL" sz="1600" dirty="0"/>
          </a:p>
          <a:p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0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2. Planowanie na podstawie kategorii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Tablica zgłoszeń może być również tworzona na podstawie kategorii.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Analiza pracy w projekcie może być realizowana w oparciu o jej przepływ pomiędzy etapami określonymi przez przypisane do zadań etykiety.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Podobnie możliwa jest też analiza pracy w kilku projektach, w oparciu o definicje pomocnych kategorii.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Mogą być one wiązane z określonym kamieniem milowym, dzięki czemu można obserwować, które zagadnienia są z nim związane i które mają wpływ na jego osiągnięcie.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3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3. Analiza pracy zespołu</a:t>
            </a: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Możliwa jest również analiza pracy ze względu na poszczególnych członków zespołu i przypisanych im zadań.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3074" name="Picture 2" descr="Example assignee issue board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1670"/>
            <a:ext cx="648300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4. Planowanie zgłoszeń i kamieni milowych</a:t>
            </a:r>
          </a:p>
          <a:p>
            <a:pPr marL="0" indent="0">
              <a:buNone/>
            </a:pPr>
            <a:r>
              <a:rPr lang="pl-PL" sz="1600" dirty="0" smtClean="0"/>
              <a:t>Podobny widok można uzyskać z wykorzystaniem zdefiniowanych kamieni milowych</a:t>
            </a:r>
          </a:p>
          <a:p>
            <a:pPr marL="0" indent="0">
              <a:buNone/>
            </a:pPr>
            <a:endParaRPr lang="pl-PL" sz="1600" b="1" dirty="0" smtClean="0"/>
          </a:p>
          <a:p>
            <a:pPr marL="0" indent="0">
              <a:buNone/>
            </a:pPr>
            <a:endParaRPr lang="pl-PL" sz="1600" b="1" dirty="0" smtClean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4098" name="Picture 2" descr="Przykład listy kamieni milowy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0215"/>
            <a:ext cx="6552729" cy="22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b="1" dirty="0">
                <a:latin typeface="Calibri" panose="020F0502020204030204" pitchFamily="34" charset="0"/>
              </a:rPr>
              <a:t>Terminy</a:t>
            </a: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Do </a:t>
            </a:r>
            <a:r>
              <a:rPr lang="pl-PL" sz="1600" dirty="0">
                <a:latin typeface="Calibri" panose="020F0502020204030204" pitchFamily="34" charset="0"/>
              </a:rPr>
              <a:t>każdego zgłoszenia możesz przypisać termin. Niektóre zespoły mają napięty grafik, więc konieczna jest możliwość ustawienia </a:t>
            </a:r>
            <a:r>
              <a:rPr lang="pl-PL" sz="1600" dirty="0" err="1">
                <a:latin typeface="Calibri" panose="020F0502020204030204" pitchFamily="34" charset="0"/>
              </a:rPr>
              <a:t>deadline’u</a:t>
            </a:r>
            <a:r>
              <a:rPr lang="pl-PL" sz="1600" dirty="0">
                <a:latin typeface="Calibri" panose="020F0502020204030204" pitchFamily="34" charset="0"/>
              </a:rPr>
              <a:t> dla wdrożeń i rozwiązywania problemów. Terminy wprowadzają taką możliwość.</a:t>
            </a: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W </a:t>
            </a:r>
            <a:r>
              <a:rPr lang="pl-PL" sz="1600" dirty="0">
                <a:latin typeface="Calibri" panose="020F0502020204030204" pitchFamily="34" charset="0"/>
              </a:rPr>
              <a:t>przypadku terminów w projektach wielozadaniowych, takich jak: </a:t>
            </a:r>
            <a:r>
              <a:rPr lang="pl-PL" sz="1600" b="1" dirty="0" err="1" smtClean="0">
                <a:latin typeface="Calibri" panose="020F0502020204030204" pitchFamily="34" charset="0"/>
              </a:rPr>
              <a:t>new</a:t>
            </a:r>
            <a:r>
              <a:rPr lang="pl-PL" sz="1600" b="1" dirty="0" smtClean="0">
                <a:latin typeface="Calibri" panose="020F0502020204030204" pitchFamily="34" charset="0"/>
              </a:rPr>
              <a:t> </a:t>
            </a:r>
            <a:r>
              <a:rPr lang="pl-PL" sz="1600" b="1" dirty="0" err="1" smtClean="0">
                <a:latin typeface="Calibri" panose="020F0502020204030204" pitchFamily="34" charset="0"/>
              </a:rPr>
              <a:t>release</a:t>
            </a:r>
            <a:r>
              <a:rPr lang="pl-PL" sz="1600" dirty="0">
                <a:latin typeface="Calibri" panose="020F0502020204030204" pitchFamily="34" charset="0"/>
              </a:rPr>
              <a:t>, </a:t>
            </a:r>
            <a:r>
              <a:rPr lang="pl-PL" sz="1600" b="1" dirty="0">
                <a:latin typeface="Calibri" panose="020F0502020204030204" pitchFamily="34" charset="0"/>
              </a:rPr>
              <a:t>uruchomienie produktu</a:t>
            </a:r>
            <a:r>
              <a:rPr lang="pl-PL" sz="1600" dirty="0">
                <a:latin typeface="Calibri" panose="020F0502020204030204" pitchFamily="34" charset="0"/>
              </a:rPr>
              <a:t> czy też </a:t>
            </a:r>
            <a:r>
              <a:rPr lang="pl-PL" sz="1600" b="1" dirty="0">
                <a:latin typeface="Calibri" panose="020F0502020204030204" pitchFamily="34" charset="0"/>
              </a:rPr>
              <a:t>kwartalne śledzenie zadań</a:t>
            </a:r>
            <a:r>
              <a:rPr lang="pl-PL" sz="1600" dirty="0">
                <a:latin typeface="Calibri" panose="020F0502020204030204" pitchFamily="34" charset="0"/>
              </a:rPr>
              <a:t>, mamy do </a:t>
            </a:r>
            <a:r>
              <a:rPr lang="pl-PL" sz="1600" dirty="0" smtClean="0">
                <a:latin typeface="Calibri" panose="020F0502020204030204" pitchFamily="34" charset="0"/>
              </a:rPr>
              <a:t>dyspozycji</a:t>
            </a:r>
            <a:r>
              <a:rPr lang="pl-PL" sz="1600" dirty="0">
                <a:latin typeface="Calibri" panose="020F0502020204030204" pitchFamily="34" charset="0"/>
              </a:rPr>
              <a:t> </a:t>
            </a:r>
            <a:r>
              <a:rPr lang="pl-PL" sz="1600" b="1" dirty="0" smtClean="0">
                <a:latin typeface="Calibri" panose="020F0502020204030204" pitchFamily="34" charset="0"/>
              </a:rPr>
              <a:t>kamienie milowe</a:t>
            </a:r>
            <a:r>
              <a:rPr lang="pl-PL" sz="1600" dirty="0" smtClean="0">
                <a:latin typeface="Calibri" panose="020F0502020204030204" pitchFamily="34" charset="0"/>
              </a:rPr>
              <a:t>.</a:t>
            </a: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b="1" dirty="0" smtClean="0">
                <a:latin typeface="Calibri" panose="020F0502020204030204" pitchFamily="34" charset="0"/>
              </a:rPr>
              <a:t>Przydziały</a:t>
            </a:r>
          </a:p>
          <a:p>
            <a:pPr marL="0" indent="0">
              <a:buNone/>
            </a:pP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Gdy ktoś </a:t>
            </a:r>
            <a:r>
              <a:rPr lang="pl-PL" sz="1600" dirty="0" smtClean="0">
                <a:latin typeface="Calibri" panose="020F0502020204030204" pitchFamily="34" charset="0"/>
              </a:rPr>
              <a:t>rozpoczyna </a:t>
            </a:r>
            <a:r>
              <a:rPr lang="pl-PL" sz="1600" dirty="0">
                <a:latin typeface="Calibri" panose="020F0502020204030204" pitchFamily="34" charset="0"/>
              </a:rPr>
              <a:t>pracę nad zgłoszeniem, można je przypisać bezpośrednio do tej osoby.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Przydziały </a:t>
            </a:r>
            <a:r>
              <a:rPr lang="pl-PL" sz="1600" dirty="0">
                <a:latin typeface="Calibri" panose="020F0502020204030204" pitchFamily="34" charset="0"/>
              </a:rPr>
              <a:t>można zmieniać bez ograniczeń.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Idea </a:t>
            </a:r>
            <a:r>
              <a:rPr lang="pl-PL" sz="1600" dirty="0">
                <a:latin typeface="Calibri" panose="020F0502020204030204" pitchFamily="34" charset="0"/>
              </a:rPr>
              <a:t>jest taka, by osoba przypisana była odpowiedzialna za zgłoszenie do momentu przydzielenia go komuś innemu.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Oczywiście </a:t>
            </a:r>
            <a:r>
              <a:rPr lang="pl-PL" sz="1600" dirty="0">
                <a:latin typeface="Calibri" panose="020F0502020204030204" pitchFamily="34" charset="0"/>
              </a:rPr>
              <a:t>istnieje możliwość filtrowania zgłoszenia według przydziałów.</a:t>
            </a: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b="1" dirty="0">
                <a:latin typeface="Calibri" panose="020F0502020204030204" pitchFamily="34" charset="0"/>
              </a:rPr>
              <a:t>Oznaczenia</a:t>
            </a: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Oznaczenia </a:t>
            </a:r>
            <a:r>
              <a:rPr lang="pl-PL" sz="1600" dirty="0">
                <a:latin typeface="Calibri" panose="020F0502020204030204" pitchFamily="34" charset="0"/>
              </a:rPr>
              <a:t>GitLab to kolejna ważna część </a:t>
            </a:r>
            <a:r>
              <a:rPr lang="pl-PL" sz="1600" dirty="0" err="1">
                <a:latin typeface="Calibri" panose="020F0502020204030204" pitchFamily="34" charset="0"/>
              </a:rPr>
              <a:t>workflow</a:t>
            </a:r>
            <a:r>
              <a:rPr lang="pl-PL" sz="1600" dirty="0">
                <a:latin typeface="Calibri" panose="020F0502020204030204" pitchFamily="34" charset="0"/>
              </a:rPr>
              <a:t> </a:t>
            </a:r>
            <a:r>
              <a:rPr lang="pl-PL" sz="1600" dirty="0" err="1">
                <a:latin typeface="Calibri" panose="020F0502020204030204" pitchFamily="34" charset="0"/>
              </a:rPr>
              <a:t>GitLab’a</a:t>
            </a:r>
            <a:r>
              <a:rPr lang="pl-PL" sz="1600" dirty="0">
                <a:latin typeface="Calibri" panose="020F0502020204030204" pitchFamily="34" charset="0"/>
              </a:rPr>
              <a:t>. Możemy używać ich do kategoryzowania zgłoszeń, rozmieszczania ich w </a:t>
            </a:r>
            <a:r>
              <a:rPr lang="pl-PL" sz="1600" dirty="0" err="1">
                <a:latin typeface="Calibri" panose="020F0502020204030204" pitchFamily="34" charset="0"/>
              </a:rPr>
              <a:t>workflow</a:t>
            </a:r>
            <a:r>
              <a:rPr lang="pl-PL" sz="1600" dirty="0">
                <a:latin typeface="Calibri" panose="020F0502020204030204" pitchFamily="34" charset="0"/>
              </a:rPr>
              <a:t>, jak i również do nadawania priorytetów.</a:t>
            </a: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Oznaczenia pozwalają pracować z tablicą zgłoszeń GitLab, umożliwiając planowanie i organizując </a:t>
            </a:r>
            <a:r>
              <a:rPr lang="pl-PL" sz="1600" dirty="0" err="1">
                <a:latin typeface="Calibri" panose="020F0502020204030204" pitchFamily="34" charset="0"/>
              </a:rPr>
              <a:t>workflow</a:t>
            </a:r>
            <a:r>
              <a:rPr lang="pl-PL" sz="1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Nowością jest możliwość tworzenia oznaczeń grupowych, które pozwalają na przypisywanie tych samych oznaczeń do grup projektów.</a:t>
            </a: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b="1" dirty="0" smtClean="0">
                <a:latin typeface="Calibri" panose="020F0502020204030204" pitchFamily="34" charset="0"/>
              </a:rPr>
              <a:t>Waga </a:t>
            </a:r>
            <a:r>
              <a:rPr lang="pl-PL" sz="1600" b="1" dirty="0">
                <a:latin typeface="Calibri" panose="020F0502020204030204" pitchFamily="34" charset="0"/>
              </a:rPr>
              <a:t>zgłoszeń</a:t>
            </a:r>
          </a:p>
          <a:p>
            <a:pPr marL="0" indent="0">
              <a:buNone/>
            </a:pP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Każdemu </a:t>
            </a:r>
            <a:r>
              <a:rPr lang="pl-PL" sz="1600" dirty="0">
                <a:latin typeface="Calibri" panose="020F0502020204030204" pitchFamily="34" charset="0"/>
              </a:rPr>
              <a:t>zgłoszeniu można przypisać odpowiednią wagę, aby precyzyjnie ustalić stopień trudności wdrożenia zgłoszonego pomysłu.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Łatwiejsze </a:t>
            </a:r>
            <a:r>
              <a:rPr lang="pl-PL" sz="1600" dirty="0">
                <a:latin typeface="Calibri" panose="020F0502020204030204" pitchFamily="34" charset="0"/>
              </a:rPr>
              <a:t>z nich mogłyby otrzymać wagę 01-03, nieco trudniejsze 04-06, a najtrudniejsze 07-09. </a:t>
            </a:r>
            <a:endParaRPr lang="pl-PL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alibri" panose="020F0502020204030204" pitchFamily="34" charset="0"/>
              </a:rPr>
              <a:t>W </a:t>
            </a:r>
            <a:r>
              <a:rPr lang="pl-PL" sz="1600" dirty="0">
                <a:latin typeface="Calibri" panose="020F0502020204030204" pitchFamily="34" charset="0"/>
              </a:rPr>
              <a:t>porozumieniu z zespołem możesz oczywiście wypracować własne standardy wagowe.</a:t>
            </a:r>
          </a:p>
          <a:p>
            <a:pPr marL="0" indent="0"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GitLab </a:t>
            </a:r>
            <a:r>
              <a:rPr lang="pl-PL" sz="1600" dirty="0" err="1">
                <a:latin typeface="Calibri" panose="020F0502020204030204" pitchFamily="34" charset="0"/>
              </a:rPr>
              <a:t>Issue</a:t>
            </a:r>
            <a:r>
              <a:rPr lang="pl-PL" sz="1600" dirty="0">
                <a:latin typeface="Calibri" panose="020F0502020204030204" pitchFamily="34" charset="0"/>
              </a:rPr>
              <a:t> Board (tablica zgłoszeń) to znakomite narzędzie do planowania i organizowania zgłoszeń, umożliwiające dopasowanie ich do procesów w Twoim projekcie</a:t>
            </a:r>
            <a:r>
              <a:rPr lang="pl-PL" sz="1600" dirty="0" smtClean="0">
                <a:latin typeface="Calibri" panose="020F0502020204030204" pitchFamily="34" charset="0"/>
              </a:rPr>
              <a:t>.</a:t>
            </a:r>
          </a:p>
          <a:p>
            <a:endParaRPr lang="pl-PL" sz="1600" dirty="0">
              <a:latin typeface="Calibri" panose="020F0502020204030204" pitchFamily="34" charset="0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Tablica wyświetla odpowiednio oznaczone listy, umożliwiające dzielenie zgłoszeń według kategorii. Każda z list zawiera odpowiednie dla niej zgłoszenia, zaprezentowane w formie kart</a:t>
            </a:r>
            <a:r>
              <a:rPr lang="pl-PL" sz="1600" dirty="0" smtClean="0">
                <a:latin typeface="Calibri" panose="020F0502020204030204" pitchFamily="34" charset="0"/>
              </a:rPr>
              <a:t>.</a:t>
            </a:r>
          </a:p>
          <a:p>
            <a:endParaRPr lang="pl-PL" sz="1600" dirty="0">
              <a:latin typeface="Calibri" panose="020F0502020204030204" pitchFamily="34" charset="0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Karty można przypinać do list w dowolny sposób. Taka akcja powoduje dodanie do niej znacznika listy. W efekcie ułatwia to pracę po przełączeniu z widoku tablicy (Board) na widok zgłoszenia (</a:t>
            </a:r>
            <a:r>
              <a:rPr lang="pl-PL" sz="1600" dirty="0" err="1">
                <a:latin typeface="Calibri" panose="020F0502020204030204" pitchFamily="34" charset="0"/>
              </a:rPr>
              <a:t>Issues</a:t>
            </a:r>
            <a:r>
              <a:rPr lang="pl-PL" sz="1600" dirty="0" smtClean="0">
                <a:latin typeface="Calibri" panose="020F0502020204030204" pitchFamily="34" charset="0"/>
              </a:rPr>
              <a:t>).</a:t>
            </a:r>
            <a:r>
              <a:rPr lang="pl-PL" sz="1600" dirty="0">
                <a:latin typeface="Calibri" panose="020F0502020204030204" pitchFamily="34" charset="0"/>
              </a:rPr>
              <a:t/>
            </a:r>
            <a:br>
              <a:rPr lang="pl-PL" sz="1600" dirty="0">
                <a:latin typeface="Calibri" panose="020F0502020204030204" pitchFamily="34" charset="0"/>
              </a:rPr>
            </a:b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>
                <a:latin typeface="Calibri" panose="020F0502020204030204" pitchFamily="34" charset="0"/>
              </a:rPr>
              <a:t>Issue</a:t>
            </a:r>
            <a:r>
              <a:rPr lang="pl-PL" sz="2400" b="1" dirty="0">
                <a:latin typeface="Calibri" panose="020F0502020204030204" pitchFamily="34" charset="0"/>
              </a:rPr>
              <a:t> Board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2000" b="1" dirty="0">
                <a:latin typeface="Calibri" panose="020F0502020204030204" pitchFamily="34" charset="0"/>
              </a:rPr>
              <a:t>Nowością</a:t>
            </a:r>
            <a:r>
              <a:rPr lang="pl-PL" sz="2000" dirty="0">
                <a:latin typeface="Calibri" panose="020F0502020204030204" pitchFamily="34" charset="0"/>
              </a:rPr>
              <a:t> która została wprowadzona niedawno jest możliwość wykorzystywania wielu tablic zgłoszeń (</a:t>
            </a:r>
            <a:r>
              <a:rPr lang="pl-PL" sz="2000" dirty="0" err="1">
                <a:latin typeface="Calibri" panose="020F0502020204030204" pitchFamily="34" charset="0"/>
              </a:rPr>
              <a:t>Multiple</a:t>
            </a:r>
            <a:r>
              <a:rPr lang="pl-PL" sz="2000" dirty="0">
                <a:latin typeface="Calibri" panose="020F0502020204030204" pitchFamily="34" charset="0"/>
              </a:rPr>
              <a:t> </a:t>
            </a:r>
            <a:r>
              <a:rPr lang="pl-PL" sz="2000" dirty="0" err="1">
                <a:latin typeface="Calibri" panose="020F0502020204030204" pitchFamily="34" charset="0"/>
              </a:rPr>
              <a:t>Issue</a:t>
            </a:r>
            <a:r>
              <a:rPr lang="pl-PL" sz="2000" dirty="0">
                <a:latin typeface="Calibri" panose="020F0502020204030204" pitchFamily="34" charset="0"/>
              </a:rPr>
              <a:t> </a:t>
            </a:r>
            <a:r>
              <a:rPr lang="pl-PL" sz="2000" dirty="0" err="1">
                <a:latin typeface="Calibri" panose="020F0502020204030204" pitchFamily="34" charset="0"/>
              </a:rPr>
              <a:t>Boards</a:t>
            </a:r>
            <a:r>
              <a:rPr lang="pl-PL" sz="2000" dirty="0">
                <a:latin typeface="Calibri" panose="020F0502020204030204" pitchFamily="34" charset="0"/>
              </a:rPr>
              <a:t>) w jednym projekcie. </a:t>
            </a:r>
            <a:r>
              <a:rPr lang="pl-PL" sz="2000" dirty="0" err="1">
                <a:latin typeface="Calibri" panose="020F0502020204030204" pitchFamily="34" charset="0"/>
              </a:rPr>
              <a:t>Multiple</a:t>
            </a:r>
            <a:r>
              <a:rPr lang="pl-PL" sz="2000" dirty="0">
                <a:latin typeface="Calibri" panose="020F0502020204030204" pitchFamily="34" charset="0"/>
              </a:rPr>
              <a:t> </a:t>
            </a:r>
            <a:r>
              <a:rPr lang="pl-PL" sz="2000" dirty="0" err="1">
                <a:latin typeface="Calibri" panose="020F0502020204030204" pitchFamily="34" charset="0"/>
              </a:rPr>
              <a:t>Issue</a:t>
            </a:r>
            <a:r>
              <a:rPr lang="pl-PL" sz="2000" dirty="0">
                <a:latin typeface="Calibri" panose="020F0502020204030204" pitchFamily="34" charset="0"/>
              </a:rPr>
              <a:t> </a:t>
            </a:r>
            <a:r>
              <a:rPr lang="pl-PL" sz="2000" dirty="0" err="1">
                <a:latin typeface="Calibri" panose="020F0502020204030204" pitchFamily="34" charset="0"/>
              </a:rPr>
              <a:t>Boards</a:t>
            </a:r>
            <a:r>
              <a:rPr lang="pl-PL" sz="2000" dirty="0">
                <a:latin typeface="Calibri" panose="020F0502020204030204" pitchFamily="34" charset="0"/>
              </a:rPr>
              <a:t> jest najlepszym sposobem na jednoczesne organizowanie zgłoszeń z kilku różnych </a:t>
            </a:r>
            <a:r>
              <a:rPr lang="pl-PL" sz="2000" dirty="0" err="1">
                <a:latin typeface="Calibri" panose="020F0502020204030204" pitchFamily="34" charset="0"/>
              </a:rPr>
              <a:t>workflow</a:t>
            </a:r>
            <a:r>
              <a:rPr lang="pl-PL" sz="2000" dirty="0" smtClean="0">
                <a:latin typeface="Calibri" panose="020F0502020204030204" pitchFamily="34" charset="0"/>
              </a:rPr>
              <a:t>.</a:t>
            </a:r>
            <a:endParaRPr lang="pl-P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Calibri" panose="020F0502020204030204" pitchFamily="34" charset="0"/>
              </a:rPr>
              <a:t>Issue</a:t>
            </a:r>
            <a:r>
              <a:rPr lang="pl-PL" sz="2400" b="1" dirty="0" smtClean="0">
                <a:latin typeface="Calibri" panose="020F0502020204030204" pitchFamily="34" charset="0"/>
              </a:rPr>
              <a:t> Board w praktyce</a:t>
            </a:r>
            <a:endParaRPr lang="pl-PL" sz="16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l-PL" sz="1600" b="1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Jedno narzędzie / nieskończona funkcjonalność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>
                <a:latin typeface="Calibri" panose="020F0502020204030204" pitchFamily="34" charset="0"/>
              </a:rPr>
              <a:t>Wszystko w jednym </a:t>
            </a:r>
            <a:r>
              <a:rPr lang="pl-PL" sz="2000" dirty="0" smtClean="0">
                <a:latin typeface="Calibri" panose="020F0502020204030204" pitchFamily="34" charset="0"/>
              </a:rPr>
              <a:t>miejscu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Analiza problemów </a:t>
            </a:r>
            <a:r>
              <a:rPr lang="pl-PL" sz="2000" dirty="0">
                <a:latin typeface="Calibri" panose="020F0502020204030204" pitchFamily="34" charset="0"/>
              </a:rPr>
              <a:t>i </a:t>
            </a:r>
            <a:r>
              <a:rPr lang="pl-PL" sz="2000" dirty="0" smtClean="0">
                <a:latin typeface="Calibri" panose="020F0502020204030204" pitchFamily="34" charset="0"/>
              </a:rPr>
              <a:t>postępów </a:t>
            </a:r>
            <a:r>
              <a:rPr lang="pl-PL" sz="2000" dirty="0">
                <a:latin typeface="Calibri" panose="020F0502020204030204" pitchFamily="34" charset="0"/>
              </a:rPr>
              <a:t>bez przełączania się między </a:t>
            </a:r>
            <a:r>
              <a:rPr lang="pl-PL" sz="2000" dirty="0" smtClean="0">
                <a:latin typeface="Calibri" panose="020F0502020204030204" pitchFamily="34" charset="0"/>
              </a:rPr>
              <a:t>produktami</a:t>
            </a:r>
          </a:p>
          <a:p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Jeden </a:t>
            </a:r>
            <a:r>
              <a:rPr lang="pl-PL" sz="2000" dirty="0">
                <a:latin typeface="Calibri" panose="020F0502020204030204" pitchFamily="34" charset="0"/>
              </a:rPr>
              <a:t>interfejs do śledzenia </a:t>
            </a:r>
            <a:r>
              <a:rPr lang="pl-PL" sz="2000" dirty="0" smtClean="0">
                <a:latin typeface="Calibri" panose="020F0502020204030204" pitchFamily="34" charset="0"/>
              </a:rPr>
              <a:t>wszystkich zgłoszeń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(od </a:t>
            </a:r>
            <a:r>
              <a:rPr lang="pl-PL" sz="2000" dirty="0">
                <a:latin typeface="Calibri" panose="020F0502020204030204" pitchFamily="34" charset="0"/>
              </a:rPr>
              <a:t>zaległości do </a:t>
            </a:r>
            <a:r>
              <a:rPr lang="pl-PL" sz="2000" dirty="0" smtClean="0">
                <a:latin typeface="Calibri" panose="020F0502020204030204" pitchFamily="34" charset="0"/>
              </a:rPr>
              <a:t>wykonania)</a:t>
            </a:r>
            <a:endParaRPr lang="pl-P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15801</TotalTime>
  <Words>909</Words>
  <Application>Microsoft Office PowerPoint</Application>
  <PresentationFormat>Pokaz na ekranie (16:9)</PresentationFormat>
  <Paragraphs>154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Kontrola Wersji Oprogramowania  GitLab Issue Bord (tablica zgłoszeń/zadań)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182</cp:revision>
  <dcterms:created xsi:type="dcterms:W3CDTF">2020-11-25T08:11:53Z</dcterms:created>
  <dcterms:modified xsi:type="dcterms:W3CDTF">2021-05-05T05:32:27Z</dcterms:modified>
</cp:coreProperties>
</file>