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0" r:id="rId2"/>
    <p:sldId id="311" r:id="rId3"/>
    <p:sldId id="309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1" r:id="rId12"/>
    <p:sldId id="322" r:id="rId13"/>
    <p:sldId id="323" r:id="rId14"/>
    <p:sldId id="324" r:id="rId15"/>
    <p:sldId id="325" r:id="rId16"/>
    <p:sldId id="326" r:id="rId17"/>
    <p:sldId id="319" r:id="rId1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42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sJ8tkHAa8&amp;t=2s" TargetMode="External"/><Relationship Id="rId2" Type="http://schemas.openxmlformats.org/officeDocument/2006/relationships/hyperlink" Target="https://www.youtube.com/watch?v=CiolDtBIOA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out.gitlab.com/blog/2018/08/02/4-ways-to-use-gitlab-issue-boards/" TargetMode="External"/><Relationship Id="rId4" Type="http://schemas.openxmlformats.org/officeDocument/2006/relationships/hyperlink" Target="https://about.gitlab.com/stages-devops-lifecycle/issueboar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Issue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Bord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(tablica zgłoszeń/zadań)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2000" b="1" dirty="0"/>
              <a:t>Nowością</a:t>
            </a:r>
            <a:r>
              <a:rPr lang="pl-PL" sz="2000" dirty="0"/>
              <a:t> która została wprowadzona niedawno jest możliwość wykorzystywania wielu tablic zgłoszeń (</a:t>
            </a:r>
            <a:r>
              <a:rPr lang="pl-PL" sz="2000" dirty="0" err="1"/>
              <a:t>Multiple</a:t>
            </a:r>
            <a:r>
              <a:rPr lang="pl-PL" sz="2000" dirty="0"/>
              <a:t> </a:t>
            </a:r>
            <a:r>
              <a:rPr lang="pl-PL" sz="2000" dirty="0" err="1"/>
              <a:t>Issue</a:t>
            </a:r>
            <a:r>
              <a:rPr lang="pl-PL" sz="2000" dirty="0"/>
              <a:t> </a:t>
            </a:r>
            <a:r>
              <a:rPr lang="pl-PL" sz="2000" dirty="0" err="1"/>
              <a:t>Boards</a:t>
            </a:r>
            <a:r>
              <a:rPr lang="pl-PL" sz="2000" dirty="0"/>
              <a:t>) w jednym projekcie. </a:t>
            </a:r>
            <a:r>
              <a:rPr lang="pl-PL" sz="2000" dirty="0" err="1"/>
              <a:t>Multiple</a:t>
            </a:r>
            <a:r>
              <a:rPr lang="pl-PL" sz="2000" dirty="0"/>
              <a:t> </a:t>
            </a:r>
            <a:r>
              <a:rPr lang="pl-PL" sz="2000" dirty="0" err="1"/>
              <a:t>Issue</a:t>
            </a:r>
            <a:r>
              <a:rPr lang="pl-PL" sz="2000" dirty="0"/>
              <a:t> </a:t>
            </a:r>
            <a:r>
              <a:rPr lang="pl-PL" sz="2000" dirty="0" err="1"/>
              <a:t>Boards</a:t>
            </a:r>
            <a:r>
              <a:rPr lang="pl-PL" sz="2000" dirty="0"/>
              <a:t> jest najlepszym sposobem na jednoczesne organizowanie zgłoszeń z kilku różnych </a:t>
            </a:r>
            <a:r>
              <a:rPr lang="pl-PL" sz="2000" dirty="0" err="1"/>
              <a:t>workflow</a:t>
            </a:r>
            <a:r>
              <a:rPr lang="pl-PL" sz="2000" dirty="0" smtClean="0"/>
              <a:t>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774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 smtClean="0"/>
              <a:t>Jedno narzędzie / nieskończona funkcjonalność</a:t>
            </a:r>
          </a:p>
          <a:p>
            <a:endParaRPr lang="pl-PL" sz="2000" dirty="0" smtClean="0"/>
          </a:p>
          <a:p>
            <a:r>
              <a:rPr lang="pl-PL" sz="2000" dirty="0"/>
              <a:t>Wszystko w jednym </a:t>
            </a:r>
            <a:r>
              <a:rPr lang="pl-PL" sz="2000" dirty="0" smtClean="0"/>
              <a:t>miejscu</a:t>
            </a:r>
          </a:p>
          <a:p>
            <a:endParaRPr lang="pl-PL" sz="2000" dirty="0" smtClean="0"/>
          </a:p>
          <a:p>
            <a:r>
              <a:rPr lang="pl-PL" sz="2000" dirty="0" smtClean="0"/>
              <a:t>Analiza problemów </a:t>
            </a:r>
            <a:r>
              <a:rPr lang="pl-PL" sz="2000" dirty="0"/>
              <a:t>i </a:t>
            </a:r>
            <a:r>
              <a:rPr lang="pl-PL" sz="2000" dirty="0" smtClean="0"/>
              <a:t>postępów </a:t>
            </a:r>
            <a:r>
              <a:rPr lang="pl-PL" sz="2000" dirty="0"/>
              <a:t>bez przełączania się między </a:t>
            </a:r>
            <a:r>
              <a:rPr lang="pl-PL" sz="2000" dirty="0" smtClean="0"/>
              <a:t>produktami</a:t>
            </a:r>
          </a:p>
          <a:p>
            <a:endParaRPr lang="pl-PL" sz="2000" dirty="0" smtClean="0"/>
          </a:p>
          <a:p>
            <a:r>
              <a:rPr lang="pl-PL" sz="2000" dirty="0" smtClean="0"/>
              <a:t>Jeden </a:t>
            </a:r>
            <a:r>
              <a:rPr lang="pl-PL" sz="2000" dirty="0"/>
              <a:t>interfejs do śledzenia </a:t>
            </a:r>
            <a:r>
              <a:rPr lang="pl-PL" sz="2000" dirty="0" smtClean="0"/>
              <a:t>wszystkich zgłoszeń </a:t>
            </a:r>
            <a:br>
              <a:rPr lang="pl-PL" sz="2000" dirty="0" smtClean="0"/>
            </a:br>
            <a:r>
              <a:rPr lang="pl-PL" sz="2000" dirty="0" smtClean="0"/>
              <a:t>(od </a:t>
            </a:r>
            <a:r>
              <a:rPr lang="pl-PL" sz="2000" dirty="0"/>
              <a:t>zaległości do </a:t>
            </a:r>
            <a:r>
              <a:rPr lang="pl-PL" sz="2000" dirty="0" smtClean="0"/>
              <a:t>wykonania)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115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 smtClean="0"/>
              <a:t>Jedno narzędzie / nieskończona funkcjonalność</a:t>
            </a:r>
          </a:p>
          <a:p>
            <a:endParaRPr lang="pl-PL" sz="2000" dirty="0" smtClean="0"/>
          </a:p>
          <a:p>
            <a:r>
              <a:rPr lang="pl-PL" sz="2000" dirty="0"/>
              <a:t>Wszystko w jednym </a:t>
            </a:r>
            <a:r>
              <a:rPr lang="pl-PL" sz="2000" dirty="0" smtClean="0"/>
              <a:t>miejscu</a:t>
            </a:r>
          </a:p>
          <a:p>
            <a:endParaRPr lang="pl-PL" sz="2000" dirty="0" smtClean="0"/>
          </a:p>
          <a:p>
            <a:r>
              <a:rPr lang="pl-PL" sz="2000" dirty="0" smtClean="0"/>
              <a:t>Analiza problemów </a:t>
            </a:r>
            <a:r>
              <a:rPr lang="pl-PL" sz="2000" dirty="0"/>
              <a:t>i </a:t>
            </a:r>
            <a:r>
              <a:rPr lang="pl-PL" sz="2000" dirty="0" smtClean="0"/>
              <a:t>postępów </a:t>
            </a:r>
            <a:r>
              <a:rPr lang="pl-PL" sz="2000" dirty="0"/>
              <a:t>bez przełączania się między </a:t>
            </a:r>
            <a:r>
              <a:rPr lang="pl-PL" sz="2000" dirty="0" smtClean="0"/>
              <a:t>produktami</a:t>
            </a:r>
          </a:p>
          <a:p>
            <a:endParaRPr lang="pl-PL" sz="2000" dirty="0" smtClean="0"/>
          </a:p>
          <a:p>
            <a:r>
              <a:rPr lang="pl-PL" sz="2000" dirty="0" smtClean="0"/>
              <a:t>Jeden </a:t>
            </a:r>
            <a:r>
              <a:rPr lang="pl-PL" sz="2000" dirty="0"/>
              <a:t>interfejs do śledzenia </a:t>
            </a:r>
            <a:r>
              <a:rPr lang="pl-PL" sz="2000" dirty="0" smtClean="0"/>
              <a:t>wszystkich zgłoszeń </a:t>
            </a:r>
            <a:br>
              <a:rPr lang="pl-PL" sz="2000" dirty="0" smtClean="0"/>
            </a:br>
            <a:r>
              <a:rPr lang="pl-PL" sz="2000" dirty="0" smtClean="0"/>
              <a:t>(od </a:t>
            </a:r>
            <a:r>
              <a:rPr lang="pl-PL" sz="2000" dirty="0"/>
              <a:t>zaległości do </a:t>
            </a:r>
            <a:r>
              <a:rPr lang="pl-PL" sz="2000" dirty="0" smtClean="0"/>
              <a:t>wykonania)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0589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 smtClean="0"/>
              <a:t>Więcej </a:t>
            </a:r>
            <a:r>
              <a:rPr lang="pl-PL" sz="2000" dirty="0"/>
              <a:t>niż wizualna </a:t>
            </a:r>
            <a:r>
              <a:rPr lang="pl-PL" sz="2000" dirty="0" smtClean="0"/>
              <a:t>reprezentacja</a:t>
            </a:r>
          </a:p>
          <a:p>
            <a:endParaRPr lang="pl-PL" sz="2000" dirty="0" smtClean="0"/>
          </a:p>
          <a:p>
            <a:r>
              <a:rPr lang="pl-PL" sz="2000" dirty="0" smtClean="0"/>
              <a:t>Zagadnienia, etykiety </a:t>
            </a:r>
            <a:r>
              <a:rPr lang="pl-PL" sz="2000" dirty="0"/>
              <a:t>i wszystkie metadane, które się z nimi </a:t>
            </a:r>
            <a:r>
              <a:rPr lang="pl-PL" sz="2000" dirty="0" smtClean="0"/>
              <a:t>wiążą</a:t>
            </a:r>
          </a:p>
          <a:p>
            <a:endParaRPr lang="pl-PL" sz="2000" dirty="0"/>
          </a:p>
          <a:p>
            <a:r>
              <a:rPr lang="pl-PL" sz="2000" dirty="0" smtClean="0"/>
              <a:t>Te </a:t>
            </a:r>
            <a:r>
              <a:rPr lang="pl-PL" sz="2000" dirty="0"/>
              <a:t>same narzędzia </a:t>
            </a:r>
            <a:r>
              <a:rPr lang="pl-PL" sz="2000" dirty="0" smtClean="0"/>
              <a:t>GitLab do </a:t>
            </a:r>
            <a:r>
              <a:rPr lang="pl-PL" sz="2000" dirty="0"/>
              <a:t>sortowania i </a:t>
            </a:r>
            <a:r>
              <a:rPr lang="pl-PL" sz="2000" dirty="0" smtClean="0"/>
              <a:t>filtrowania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491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/>
              <a:t>Ty określasz swój </a:t>
            </a:r>
            <a:r>
              <a:rPr lang="pl-PL" sz="2000" dirty="0" smtClean="0"/>
              <a:t>proces</a:t>
            </a:r>
          </a:p>
          <a:p>
            <a:r>
              <a:rPr lang="pl-PL" sz="2000" dirty="0" smtClean="0"/>
              <a:t>A organizacja spoczywa </a:t>
            </a:r>
            <a:r>
              <a:rPr lang="pl-PL" sz="2000" dirty="0" smtClean="0"/>
              <a:t>na GitLab</a:t>
            </a:r>
            <a:endParaRPr lang="pl-PL" sz="2000" dirty="0" smtClean="0"/>
          </a:p>
          <a:p>
            <a:r>
              <a:rPr lang="pl-PL" sz="2000" dirty="0" smtClean="0"/>
              <a:t>Ty </a:t>
            </a:r>
            <a:r>
              <a:rPr lang="pl-PL" sz="2000" dirty="0"/>
              <a:t>tworzysz </a:t>
            </a:r>
            <a:r>
              <a:rPr lang="pl-PL" sz="2000" dirty="0" smtClean="0"/>
              <a:t>etykietę</a:t>
            </a:r>
          </a:p>
          <a:p>
            <a:r>
              <a:rPr lang="pl-PL" sz="2000" dirty="0" smtClean="0"/>
              <a:t>GitLab tworzy </a:t>
            </a:r>
            <a:r>
              <a:rPr lang="pl-PL" sz="2000" dirty="0"/>
              <a:t>odpowiednią </a:t>
            </a:r>
            <a:r>
              <a:rPr lang="pl-PL" sz="2000" dirty="0" smtClean="0"/>
              <a:t>kartę i wiąże z nią zgłoszenia</a:t>
            </a:r>
          </a:p>
          <a:p>
            <a:r>
              <a:rPr lang="pl-PL" sz="2000" dirty="0" smtClean="0"/>
              <a:t>Operacja przeciągania – </a:t>
            </a:r>
            <a:r>
              <a:rPr lang="pl-PL" sz="2000" b="1" dirty="0" smtClean="0"/>
              <a:t>drag &amp; drop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w prosty sposób pozwala przejść z </a:t>
            </a:r>
            <a:r>
              <a:rPr lang="pl-PL" sz="2000" dirty="0"/>
              <a:t>jednego kroku do </a:t>
            </a:r>
            <a:r>
              <a:rPr lang="pl-PL" sz="2000" dirty="0" smtClean="0"/>
              <a:t>następnego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7425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</a:t>
            </a:r>
            <a:r>
              <a:rPr lang="pl-PL" sz="2400" b="1" dirty="0" smtClean="0"/>
              <a:t>praktyce</a:t>
            </a:r>
          </a:p>
          <a:p>
            <a:pPr marL="0" indent="0">
              <a:buNone/>
            </a:pPr>
            <a:endParaRPr lang="pl-PL" sz="1600" b="1" dirty="0"/>
          </a:p>
          <a:p>
            <a:r>
              <a:rPr lang="pl-PL" sz="1900" b="1" dirty="0" smtClean="0"/>
              <a:t>Utwórz zgłoszenie</a:t>
            </a:r>
          </a:p>
          <a:p>
            <a:pPr marL="0" indent="0">
              <a:buNone/>
            </a:pPr>
            <a:r>
              <a:rPr lang="pl-PL" sz="1900" dirty="0" smtClean="0"/>
              <a:t>Zgłoszenia pozwalają zbierać pomysły i dostosowywać role w zespole w celu osiągniecia wspólnego celu</a:t>
            </a:r>
          </a:p>
          <a:p>
            <a:pPr marL="0" indent="0">
              <a:buNone/>
            </a:pPr>
            <a:endParaRPr lang="pl-PL" sz="1900" dirty="0" smtClean="0"/>
          </a:p>
          <a:p>
            <a:r>
              <a:rPr lang="pl-PL" sz="1900" b="1" dirty="0" smtClean="0"/>
              <a:t>Przydziel etykietę do zgłoszenia</a:t>
            </a:r>
          </a:p>
          <a:p>
            <a:pPr marL="0" indent="0">
              <a:buNone/>
            </a:pPr>
            <a:r>
              <a:rPr lang="pl-PL" sz="1900" dirty="0"/>
              <a:t>Etykiety ułatwiają kategoryzowanie problemów na podstawie opisowych tytułów. Pomagają zespołom szybko zrozumieć kontekst problemu. </a:t>
            </a:r>
            <a:r>
              <a:rPr lang="pl-PL" sz="1900" dirty="0"/>
              <a:t>M</a:t>
            </a:r>
            <a:r>
              <a:rPr lang="pl-PL" sz="1900" dirty="0" smtClean="0"/>
              <a:t>ogą </a:t>
            </a:r>
            <a:r>
              <a:rPr lang="pl-PL" sz="1900" dirty="0"/>
              <a:t>służyć do opisywania typu problemu, np. „Nowa funkcja”, lub do opisywania etapu problemu, na przykład „Kontrola jakości”. </a:t>
            </a:r>
            <a:endParaRPr lang="pl-PL" sz="1900" dirty="0" smtClean="0"/>
          </a:p>
          <a:p>
            <a:pPr marL="0" indent="0">
              <a:buNone/>
            </a:pPr>
            <a:endParaRPr lang="pl-PL" sz="1900" dirty="0" smtClean="0"/>
          </a:p>
          <a:p>
            <a:r>
              <a:rPr lang="pl-PL" sz="1900" b="1" dirty="0"/>
              <a:t>Przejdź do tablicy </a:t>
            </a:r>
            <a:r>
              <a:rPr lang="pl-PL" sz="1900" b="1" dirty="0" smtClean="0"/>
              <a:t>zgłosze</a:t>
            </a:r>
            <a:r>
              <a:rPr lang="pl-PL" sz="1900" b="1" dirty="0"/>
              <a:t>ń</a:t>
            </a:r>
            <a:endParaRPr lang="pl-PL" sz="1900" b="1" dirty="0" smtClean="0"/>
          </a:p>
          <a:p>
            <a:pPr marL="0" indent="0">
              <a:buNone/>
            </a:pPr>
            <a:r>
              <a:rPr lang="pl-PL" sz="1900" dirty="0" smtClean="0"/>
              <a:t>Zgłoszenia pojawiają </a:t>
            </a:r>
            <a:r>
              <a:rPr lang="pl-PL" sz="1900" dirty="0"/>
              <a:t>się jako karty na tablicy emisyjnej. Można je uporządkować w wielu kolumnach za pomocą list. </a:t>
            </a:r>
            <a:endParaRPr lang="en-US" sz="1900" dirty="0"/>
          </a:p>
          <a:p>
            <a:pPr marL="0" indent="0">
              <a:buNone/>
            </a:pPr>
            <a:endParaRPr lang="pl-PL" sz="19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5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r>
              <a:rPr lang="pl-PL" sz="1800" b="1" dirty="0"/>
              <a:t>Utwórz nową </a:t>
            </a:r>
            <a:r>
              <a:rPr lang="pl-PL" sz="1800" b="1" dirty="0" smtClean="0"/>
              <a:t>listę</a:t>
            </a:r>
          </a:p>
          <a:p>
            <a:pPr marL="0" indent="0">
              <a:buNone/>
            </a:pPr>
            <a:r>
              <a:rPr lang="pl-PL" sz="1800" dirty="0" smtClean="0"/>
              <a:t>Listy </a:t>
            </a:r>
            <a:r>
              <a:rPr lang="pl-PL" sz="1800" dirty="0"/>
              <a:t>są oparte na etykietach już utworzonych dla Twojego projektu. 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Każda </a:t>
            </a:r>
            <a:r>
              <a:rPr lang="pl-PL" sz="1800" dirty="0"/>
              <a:t>lista zawiera sprawy przypisane do odpowiedniej </a:t>
            </a:r>
            <a:r>
              <a:rPr lang="pl-PL" sz="1800" dirty="0" smtClean="0"/>
              <a:t>etykiety</a:t>
            </a:r>
            <a:r>
              <a:rPr lang="pl-PL" sz="1800" dirty="0"/>
              <a:t>. </a:t>
            </a:r>
            <a:endParaRPr lang="pl-PL" sz="1800" dirty="0" smtClean="0"/>
          </a:p>
          <a:p>
            <a:pPr marL="0" indent="0">
              <a:buNone/>
            </a:pPr>
            <a:endParaRPr lang="pl-PL" sz="1800" dirty="0" smtClean="0"/>
          </a:p>
          <a:p>
            <a:r>
              <a:rPr lang="pl-PL" sz="1800" b="1" dirty="0" smtClean="0"/>
              <a:t>Przenoś zgłoszenia pomiędzy listami</a:t>
            </a:r>
          </a:p>
          <a:p>
            <a:pPr marL="0" indent="0">
              <a:buNone/>
            </a:pPr>
            <a:r>
              <a:rPr lang="pl-PL" sz="1800" dirty="0" smtClean="0"/>
              <a:t>Wykorzystując system zgłoszeń i list możesz w łatwy sposób śledzić postępy w realizacji projektu oraz łatwo dostosowywać swoje plany, bezpośrednio na podstawie tablicy zgłoszeń.</a:t>
            </a:r>
            <a:endParaRPr lang="pl-PL" sz="1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48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</a:t>
            </a:r>
            <a:r>
              <a:rPr lang="pl-PL" sz="2400" b="1" dirty="0" smtClean="0"/>
              <a:t>Board - linki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u="sng" dirty="0">
                <a:hlinkClick r:id="rId2"/>
              </a:rPr>
              <a:t>GitLab </a:t>
            </a:r>
            <a:r>
              <a:rPr lang="pl-PL" sz="1600" u="sng" dirty="0" err="1">
                <a:hlinkClick r:id="rId2"/>
              </a:rPr>
              <a:t>issue</a:t>
            </a:r>
            <a:r>
              <a:rPr lang="pl-PL" sz="1600" u="sng" dirty="0">
                <a:hlinkClick r:id="rId2"/>
              </a:rPr>
              <a:t> </a:t>
            </a:r>
            <a:r>
              <a:rPr lang="pl-PL" sz="1600" u="sng" dirty="0" err="1">
                <a:hlinkClick r:id="rId2"/>
              </a:rPr>
              <a:t>boards</a:t>
            </a:r>
            <a:r>
              <a:rPr lang="pl-PL" sz="1600" u="sng" dirty="0">
                <a:hlinkClick r:id="rId2"/>
              </a:rPr>
              <a:t> </a:t>
            </a:r>
            <a:r>
              <a:rPr lang="pl-PL" sz="1600" u="sng" dirty="0" smtClean="0">
                <a:hlinkClick r:id="rId2"/>
              </a:rPr>
              <a:t>demo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3"/>
              </a:rPr>
              <a:t>Announcing the GitLab Issue </a:t>
            </a:r>
            <a:r>
              <a:rPr lang="en-US" sz="1600" u="sng" dirty="0" smtClean="0">
                <a:hlinkClick r:id="rId3"/>
              </a:rPr>
              <a:t>Board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4"/>
              </a:rPr>
              <a:t>Introducing the GitLab Issue </a:t>
            </a:r>
            <a:r>
              <a:rPr lang="en-US" sz="1600" u="sng" dirty="0" smtClean="0">
                <a:hlinkClick r:id="rId4"/>
              </a:rPr>
              <a:t>Board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5"/>
              </a:rPr>
              <a:t>4 ways to use GitLab Issue </a:t>
            </a:r>
            <a:r>
              <a:rPr lang="en-US" sz="1600" u="sng" dirty="0" smtClean="0">
                <a:hlinkClick r:id="rId5"/>
              </a:rPr>
              <a:t>Boards</a:t>
            </a:r>
            <a:endParaRPr lang="pl-PL" sz="1600" u="sng" dirty="0" smtClean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34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>
                <a:latin typeface="+mj-lt"/>
              </a:rPr>
              <a:t>Issue</a:t>
            </a:r>
            <a:r>
              <a:rPr lang="pl-PL" sz="2400" b="1" dirty="0" smtClean="0">
                <a:latin typeface="+mj-lt"/>
              </a:rPr>
              <a:t> Board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Tablica </a:t>
            </a:r>
            <a:r>
              <a:rPr lang="pl-PL" sz="1600" dirty="0">
                <a:latin typeface="+mj-lt"/>
              </a:rPr>
              <a:t>zgłoszeń </a:t>
            </a:r>
            <a:r>
              <a:rPr lang="pl-PL" sz="1600" dirty="0" smtClean="0">
                <a:latin typeface="+mj-lt"/>
              </a:rPr>
              <a:t>jest </a:t>
            </a:r>
            <a:r>
              <a:rPr lang="pl-PL" sz="1600" dirty="0">
                <a:latin typeface="+mj-lt"/>
              </a:rPr>
              <a:t>narzędziem wspomagającym proces </a:t>
            </a:r>
            <a:r>
              <a:rPr lang="pl-PL" sz="1600" dirty="0" smtClean="0">
                <a:latin typeface="+mj-lt"/>
              </a:rPr>
              <a:t>planowania, </a:t>
            </a:r>
            <a:r>
              <a:rPr lang="pl-PL" sz="1600" dirty="0">
                <a:latin typeface="+mj-lt"/>
              </a:rPr>
              <a:t>organizacji i wizualizacji przepływu pracy w obrębie </a:t>
            </a:r>
            <a:r>
              <a:rPr lang="pl-PL" sz="1600" dirty="0" smtClean="0">
                <a:latin typeface="+mj-lt"/>
              </a:rPr>
              <a:t>realizowanego projektu </a:t>
            </a:r>
            <a:r>
              <a:rPr lang="pl-PL" sz="1600" dirty="0">
                <a:latin typeface="+mj-lt"/>
              </a:rPr>
              <a:t>lub jego </a:t>
            </a:r>
            <a:r>
              <a:rPr lang="pl-PL" sz="1600" dirty="0" smtClean="0">
                <a:latin typeface="+mj-lt"/>
              </a:rPr>
              <a:t>części.</a:t>
            </a:r>
            <a:endParaRPr lang="pl-PL" sz="1600" dirty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Umiejętne </a:t>
            </a:r>
            <a:r>
              <a:rPr lang="pl-PL" sz="1600" dirty="0">
                <a:latin typeface="+mj-lt"/>
              </a:rPr>
              <a:t>wykorzystywanie </a:t>
            </a:r>
            <a:r>
              <a:rPr lang="pl-PL" sz="1600" dirty="0" smtClean="0">
                <a:latin typeface="+mj-lt"/>
              </a:rPr>
              <a:t>tablicy </a:t>
            </a:r>
            <a:r>
              <a:rPr lang="pl-PL" sz="1600" dirty="0">
                <a:latin typeface="+mj-lt"/>
              </a:rPr>
              <a:t>zgłoszeń umożliwia między </a:t>
            </a:r>
            <a:r>
              <a:rPr lang="pl-PL" sz="1600" dirty="0" smtClean="0">
                <a:latin typeface="+mj-lt"/>
              </a:rPr>
              <a:t>innymi: </a:t>
            </a:r>
            <a:endParaRPr lang="pl-PL" sz="1600" dirty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Dyskutowanie o pomysłach</a:t>
            </a:r>
          </a:p>
          <a:p>
            <a:r>
              <a:rPr lang="pl-PL" sz="1600" dirty="0" smtClean="0">
                <a:latin typeface="+mj-lt"/>
              </a:rPr>
              <a:t>Proponowanie nowych rozwiązań </a:t>
            </a:r>
          </a:p>
          <a:p>
            <a:r>
              <a:rPr lang="pl-PL" sz="1600" dirty="0" smtClean="0">
                <a:latin typeface="+mj-lt"/>
              </a:rPr>
              <a:t>Zadawanie pytań </a:t>
            </a:r>
          </a:p>
          <a:p>
            <a:r>
              <a:rPr lang="pl-PL" sz="1600" dirty="0" smtClean="0">
                <a:latin typeface="+mj-lt"/>
              </a:rPr>
              <a:t>Zgłaszanie błędów i nieprawidłowego działania </a:t>
            </a:r>
          </a:p>
          <a:p>
            <a:r>
              <a:rPr lang="pl-PL" sz="1600" dirty="0" smtClean="0">
                <a:latin typeface="+mj-lt"/>
              </a:rPr>
              <a:t>Otrzymywanie wsparcia </a:t>
            </a:r>
          </a:p>
          <a:p>
            <a:r>
              <a:rPr lang="pl-PL" sz="1600" dirty="0" smtClean="0">
                <a:latin typeface="+mj-lt"/>
              </a:rPr>
              <a:t>Rozważanie i analizę nowych implementacji kodu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3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>
                <a:latin typeface="+mj-lt"/>
              </a:rPr>
              <a:t>Issue</a:t>
            </a:r>
            <a:r>
              <a:rPr lang="pl-PL" sz="2400" b="1" dirty="0" smtClean="0">
                <a:latin typeface="+mj-lt"/>
              </a:rPr>
              <a:t> Board</a:t>
            </a:r>
            <a:endParaRPr lang="pl-PL" sz="1600" b="1" dirty="0" smtClean="0">
              <a:latin typeface="+mj-lt"/>
            </a:endParaRPr>
          </a:p>
          <a:p>
            <a:r>
              <a:rPr lang="pl-PL" sz="1600" dirty="0"/>
              <a:t>Każdy projekt GitLab dysponuje swoją własną tablicą zgłoszeń.</a:t>
            </a:r>
          </a:p>
          <a:p>
            <a:r>
              <a:rPr lang="pl-PL" sz="1600" dirty="0"/>
              <a:t>Aby stworzyć nowe zgłoszenie w projekcie, wystarczy z menu GitLab dla projektu wybrać </a:t>
            </a:r>
            <a:endParaRPr lang="pl-PL" sz="1600" dirty="0" smtClean="0"/>
          </a:p>
          <a:p>
            <a:pPr marL="358775" indent="-358775">
              <a:buNone/>
            </a:pPr>
            <a:r>
              <a:rPr lang="pl-PL" sz="1600" b="1" dirty="0"/>
              <a:t>	</a:t>
            </a:r>
            <a:r>
              <a:rPr lang="pl-PL" sz="1600" b="1" dirty="0" smtClean="0"/>
              <a:t>	</a:t>
            </a:r>
            <a:r>
              <a:rPr lang="pl-PL" sz="1600" b="1" dirty="0" err="1" smtClean="0"/>
              <a:t>Issues</a:t>
            </a:r>
            <a:r>
              <a:rPr lang="pl-PL" sz="1600" b="1" dirty="0" smtClean="0"/>
              <a:t> </a:t>
            </a:r>
            <a:r>
              <a:rPr lang="pl-PL" sz="1600" b="1" dirty="0"/>
              <a:t>-&gt; New </a:t>
            </a:r>
            <a:r>
              <a:rPr lang="pl-PL" sz="1600" b="1" dirty="0" err="1"/>
              <a:t>issue</a:t>
            </a:r>
            <a:r>
              <a:rPr lang="pl-PL" sz="1600" dirty="0"/>
              <a:t>, 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a </a:t>
            </a:r>
            <a:r>
              <a:rPr lang="pl-PL" sz="1600" dirty="0"/>
              <a:t>następnie nadać mu tytuł i dodać odpowiedni opis.</a:t>
            </a:r>
          </a:p>
          <a:p>
            <a:r>
              <a:rPr lang="pl-PL" sz="1600" dirty="0"/>
              <a:t>Moduł śledzenia tych ogłoszeń w GitLab </a:t>
            </a:r>
            <a:r>
              <a:rPr lang="pl-PL" sz="1600" dirty="0" smtClean="0"/>
              <a:t> (</a:t>
            </a:r>
            <a:r>
              <a:rPr lang="pl-PL" sz="1600" b="1" dirty="0" err="1" smtClean="0"/>
              <a:t>Issue</a:t>
            </a:r>
            <a:r>
              <a:rPr lang="pl-PL" sz="1600" b="1" dirty="0" smtClean="0"/>
              <a:t> </a:t>
            </a:r>
            <a:r>
              <a:rPr lang="pl-PL" sz="1600" b="1" dirty="0" err="1"/>
              <a:t>T</a:t>
            </a:r>
            <a:r>
              <a:rPr lang="pl-PL" sz="1600" b="1" dirty="0" err="1" smtClean="0"/>
              <a:t>racker</a:t>
            </a:r>
            <a:r>
              <a:rPr lang="pl-PL" sz="1600" dirty="0" smtClean="0"/>
              <a:t>) zapewnia </a:t>
            </a:r>
            <a:r>
              <a:rPr lang="pl-PL" sz="1600" dirty="0"/>
              <a:t>szereg dodatkowych </a:t>
            </a:r>
            <a:r>
              <a:rPr lang="pl-PL" sz="1600" dirty="0" smtClean="0"/>
              <a:t>funkcjonalności</a:t>
            </a:r>
            <a:r>
              <a:rPr lang="pl-PL" sz="1600" dirty="0"/>
              <a:t/>
            </a:r>
            <a:br>
              <a:rPr lang="pl-PL" sz="1600" dirty="0"/>
            </a:b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Zgłoszenia </a:t>
            </a:r>
            <a:r>
              <a:rPr lang="pl-PL" sz="1600" b="1" dirty="0" smtClean="0"/>
              <a:t>poufne</a:t>
            </a:r>
          </a:p>
          <a:p>
            <a:pPr marL="0" indent="0">
              <a:buNone/>
            </a:pPr>
            <a:endParaRPr lang="pl-PL" sz="1600" b="1" dirty="0"/>
          </a:p>
          <a:p>
            <a:pPr marL="0" indent="0">
              <a:buNone/>
            </a:pPr>
            <a:r>
              <a:rPr lang="pl-PL" sz="1600" dirty="0"/>
              <a:t>Jeśli chcesz, aby dyskusja pod zgłoszeniem była dostępna tylko dla Twojego zespołu, możesz oznaczyć je jako poufne.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Nawet </a:t>
            </a:r>
            <a:r>
              <a:rPr lang="pl-PL" sz="1600" dirty="0"/>
              <a:t>jeśli projekt jest publiczny to konkretne zgłoszenie będzie chronione.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Przeglądarka </a:t>
            </a:r>
            <a:r>
              <a:rPr lang="pl-PL" sz="1600" dirty="0"/>
              <a:t>pokaże błąd 404 jeśli ktoś bez uprawnień przynajmniej na poziomie </a:t>
            </a:r>
            <a:r>
              <a:rPr lang="pl-PL" sz="1600" b="1" dirty="0"/>
              <a:t>Reporter</a:t>
            </a:r>
            <a:r>
              <a:rPr lang="pl-PL" sz="1600" dirty="0"/>
              <a:t> spróbuje otworzyć adres URL zgłoszenia.</a:t>
            </a:r>
          </a:p>
          <a:p>
            <a:pPr marL="0" indent="0">
              <a:buNone/>
            </a:pPr>
            <a:r>
              <a:rPr lang="pl-PL" sz="1600" dirty="0"/>
              <a:t/>
            </a:r>
            <a:br>
              <a:rPr lang="pl-PL" sz="1600" dirty="0"/>
            </a:b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91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Terminy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Do </a:t>
            </a:r>
            <a:r>
              <a:rPr lang="pl-PL" sz="1600" dirty="0"/>
              <a:t>każdego zgłoszenia możesz przypisać termin. Niektóre zespoły mają napięty grafik, więc konieczna jest możliwość ustawienia </a:t>
            </a:r>
            <a:r>
              <a:rPr lang="pl-PL" sz="1600" dirty="0" err="1"/>
              <a:t>deadline’u</a:t>
            </a:r>
            <a:r>
              <a:rPr lang="pl-PL" sz="1600" dirty="0"/>
              <a:t> dla wdrożeń i rozwiązywania problemów. Terminy wprowadzają taką możliwość.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W </a:t>
            </a:r>
            <a:r>
              <a:rPr lang="pl-PL" sz="1600" dirty="0"/>
              <a:t>przypadku terminów w projektach wielozadaniowych, takich jak: </a:t>
            </a:r>
            <a:r>
              <a:rPr lang="pl-PL" sz="1600" b="1" dirty="0" err="1" smtClean="0"/>
              <a:t>new</a:t>
            </a:r>
            <a:r>
              <a:rPr lang="pl-PL" sz="1600" b="1" dirty="0" smtClean="0"/>
              <a:t> </a:t>
            </a:r>
            <a:r>
              <a:rPr lang="pl-PL" sz="1600" b="1" dirty="0" err="1" smtClean="0"/>
              <a:t>release</a:t>
            </a:r>
            <a:r>
              <a:rPr lang="pl-PL" sz="1600" dirty="0"/>
              <a:t>, </a:t>
            </a:r>
            <a:r>
              <a:rPr lang="pl-PL" sz="1600" b="1" dirty="0"/>
              <a:t>uruchomienie produktu</a:t>
            </a:r>
            <a:r>
              <a:rPr lang="pl-PL" sz="1600" dirty="0"/>
              <a:t> czy też </a:t>
            </a:r>
            <a:r>
              <a:rPr lang="pl-PL" sz="1600" b="1" dirty="0"/>
              <a:t>kwartalne śledzenie zadań</a:t>
            </a:r>
            <a:r>
              <a:rPr lang="pl-PL" sz="1600" dirty="0"/>
              <a:t>, mamy do </a:t>
            </a:r>
            <a:r>
              <a:rPr lang="pl-PL" sz="1600" dirty="0" smtClean="0"/>
              <a:t>dyspozycji</a:t>
            </a:r>
            <a:r>
              <a:rPr lang="pl-PL" sz="1600" dirty="0"/>
              <a:t> </a:t>
            </a:r>
            <a:r>
              <a:rPr lang="pl-PL" sz="1600" b="1" dirty="0" smtClean="0"/>
              <a:t>kamienie milowe</a:t>
            </a:r>
            <a:r>
              <a:rPr lang="pl-PL" sz="1600" dirty="0" smtClean="0"/>
              <a:t>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1259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 smtClean="0"/>
              <a:t>Przydziały</a:t>
            </a:r>
          </a:p>
          <a:p>
            <a:pPr marL="0" indent="0">
              <a:buNone/>
            </a:pPr>
            <a:endParaRPr lang="pl-PL" sz="1600" b="1" dirty="0"/>
          </a:p>
          <a:p>
            <a:pPr marL="0" indent="0">
              <a:buNone/>
            </a:pPr>
            <a:r>
              <a:rPr lang="pl-PL" sz="1600" dirty="0"/>
              <a:t>Gdy ktoś </a:t>
            </a:r>
            <a:r>
              <a:rPr lang="pl-PL" sz="1600" dirty="0" smtClean="0"/>
              <a:t>rozpoczyna </a:t>
            </a:r>
            <a:r>
              <a:rPr lang="pl-PL" sz="1600" dirty="0"/>
              <a:t>pracę nad zgłoszeniem, można je przypisać bezpośrednio do tej osoby.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Przydziały </a:t>
            </a:r>
            <a:r>
              <a:rPr lang="pl-PL" sz="1600" dirty="0"/>
              <a:t>można zmieniać bez ograniczeń. 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Idea </a:t>
            </a:r>
            <a:r>
              <a:rPr lang="pl-PL" sz="1600" dirty="0"/>
              <a:t>jest taka, by osoba przypisana była odpowiedzialna za zgłoszenie do momentu przydzielenia go komuś innemu.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Oczywiście </a:t>
            </a:r>
            <a:r>
              <a:rPr lang="pl-PL" sz="1600" dirty="0"/>
              <a:t>istnieje możliwość filtrowania zgłoszenia według przydziałów.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3897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Oznaczenia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Oznaczenia </a:t>
            </a:r>
            <a:r>
              <a:rPr lang="pl-PL" sz="1600" dirty="0"/>
              <a:t>GitLab to kolejna ważna część </a:t>
            </a:r>
            <a:r>
              <a:rPr lang="pl-PL" sz="1600" dirty="0" err="1"/>
              <a:t>workflow</a:t>
            </a:r>
            <a:r>
              <a:rPr lang="pl-PL" sz="1600" dirty="0"/>
              <a:t> </a:t>
            </a:r>
            <a:r>
              <a:rPr lang="pl-PL" sz="1600" dirty="0" err="1"/>
              <a:t>GitLab’a</a:t>
            </a:r>
            <a:r>
              <a:rPr lang="pl-PL" sz="1600" dirty="0"/>
              <a:t>. Możemy używać ich do kategoryzowania zgłoszeń, rozmieszczania ich w </a:t>
            </a:r>
            <a:r>
              <a:rPr lang="pl-PL" sz="1600" dirty="0" err="1"/>
              <a:t>workflow</a:t>
            </a:r>
            <a:r>
              <a:rPr lang="pl-PL" sz="1600" dirty="0"/>
              <a:t>, jak i również do nadawania priorytetów.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Oznaczenia pozwalają pracować z tablicą zgłoszeń GitLab, umożliwiając planowanie i organizując </a:t>
            </a:r>
            <a:r>
              <a:rPr lang="pl-PL" sz="1600" dirty="0" err="1"/>
              <a:t>workflow</a:t>
            </a:r>
            <a:r>
              <a:rPr lang="pl-PL" sz="1600" dirty="0"/>
              <a:t>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Nowością jest możliwość tworzenia oznaczeń grupowych, które pozwalają na przypisywanie tych samych oznaczeń do grup projektów.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8397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 smtClean="0"/>
              <a:t>Waga </a:t>
            </a:r>
            <a:r>
              <a:rPr lang="pl-PL" sz="1600" b="1" dirty="0"/>
              <a:t>zgłoszeń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Każdemu </a:t>
            </a:r>
            <a:r>
              <a:rPr lang="pl-PL" sz="1600" dirty="0"/>
              <a:t>zgłoszeniu można przypisać odpowiednią wagę, aby precyzyjnie ustalić stopień trudności wdrożenia zgłoszonego pomysłu.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Łatwiejsze </a:t>
            </a:r>
            <a:r>
              <a:rPr lang="pl-PL" sz="1600" dirty="0"/>
              <a:t>z nich mogłyby otrzymać wagę 01-03, nieco trudniejsze 04-06, a najtrudniejsze 07-09.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W </a:t>
            </a:r>
            <a:r>
              <a:rPr lang="pl-PL" sz="1600" dirty="0"/>
              <a:t>porozumieniu z zespołem możesz oczywiście wypracować własne standardy wagowe.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9344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1600" dirty="0"/>
              <a:t>GitLab </a:t>
            </a:r>
            <a:r>
              <a:rPr lang="pl-PL" sz="1600" dirty="0" err="1"/>
              <a:t>Issue</a:t>
            </a:r>
            <a:r>
              <a:rPr lang="pl-PL" sz="1600" dirty="0"/>
              <a:t> Board (tablica zgłoszeń) to znakomite narzędzie do planowania i organizowania zgłoszeń, umożliwiające dopasowanie ich do procesów w Twoim projekcie</a:t>
            </a:r>
            <a:r>
              <a:rPr lang="pl-PL" sz="1600" dirty="0" smtClean="0"/>
              <a:t>.</a:t>
            </a:r>
          </a:p>
          <a:p>
            <a:endParaRPr lang="pl-PL" sz="1600" dirty="0"/>
          </a:p>
          <a:p>
            <a:r>
              <a:rPr lang="pl-PL" sz="1600" dirty="0"/>
              <a:t>Tablica wyświetla odpowiednio oznaczone listy, umożliwiające dzielenie zgłoszeń według kategorii. Każda z list zawiera odpowiednie dla niej zgłoszenia, zaprezentowane w formie kart</a:t>
            </a:r>
            <a:r>
              <a:rPr lang="pl-PL" sz="1600" dirty="0" smtClean="0"/>
              <a:t>.</a:t>
            </a:r>
          </a:p>
          <a:p>
            <a:endParaRPr lang="pl-PL" sz="1600" dirty="0"/>
          </a:p>
          <a:p>
            <a:r>
              <a:rPr lang="pl-PL" sz="1600" dirty="0"/>
              <a:t>Karty można przypinać do list w dowolny sposób. Taka akcja powoduje dodanie do niej znacznika listy. W efekcie ułatwia to pracę po przełączeniu z widoku tablicy (Board) na widok zgłoszenia (</a:t>
            </a:r>
            <a:r>
              <a:rPr lang="pl-PL" sz="1600" dirty="0" err="1"/>
              <a:t>Issues</a:t>
            </a:r>
            <a:r>
              <a:rPr lang="pl-PL" sz="1600" dirty="0" smtClean="0"/>
              <a:t>).</a:t>
            </a:r>
            <a:r>
              <a:rPr lang="pl-PL" sz="1600" dirty="0"/>
              <a:t/>
            </a:r>
            <a:br>
              <a:rPr lang="pl-PL" sz="1600" dirty="0"/>
            </a:b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0505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14401</TotalTime>
  <Words>767</Words>
  <Application>Microsoft Office PowerPoint</Application>
  <PresentationFormat>Pokaz na ekranie (16:9)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Verdana</vt:lpstr>
      <vt:lpstr>Verenda</vt:lpstr>
      <vt:lpstr>Verenda</vt:lpstr>
      <vt:lpstr>Motyw pakietu Office</vt:lpstr>
      <vt:lpstr>Kontrola Wersji Oprogramowania  GitLab Issue Bord (tablica zgłoszeń/zadań)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vision</cp:lastModifiedBy>
  <cp:revision>157</cp:revision>
  <dcterms:created xsi:type="dcterms:W3CDTF">2020-11-25T08:11:53Z</dcterms:created>
  <dcterms:modified xsi:type="dcterms:W3CDTF">2021-04-28T21:16:45Z</dcterms:modified>
</cp:coreProperties>
</file>