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4" r:id="rId3"/>
    <p:sldId id="281" r:id="rId4"/>
    <p:sldId id="275" r:id="rId5"/>
    <p:sldId id="276" r:id="rId6"/>
    <p:sldId id="278" r:id="rId7"/>
    <p:sldId id="280" r:id="rId8"/>
    <p:sldId id="282" r:id="rId9"/>
    <p:sldId id="283" r:id="rId10"/>
    <p:sldId id="273" r:id="rId11"/>
    <p:sldId id="269" r:id="rId12"/>
    <p:sldId id="262" r:id="rId13"/>
    <p:sldId id="261" r:id="rId14"/>
    <p:sldId id="263" r:id="rId15"/>
    <p:sldId id="264" r:id="rId16"/>
    <p:sldId id="265" r:id="rId17"/>
    <p:sldId id="266" r:id="rId18"/>
    <p:sldId id="270" r:id="rId19"/>
    <p:sldId id="271" r:id="rId20"/>
    <p:sldId id="272" r:id="rId21"/>
    <p:sldId id="267" r:id="rId22"/>
    <p:sldId id="268" r:id="rId23"/>
    <p:sldId id="277" r:id="rId24"/>
    <p:sldId id="259" r:id="rId25"/>
  </p:sldIdLst>
  <p:sldSz cx="9144000" cy="5143500" type="screen16x9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-378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C630C-9AF6-49E5-9919-D038F5C57BFC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3A722-0ED5-470C-A993-7FFBEE239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49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9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2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0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3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4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9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6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1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6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9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9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922E3-32CA-40BB-949D-A04DA951D7AE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79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you@example.com" TargetMode="External"/><Relationship Id="rId2" Type="http://schemas.openxmlformats.org/officeDocument/2006/relationships/hyperlink" Target="https://www.atlassian.com/git/tutorials/setting-up-a-repository/git-config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git/tutorials/setting-up-a-repository/git-confi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it-consulting.pl/autoinstalator/wordpress/2011/03/22/co-wybrac-czyli-cykl-zycia-projektu-tworzenia-oprogramowania/#.YES3VRLdiUk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484456" y="2355726"/>
            <a:ext cx="7615935" cy="1584176"/>
          </a:xfrm>
        </p:spPr>
        <p:txBody>
          <a:bodyPr>
            <a:normAutofit/>
          </a:bodyPr>
          <a:lstStyle/>
          <a:p>
            <a:pPr algn="l"/>
            <a:r>
              <a:rPr lang="pl-PL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Rozwój Oprogramowania </a:t>
            </a:r>
            <a:br>
              <a:rPr lang="pl-PL" sz="2400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l-PL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dla żółtodziobów</a:t>
            </a:r>
            <a:br>
              <a:rPr lang="pl-PL" sz="2400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Software Developing for </a:t>
            </a:r>
            <a:r>
              <a:rPr lang="pl-PL" sz="1800" i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Dummies</a:t>
            </a:r>
            <a:endParaRPr lang="en-US" sz="1800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467544" y="429065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Verdana" panose="020B0604030504040204" pitchFamily="34" charset="0"/>
                <a:ea typeface="Verdana" panose="020B0604030504040204" pitchFamily="34" charset="0"/>
              </a:rPr>
              <a:t>TARNÓW </a:t>
            </a:r>
            <a:r>
              <a:rPr lang="pl-PL" dirty="0" smtClean="0">
                <a:latin typeface="Verdana" panose="020B0604030504040204" pitchFamily="34" charset="0"/>
                <a:ea typeface="Verdana" panose="020B0604030504040204" pitchFamily="34" charset="0"/>
              </a:rPr>
              <a:t>2021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894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Metodyki wytwarzania oprogramowania</a:t>
            </a: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85"/>
          <a:stretch/>
        </p:blipFill>
        <p:spPr bwMode="auto">
          <a:xfrm>
            <a:off x="683568" y="1635646"/>
            <a:ext cx="4618043" cy="2494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1002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Środowisko pracy</a:t>
            </a:r>
          </a:p>
          <a:p>
            <a:pPr marL="0" indent="0">
              <a:buNone/>
            </a:pPr>
            <a:endParaRPr lang="pl-PL" sz="1800" b="1" dirty="0" smtClean="0"/>
          </a:p>
          <a:p>
            <a:r>
              <a:rPr lang="pl-PL" sz="1800" b="1" dirty="0" smtClean="0"/>
              <a:t>Git</a:t>
            </a:r>
          </a:p>
          <a:p>
            <a:r>
              <a:rPr lang="pl-PL" sz="1800" b="1" dirty="0" smtClean="0"/>
              <a:t>GitLab (GitHub)</a:t>
            </a:r>
          </a:p>
          <a:p>
            <a:r>
              <a:rPr lang="pl-PL" sz="1800" b="1" dirty="0" err="1" smtClean="0"/>
              <a:t>Doxygen</a:t>
            </a:r>
            <a:endParaRPr lang="en-US" sz="1800" b="1" dirty="0"/>
          </a:p>
        </p:txBody>
      </p:sp>
      <p:pic>
        <p:nvPicPr>
          <p:cNvPr id="1026" name="Picture 2" descr="GitHub - marek-saji/git-przewodnik: Przewodnik po Gicie. Na chwilę obecną  dość chaotyczny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230911"/>
            <a:ext cx="1729618" cy="72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Lab – Wikipedia, wolna encyklo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112443"/>
            <a:ext cx="2088232" cy="74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xyg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175127"/>
            <a:ext cx="2808312" cy="54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itHub source code leaked on GitHub, published person disguised as 'CEO of  GitHub' - GIGAZIN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023378"/>
            <a:ext cx="1634579" cy="9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439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Software Life </a:t>
            </a:r>
            <a:r>
              <a:rPr lang="pl-PL" sz="1800" b="1" dirty="0" err="1" smtClean="0"/>
              <a:t>Cycle</a:t>
            </a:r>
            <a:endParaRPr lang="pl-PL" sz="1800" b="1" dirty="0" smtClean="0"/>
          </a:p>
          <a:p>
            <a:pPr marL="0" indent="0">
              <a:buNone/>
            </a:pPr>
            <a:endParaRPr lang="en-US" sz="1800" b="1" dirty="0"/>
          </a:p>
        </p:txBody>
      </p:sp>
      <p:pic>
        <p:nvPicPr>
          <p:cNvPr id="2052" name="Picture 4" descr="Git Branches: List, Create, Switch to, Merge, Push, &amp; Dele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246" y="1844209"/>
            <a:ext cx="2663757" cy="136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it Merge | Atlassian Git Tutori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363838"/>
            <a:ext cx="3970552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604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Status plików projektu oprogramowania</a:t>
            </a:r>
            <a:endParaRPr lang="en-US" sz="1800" b="1" dirty="0"/>
          </a:p>
        </p:txBody>
      </p:sp>
      <p:pic>
        <p:nvPicPr>
          <p:cNvPr id="4" name="Picture 2" descr="Git - zaawansowane działania - część I • Witold Ciżmowsk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833" y="1635646"/>
            <a:ext cx="2933022" cy="185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386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Git</a:t>
            </a:r>
            <a:endParaRPr lang="en-US" sz="1800" b="1" dirty="0"/>
          </a:p>
        </p:txBody>
      </p:sp>
      <p:pic>
        <p:nvPicPr>
          <p:cNvPr id="4098" name="Picture 2" descr="Git/Przypadki - Wikibooks, biblioteka wolnych podręcznikó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347614"/>
            <a:ext cx="20955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234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200" dirty="0"/>
          </a:p>
        </p:txBody>
      </p:sp>
      <p:pic>
        <p:nvPicPr>
          <p:cNvPr id="5122" name="Picture 2" descr="Dobre praktyki w Git'cie, czyli zbiór zasad w pracy zespołowej, przydatnych  “tricków”, najczęściej wykorzystywanych komend | OSWorld.p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779662"/>
            <a:ext cx="4875150" cy="239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234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200" dirty="0"/>
          </a:p>
        </p:txBody>
      </p:sp>
      <p:pic>
        <p:nvPicPr>
          <p:cNvPr id="6146" name="Picture 2" descr="5 Git Workflows &amp; Branching Strategy to deliver better co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63638"/>
            <a:ext cx="3672408" cy="193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234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200" dirty="0"/>
          </a:p>
        </p:txBody>
      </p:sp>
      <p:pic>
        <p:nvPicPr>
          <p:cNvPr id="7170" name="Picture 2" descr="Git, GitHub, &amp; Workflow Fundamentals - DEV Communit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923678"/>
            <a:ext cx="2543913" cy="1806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234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Polecenia</a:t>
            </a:r>
          </a:p>
          <a:p>
            <a:r>
              <a:rPr lang="pl-PL" sz="1200" b="1" dirty="0" smtClean="0"/>
              <a:t>Konfiguracja Git</a:t>
            </a:r>
          </a:p>
          <a:p>
            <a:pPr marL="400050" lvl="1" indent="0">
              <a:buNone/>
            </a:pPr>
            <a:r>
              <a:rPr lang="pl-PL" sz="600" dirty="0">
                <a:hlinkClick r:id="rId2"/>
              </a:rPr>
              <a:t>https://</a:t>
            </a:r>
            <a:r>
              <a:rPr lang="pl-PL" sz="600" dirty="0" smtClean="0">
                <a:hlinkClick r:id="rId2"/>
              </a:rPr>
              <a:t>www.atlassian.com/git/tutorials/setting-up-a-repository/git-config</a:t>
            </a:r>
            <a:endParaRPr lang="pl-PL" sz="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800" dirty="0"/>
              <a:t>git --version</a:t>
            </a:r>
            <a:endParaRPr lang="fr-FR" sz="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800" dirty="0"/>
              <a:t>git config </a:t>
            </a:r>
            <a:r>
              <a:rPr lang="fr-FR" sz="800" dirty="0" smtClean="0"/>
              <a:t>–list</a:t>
            </a:r>
            <a:endParaRPr lang="pl-PL" sz="800" dirty="0" smtClean="0"/>
          </a:p>
          <a:p>
            <a:pPr marL="457200" lvl="1" indent="0">
              <a:buNone/>
            </a:pPr>
            <a:r>
              <a:rPr lang="pl-PL" sz="800" dirty="0" smtClean="0"/>
              <a:t>GitLab </a:t>
            </a:r>
            <a:endParaRPr lang="pl-PL" sz="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800" dirty="0" err="1"/>
              <a:t>git</a:t>
            </a:r>
            <a:r>
              <a:rPr lang="en-US" sz="800" dirty="0"/>
              <a:t> </a:t>
            </a:r>
            <a:r>
              <a:rPr lang="en-US" sz="800" dirty="0" err="1"/>
              <a:t>config</a:t>
            </a:r>
            <a:r>
              <a:rPr lang="en-US" sz="800" dirty="0"/>
              <a:t> --global user.name "Your </a:t>
            </a:r>
            <a:r>
              <a:rPr lang="en-US" sz="800" dirty="0" smtClean="0"/>
              <a:t>Name</a:t>
            </a:r>
            <a:r>
              <a:rPr lang="pl-PL" sz="800" dirty="0" smtClean="0"/>
              <a:t>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800" dirty="0" err="1" smtClean="0"/>
              <a:t>git</a:t>
            </a:r>
            <a:r>
              <a:rPr lang="en-US" sz="800" dirty="0" smtClean="0"/>
              <a:t> </a:t>
            </a:r>
            <a:r>
              <a:rPr lang="en-US" sz="800" dirty="0" err="1"/>
              <a:t>config</a:t>
            </a:r>
            <a:r>
              <a:rPr lang="en-US" sz="800" dirty="0"/>
              <a:t> --global </a:t>
            </a:r>
            <a:r>
              <a:rPr lang="en-US" sz="800" dirty="0" err="1"/>
              <a:t>user.email</a:t>
            </a:r>
            <a:r>
              <a:rPr lang="en-US" sz="800" dirty="0"/>
              <a:t> </a:t>
            </a:r>
            <a:r>
              <a:rPr lang="en-US" sz="800" dirty="0" smtClean="0">
                <a:hlinkClick r:id="rId3"/>
              </a:rPr>
              <a:t>you@example.com</a:t>
            </a:r>
            <a:endParaRPr lang="pl-PL" sz="800" dirty="0" smtClean="0"/>
          </a:p>
          <a:p>
            <a:pPr marL="457200" lvl="1" indent="0">
              <a:buNone/>
            </a:pPr>
            <a:endParaRPr lang="pl-PL" sz="80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l-PL" sz="1200" b="1" dirty="0"/>
              <a:t>Status repozytorium</a:t>
            </a:r>
            <a:endParaRPr lang="fr-FR" sz="12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/>
              <a:t>git log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/>
              <a:t>git status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53797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Polecenia</a:t>
            </a:r>
          </a:p>
          <a:p>
            <a:r>
              <a:rPr lang="pl-PL" sz="1200" b="1" dirty="0" smtClean="0"/>
              <a:t>Tworzenie</a:t>
            </a:r>
          </a:p>
          <a:p>
            <a:pPr marL="400050" lvl="1" indent="0">
              <a:buNone/>
            </a:pPr>
            <a:r>
              <a:rPr lang="pl-PL" sz="600" dirty="0">
                <a:hlinkClick r:id="rId2"/>
              </a:rPr>
              <a:t>https://</a:t>
            </a:r>
            <a:r>
              <a:rPr lang="pl-PL" sz="600" dirty="0" smtClean="0">
                <a:hlinkClick r:id="rId2"/>
              </a:rPr>
              <a:t>www.atlassian.com/git/tutorials/setting-up-a-repository/git-config</a:t>
            </a:r>
            <a:endParaRPr lang="pl-PL" sz="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800" dirty="0"/>
              <a:t>git </a:t>
            </a:r>
            <a:r>
              <a:rPr lang="pl-PL" sz="800" dirty="0" smtClean="0"/>
              <a:t>clone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800" dirty="0" smtClean="0"/>
              <a:t>git </a:t>
            </a:r>
            <a:r>
              <a:rPr lang="pl-PL" sz="800" dirty="0" err="1" smtClean="0"/>
              <a:t>init</a:t>
            </a:r>
            <a:endParaRPr lang="pl-PL" sz="800" dirty="0" smtClean="0"/>
          </a:p>
          <a:p>
            <a:pPr marL="457200" lvl="1" indent="0">
              <a:buNone/>
            </a:pPr>
            <a:endParaRPr lang="pl-PL" sz="80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l-PL" sz="1200" b="1" dirty="0" smtClean="0"/>
              <a:t>Podstawowa obsługa</a:t>
            </a:r>
            <a:endParaRPr lang="fr-FR" sz="12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 smtClean="0"/>
              <a:t>git </a:t>
            </a:r>
            <a:r>
              <a:rPr lang="pl-PL" sz="800" dirty="0" err="1" smtClean="0"/>
              <a:t>pull</a:t>
            </a:r>
            <a:endParaRPr lang="pl-PL" sz="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 smtClean="0"/>
              <a:t>git </a:t>
            </a:r>
            <a:r>
              <a:rPr lang="pl-PL" sz="800" dirty="0" err="1"/>
              <a:t>add</a:t>
            </a:r>
            <a:r>
              <a:rPr lang="pl-PL" sz="800" dirty="0"/>
              <a:t>  (pojedynczy plik)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/>
              <a:t>git </a:t>
            </a:r>
            <a:r>
              <a:rPr lang="pl-PL" sz="800" dirty="0" err="1"/>
              <a:t>add</a:t>
            </a:r>
            <a:r>
              <a:rPr lang="pl-PL" sz="800" dirty="0"/>
              <a:t> --</a:t>
            </a:r>
            <a:r>
              <a:rPr lang="pl-PL" sz="800" dirty="0" err="1"/>
              <a:t>all</a:t>
            </a:r>
            <a:r>
              <a:rPr lang="pl-PL" sz="800" dirty="0"/>
              <a:t> (wszystkie ale </a:t>
            </a:r>
            <a:r>
              <a:rPr lang="pl-PL" sz="800" dirty="0" err="1"/>
              <a:t>gitignore</a:t>
            </a:r>
            <a:r>
              <a:rPr lang="pl-PL" sz="800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/>
              <a:t>git </a:t>
            </a:r>
            <a:r>
              <a:rPr lang="pl-PL" sz="800" dirty="0" err="1"/>
              <a:t>commit</a:t>
            </a:r>
            <a:r>
              <a:rPr lang="pl-PL" sz="800" dirty="0"/>
              <a:t> -m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/>
              <a:t>git </a:t>
            </a:r>
            <a:r>
              <a:rPr lang="pl-PL" sz="800" dirty="0" err="1"/>
              <a:t>commit</a:t>
            </a:r>
            <a:r>
              <a:rPr lang="pl-PL" sz="800" dirty="0"/>
              <a:t> -</a:t>
            </a:r>
            <a:r>
              <a:rPr lang="pl-PL" sz="800" dirty="0" err="1"/>
              <a:t>am</a:t>
            </a:r>
            <a:r>
              <a:rPr lang="pl-PL" sz="800" dirty="0"/>
              <a:t> (wszystkie zmienione pliki; nie nowe)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/>
              <a:t>git </a:t>
            </a:r>
            <a:r>
              <a:rPr lang="pl-PL" sz="800" dirty="0" err="1"/>
              <a:t>push</a:t>
            </a:r>
            <a:endParaRPr lang="pl-PL" sz="8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83758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Metodyki wytwarzania oprogramowania</a:t>
            </a:r>
          </a:p>
        </p:txBody>
      </p:sp>
      <p:pic>
        <p:nvPicPr>
          <p:cNvPr id="16386" name="Picture 2" descr="Metodologia Zwin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605070"/>
            <a:ext cx="3237383" cy="2826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648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Polecenia</a:t>
            </a:r>
          </a:p>
          <a:p>
            <a:r>
              <a:rPr lang="pl-PL" sz="1200" b="1" dirty="0" smtClean="0"/>
              <a:t>Rozwój aplikacji - gałęzie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800" dirty="0"/>
              <a:t>git checkout nazwa_brancha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800" dirty="0"/>
              <a:t>git checkout -b”nowy_branch”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800" dirty="0"/>
              <a:t>git checkout -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800" dirty="0"/>
              <a:t>git checkout nazwa_pliku</a:t>
            </a:r>
          </a:p>
          <a:p>
            <a:pPr marL="457200" lvl="1" indent="0">
              <a:buNone/>
            </a:pPr>
            <a:endParaRPr lang="pl-PL" sz="80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l-PL" sz="1200" b="1" dirty="0" smtClean="0"/>
              <a:t>Podstawowa obsługa</a:t>
            </a:r>
            <a:endParaRPr lang="fr-FR" sz="12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 smtClean="0"/>
              <a:t>git </a:t>
            </a:r>
            <a:r>
              <a:rPr lang="pl-PL" sz="800" dirty="0" err="1" smtClean="0"/>
              <a:t>pull</a:t>
            </a:r>
            <a:endParaRPr lang="pl-PL" sz="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 smtClean="0"/>
              <a:t>git </a:t>
            </a:r>
            <a:r>
              <a:rPr lang="pl-PL" sz="800" dirty="0" err="1"/>
              <a:t>add</a:t>
            </a:r>
            <a:r>
              <a:rPr lang="pl-PL" sz="800" dirty="0"/>
              <a:t>  (pojedynczy plik)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/>
              <a:t>git </a:t>
            </a:r>
            <a:r>
              <a:rPr lang="pl-PL" sz="800" dirty="0" err="1"/>
              <a:t>add</a:t>
            </a:r>
            <a:r>
              <a:rPr lang="pl-PL" sz="800" dirty="0"/>
              <a:t> --</a:t>
            </a:r>
            <a:r>
              <a:rPr lang="pl-PL" sz="800" dirty="0" err="1"/>
              <a:t>all</a:t>
            </a:r>
            <a:r>
              <a:rPr lang="pl-PL" sz="800" dirty="0"/>
              <a:t> (wszystkie ale </a:t>
            </a:r>
            <a:r>
              <a:rPr lang="pl-PL" sz="800" dirty="0" err="1"/>
              <a:t>gitignore</a:t>
            </a:r>
            <a:r>
              <a:rPr lang="pl-PL" sz="800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/>
              <a:t>git </a:t>
            </a:r>
            <a:r>
              <a:rPr lang="pl-PL" sz="800" dirty="0" err="1"/>
              <a:t>commit</a:t>
            </a:r>
            <a:r>
              <a:rPr lang="pl-PL" sz="800" dirty="0"/>
              <a:t> -m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/>
              <a:t>git </a:t>
            </a:r>
            <a:r>
              <a:rPr lang="pl-PL" sz="800" dirty="0" err="1"/>
              <a:t>commit</a:t>
            </a:r>
            <a:r>
              <a:rPr lang="pl-PL" sz="800" dirty="0"/>
              <a:t> -</a:t>
            </a:r>
            <a:r>
              <a:rPr lang="pl-PL" sz="800" dirty="0" err="1"/>
              <a:t>am</a:t>
            </a:r>
            <a:r>
              <a:rPr lang="pl-PL" sz="800" dirty="0"/>
              <a:t> (wszystkie zmienione pliki; nie nowe)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/>
              <a:t>git </a:t>
            </a:r>
            <a:r>
              <a:rPr lang="pl-PL" sz="800" dirty="0" err="1"/>
              <a:t>push</a:t>
            </a:r>
            <a:endParaRPr lang="pl-PL" sz="8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18339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200" dirty="0"/>
          </a:p>
        </p:txBody>
      </p:sp>
      <p:pic>
        <p:nvPicPr>
          <p:cNvPr id="8194" name="Picture 2" descr="Git — Most frequently used commands | by HARSH SINGHAL | Analytics Vidhya | 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491630"/>
            <a:ext cx="4381925" cy="291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234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200" dirty="0" err="1" smtClean="0"/>
              <a:t>Workflow</a:t>
            </a:r>
            <a:endParaRPr lang="en-US" sz="1200" dirty="0"/>
          </a:p>
        </p:txBody>
      </p:sp>
      <p:pic>
        <p:nvPicPr>
          <p:cNvPr id="9218" name="Picture 2" descr="https://i.pinimg.com/564x/76/69/d4/7669d435a1b9f0779163d118d17a8d8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203598"/>
            <a:ext cx="2766380" cy="348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094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200" dirty="0" smtClean="0"/>
              <a:t>Linki</a:t>
            </a:r>
          </a:p>
          <a:p>
            <a:pPr marL="0" indent="0">
              <a:buNone/>
            </a:pPr>
            <a:r>
              <a:rPr lang="en-US" sz="1200" dirty="0">
                <a:hlinkClick r:id="rId2"/>
              </a:rPr>
              <a:t>https://it-consulting.pl/autoinstalator/wordpress/2011/03/22/co-wybrac-czyli-cykl-zycia-projektu-tworzenia-oprogramowania/#.</a:t>
            </a:r>
            <a:r>
              <a:rPr lang="en-US" sz="1200" dirty="0" smtClean="0">
                <a:hlinkClick r:id="rId2"/>
              </a:rPr>
              <a:t>YES3VRLdiUk</a:t>
            </a:r>
            <a:endParaRPr lang="pl-PL" sz="1200" dirty="0" smtClean="0"/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49403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467544" y="4011910"/>
            <a:ext cx="25922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sz="9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l-PL" sz="9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ZAKŁADY MECHANICZNE „TARNÓW” S.A.</a:t>
            </a: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UL. KOCHANOWSKIEGO 30</a:t>
            </a: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33-100 TARNÓW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3059832" y="4011910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sz="9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l-PL" sz="9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TEL. (+48) 14 630 62 00</a:t>
            </a: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FAKS (+48) 14 630 62 04</a:t>
            </a: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ZMT@ZMT.TARNOW.PL</a:t>
            </a: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WWW.ZMT.TARNOW.PL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467544" y="350785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Verdana" panose="020B0604030504040204" pitchFamily="34" charset="0"/>
                <a:ea typeface="Verdana" panose="020B0604030504040204" pitchFamily="34" charset="0"/>
              </a:rPr>
              <a:t>TARNÓW 2020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467544" y="2412404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smtClean="0">
                <a:latin typeface="Verdana" panose="020B0604030504040204" pitchFamily="34" charset="0"/>
                <a:ea typeface="Verdana" panose="020B0604030504040204" pitchFamily="34" charset="0"/>
              </a:rPr>
              <a:t>DZIĘKUJEMY</a:t>
            </a:r>
            <a:endParaRPr lang="en-US" sz="3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27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err="1" smtClean="0"/>
              <a:t>Waterfall</a:t>
            </a:r>
            <a:r>
              <a:rPr lang="pl-PL" sz="1800" b="1" dirty="0" smtClean="0"/>
              <a:t> </a:t>
            </a:r>
            <a:r>
              <a:rPr lang="pl-PL" sz="1050" b="1" dirty="0" smtClean="0"/>
              <a:t>(Metodyka wodospadowa)</a:t>
            </a:r>
            <a:endParaRPr lang="pl-PL" sz="1800" b="1" dirty="0"/>
          </a:p>
          <a:p>
            <a:pPr marL="0" indent="0">
              <a:buNone/>
            </a:pPr>
            <a:r>
              <a:rPr lang="pl-PL" sz="1200" dirty="0"/>
              <a:t>Najstarsza metodyka wytwarzania oprogramowania. Opisane cztery fazy tworzenia realizowane są szeregowo, jedna po drugiej.</a:t>
            </a:r>
          </a:p>
          <a:p>
            <a:pPr marL="0" indent="0">
              <a:buNone/>
            </a:pPr>
            <a:endParaRPr lang="pl-PL" sz="1800" b="1" dirty="0" smtClean="0"/>
          </a:p>
        </p:txBody>
      </p:sp>
      <p:pic>
        <p:nvPicPr>
          <p:cNvPr id="1036" name="Picture 12" descr="https://it-consulting.pl/autoinstalator/wordpress/wp-content/gallery/cykl-zycia-projektu/1.%20Waterf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464" y="2067694"/>
            <a:ext cx="5954516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83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err="1" smtClean="0"/>
              <a:t>Parallel</a:t>
            </a:r>
            <a:r>
              <a:rPr lang="pl-PL" sz="1800" b="1" dirty="0" smtClean="0"/>
              <a:t> </a:t>
            </a:r>
            <a:r>
              <a:rPr lang="pl-PL" sz="1050" b="1" dirty="0" smtClean="0"/>
              <a:t>(Metodyka równoległa)</a:t>
            </a:r>
            <a:endParaRPr lang="pl-PL" sz="1800" b="1" dirty="0"/>
          </a:p>
          <a:p>
            <a:pPr marL="0" indent="0">
              <a:buNone/>
            </a:pPr>
            <a:r>
              <a:rPr lang="pl-PL" sz="1200" dirty="0"/>
              <a:t>W tej wersji modyfikacja typowego wodospadu polega na podjęciu próby skrócenia całego procesu poprzez podział wymagań (wyników analizy) na odrębne quasi-niezależne podsystemy. Wymaga to dwóch dodatkowych etapów: wstępnego projektu by podzielić system na podsystemy oraz integracji na zakończenie całości.</a:t>
            </a:r>
          </a:p>
          <a:p>
            <a:pPr marL="0" indent="0">
              <a:buNone/>
            </a:pPr>
            <a:endParaRPr lang="pl-PL" sz="1800" b="1" dirty="0" smtClean="0"/>
          </a:p>
        </p:txBody>
      </p:sp>
      <p:pic>
        <p:nvPicPr>
          <p:cNvPr id="15362" name="Picture 2" descr="https://it-consulting.pl/autoinstalator/wordpress/wp-content/gallery/cykl-zycia-projektu/2-parall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055" y="2139702"/>
            <a:ext cx="5039998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381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err="1" smtClean="0"/>
              <a:t>Phased</a:t>
            </a:r>
            <a:r>
              <a:rPr lang="pl-PL" sz="1800" b="1" dirty="0" smtClean="0"/>
              <a:t> </a:t>
            </a:r>
            <a:r>
              <a:rPr lang="pl-PL" sz="1050" b="1" dirty="0" smtClean="0"/>
              <a:t>(Metodyka etapowa)</a:t>
            </a:r>
            <a:endParaRPr lang="pl-PL" sz="1800" b="1" dirty="0"/>
          </a:p>
          <a:p>
            <a:pPr marL="0" indent="0">
              <a:buNone/>
            </a:pPr>
            <a:r>
              <a:rPr lang="pl-PL" sz="1200" dirty="0"/>
              <a:t>Jest to pierwsza próba zamiany potrzeby opracowania kompletnej funkcjonalności na samym początku i szybszego ([[RAD]]) dostarczenia produktu, kosztem ograniczonej początkowo funkcjonalności. Jest to także pierwsza metodyka zakładająca użycia oprogramowania wspomagającego analizę i projektowanie klasy [[CASE]].</a:t>
            </a:r>
          </a:p>
          <a:p>
            <a:pPr marL="0" indent="0">
              <a:buNone/>
            </a:pPr>
            <a:endParaRPr lang="pl-PL" sz="1800" b="1" dirty="0" smtClean="0"/>
          </a:p>
        </p:txBody>
      </p:sp>
      <p:pic>
        <p:nvPicPr>
          <p:cNvPr id="17410" name="Picture 2" descr="https://it-consulting.pl/autoinstalator/wordpress/wp-content/gallery/cykl-zycia-projektu/3.%20Phas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211710"/>
            <a:ext cx="2997692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063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err="1" smtClean="0"/>
              <a:t>Prototyping</a:t>
            </a:r>
            <a:r>
              <a:rPr lang="pl-PL" sz="1800" b="1" dirty="0" smtClean="0"/>
              <a:t> </a:t>
            </a:r>
            <a:r>
              <a:rPr lang="pl-PL" sz="1050" b="1" dirty="0" smtClean="0"/>
              <a:t>(Metodyka prototypowania)</a:t>
            </a:r>
            <a:endParaRPr lang="pl-PL" sz="1800" b="1" dirty="0"/>
          </a:p>
          <a:p>
            <a:pPr marL="0" indent="0">
              <a:buNone/>
            </a:pPr>
            <a:r>
              <a:rPr lang="pl-PL" sz="1200" dirty="0"/>
              <a:t>Jest to pierwsza próba zamiany potrzeby opracowania kompletnej funkcjonalności na samym początku i szybszego ([[RAD]]) dostarczenia produktu, kosztem ograniczonej początkowo funkcjonalności. Jest to także pierwsza metodyka zakładająca użycia oprogramowania wspomagającego analizę i projektowanie klasy [[CASE]].</a:t>
            </a:r>
          </a:p>
          <a:p>
            <a:pPr marL="0" indent="0">
              <a:buNone/>
            </a:pPr>
            <a:endParaRPr lang="pl-PL" sz="1800" b="1" dirty="0" smtClean="0"/>
          </a:p>
        </p:txBody>
      </p:sp>
      <p:pic>
        <p:nvPicPr>
          <p:cNvPr id="18434" name="Picture 2" descr="https://it-consulting.pl/autoinstalator/wordpress/wp-content/gallery/cykl-zycia-projektu/4.%20Prototyp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630" y="2427734"/>
            <a:ext cx="5870210" cy="2036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757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err="1" smtClean="0"/>
              <a:t>Throwing</a:t>
            </a:r>
            <a:r>
              <a:rPr lang="pl-PL" sz="1800" b="1" dirty="0" smtClean="0"/>
              <a:t> </a:t>
            </a:r>
            <a:r>
              <a:rPr lang="pl-PL" sz="1800" b="1" dirty="0" err="1" smtClean="0"/>
              <a:t>prototyping</a:t>
            </a:r>
            <a:r>
              <a:rPr lang="pl-PL" sz="1800" b="1" dirty="0" smtClean="0"/>
              <a:t> </a:t>
            </a:r>
            <a:r>
              <a:rPr lang="pl-PL" sz="1050" b="1" dirty="0" smtClean="0"/>
              <a:t>(Metodyka odrzuconego prototypu)</a:t>
            </a:r>
            <a:endParaRPr lang="pl-PL" sz="1800" b="1" dirty="0"/>
          </a:p>
          <a:p>
            <a:pPr marL="0" indent="0">
              <a:buNone/>
            </a:pPr>
            <a:r>
              <a:rPr lang="pl-PL" sz="1200" dirty="0" smtClean="0"/>
              <a:t>Bazując </a:t>
            </a:r>
            <a:r>
              <a:rPr lang="pl-PL" sz="1200" dirty="0"/>
              <a:t>na poprzedniej, zakłada tworzenie prototypu tylko jak narzędzia analitycznego. Celem tworzenia prototypu nie jest tu rozpoczęcie tworzenia docelowego systemu a testowanie hipotezy jaką jest propozycje projektowa..</a:t>
            </a:r>
          </a:p>
          <a:p>
            <a:pPr marL="0" indent="0">
              <a:buNone/>
            </a:pPr>
            <a:endParaRPr lang="pl-PL" sz="1800" b="1" dirty="0" smtClean="0"/>
          </a:p>
        </p:txBody>
      </p:sp>
      <p:pic>
        <p:nvPicPr>
          <p:cNvPr id="20482" name="Picture 2" descr="https://it-consulting.pl/autoinstalator/wordpress/wp-content/gallery/cykl-zycia-projektu/5.%20Throwaway%20prototyp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283718"/>
            <a:ext cx="6311152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180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err="1" smtClean="0"/>
              <a:t>eXtreme</a:t>
            </a:r>
            <a:r>
              <a:rPr lang="pl-PL" sz="1800" b="1" dirty="0" smtClean="0"/>
              <a:t> </a:t>
            </a:r>
            <a:r>
              <a:rPr lang="pl-PL" sz="1050" b="1" dirty="0" smtClean="0"/>
              <a:t>(Metodyka odrzuconego prototypu)</a:t>
            </a:r>
            <a:endParaRPr lang="pl-PL" sz="1800" b="1" dirty="0"/>
          </a:p>
          <a:p>
            <a:pPr marL="0" indent="0">
              <a:buNone/>
            </a:pPr>
            <a:r>
              <a:rPr lang="pl-PL" sz="1200" dirty="0"/>
              <a:t>Bazuje ona na komunikacji, prostocie, informacji zwrotnej (od klienta) i wzajemnym wsparciu zespołu</a:t>
            </a:r>
            <a:r>
              <a:rPr lang="pl-PL" sz="1200" dirty="0" smtClean="0"/>
              <a:t>. Proces </a:t>
            </a:r>
            <a:r>
              <a:rPr lang="pl-PL" sz="1200" dirty="0"/>
              <a:t>ten nastawiony jest na szybkie dostarczenie produktu możliwie najprostsza metodą. Bazuje na pełnej integracji </a:t>
            </a:r>
            <a:r>
              <a:rPr lang="pl-PL" sz="1200" dirty="0" smtClean="0"/>
              <a:t>zespołu</a:t>
            </a:r>
            <a:r>
              <a:rPr lang="pl-PL" sz="1200" dirty="0"/>
              <a:t>,  komunikacji, interaktywnym procesie analizy i projektowania.</a:t>
            </a:r>
          </a:p>
          <a:p>
            <a:pPr marL="0" indent="0">
              <a:buNone/>
            </a:pPr>
            <a:endParaRPr lang="pl-PL" sz="1800" b="1" dirty="0" smtClean="0"/>
          </a:p>
        </p:txBody>
      </p:sp>
      <p:pic>
        <p:nvPicPr>
          <p:cNvPr id="23554" name="Picture 2" descr="https://it-consulting.pl/autoinstalator/wordpress/wp-content/gallery/cykl-zycia-projektu/6.%20Programowanie%20ekstremal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326250"/>
            <a:ext cx="4194303" cy="247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937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749669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iestandardowy 3">
      <a:majorFont>
        <a:latin typeface="VerENDA"/>
        <a:ea typeface=""/>
        <a:cs typeface=""/>
      </a:majorFont>
      <a:minorFont>
        <a:latin typeface="Verenda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6102</TotalTime>
  <Words>334</Words>
  <Application>Microsoft Office PowerPoint</Application>
  <PresentationFormat>Pokaz na ekranie (16:9)</PresentationFormat>
  <Paragraphs>79</Paragraphs>
  <Slides>24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24</vt:i4>
      </vt:variant>
    </vt:vector>
  </HeadingPairs>
  <TitlesOfParts>
    <vt:vector size="25" baseType="lpstr">
      <vt:lpstr>Motyw pakietu Office</vt:lpstr>
      <vt:lpstr>Rozwój Oprogramowania  dla żółtodziobów Software Developing for Dummies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Roksana</dc:creator>
  <cp:lastModifiedBy>a.kwiek</cp:lastModifiedBy>
  <cp:revision>29</cp:revision>
  <dcterms:created xsi:type="dcterms:W3CDTF">2020-11-25T08:11:53Z</dcterms:created>
  <dcterms:modified xsi:type="dcterms:W3CDTF">2021-03-07T12:54:11Z</dcterms:modified>
</cp:coreProperties>
</file>