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310" r:id="rId2"/>
    <p:sldId id="311" r:id="rId3"/>
    <p:sldId id="309" r:id="rId4"/>
    <p:sldId id="312" r:id="rId5"/>
    <p:sldId id="313" r:id="rId6"/>
    <p:sldId id="314" r:id="rId7"/>
    <p:sldId id="315" r:id="rId8"/>
    <p:sldId id="316" r:id="rId9"/>
    <p:sldId id="317" r:id="rId10"/>
    <p:sldId id="318" r:id="rId11"/>
    <p:sldId id="320" r:id="rId12"/>
    <p:sldId id="321" r:id="rId13"/>
    <p:sldId id="322" r:id="rId14"/>
    <p:sldId id="323" r:id="rId15"/>
    <p:sldId id="324" r:id="rId16"/>
    <p:sldId id="319" r:id="rId17"/>
  </p:sldIdLst>
  <p:sldSz cx="9144000" cy="5143500" type="screen16x9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49" d="100"/>
          <a:sy n="149" d="100"/>
        </p:scale>
        <p:origin x="426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CC630C-9AF6-49E5-9919-D038F5C57BFC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83A722-0ED5-470C-A993-7FFBEE239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3490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22E3-32CA-40BB-949D-A04DA951D7AE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92A6-82F4-4316-885E-D4AB310C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794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22E3-32CA-40BB-949D-A04DA951D7AE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92A6-82F4-4316-885E-D4AB310C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92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22E3-32CA-40BB-949D-A04DA951D7AE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92A6-82F4-4316-885E-D4AB310C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908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22E3-32CA-40BB-949D-A04DA951D7AE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92A6-82F4-4316-885E-D4AB310C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739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22E3-32CA-40BB-949D-A04DA951D7AE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92A6-82F4-4316-885E-D4AB310C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945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22E3-32CA-40BB-949D-A04DA951D7AE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92A6-82F4-4316-885E-D4AB310C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495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22E3-32CA-40BB-949D-A04DA951D7AE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92A6-82F4-4316-885E-D4AB310C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856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22E3-32CA-40BB-949D-A04DA951D7AE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92A6-82F4-4316-885E-D4AB310C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412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22E3-32CA-40BB-949D-A04DA951D7AE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92A6-82F4-4316-885E-D4AB310C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561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22E3-32CA-40BB-949D-A04DA951D7AE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92A6-82F4-4316-885E-D4AB310C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397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22E3-32CA-40BB-949D-A04DA951D7AE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92A6-82F4-4316-885E-D4AB310C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993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922E3-32CA-40BB-949D-A04DA951D7AE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A092A6-82F4-4316-885E-D4AB310C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279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UWsJ8tkHAa8&amp;t=2s" TargetMode="External"/><Relationship Id="rId2" Type="http://schemas.openxmlformats.org/officeDocument/2006/relationships/hyperlink" Target="https://www.youtube.com/watch?v=CiolDtBIOA0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bout.gitlab.com/blog/2018/08/02/4-ways-to-use-gitlab-issue-boards/" TargetMode="External"/><Relationship Id="rId4" Type="http://schemas.openxmlformats.org/officeDocument/2006/relationships/hyperlink" Target="https://about.gitlab.com/stages-devops-lifecycle/issueboard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484456" y="2355726"/>
            <a:ext cx="7615935" cy="1584176"/>
          </a:xfrm>
        </p:spPr>
        <p:txBody>
          <a:bodyPr>
            <a:normAutofit/>
          </a:bodyPr>
          <a:lstStyle/>
          <a:p>
            <a:pPr algn="l"/>
            <a:r>
              <a:rPr lang="pl-PL" sz="1800" i="1" dirty="0" smtClean="0">
                <a:latin typeface="Verdana" panose="020B0604030504040204" pitchFamily="34" charset="0"/>
                <a:ea typeface="Verdana" panose="020B0604030504040204" pitchFamily="34" charset="0"/>
              </a:rPr>
              <a:t>Kontrola Wersji Oprogramowania </a:t>
            </a:r>
            <a:br>
              <a:rPr lang="pl-PL" sz="1800" i="1" dirty="0" smtClean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pl-PL" sz="1800" i="1" dirty="0" smtClean="0">
                <a:latin typeface="Verdana" panose="020B0604030504040204" pitchFamily="34" charset="0"/>
                <a:ea typeface="Verdana" panose="020B0604030504040204" pitchFamily="34" charset="0"/>
              </a:rPr>
              <a:t>GitLab </a:t>
            </a:r>
            <a:r>
              <a:rPr lang="pl-PL" sz="1800" i="1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Issue</a:t>
            </a:r>
            <a:r>
              <a:rPr lang="pl-PL" sz="1800" i="1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pl-PL" sz="1800" i="1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Bord</a:t>
            </a:r>
            <a:r>
              <a:rPr lang="pl-PL" sz="1800" i="1" dirty="0" smtClean="0">
                <a:latin typeface="Verdana" panose="020B0604030504040204" pitchFamily="34" charset="0"/>
                <a:ea typeface="Verdana" panose="020B0604030504040204" pitchFamily="34" charset="0"/>
              </a:rPr>
              <a:t> (tablica zgłoszeń/zadań)</a:t>
            </a:r>
            <a:endParaRPr lang="en-US" sz="1800" i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pole tekstowe 3"/>
          <p:cNvSpPr txBox="1"/>
          <p:nvPr/>
        </p:nvSpPr>
        <p:spPr>
          <a:xfrm>
            <a:off x="467544" y="4290650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>
                <a:latin typeface="Verdana" panose="020B0604030504040204" pitchFamily="34" charset="0"/>
                <a:ea typeface="Verdana" panose="020B0604030504040204" pitchFamily="34" charset="0"/>
              </a:rPr>
              <a:t>TARNÓW 2021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7670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987574"/>
            <a:ext cx="8229600" cy="36070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400" b="1" dirty="0" err="1"/>
              <a:t>Issue</a:t>
            </a:r>
            <a:r>
              <a:rPr lang="pl-PL" sz="2400" b="1" dirty="0"/>
              <a:t> Board</a:t>
            </a:r>
            <a:endParaRPr lang="pl-PL" sz="1600" b="1" dirty="0"/>
          </a:p>
          <a:p>
            <a:pPr marL="0" indent="0">
              <a:buNone/>
            </a:pPr>
            <a:endParaRPr lang="pl-PL" sz="1600" b="1" dirty="0" smtClean="0">
              <a:latin typeface="+mj-lt"/>
            </a:endParaRPr>
          </a:p>
          <a:p>
            <a:pPr marL="0" indent="0">
              <a:buNone/>
            </a:pPr>
            <a:r>
              <a:rPr lang="pl-PL" sz="1600" b="1" dirty="0"/>
              <a:t>Nowością</a:t>
            </a:r>
            <a:r>
              <a:rPr lang="pl-PL" sz="1600" dirty="0"/>
              <a:t> która została wprowadzona niedawno jest możliwość wykorzystywania wielu tablic zgłoszeń (</a:t>
            </a:r>
            <a:r>
              <a:rPr lang="pl-PL" sz="1600" dirty="0" err="1"/>
              <a:t>Multiple</a:t>
            </a:r>
            <a:r>
              <a:rPr lang="pl-PL" sz="1600" dirty="0"/>
              <a:t> </a:t>
            </a:r>
            <a:r>
              <a:rPr lang="pl-PL" sz="1600" dirty="0" err="1"/>
              <a:t>Issue</a:t>
            </a:r>
            <a:r>
              <a:rPr lang="pl-PL" sz="1600" dirty="0"/>
              <a:t> </a:t>
            </a:r>
            <a:r>
              <a:rPr lang="pl-PL" sz="1600" dirty="0" err="1"/>
              <a:t>Boards</a:t>
            </a:r>
            <a:r>
              <a:rPr lang="pl-PL" sz="1600" dirty="0"/>
              <a:t>) w jednym projekcie. </a:t>
            </a:r>
            <a:r>
              <a:rPr lang="pl-PL" sz="1600" dirty="0" err="1"/>
              <a:t>Multiple</a:t>
            </a:r>
            <a:r>
              <a:rPr lang="pl-PL" sz="1600" dirty="0"/>
              <a:t> </a:t>
            </a:r>
            <a:r>
              <a:rPr lang="pl-PL" sz="1600" dirty="0" err="1"/>
              <a:t>Issue</a:t>
            </a:r>
            <a:r>
              <a:rPr lang="pl-PL" sz="1600" dirty="0"/>
              <a:t> </a:t>
            </a:r>
            <a:r>
              <a:rPr lang="pl-PL" sz="1600" dirty="0" err="1"/>
              <a:t>Boards</a:t>
            </a:r>
            <a:r>
              <a:rPr lang="pl-PL" sz="1600" dirty="0"/>
              <a:t> jest najlepszym sposobem na jednoczesne organizowanie zgłoszeń z kilku różnych </a:t>
            </a:r>
            <a:r>
              <a:rPr lang="pl-PL" sz="1600" dirty="0" err="1"/>
              <a:t>workflow</a:t>
            </a:r>
            <a:r>
              <a:rPr lang="pl-PL" sz="1600" dirty="0" smtClean="0"/>
              <a:t>.</a:t>
            </a:r>
            <a:endParaRPr lang="pl-PL" sz="1600" dirty="0"/>
          </a:p>
        </p:txBody>
      </p:sp>
    </p:spTree>
    <p:extLst>
      <p:ext uri="{BB962C8B-B14F-4D97-AF65-F5344CB8AC3E}">
        <p14:creationId xmlns:p14="http://schemas.microsoft.com/office/powerpoint/2010/main" val="2877446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987574"/>
            <a:ext cx="8229600" cy="36070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400" b="1" dirty="0" err="1"/>
              <a:t>Issue</a:t>
            </a:r>
            <a:r>
              <a:rPr lang="pl-PL" sz="2400" b="1" dirty="0"/>
              <a:t> Board</a:t>
            </a:r>
            <a:endParaRPr lang="pl-PL" sz="1600" b="1" dirty="0"/>
          </a:p>
          <a:p>
            <a:pPr marL="0" indent="0">
              <a:buNone/>
            </a:pPr>
            <a:endParaRPr lang="pl-PL" sz="1600" b="1" dirty="0" smtClean="0">
              <a:latin typeface="+mj-lt"/>
            </a:endParaRPr>
          </a:p>
          <a:p>
            <a:pPr marL="0" indent="0">
              <a:buNone/>
            </a:pPr>
            <a:r>
              <a:rPr lang="pl-PL" sz="1600" b="1" dirty="0"/>
              <a:t>Nowością</a:t>
            </a:r>
            <a:r>
              <a:rPr lang="pl-PL" sz="1600" dirty="0"/>
              <a:t> która została wprowadzona niedawno jest możliwość wykorzystywania wielu tablic zgłoszeń (</a:t>
            </a:r>
            <a:r>
              <a:rPr lang="pl-PL" sz="1600" dirty="0" err="1"/>
              <a:t>Multiple</a:t>
            </a:r>
            <a:r>
              <a:rPr lang="pl-PL" sz="1600" dirty="0"/>
              <a:t> </a:t>
            </a:r>
            <a:r>
              <a:rPr lang="pl-PL" sz="1600" dirty="0" err="1"/>
              <a:t>Issue</a:t>
            </a:r>
            <a:r>
              <a:rPr lang="pl-PL" sz="1600" dirty="0"/>
              <a:t> </a:t>
            </a:r>
            <a:r>
              <a:rPr lang="pl-PL" sz="1600" dirty="0" err="1"/>
              <a:t>Boards</a:t>
            </a:r>
            <a:r>
              <a:rPr lang="pl-PL" sz="1600" dirty="0"/>
              <a:t>) w jednym projekcie. </a:t>
            </a:r>
            <a:r>
              <a:rPr lang="pl-PL" sz="1600" dirty="0" err="1"/>
              <a:t>Multiple</a:t>
            </a:r>
            <a:r>
              <a:rPr lang="pl-PL" sz="1600" dirty="0"/>
              <a:t> </a:t>
            </a:r>
            <a:r>
              <a:rPr lang="pl-PL" sz="1600" dirty="0" err="1"/>
              <a:t>Issue</a:t>
            </a:r>
            <a:r>
              <a:rPr lang="pl-PL" sz="1600" dirty="0"/>
              <a:t> </a:t>
            </a:r>
            <a:r>
              <a:rPr lang="pl-PL" sz="1600" dirty="0" err="1"/>
              <a:t>Boards</a:t>
            </a:r>
            <a:r>
              <a:rPr lang="pl-PL" sz="1600" dirty="0"/>
              <a:t> jest najlepszym sposobem na jednoczesne organizowanie zgłoszeń z kilku różnych </a:t>
            </a:r>
            <a:r>
              <a:rPr lang="pl-PL" sz="1600" dirty="0" err="1"/>
              <a:t>workflow</a:t>
            </a:r>
            <a:r>
              <a:rPr lang="pl-PL" sz="1600" dirty="0" smtClean="0"/>
              <a:t>.</a:t>
            </a:r>
            <a:endParaRPr lang="pl-PL" sz="1600" dirty="0"/>
          </a:p>
        </p:txBody>
      </p:sp>
    </p:spTree>
    <p:extLst>
      <p:ext uri="{BB962C8B-B14F-4D97-AF65-F5344CB8AC3E}">
        <p14:creationId xmlns:p14="http://schemas.microsoft.com/office/powerpoint/2010/main" val="1433917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987574"/>
            <a:ext cx="8229600" cy="360704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l-PL" sz="2400" b="1" dirty="0" err="1" smtClean="0"/>
              <a:t>Issue</a:t>
            </a:r>
            <a:r>
              <a:rPr lang="pl-PL" sz="2400" b="1" dirty="0" smtClean="0"/>
              <a:t> Board w praktyce</a:t>
            </a:r>
            <a:endParaRPr lang="pl-PL" sz="1600" b="1" dirty="0"/>
          </a:p>
          <a:p>
            <a:pPr marL="0" indent="0">
              <a:buNone/>
            </a:pPr>
            <a:endParaRPr lang="pl-PL" sz="1600" b="1" dirty="0" smtClean="0">
              <a:latin typeface="+mj-lt"/>
            </a:endParaRPr>
          </a:p>
          <a:p>
            <a:r>
              <a:rPr lang="pl-PL" sz="2000" dirty="0" smtClean="0"/>
              <a:t>Jedno narzędzie / nieskończona funkcjonalność</a:t>
            </a:r>
          </a:p>
          <a:p>
            <a:endParaRPr lang="pl-PL" sz="2000" dirty="0" smtClean="0"/>
          </a:p>
          <a:p>
            <a:r>
              <a:rPr lang="pl-PL" sz="2000" dirty="0"/>
              <a:t>Wszystko w jednym </a:t>
            </a:r>
            <a:r>
              <a:rPr lang="pl-PL" sz="2000" dirty="0" smtClean="0"/>
              <a:t>miejscu</a:t>
            </a:r>
          </a:p>
          <a:p>
            <a:endParaRPr lang="pl-PL" sz="2000" dirty="0" smtClean="0"/>
          </a:p>
          <a:p>
            <a:r>
              <a:rPr lang="pl-PL" sz="2000" dirty="0" smtClean="0"/>
              <a:t>Analiza problemów </a:t>
            </a:r>
            <a:r>
              <a:rPr lang="pl-PL" sz="2000" dirty="0"/>
              <a:t>i </a:t>
            </a:r>
            <a:r>
              <a:rPr lang="pl-PL" sz="2000" dirty="0" smtClean="0"/>
              <a:t>postępów </a:t>
            </a:r>
            <a:r>
              <a:rPr lang="pl-PL" sz="2000" dirty="0"/>
              <a:t>bez przełączania się między </a:t>
            </a:r>
            <a:r>
              <a:rPr lang="pl-PL" sz="2000" dirty="0" smtClean="0"/>
              <a:t>produktami</a:t>
            </a:r>
          </a:p>
          <a:p>
            <a:endParaRPr lang="pl-PL" sz="2000" dirty="0" smtClean="0"/>
          </a:p>
          <a:p>
            <a:r>
              <a:rPr lang="pl-PL" sz="2000" dirty="0" smtClean="0"/>
              <a:t>Jeden </a:t>
            </a:r>
            <a:r>
              <a:rPr lang="pl-PL" sz="2000" dirty="0"/>
              <a:t>interfejs do śledzenia </a:t>
            </a:r>
            <a:r>
              <a:rPr lang="pl-PL" sz="2000" dirty="0" smtClean="0"/>
              <a:t>wszystkich zgłoszeń </a:t>
            </a:r>
            <a:br>
              <a:rPr lang="pl-PL" sz="2000" dirty="0" smtClean="0"/>
            </a:br>
            <a:r>
              <a:rPr lang="pl-PL" sz="2000" dirty="0" smtClean="0"/>
              <a:t>(od </a:t>
            </a:r>
            <a:r>
              <a:rPr lang="pl-PL" sz="2000" dirty="0"/>
              <a:t>zaległości do </a:t>
            </a:r>
            <a:r>
              <a:rPr lang="pl-PL" sz="2000" dirty="0" smtClean="0"/>
              <a:t>wykonania)</a:t>
            </a:r>
            <a:endParaRPr lang="pl-PL" sz="2000" dirty="0"/>
          </a:p>
        </p:txBody>
      </p:sp>
    </p:spTree>
    <p:extLst>
      <p:ext uri="{BB962C8B-B14F-4D97-AF65-F5344CB8AC3E}">
        <p14:creationId xmlns:p14="http://schemas.microsoft.com/office/powerpoint/2010/main" val="911577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987574"/>
            <a:ext cx="8229600" cy="360704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l-PL" sz="2400" b="1" dirty="0" err="1" smtClean="0"/>
              <a:t>Issue</a:t>
            </a:r>
            <a:r>
              <a:rPr lang="pl-PL" sz="2400" b="1" dirty="0" smtClean="0"/>
              <a:t> Board w praktyce</a:t>
            </a:r>
            <a:endParaRPr lang="pl-PL" sz="1600" b="1" dirty="0"/>
          </a:p>
          <a:p>
            <a:pPr marL="0" indent="0">
              <a:buNone/>
            </a:pPr>
            <a:endParaRPr lang="pl-PL" sz="1600" b="1" dirty="0" smtClean="0">
              <a:latin typeface="+mj-lt"/>
            </a:endParaRPr>
          </a:p>
          <a:p>
            <a:r>
              <a:rPr lang="pl-PL" sz="2000" dirty="0" smtClean="0"/>
              <a:t>Jedno narzędzie / nieskończona funkcjonalność</a:t>
            </a:r>
          </a:p>
          <a:p>
            <a:endParaRPr lang="pl-PL" sz="2000" dirty="0" smtClean="0"/>
          </a:p>
          <a:p>
            <a:r>
              <a:rPr lang="pl-PL" sz="2000" dirty="0"/>
              <a:t>Wszystko w jednym </a:t>
            </a:r>
            <a:r>
              <a:rPr lang="pl-PL" sz="2000" dirty="0" smtClean="0"/>
              <a:t>miejscu</a:t>
            </a:r>
          </a:p>
          <a:p>
            <a:endParaRPr lang="pl-PL" sz="2000" dirty="0" smtClean="0"/>
          </a:p>
          <a:p>
            <a:r>
              <a:rPr lang="pl-PL" sz="2000" dirty="0" smtClean="0"/>
              <a:t>Analiza problemów </a:t>
            </a:r>
            <a:r>
              <a:rPr lang="pl-PL" sz="2000" dirty="0"/>
              <a:t>i </a:t>
            </a:r>
            <a:r>
              <a:rPr lang="pl-PL" sz="2000" dirty="0" smtClean="0"/>
              <a:t>postępów </a:t>
            </a:r>
            <a:r>
              <a:rPr lang="pl-PL" sz="2000" dirty="0"/>
              <a:t>bez przełączania się między </a:t>
            </a:r>
            <a:r>
              <a:rPr lang="pl-PL" sz="2000" dirty="0" smtClean="0"/>
              <a:t>produktami</a:t>
            </a:r>
          </a:p>
          <a:p>
            <a:endParaRPr lang="pl-PL" sz="2000" dirty="0" smtClean="0"/>
          </a:p>
          <a:p>
            <a:r>
              <a:rPr lang="pl-PL" sz="2000" dirty="0" smtClean="0"/>
              <a:t>Jeden </a:t>
            </a:r>
            <a:r>
              <a:rPr lang="pl-PL" sz="2000" dirty="0"/>
              <a:t>interfejs do śledzenia </a:t>
            </a:r>
            <a:r>
              <a:rPr lang="pl-PL" sz="2000" dirty="0" smtClean="0"/>
              <a:t>wszystkich zgłoszeń </a:t>
            </a:r>
            <a:br>
              <a:rPr lang="pl-PL" sz="2000" dirty="0" smtClean="0"/>
            </a:br>
            <a:r>
              <a:rPr lang="pl-PL" sz="2000" dirty="0" smtClean="0"/>
              <a:t>(od </a:t>
            </a:r>
            <a:r>
              <a:rPr lang="pl-PL" sz="2000" dirty="0"/>
              <a:t>zaległości do </a:t>
            </a:r>
            <a:r>
              <a:rPr lang="pl-PL" sz="2000" dirty="0" smtClean="0"/>
              <a:t>wykonania)</a:t>
            </a:r>
            <a:endParaRPr lang="pl-PL" sz="2000" dirty="0"/>
          </a:p>
        </p:txBody>
      </p:sp>
    </p:spTree>
    <p:extLst>
      <p:ext uri="{BB962C8B-B14F-4D97-AF65-F5344CB8AC3E}">
        <p14:creationId xmlns:p14="http://schemas.microsoft.com/office/powerpoint/2010/main" val="4058966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987574"/>
            <a:ext cx="8229600" cy="36070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400" b="1" dirty="0" err="1" smtClean="0"/>
              <a:t>Issue</a:t>
            </a:r>
            <a:r>
              <a:rPr lang="pl-PL" sz="2400" b="1" dirty="0" smtClean="0"/>
              <a:t> Board w praktyce</a:t>
            </a:r>
            <a:endParaRPr lang="pl-PL" sz="1600" b="1" dirty="0"/>
          </a:p>
          <a:p>
            <a:pPr marL="0" indent="0">
              <a:buNone/>
            </a:pPr>
            <a:endParaRPr lang="pl-PL" sz="1600" b="1" dirty="0" smtClean="0">
              <a:latin typeface="+mj-lt"/>
            </a:endParaRPr>
          </a:p>
          <a:p>
            <a:r>
              <a:rPr lang="pl-PL" sz="2000" dirty="0" smtClean="0"/>
              <a:t>Więcej </a:t>
            </a:r>
            <a:r>
              <a:rPr lang="pl-PL" sz="2000" dirty="0"/>
              <a:t>niż wizualna </a:t>
            </a:r>
            <a:r>
              <a:rPr lang="pl-PL" sz="2000" dirty="0" smtClean="0"/>
              <a:t>reprezentacja</a:t>
            </a:r>
          </a:p>
          <a:p>
            <a:endParaRPr lang="pl-PL" sz="2000" dirty="0" smtClean="0"/>
          </a:p>
          <a:p>
            <a:r>
              <a:rPr lang="pl-PL" sz="2000" dirty="0" smtClean="0"/>
              <a:t>Zagadnienia, etykiety </a:t>
            </a:r>
            <a:r>
              <a:rPr lang="pl-PL" sz="2000" dirty="0"/>
              <a:t>i wszystkie metadane, które się z nimi </a:t>
            </a:r>
            <a:r>
              <a:rPr lang="pl-PL" sz="2000" dirty="0" smtClean="0"/>
              <a:t>wiążą</a:t>
            </a:r>
          </a:p>
          <a:p>
            <a:endParaRPr lang="pl-PL" sz="2000" dirty="0"/>
          </a:p>
          <a:p>
            <a:r>
              <a:rPr lang="pl-PL" sz="2000" dirty="0" smtClean="0"/>
              <a:t>Te </a:t>
            </a:r>
            <a:r>
              <a:rPr lang="pl-PL" sz="2000" dirty="0"/>
              <a:t>same narzędzia </a:t>
            </a:r>
            <a:r>
              <a:rPr lang="pl-PL" sz="2000" dirty="0" smtClean="0"/>
              <a:t>GitLab do </a:t>
            </a:r>
            <a:r>
              <a:rPr lang="pl-PL" sz="2000" dirty="0"/>
              <a:t>sortowania i </a:t>
            </a:r>
            <a:r>
              <a:rPr lang="pl-PL" sz="2000" dirty="0" smtClean="0"/>
              <a:t>filtrowania</a:t>
            </a:r>
            <a:endParaRPr lang="pl-PL" sz="2000" dirty="0"/>
          </a:p>
        </p:txBody>
      </p:sp>
    </p:spTree>
    <p:extLst>
      <p:ext uri="{BB962C8B-B14F-4D97-AF65-F5344CB8AC3E}">
        <p14:creationId xmlns:p14="http://schemas.microsoft.com/office/powerpoint/2010/main" val="4249108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987574"/>
            <a:ext cx="8229600" cy="36070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400" b="1" dirty="0" err="1" smtClean="0"/>
              <a:t>Issue</a:t>
            </a:r>
            <a:r>
              <a:rPr lang="pl-PL" sz="2400" b="1" dirty="0" smtClean="0"/>
              <a:t> Board w praktyce</a:t>
            </a:r>
            <a:endParaRPr lang="pl-PL" sz="1600" b="1" dirty="0"/>
          </a:p>
          <a:p>
            <a:pPr marL="0" indent="0">
              <a:buNone/>
            </a:pPr>
            <a:endParaRPr lang="pl-PL" sz="1600" b="1" dirty="0" smtClean="0">
              <a:latin typeface="+mj-lt"/>
            </a:endParaRPr>
          </a:p>
          <a:p>
            <a:r>
              <a:rPr lang="pl-PL" sz="2000" dirty="0"/>
              <a:t>Ty określasz swój </a:t>
            </a:r>
            <a:r>
              <a:rPr lang="pl-PL" sz="2000" dirty="0" smtClean="0"/>
              <a:t>proces</a:t>
            </a:r>
          </a:p>
          <a:p>
            <a:r>
              <a:rPr lang="pl-PL" sz="2000" dirty="0" smtClean="0"/>
              <a:t>A organizacja spoczywa </a:t>
            </a:r>
            <a:r>
              <a:rPr lang="pl-PL" sz="2000" dirty="0" err="1" smtClean="0"/>
              <a:t>naGitLab</a:t>
            </a:r>
            <a:endParaRPr lang="pl-PL" sz="2000" dirty="0" smtClean="0"/>
          </a:p>
          <a:p>
            <a:r>
              <a:rPr lang="pl-PL" sz="2000" dirty="0" smtClean="0"/>
              <a:t>Ty </a:t>
            </a:r>
            <a:r>
              <a:rPr lang="pl-PL" sz="2000" dirty="0"/>
              <a:t>tworzysz </a:t>
            </a:r>
            <a:r>
              <a:rPr lang="pl-PL" sz="2000" dirty="0" smtClean="0"/>
              <a:t>etykietę</a:t>
            </a:r>
          </a:p>
          <a:p>
            <a:r>
              <a:rPr lang="pl-PL" sz="2000" dirty="0" smtClean="0"/>
              <a:t>GitLab tworzy </a:t>
            </a:r>
            <a:r>
              <a:rPr lang="pl-PL" sz="2000" dirty="0"/>
              <a:t>odpowiednią </a:t>
            </a:r>
            <a:r>
              <a:rPr lang="pl-PL" sz="2000" dirty="0" smtClean="0"/>
              <a:t>kartę i wiąże z nią zgłoszenia</a:t>
            </a:r>
          </a:p>
          <a:p>
            <a:r>
              <a:rPr lang="pl-PL" sz="2000" dirty="0" smtClean="0"/>
              <a:t>Operacja przeciągania – </a:t>
            </a:r>
            <a:r>
              <a:rPr lang="pl-PL" sz="2000" b="1" dirty="0" smtClean="0"/>
              <a:t>drag &amp; drop</a:t>
            </a:r>
            <a:r>
              <a:rPr lang="pl-PL" sz="2000" dirty="0" smtClean="0"/>
              <a:t/>
            </a:r>
            <a:br>
              <a:rPr lang="pl-PL" sz="2000" dirty="0" smtClean="0"/>
            </a:br>
            <a:r>
              <a:rPr lang="pl-PL" sz="2000" dirty="0" smtClean="0"/>
              <a:t>w prosty sposób pozwala przejść z </a:t>
            </a:r>
            <a:r>
              <a:rPr lang="pl-PL" sz="2000" dirty="0"/>
              <a:t>jednego kroku do </a:t>
            </a:r>
            <a:r>
              <a:rPr lang="pl-PL" sz="2000" dirty="0" smtClean="0"/>
              <a:t>następnego</a:t>
            </a:r>
            <a:endParaRPr lang="pl-PL" sz="2000" dirty="0"/>
          </a:p>
        </p:txBody>
      </p:sp>
    </p:spTree>
    <p:extLst>
      <p:ext uri="{BB962C8B-B14F-4D97-AF65-F5344CB8AC3E}">
        <p14:creationId xmlns:p14="http://schemas.microsoft.com/office/powerpoint/2010/main" val="2742567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987574"/>
            <a:ext cx="8229600" cy="36070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400" b="1" dirty="0" err="1"/>
              <a:t>Issue</a:t>
            </a:r>
            <a:r>
              <a:rPr lang="pl-PL" sz="2400" b="1" dirty="0"/>
              <a:t> </a:t>
            </a:r>
            <a:r>
              <a:rPr lang="pl-PL" sz="2400" b="1" dirty="0" smtClean="0"/>
              <a:t>Board - linki</a:t>
            </a:r>
            <a:endParaRPr lang="pl-PL" sz="1600" b="1" dirty="0"/>
          </a:p>
          <a:p>
            <a:pPr marL="0" indent="0">
              <a:buNone/>
            </a:pPr>
            <a:endParaRPr lang="pl-PL" sz="1600" b="1" dirty="0" smtClean="0">
              <a:latin typeface="+mj-lt"/>
            </a:endParaRPr>
          </a:p>
          <a:p>
            <a:pPr marL="0" indent="0">
              <a:buNone/>
            </a:pPr>
            <a:r>
              <a:rPr lang="pl-PL" sz="1600" u="sng" dirty="0">
                <a:hlinkClick r:id="rId2"/>
              </a:rPr>
              <a:t>GitLab </a:t>
            </a:r>
            <a:r>
              <a:rPr lang="pl-PL" sz="1600" u="sng" dirty="0" err="1">
                <a:hlinkClick r:id="rId2"/>
              </a:rPr>
              <a:t>issue</a:t>
            </a:r>
            <a:r>
              <a:rPr lang="pl-PL" sz="1600" u="sng" dirty="0">
                <a:hlinkClick r:id="rId2"/>
              </a:rPr>
              <a:t> </a:t>
            </a:r>
            <a:r>
              <a:rPr lang="pl-PL" sz="1600" u="sng" dirty="0" err="1">
                <a:hlinkClick r:id="rId2"/>
              </a:rPr>
              <a:t>boards</a:t>
            </a:r>
            <a:r>
              <a:rPr lang="pl-PL" sz="1600" u="sng" dirty="0">
                <a:hlinkClick r:id="rId2"/>
              </a:rPr>
              <a:t> </a:t>
            </a:r>
            <a:r>
              <a:rPr lang="pl-PL" sz="1600" u="sng" dirty="0" smtClean="0">
                <a:hlinkClick r:id="rId2"/>
              </a:rPr>
              <a:t>demo</a:t>
            </a:r>
            <a:endParaRPr lang="pl-PL" sz="1600" u="sng" dirty="0" smtClean="0"/>
          </a:p>
          <a:p>
            <a:pPr marL="0" indent="0">
              <a:buNone/>
            </a:pPr>
            <a:r>
              <a:rPr lang="en-US" sz="1600" u="sng" dirty="0">
                <a:hlinkClick r:id="rId3"/>
              </a:rPr>
              <a:t>Announcing the GitLab Issue </a:t>
            </a:r>
            <a:r>
              <a:rPr lang="en-US" sz="1600" u="sng" dirty="0" smtClean="0">
                <a:hlinkClick r:id="rId3"/>
              </a:rPr>
              <a:t>Board</a:t>
            </a:r>
            <a:endParaRPr lang="pl-PL" sz="1600" u="sng" dirty="0" smtClean="0"/>
          </a:p>
          <a:p>
            <a:pPr marL="0" indent="0">
              <a:buNone/>
            </a:pPr>
            <a:r>
              <a:rPr lang="en-US" sz="1600" u="sng" dirty="0">
                <a:hlinkClick r:id="rId4"/>
              </a:rPr>
              <a:t>Introducing the GitLab Issue </a:t>
            </a:r>
            <a:r>
              <a:rPr lang="en-US" sz="1600" u="sng" dirty="0" smtClean="0">
                <a:hlinkClick r:id="rId4"/>
              </a:rPr>
              <a:t>Board</a:t>
            </a:r>
            <a:endParaRPr lang="pl-PL" sz="1600" u="sng" dirty="0" smtClean="0"/>
          </a:p>
          <a:p>
            <a:pPr marL="0" indent="0">
              <a:buNone/>
            </a:pPr>
            <a:r>
              <a:rPr lang="en-US" sz="1600" u="sng" dirty="0">
                <a:hlinkClick r:id="rId5"/>
              </a:rPr>
              <a:t>4 ways to use GitLab Issue </a:t>
            </a:r>
            <a:r>
              <a:rPr lang="en-US" sz="1600" u="sng" dirty="0" smtClean="0">
                <a:hlinkClick r:id="rId5"/>
              </a:rPr>
              <a:t>Boards</a:t>
            </a:r>
            <a:endParaRPr lang="pl-PL" sz="1600" u="sng" dirty="0" smtClean="0"/>
          </a:p>
          <a:p>
            <a:pPr marL="0" indent="0">
              <a:buNone/>
            </a:pPr>
            <a:endParaRPr lang="pl-PL" sz="16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53454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987574"/>
            <a:ext cx="8229600" cy="36070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400" b="1" dirty="0" err="1" smtClean="0">
                <a:latin typeface="+mj-lt"/>
              </a:rPr>
              <a:t>Issue</a:t>
            </a:r>
            <a:r>
              <a:rPr lang="pl-PL" sz="2400" b="1" dirty="0" smtClean="0">
                <a:latin typeface="+mj-lt"/>
              </a:rPr>
              <a:t> Board</a:t>
            </a:r>
            <a:endParaRPr lang="pl-PL" sz="1600" b="1" dirty="0" smtClean="0">
              <a:latin typeface="+mj-lt"/>
            </a:endParaRPr>
          </a:p>
          <a:p>
            <a:pPr marL="0" indent="0">
              <a:buNone/>
            </a:pPr>
            <a:r>
              <a:rPr lang="pl-PL" sz="1600" dirty="0" smtClean="0">
                <a:latin typeface="+mj-lt"/>
              </a:rPr>
              <a:t>Tablica </a:t>
            </a:r>
            <a:r>
              <a:rPr lang="pl-PL" sz="1600" dirty="0">
                <a:latin typeface="+mj-lt"/>
              </a:rPr>
              <a:t>zgłoszeń </a:t>
            </a:r>
            <a:r>
              <a:rPr lang="pl-PL" sz="1600" dirty="0" smtClean="0">
                <a:latin typeface="+mj-lt"/>
              </a:rPr>
              <a:t>jest </a:t>
            </a:r>
            <a:r>
              <a:rPr lang="pl-PL" sz="1600" dirty="0">
                <a:latin typeface="+mj-lt"/>
              </a:rPr>
              <a:t>narzędziem wspomagającym proces </a:t>
            </a:r>
            <a:r>
              <a:rPr lang="pl-PL" sz="1600" dirty="0" smtClean="0">
                <a:latin typeface="+mj-lt"/>
              </a:rPr>
              <a:t>planowania, </a:t>
            </a:r>
            <a:r>
              <a:rPr lang="pl-PL" sz="1600" dirty="0">
                <a:latin typeface="+mj-lt"/>
              </a:rPr>
              <a:t>organizacji i wizualizacji przepływu pracy w obrębie </a:t>
            </a:r>
            <a:r>
              <a:rPr lang="pl-PL" sz="1600" dirty="0" smtClean="0">
                <a:latin typeface="+mj-lt"/>
              </a:rPr>
              <a:t>realizowanego projektu </a:t>
            </a:r>
            <a:r>
              <a:rPr lang="pl-PL" sz="1600" dirty="0">
                <a:latin typeface="+mj-lt"/>
              </a:rPr>
              <a:t>lub jego </a:t>
            </a:r>
            <a:r>
              <a:rPr lang="pl-PL" sz="1600" dirty="0" smtClean="0">
                <a:latin typeface="+mj-lt"/>
              </a:rPr>
              <a:t>części.</a:t>
            </a:r>
            <a:endParaRPr lang="pl-PL" sz="1600" dirty="0">
              <a:latin typeface="+mj-lt"/>
            </a:endParaRPr>
          </a:p>
          <a:p>
            <a:pPr marL="0" indent="0">
              <a:buNone/>
            </a:pPr>
            <a:endParaRPr lang="pl-PL" sz="1600" dirty="0" smtClean="0">
              <a:latin typeface="+mj-lt"/>
            </a:endParaRPr>
          </a:p>
          <a:p>
            <a:pPr marL="0" indent="0">
              <a:buNone/>
            </a:pPr>
            <a:r>
              <a:rPr lang="pl-PL" sz="1600" dirty="0" smtClean="0">
                <a:latin typeface="+mj-lt"/>
              </a:rPr>
              <a:t>Umiejętne </a:t>
            </a:r>
            <a:r>
              <a:rPr lang="pl-PL" sz="1600" dirty="0">
                <a:latin typeface="+mj-lt"/>
              </a:rPr>
              <a:t>wykorzystywanie </a:t>
            </a:r>
            <a:r>
              <a:rPr lang="pl-PL" sz="1600" dirty="0" smtClean="0">
                <a:latin typeface="+mj-lt"/>
              </a:rPr>
              <a:t>tablicy </a:t>
            </a:r>
            <a:r>
              <a:rPr lang="pl-PL" sz="1600" dirty="0">
                <a:latin typeface="+mj-lt"/>
              </a:rPr>
              <a:t>zgłoszeń umożliwia między </a:t>
            </a:r>
            <a:r>
              <a:rPr lang="pl-PL" sz="1600" dirty="0" smtClean="0">
                <a:latin typeface="+mj-lt"/>
              </a:rPr>
              <a:t>innymi: </a:t>
            </a:r>
            <a:endParaRPr lang="pl-PL" sz="1600" dirty="0">
              <a:latin typeface="+mj-lt"/>
            </a:endParaRPr>
          </a:p>
          <a:p>
            <a:r>
              <a:rPr lang="pl-PL" sz="1600" dirty="0" smtClean="0">
                <a:latin typeface="+mj-lt"/>
              </a:rPr>
              <a:t>Dyskutowanie o pomysłach</a:t>
            </a:r>
          </a:p>
          <a:p>
            <a:r>
              <a:rPr lang="pl-PL" sz="1600" dirty="0" smtClean="0">
                <a:latin typeface="+mj-lt"/>
              </a:rPr>
              <a:t>Proponowanie nowych rozwiązań </a:t>
            </a:r>
          </a:p>
          <a:p>
            <a:r>
              <a:rPr lang="pl-PL" sz="1600" dirty="0" smtClean="0">
                <a:latin typeface="+mj-lt"/>
              </a:rPr>
              <a:t>Zadawanie pytań </a:t>
            </a:r>
          </a:p>
          <a:p>
            <a:r>
              <a:rPr lang="pl-PL" sz="1600" dirty="0" smtClean="0">
                <a:latin typeface="+mj-lt"/>
              </a:rPr>
              <a:t>Zgłaszanie błędów i nieprawidłowego działania </a:t>
            </a:r>
          </a:p>
          <a:p>
            <a:r>
              <a:rPr lang="pl-PL" sz="1600" dirty="0" smtClean="0">
                <a:latin typeface="+mj-lt"/>
              </a:rPr>
              <a:t>Otrzymywanie wsparcia </a:t>
            </a:r>
          </a:p>
          <a:p>
            <a:r>
              <a:rPr lang="pl-PL" sz="1600" dirty="0" smtClean="0">
                <a:latin typeface="+mj-lt"/>
              </a:rPr>
              <a:t>Rozważanie i analizę nowych implementacji kodu</a:t>
            </a:r>
          </a:p>
          <a:p>
            <a:pPr marL="0" indent="0">
              <a:buNone/>
            </a:pPr>
            <a:endParaRPr lang="pl-PL" sz="16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22385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987574"/>
            <a:ext cx="8229600" cy="36070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400" b="1" dirty="0" err="1" smtClean="0">
                <a:latin typeface="+mj-lt"/>
              </a:rPr>
              <a:t>Issue</a:t>
            </a:r>
            <a:r>
              <a:rPr lang="pl-PL" sz="2400" b="1" dirty="0" smtClean="0">
                <a:latin typeface="+mj-lt"/>
              </a:rPr>
              <a:t> Board</a:t>
            </a:r>
            <a:endParaRPr lang="pl-PL" sz="1600" b="1" dirty="0" smtClean="0">
              <a:latin typeface="+mj-lt"/>
            </a:endParaRPr>
          </a:p>
          <a:p>
            <a:r>
              <a:rPr lang="pl-PL" sz="1600" dirty="0"/>
              <a:t>Każdy projekt GitLab dysponuje swoją własną tablicą zgłoszeń.</a:t>
            </a:r>
            <a:endParaRPr lang="pl-PL" sz="1600" dirty="0"/>
          </a:p>
          <a:p>
            <a:r>
              <a:rPr lang="pl-PL" sz="1600" dirty="0"/>
              <a:t>Aby stworzyć nowe zgłoszenie w projekcie, wystarczy z menu GitLab dla projektu wybrać </a:t>
            </a:r>
            <a:endParaRPr lang="pl-PL" sz="1600" dirty="0" smtClean="0"/>
          </a:p>
          <a:p>
            <a:pPr marL="358775" indent="-358775">
              <a:buNone/>
            </a:pPr>
            <a:r>
              <a:rPr lang="pl-PL" sz="1600" b="1" dirty="0"/>
              <a:t>	</a:t>
            </a:r>
            <a:r>
              <a:rPr lang="pl-PL" sz="1600" b="1" dirty="0" smtClean="0"/>
              <a:t>	</a:t>
            </a:r>
            <a:r>
              <a:rPr lang="pl-PL" sz="1600" b="1" dirty="0" err="1" smtClean="0"/>
              <a:t>Issues</a:t>
            </a:r>
            <a:r>
              <a:rPr lang="pl-PL" sz="1600" b="1" dirty="0" smtClean="0"/>
              <a:t> </a:t>
            </a:r>
            <a:r>
              <a:rPr lang="pl-PL" sz="1600" b="1" dirty="0"/>
              <a:t>-&gt; New </a:t>
            </a:r>
            <a:r>
              <a:rPr lang="pl-PL" sz="1600" b="1" dirty="0" err="1"/>
              <a:t>issue</a:t>
            </a:r>
            <a:r>
              <a:rPr lang="pl-PL" sz="1600" dirty="0"/>
              <a:t>, </a:t>
            </a:r>
            <a:r>
              <a:rPr lang="pl-PL" sz="1600" dirty="0" smtClean="0"/>
              <a:t/>
            </a:r>
            <a:br>
              <a:rPr lang="pl-PL" sz="1600" dirty="0" smtClean="0"/>
            </a:br>
            <a:r>
              <a:rPr lang="pl-PL" sz="1600" dirty="0" smtClean="0"/>
              <a:t>a </a:t>
            </a:r>
            <a:r>
              <a:rPr lang="pl-PL" sz="1600" dirty="0"/>
              <a:t>następnie nadać mu tytuł i dodać odpowiedni opis.</a:t>
            </a:r>
            <a:endParaRPr lang="pl-PL" sz="1600" dirty="0"/>
          </a:p>
          <a:p>
            <a:r>
              <a:rPr lang="pl-PL" sz="1600" dirty="0"/>
              <a:t>Moduł śledzenia tych ogłoszeń w GitLab </a:t>
            </a:r>
            <a:r>
              <a:rPr lang="pl-PL" sz="1600" dirty="0" smtClean="0"/>
              <a:t> (</a:t>
            </a:r>
            <a:r>
              <a:rPr lang="pl-PL" sz="1600" b="1" dirty="0" err="1" smtClean="0"/>
              <a:t>Issue</a:t>
            </a:r>
            <a:r>
              <a:rPr lang="pl-PL" sz="1600" b="1" dirty="0" smtClean="0"/>
              <a:t> </a:t>
            </a:r>
            <a:r>
              <a:rPr lang="pl-PL" sz="1600" b="1" dirty="0" err="1"/>
              <a:t>T</a:t>
            </a:r>
            <a:r>
              <a:rPr lang="pl-PL" sz="1600" b="1" dirty="0" err="1" smtClean="0"/>
              <a:t>racker</a:t>
            </a:r>
            <a:r>
              <a:rPr lang="pl-PL" sz="1600" dirty="0" smtClean="0"/>
              <a:t>) zapewnia </a:t>
            </a:r>
            <a:r>
              <a:rPr lang="pl-PL" sz="1600" dirty="0"/>
              <a:t>szereg dodatkowych </a:t>
            </a:r>
            <a:r>
              <a:rPr lang="pl-PL" sz="1600" dirty="0" smtClean="0"/>
              <a:t>funkcjonalności</a:t>
            </a:r>
            <a:r>
              <a:rPr lang="pl-PL" sz="1600" dirty="0"/>
              <a:t/>
            </a:r>
            <a:br>
              <a:rPr lang="pl-PL" sz="1600" dirty="0"/>
            </a:br>
            <a:endParaRPr lang="pl-PL" sz="16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46278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987574"/>
            <a:ext cx="8229600" cy="360704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l-PL" sz="2400" b="1" dirty="0" err="1"/>
              <a:t>Issue</a:t>
            </a:r>
            <a:r>
              <a:rPr lang="pl-PL" sz="2400" b="1" dirty="0"/>
              <a:t> Board</a:t>
            </a:r>
            <a:endParaRPr lang="pl-PL" sz="1600" b="1" dirty="0"/>
          </a:p>
          <a:p>
            <a:pPr marL="0" indent="0">
              <a:buNone/>
            </a:pPr>
            <a:endParaRPr lang="pl-PL" sz="1600" b="1" dirty="0" smtClean="0">
              <a:latin typeface="+mj-lt"/>
            </a:endParaRPr>
          </a:p>
          <a:p>
            <a:pPr marL="0" indent="0">
              <a:buNone/>
            </a:pPr>
            <a:r>
              <a:rPr lang="pl-PL" sz="1600" b="1" dirty="0"/>
              <a:t>Zgłoszenia </a:t>
            </a:r>
            <a:r>
              <a:rPr lang="pl-PL" sz="1600" b="1" dirty="0" smtClean="0"/>
              <a:t>poufne</a:t>
            </a:r>
          </a:p>
          <a:p>
            <a:pPr marL="0" indent="0">
              <a:buNone/>
            </a:pPr>
            <a:endParaRPr lang="pl-PL" sz="1600" b="1" dirty="0"/>
          </a:p>
          <a:p>
            <a:pPr marL="0" indent="0">
              <a:buNone/>
            </a:pPr>
            <a:r>
              <a:rPr lang="pl-PL" sz="1600" dirty="0"/>
              <a:t>Jeśli chcesz, aby dyskusja pod zgłoszeniem była dostępna tylko dla Twojego zespołu, możesz oznaczyć je jako poufne. </a:t>
            </a:r>
            <a:endParaRPr lang="pl-PL" sz="1600" dirty="0" smtClean="0"/>
          </a:p>
          <a:p>
            <a:pPr marL="0" indent="0">
              <a:buNone/>
            </a:pPr>
            <a:endParaRPr lang="pl-PL" sz="1600" dirty="0" smtClean="0"/>
          </a:p>
          <a:p>
            <a:pPr marL="0" indent="0">
              <a:buNone/>
            </a:pPr>
            <a:r>
              <a:rPr lang="pl-PL" sz="1600" dirty="0" smtClean="0"/>
              <a:t>Nawet </a:t>
            </a:r>
            <a:r>
              <a:rPr lang="pl-PL" sz="1600" dirty="0"/>
              <a:t>jeśli projekt jest publiczny to konkretne zgłoszenie będzie chronione. </a:t>
            </a:r>
            <a:endParaRPr lang="pl-PL" sz="1600" dirty="0" smtClean="0"/>
          </a:p>
          <a:p>
            <a:pPr marL="0" indent="0">
              <a:buNone/>
            </a:pPr>
            <a:endParaRPr lang="pl-PL" sz="1600" dirty="0" smtClean="0"/>
          </a:p>
          <a:p>
            <a:pPr marL="0" indent="0">
              <a:buNone/>
            </a:pPr>
            <a:r>
              <a:rPr lang="pl-PL" sz="1600" dirty="0" smtClean="0"/>
              <a:t>Przeglądarka </a:t>
            </a:r>
            <a:r>
              <a:rPr lang="pl-PL" sz="1600" dirty="0"/>
              <a:t>pokaże błąd 404 jeśli ktoś bez uprawnień przynajmniej na poziomie </a:t>
            </a:r>
            <a:r>
              <a:rPr lang="pl-PL" sz="1600" b="1" dirty="0"/>
              <a:t>Reporter</a:t>
            </a:r>
            <a:r>
              <a:rPr lang="pl-PL" sz="1600" dirty="0"/>
              <a:t> spróbuje otworzyć adres URL zgłoszenia.</a:t>
            </a:r>
            <a:endParaRPr lang="pl-PL" sz="1600" dirty="0"/>
          </a:p>
          <a:p>
            <a:pPr marL="0" indent="0">
              <a:buNone/>
            </a:pPr>
            <a:r>
              <a:rPr lang="pl-PL" sz="1600" dirty="0"/>
              <a:t/>
            </a:r>
            <a:br>
              <a:rPr lang="pl-PL" sz="1600" dirty="0"/>
            </a:br>
            <a:endParaRPr lang="pl-PL" sz="16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19133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987574"/>
            <a:ext cx="8229600" cy="36070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400" b="1" dirty="0" err="1"/>
              <a:t>Issue</a:t>
            </a:r>
            <a:r>
              <a:rPr lang="pl-PL" sz="2400" b="1" dirty="0"/>
              <a:t> Board</a:t>
            </a:r>
            <a:endParaRPr lang="pl-PL" sz="1600" b="1" dirty="0"/>
          </a:p>
          <a:p>
            <a:pPr marL="0" indent="0">
              <a:buNone/>
            </a:pPr>
            <a:endParaRPr lang="pl-PL" sz="1600" b="1" dirty="0" smtClean="0">
              <a:latin typeface="+mj-lt"/>
            </a:endParaRPr>
          </a:p>
          <a:p>
            <a:pPr marL="0" indent="0">
              <a:buNone/>
            </a:pPr>
            <a:r>
              <a:rPr lang="pl-PL" sz="1600" b="1" dirty="0"/>
              <a:t>Terminy</a:t>
            </a:r>
            <a:endParaRPr lang="pl-PL" sz="1600" b="1" dirty="0"/>
          </a:p>
          <a:p>
            <a:pPr marL="0" indent="0">
              <a:buNone/>
            </a:pPr>
            <a:endParaRPr lang="pl-PL" sz="1600" dirty="0" smtClean="0"/>
          </a:p>
          <a:p>
            <a:pPr marL="0" indent="0">
              <a:buNone/>
            </a:pPr>
            <a:r>
              <a:rPr lang="pl-PL" sz="1600" dirty="0" smtClean="0"/>
              <a:t>Do </a:t>
            </a:r>
            <a:r>
              <a:rPr lang="pl-PL" sz="1600" dirty="0"/>
              <a:t>każdego zgłoszenia możesz przypisać termin. </a:t>
            </a:r>
            <a:r>
              <a:rPr lang="pl-PL" sz="1600" dirty="0"/>
              <a:t>Niektóre zespoły mają napięty grafik, więc konieczna jest możliwość ustawienia </a:t>
            </a:r>
            <a:r>
              <a:rPr lang="pl-PL" sz="1600" dirty="0" err="1"/>
              <a:t>deadline’u</a:t>
            </a:r>
            <a:r>
              <a:rPr lang="pl-PL" sz="1600" dirty="0"/>
              <a:t> dla wdrożeń i rozwiązywania problemów. Terminy wprowadzają taką możliwość.</a:t>
            </a:r>
          </a:p>
          <a:p>
            <a:pPr marL="0" indent="0">
              <a:buNone/>
            </a:pPr>
            <a:endParaRPr lang="pl-PL" sz="1600" dirty="0" smtClean="0"/>
          </a:p>
          <a:p>
            <a:pPr marL="0" indent="0">
              <a:buNone/>
            </a:pPr>
            <a:r>
              <a:rPr lang="pl-PL" sz="1600" dirty="0" smtClean="0"/>
              <a:t>W </a:t>
            </a:r>
            <a:r>
              <a:rPr lang="pl-PL" sz="1600" dirty="0"/>
              <a:t>przypadku terminów w projektach wielozadaniowych, takich jak: </a:t>
            </a:r>
            <a:r>
              <a:rPr lang="pl-PL" sz="1600" b="1" dirty="0" err="1" smtClean="0"/>
              <a:t>new</a:t>
            </a:r>
            <a:r>
              <a:rPr lang="pl-PL" sz="1600" b="1" dirty="0" smtClean="0"/>
              <a:t> </a:t>
            </a:r>
            <a:r>
              <a:rPr lang="pl-PL" sz="1600" b="1" dirty="0" err="1" smtClean="0"/>
              <a:t>release</a:t>
            </a:r>
            <a:r>
              <a:rPr lang="pl-PL" sz="1600" dirty="0"/>
              <a:t>, </a:t>
            </a:r>
            <a:r>
              <a:rPr lang="pl-PL" sz="1600" b="1" dirty="0"/>
              <a:t>uruchomienie produktu</a:t>
            </a:r>
            <a:r>
              <a:rPr lang="pl-PL" sz="1600" dirty="0"/>
              <a:t> czy też </a:t>
            </a:r>
            <a:r>
              <a:rPr lang="pl-PL" sz="1600" b="1" dirty="0"/>
              <a:t>kwartalne śledzenie zadań</a:t>
            </a:r>
            <a:r>
              <a:rPr lang="pl-PL" sz="1600" dirty="0"/>
              <a:t>, mamy do </a:t>
            </a:r>
            <a:r>
              <a:rPr lang="pl-PL" sz="1600" dirty="0" smtClean="0"/>
              <a:t>dyspozycji</a:t>
            </a:r>
            <a:r>
              <a:rPr lang="pl-PL" sz="1600" dirty="0"/>
              <a:t> </a:t>
            </a:r>
            <a:r>
              <a:rPr lang="pl-PL" sz="1600" b="1" dirty="0" smtClean="0"/>
              <a:t>kamienie milowe</a:t>
            </a:r>
            <a:r>
              <a:rPr lang="pl-PL" sz="1600" dirty="0" smtClean="0"/>
              <a:t>.</a:t>
            </a:r>
            <a:endParaRPr lang="pl-PL" sz="1600" dirty="0"/>
          </a:p>
        </p:txBody>
      </p:sp>
    </p:spTree>
    <p:extLst>
      <p:ext uri="{BB962C8B-B14F-4D97-AF65-F5344CB8AC3E}">
        <p14:creationId xmlns:p14="http://schemas.microsoft.com/office/powerpoint/2010/main" val="4125917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987574"/>
            <a:ext cx="8229600" cy="36070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400" b="1" dirty="0" err="1"/>
              <a:t>Issue</a:t>
            </a:r>
            <a:r>
              <a:rPr lang="pl-PL" sz="2400" b="1" dirty="0"/>
              <a:t> Board</a:t>
            </a:r>
            <a:endParaRPr lang="pl-PL" sz="1600" b="1" dirty="0"/>
          </a:p>
          <a:p>
            <a:pPr marL="0" indent="0">
              <a:buNone/>
            </a:pPr>
            <a:endParaRPr lang="pl-PL" sz="1600" b="1" dirty="0" smtClean="0">
              <a:latin typeface="+mj-lt"/>
            </a:endParaRPr>
          </a:p>
          <a:p>
            <a:pPr marL="0" indent="0">
              <a:buNone/>
            </a:pPr>
            <a:r>
              <a:rPr lang="pl-PL" sz="1600" b="1" dirty="0" smtClean="0"/>
              <a:t>Przydziały</a:t>
            </a:r>
          </a:p>
          <a:p>
            <a:pPr marL="0" indent="0">
              <a:buNone/>
            </a:pPr>
            <a:endParaRPr lang="pl-PL" sz="1600" b="1" dirty="0"/>
          </a:p>
          <a:p>
            <a:pPr marL="0" indent="0">
              <a:buNone/>
            </a:pPr>
            <a:r>
              <a:rPr lang="pl-PL" sz="1600" dirty="0"/>
              <a:t>Gdy ktoś </a:t>
            </a:r>
            <a:r>
              <a:rPr lang="pl-PL" sz="1600" dirty="0" smtClean="0"/>
              <a:t>rozpoczyna </a:t>
            </a:r>
            <a:r>
              <a:rPr lang="pl-PL" sz="1600" dirty="0"/>
              <a:t>pracę nad zgłoszeniem, można je przypisać bezpośrednio do tej osoby. </a:t>
            </a:r>
            <a:endParaRPr lang="pl-PL" sz="1600" dirty="0" smtClean="0"/>
          </a:p>
          <a:p>
            <a:pPr marL="0" indent="0">
              <a:buNone/>
            </a:pPr>
            <a:endParaRPr lang="pl-PL" sz="1600" dirty="0" smtClean="0"/>
          </a:p>
          <a:p>
            <a:pPr marL="0" indent="0">
              <a:buNone/>
            </a:pPr>
            <a:r>
              <a:rPr lang="pl-PL" sz="1600" dirty="0" smtClean="0"/>
              <a:t>Przydziały </a:t>
            </a:r>
            <a:r>
              <a:rPr lang="pl-PL" sz="1600" dirty="0"/>
              <a:t>można zmieniać bez ograniczeń. </a:t>
            </a:r>
            <a:endParaRPr lang="pl-PL" sz="1600" dirty="0" smtClean="0"/>
          </a:p>
          <a:p>
            <a:pPr marL="0" indent="0">
              <a:buNone/>
            </a:pPr>
            <a:r>
              <a:rPr lang="pl-PL" sz="1600" dirty="0" smtClean="0"/>
              <a:t>Idea </a:t>
            </a:r>
            <a:r>
              <a:rPr lang="pl-PL" sz="1600" dirty="0"/>
              <a:t>jest taka, by osoba przypisana była odpowiedzialna za zgłoszenie do momentu przydzielenia go komuś innemu. </a:t>
            </a:r>
            <a:endParaRPr lang="pl-PL" sz="1600" dirty="0" smtClean="0"/>
          </a:p>
          <a:p>
            <a:pPr marL="0" indent="0">
              <a:buNone/>
            </a:pPr>
            <a:endParaRPr lang="pl-PL" sz="1600" dirty="0" smtClean="0"/>
          </a:p>
          <a:p>
            <a:pPr marL="0" indent="0">
              <a:buNone/>
            </a:pPr>
            <a:r>
              <a:rPr lang="pl-PL" sz="1600" dirty="0" smtClean="0"/>
              <a:t>Oczywiście </a:t>
            </a:r>
            <a:r>
              <a:rPr lang="pl-PL" sz="1600" dirty="0"/>
              <a:t>istnieje możliwość filtrowania zgłoszenia według przydziałów.</a:t>
            </a:r>
            <a:endParaRPr lang="pl-PL" sz="1600" dirty="0"/>
          </a:p>
          <a:p>
            <a:pPr marL="0" indent="0">
              <a:buNone/>
            </a:pPr>
            <a:endParaRPr lang="pl-PL" sz="1600" dirty="0"/>
          </a:p>
        </p:txBody>
      </p:sp>
    </p:spTree>
    <p:extLst>
      <p:ext uri="{BB962C8B-B14F-4D97-AF65-F5344CB8AC3E}">
        <p14:creationId xmlns:p14="http://schemas.microsoft.com/office/powerpoint/2010/main" val="3389744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987574"/>
            <a:ext cx="8229600" cy="360704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l-PL" sz="2400" b="1" dirty="0" err="1"/>
              <a:t>Issue</a:t>
            </a:r>
            <a:r>
              <a:rPr lang="pl-PL" sz="2400" b="1" dirty="0"/>
              <a:t> Board</a:t>
            </a:r>
            <a:endParaRPr lang="pl-PL" sz="1600" b="1" dirty="0"/>
          </a:p>
          <a:p>
            <a:pPr marL="0" indent="0">
              <a:buNone/>
            </a:pPr>
            <a:endParaRPr lang="pl-PL" sz="1600" b="1" dirty="0" smtClean="0">
              <a:latin typeface="+mj-lt"/>
            </a:endParaRPr>
          </a:p>
          <a:p>
            <a:pPr marL="0" indent="0">
              <a:buNone/>
            </a:pPr>
            <a:r>
              <a:rPr lang="pl-PL" sz="1600" b="1" dirty="0"/>
              <a:t>Oznaczenia</a:t>
            </a:r>
            <a:endParaRPr lang="pl-PL" sz="1600" b="1" dirty="0"/>
          </a:p>
          <a:p>
            <a:pPr marL="0" indent="0">
              <a:buNone/>
            </a:pPr>
            <a:endParaRPr lang="pl-PL" sz="1600" dirty="0" smtClean="0"/>
          </a:p>
          <a:p>
            <a:pPr marL="0" indent="0">
              <a:buNone/>
            </a:pPr>
            <a:r>
              <a:rPr lang="pl-PL" sz="1600" dirty="0" smtClean="0"/>
              <a:t>Oznaczenia </a:t>
            </a:r>
            <a:r>
              <a:rPr lang="pl-PL" sz="1600" dirty="0"/>
              <a:t>GitLab to kolejna ważna część </a:t>
            </a:r>
            <a:r>
              <a:rPr lang="pl-PL" sz="1600" dirty="0" err="1"/>
              <a:t>workflow</a:t>
            </a:r>
            <a:r>
              <a:rPr lang="pl-PL" sz="1600" dirty="0"/>
              <a:t> </a:t>
            </a:r>
            <a:r>
              <a:rPr lang="pl-PL" sz="1600" dirty="0" err="1"/>
              <a:t>GitLab’a</a:t>
            </a:r>
            <a:r>
              <a:rPr lang="pl-PL" sz="1600" dirty="0"/>
              <a:t>. Możemy używać ich do kategoryzowania zgłoszeń, rozmieszczania ich w </a:t>
            </a:r>
            <a:r>
              <a:rPr lang="pl-PL" sz="1600" dirty="0" err="1"/>
              <a:t>workflow</a:t>
            </a:r>
            <a:r>
              <a:rPr lang="pl-PL" sz="1600" dirty="0"/>
              <a:t>, jak i również do </a:t>
            </a:r>
            <a:r>
              <a:rPr lang="pl-PL" sz="1600" dirty="0"/>
              <a:t>nadawania priorytetów.</a:t>
            </a:r>
          </a:p>
          <a:p>
            <a:pPr marL="0" indent="0">
              <a:buNone/>
            </a:pPr>
            <a:endParaRPr lang="pl-PL" sz="1600" dirty="0"/>
          </a:p>
          <a:p>
            <a:pPr marL="0" indent="0">
              <a:buNone/>
            </a:pPr>
            <a:r>
              <a:rPr lang="pl-PL" sz="1600" dirty="0"/>
              <a:t>Oznaczenia </a:t>
            </a:r>
            <a:r>
              <a:rPr lang="pl-PL" sz="1600" dirty="0"/>
              <a:t>pozwalają pracować z tablicą zgłoszeń GitLab, umożliwiając planowanie i organizując </a:t>
            </a:r>
            <a:r>
              <a:rPr lang="pl-PL" sz="1600" dirty="0" err="1"/>
              <a:t>workflow</a:t>
            </a:r>
            <a:r>
              <a:rPr lang="pl-PL" sz="1600" dirty="0"/>
              <a:t>.</a:t>
            </a:r>
          </a:p>
          <a:p>
            <a:pPr marL="0" indent="0">
              <a:buNone/>
            </a:pPr>
            <a:endParaRPr lang="pl-PL" sz="1600" dirty="0"/>
          </a:p>
          <a:p>
            <a:pPr marL="0" indent="0">
              <a:buNone/>
            </a:pPr>
            <a:r>
              <a:rPr lang="pl-PL" sz="1600" dirty="0"/>
              <a:t>Nowością </a:t>
            </a:r>
            <a:r>
              <a:rPr lang="pl-PL" sz="1600" dirty="0"/>
              <a:t>jest możliwość tworzenia oznaczeń grupowych, które pozwalają na przypisywanie tych samych oznaczeń do grup projektów.</a:t>
            </a:r>
          </a:p>
          <a:p>
            <a:pPr marL="0" indent="0">
              <a:buNone/>
            </a:pPr>
            <a:endParaRPr lang="pl-PL" sz="1600" dirty="0"/>
          </a:p>
        </p:txBody>
      </p:sp>
    </p:spTree>
    <p:extLst>
      <p:ext uri="{BB962C8B-B14F-4D97-AF65-F5344CB8AC3E}">
        <p14:creationId xmlns:p14="http://schemas.microsoft.com/office/powerpoint/2010/main" val="2839700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987574"/>
            <a:ext cx="8229600" cy="36070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400" b="1" dirty="0" err="1"/>
              <a:t>Issue</a:t>
            </a:r>
            <a:r>
              <a:rPr lang="pl-PL" sz="2400" b="1" dirty="0"/>
              <a:t> Board</a:t>
            </a:r>
            <a:endParaRPr lang="pl-PL" sz="1600" b="1" dirty="0"/>
          </a:p>
          <a:p>
            <a:pPr marL="0" indent="0">
              <a:buNone/>
            </a:pPr>
            <a:endParaRPr lang="pl-PL" sz="1600" b="1" dirty="0" smtClean="0">
              <a:latin typeface="+mj-lt"/>
            </a:endParaRPr>
          </a:p>
          <a:p>
            <a:pPr marL="0" indent="0">
              <a:buNone/>
            </a:pPr>
            <a:r>
              <a:rPr lang="pl-PL" sz="1600" b="1" dirty="0" smtClean="0"/>
              <a:t>Waga </a:t>
            </a:r>
            <a:r>
              <a:rPr lang="pl-PL" sz="1600" b="1" dirty="0"/>
              <a:t>zgłoszeń</a:t>
            </a:r>
            <a:endParaRPr lang="pl-PL" sz="1600" b="1" dirty="0"/>
          </a:p>
          <a:p>
            <a:pPr marL="0" indent="0">
              <a:buNone/>
            </a:pPr>
            <a:endParaRPr lang="pl-PL" sz="1600" dirty="0" smtClean="0"/>
          </a:p>
          <a:p>
            <a:pPr marL="0" indent="0">
              <a:buNone/>
            </a:pPr>
            <a:r>
              <a:rPr lang="pl-PL" sz="1600" dirty="0" smtClean="0"/>
              <a:t>Każdemu </a:t>
            </a:r>
            <a:r>
              <a:rPr lang="pl-PL" sz="1600" dirty="0"/>
              <a:t>zgłoszeniu można przypisać odpowiednią wagę, aby precyzyjnie ustalić stopień trudności wdrożenia zgłoszonego pomysłu. </a:t>
            </a:r>
            <a:endParaRPr lang="pl-PL" sz="1600" dirty="0" smtClean="0"/>
          </a:p>
          <a:p>
            <a:pPr marL="0" indent="0">
              <a:buNone/>
            </a:pPr>
            <a:endParaRPr lang="pl-PL" sz="1600" dirty="0"/>
          </a:p>
          <a:p>
            <a:pPr marL="0" indent="0">
              <a:buNone/>
            </a:pPr>
            <a:r>
              <a:rPr lang="pl-PL" sz="1600" dirty="0" smtClean="0"/>
              <a:t>Łatwiejsze </a:t>
            </a:r>
            <a:r>
              <a:rPr lang="pl-PL" sz="1600" dirty="0"/>
              <a:t>z nich mogłyby otrzymać wagę 01-03, nieco trudniejsze 04-06, a najtrudniejsze 07-09. </a:t>
            </a:r>
            <a:endParaRPr lang="pl-PL" sz="1600" dirty="0" smtClean="0"/>
          </a:p>
          <a:p>
            <a:pPr marL="0" indent="0">
              <a:buNone/>
            </a:pPr>
            <a:endParaRPr lang="pl-PL" sz="1600" dirty="0"/>
          </a:p>
          <a:p>
            <a:pPr marL="0" indent="0">
              <a:buNone/>
            </a:pPr>
            <a:r>
              <a:rPr lang="pl-PL" sz="1600" dirty="0" smtClean="0"/>
              <a:t>W </a:t>
            </a:r>
            <a:r>
              <a:rPr lang="pl-PL" sz="1600" dirty="0"/>
              <a:t>porozumieniu z zespołem możesz oczywiście wypracować własne standardy wagowe.</a:t>
            </a:r>
            <a:endParaRPr lang="pl-PL" sz="1600" dirty="0"/>
          </a:p>
          <a:p>
            <a:pPr marL="0" indent="0">
              <a:buNone/>
            </a:pPr>
            <a:endParaRPr lang="pl-PL" sz="1600" dirty="0"/>
          </a:p>
        </p:txBody>
      </p:sp>
    </p:spTree>
    <p:extLst>
      <p:ext uri="{BB962C8B-B14F-4D97-AF65-F5344CB8AC3E}">
        <p14:creationId xmlns:p14="http://schemas.microsoft.com/office/powerpoint/2010/main" val="3934441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987574"/>
            <a:ext cx="8229600" cy="360704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l-PL" sz="2400" b="1" dirty="0" err="1"/>
              <a:t>Issue</a:t>
            </a:r>
            <a:r>
              <a:rPr lang="pl-PL" sz="2400" b="1" dirty="0"/>
              <a:t> Board</a:t>
            </a:r>
            <a:endParaRPr lang="pl-PL" sz="1600" b="1" dirty="0"/>
          </a:p>
          <a:p>
            <a:pPr marL="0" indent="0">
              <a:buNone/>
            </a:pPr>
            <a:endParaRPr lang="pl-PL" sz="1600" b="1" dirty="0" smtClean="0">
              <a:latin typeface="+mj-lt"/>
            </a:endParaRPr>
          </a:p>
          <a:p>
            <a:r>
              <a:rPr lang="pl-PL" sz="1600" dirty="0"/>
              <a:t>GitLab </a:t>
            </a:r>
            <a:r>
              <a:rPr lang="pl-PL" sz="1600" dirty="0" err="1"/>
              <a:t>Issue</a:t>
            </a:r>
            <a:r>
              <a:rPr lang="pl-PL" sz="1600" dirty="0"/>
              <a:t> Board (tablica zgłoszeń) to znakomite narzędzie do planowania i organizowania zgłoszeń, umożliwiające dopasowanie ich do procesów w Twoim projekcie</a:t>
            </a:r>
            <a:r>
              <a:rPr lang="pl-PL" sz="1600" dirty="0" smtClean="0"/>
              <a:t>.</a:t>
            </a:r>
          </a:p>
          <a:p>
            <a:endParaRPr lang="pl-PL" sz="1600" dirty="0"/>
          </a:p>
          <a:p>
            <a:r>
              <a:rPr lang="pl-PL" sz="1600" dirty="0"/>
              <a:t>Tablica wyświetla odpowiednio oznaczone listy, umożliwiające dzielenie zgłoszeń według kategorii. Każda z list zawiera odpowiednie dla niej zgłoszenia, zaprezentowane w formie kart</a:t>
            </a:r>
            <a:r>
              <a:rPr lang="pl-PL" sz="1600" dirty="0" smtClean="0"/>
              <a:t>.</a:t>
            </a:r>
          </a:p>
          <a:p>
            <a:endParaRPr lang="pl-PL" sz="1600" dirty="0"/>
          </a:p>
          <a:p>
            <a:r>
              <a:rPr lang="pl-PL" sz="1600" dirty="0"/>
              <a:t>Karty można przypinać do list w dowolny sposób. Taka akcja powoduje dodanie do niej znacznika listy. W efekcie ułatwia to pracę po przełączeniu z widoku tablicy (Board) na widok zgłoszenia (</a:t>
            </a:r>
            <a:r>
              <a:rPr lang="pl-PL" sz="1600" dirty="0" err="1"/>
              <a:t>Issues</a:t>
            </a:r>
            <a:r>
              <a:rPr lang="pl-PL" sz="1600" dirty="0" smtClean="0"/>
              <a:t>).</a:t>
            </a:r>
            <a:r>
              <a:rPr lang="pl-PL" sz="1600" dirty="0"/>
              <a:t/>
            </a:r>
            <a:br>
              <a:rPr lang="pl-PL" sz="1600" dirty="0"/>
            </a:br>
            <a:endParaRPr lang="pl-PL" sz="1600" dirty="0"/>
          </a:p>
        </p:txBody>
      </p:sp>
    </p:spTree>
    <p:extLst>
      <p:ext uri="{BB962C8B-B14F-4D97-AF65-F5344CB8AC3E}">
        <p14:creationId xmlns:p14="http://schemas.microsoft.com/office/powerpoint/2010/main" val="3050583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Niestandardowy 3">
      <a:majorFont>
        <a:latin typeface="VerENDA"/>
        <a:ea typeface=""/>
        <a:cs typeface=""/>
      </a:majorFont>
      <a:minorFont>
        <a:latin typeface="Verenda"/>
        <a:ea typeface=""/>
        <a:cs typeface="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14359</TotalTime>
  <Words>658</Words>
  <Application>Microsoft Office PowerPoint</Application>
  <PresentationFormat>Pokaz na ekranie (16:9)</PresentationFormat>
  <Paragraphs>113</Paragraphs>
  <Slides>16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16</vt:i4>
      </vt:variant>
    </vt:vector>
  </HeadingPairs>
  <TitlesOfParts>
    <vt:vector size="22" baseType="lpstr">
      <vt:lpstr>Arial</vt:lpstr>
      <vt:lpstr>Calibri</vt:lpstr>
      <vt:lpstr>Verdana</vt:lpstr>
      <vt:lpstr>VerENDA</vt:lpstr>
      <vt:lpstr>VerENDA</vt:lpstr>
      <vt:lpstr>Motyw pakietu Office</vt:lpstr>
      <vt:lpstr>Kontrola Wersji Oprogramowania  GitLab Issue Bord (tablica zgłoszeń/zadań)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Roksana</dc:creator>
  <cp:lastModifiedBy>vision</cp:lastModifiedBy>
  <cp:revision>153</cp:revision>
  <dcterms:created xsi:type="dcterms:W3CDTF">2020-11-25T08:11:53Z</dcterms:created>
  <dcterms:modified xsi:type="dcterms:W3CDTF">2021-04-28T12:26:04Z</dcterms:modified>
</cp:coreProperties>
</file>