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0" r:id="rId2"/>
    <p:sldId id="311" r:id="rId3"/>
    <p:sldId id="327" r:id="rId4"/>
    <p:sldId id="328" r:id="rId5"/>
    <p:sldId id="309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1" r:id="rId14"/>
    <p:sldId id="322" r:id="rId15"/>
    <p:sldId id="323" r:id="rId16"/>
    <p:sldId id="324" r:id="rId17"/>
    <p:sldId id="325" r:id="rId18"/>
    <p:sldId id="326" r:id="rId19"/>
    <p:sldId id="319" r:id="rId2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4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sJ8tkHAa8&amp;t=2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Issue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Bord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(tablica zgłoszeń/zadań)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Waga </a:t>
            </a:r>
            <a:r>
              <a:rPr lang="pl-PL" sz="1600" b="1" dirty="0"/>
              <a:t>zgłoszeń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Każdemu </a:t>
            </a:r>
            <a:r>
              <a:rPr lang="pl-PL" sz="1600" dirty="0"/>
              <a:t>zgłoszeniu można przypisać odpowiednią wagę, aby precyzyjnie ustalić stopień trudności wdrożenia zgłoszonego pomysłu.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Łatwiejsze </a:t>
            </a:r>
            <a:r>
              <a:rPr lang="pl-PL" sz="1600" dirty="0"/>
              <a:t>z nich mogłyby otrzymać wagę 01-03, nieco trudniejsze 04-06, a najtrudniejsze 07-09.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porozumieniu z zespołem możesz oczywiście wypracować własne standardy wagowe.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9344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1600" dirty="0"/>
              <a:t>GitLab </a:t>
            </a:r>
            <a:r>
              <a:rPr lang="pl-PL" sz="1600" dirty="0" err="1"/>
              <a:t>Issue</a:t>
            </a:r>
            <a:r>
              <a:rPr lang="pl-PL" sz="1600" dirty="0"/>
              <a:t> Board (tablica zgłoszeń) to znakomite narzędzie do planowania i organizowania zgłoszeń, umożliwiające dopasowanie ich do procesów w Twoim projekcie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Tablica wyświetla odpowiednio oznaczone listy, umożliwiające dzielenie zgłoszeń według kategorii. Każda z list zawiera odpowiednie dla niej zgłoszenia, zaprezentowane w formie kart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Karty można przypinać do list w dowolny sposób. Taka akcja powoduje dodanie do niej znacznika listy. W efekcie ułatwia to pracę po przełączeniu z widoku tablicy (Board) na widok zgłoszenia (</a:t>
            </a:r>
            <a:r>
              <a:rPr lang="pl-PL" sz="1600" dirty="0" err="1"/>
              <a:t>Issues</a:t>
            </a:r>
            <a:r>
              <a:rPr lang="pl-PL" sz="1600" dirty="0" smtClean="0"/>
              <a:t>).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505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2000" b="1" dirty="0"/>
              <a:t>Nowością</a:t>
            </a:r>
            <a:r>
              <a:rPr lang="pl-PL" sz="2000" dirty="0"/>
              <a:t> która została wprowadzona niedawno jest możliwość wykorzystywania wielu tablic zgłoszeń (</a:t>
            </a:r>
            <a:r>
              <a:rPr lang="pl-PL" sz="2000" dirty="0" err="1"/>
              <a:t>Multiple</a:t>
            </a:r>
            <a:r>
              <a:rPr lang="pl-PL" sz="2000" dirty="0"/>
              <a:t> </a:t>
            </a:r>
            <a:r>
              <a:rPr lang="pl-PL" sz="2000" dirty="0" err="1"/>
              <a:t>Issue</a:t>
            </a:r>
            <a:r>
              <a:rPr lang="pl-PL" sz="2000" dirty="0"/>
              <a:t> </a:t>
            </a:r>
            <a:r>
              <a:rPr lang="pl-PL" sz="2000" dirty="0" err="1"/>
              <a:t>Boards</a:t>
            </a:r>
            <a:r>
              <a:rPr lang="pl-PL" sz="2000" dirty="0"/>
              <a:t>) w jednym projekcie. </a:t>
            </a:r>
            <a:r>
              <a:rPr lang="pl-PL" sz="2000" dirty="0" err="1"/>
              <a:t>Multiple</a:t>
            </a:r>
            <a:r>
              <a:rPr lang="pl-PL" sz="2000" dirty="0"/>
              <a:t> </a:t>
            </a:r>
            <a:r>
              <a:rPr lang="pl-PL" sz="2000" dirty="0" err="1"/>
              <a:t>Issue</a:t>
            </a:r>
            <a:r>
              <a:rPr lang="pl-PL" sz="2000" dirty="0"/>
              <a:t> </a:t>
            </a:r>
            <a:r>
              <a:rPr lang="pl-PL" sz="2000" dirty="0" err="1"/>
              <a:t>Boards</a:t>
            </a:r>
            <a:r>
              <a:rPr lang="pl-PL" sz="2000" dirty="0"/>
              <a:t> jest najlepszym sposobem na jednoczesne organizowanie zgłoszeń z kilku różnych </a:t>
            </a:r>
            <a:r>
              <a:rPr lang="pl-PL" sz="2000" dirty="0" err="1"/>
              <a:t>workflow</a:t>
            </a:r>
            <a:r>
              <a:rPr lang="pl-PL" sz="2000" dirty="0" smtClean="0"/>
              <a:t>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774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115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589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Więcej </a:t>
            </a:r>
            <a:r>
              <a:rPr lang="pl-PL" sz="2000" dirty="0"/>
              <a:t>niż wizualna </a:t>
            </a:r>
            <a:r>
              <a:rPr lang="pl-PL" sz="2000" dirty="0" smtClean="0"/>
              <a:t>reprezentacja</a:t>
            </a:r>
          </a:p>
          <a:p>
            <a:endParaRPr lang="pl-PL" sz="2000" dirty="0" smtClean="0"/>
          </a:p>
          <a:p>
            <a:r>
              <a:rPr lang="pl-PL" sz="2000" dirty="0" smtClean="0"/>
              <a:t>Zagadnienia, etykiety </a:t>
            </a:r>
            <a:r>
              <a:rPr lang="pl-PL" sz="2000" dirty="0"/>
              <a:t>i wszystkie metadane, które się z nimi </a:t>
            </a:r>
            <a:r>
              <a:rPr lang="pl-PL" sz="2000" dirty="0" smtClean="0"/>
              <a:t>wiążą</a:t>
            </a:r>
          </a:p>
          <a:p>
            <a:endParaRPr lang="pl-PL" sz="2000" dirty="0"/>
          </a:p>
          <a:p>
            <a:r>
              <a:rPr lang="pl-PL" sz="2000" dirty="0" smtClean="0"/>
              <a:t>Te </a:t>
            </a:r>
            <a:r>
              <a:rPr lang="pl-PL" sz="2000" dirty="0"/>
              <a:t>same narzędzia </a:t>
            </a:r>
            <a:r>
              <a:rPr lang="pl-PL" sz="2000" dirty="0" smtClean="0"/>
              <a:t>GitLab do </a:t>
            </a:r>
            <a:r>
              <a:rPr lang="pl-PL" sz="2000" dirty="0"/>
              <a:t>sortowania i </a:t>
            </a:r>
            <a:r>
              <a:rPr lang="pl-PL" sz="2000" dirty="0" smtClean="0"/>
              <a:t>filtrowania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49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/>
              <a:t>Ty określasz swój </a:t>
            </a:r>
            <a:r>
              <a:rPr lang="pl-PL" sz="2000" dirty="0" smtClean="0"/>
              <a:t>proces</a:t>
            </a:r>
          </a:p>
          <a:p>
            <a:r>
              <a:rPr lang="pl-PL" sz="2000" dirty="0" smtClean="0"/>
              <a:t>A organizacja spoczywa na GitLab</a:t>
            </a:r>
          </a:p>
          <a:p>
            <a:r>
              <a:rPr lang="pl-PL" sz="2000" dirty="0" smtClean="0"/>
              <a:t>Ty </a:t>
            </a:r>
            <a:r>
              <a:rPr lang="pl-PL" sz="2000" dirty="0"/>
              <a:t>tworzysz </a:t>
            </a:r>
            <a:r>
              <a:rPr lang="pl-PL" sz="2000" dirty="0" smtClean="0"/>
              <a:t>etykietę</a:t>
            </a:r>
          </a:p>
          <a:p>
            <a:r>
              <a:rPr lang="pl-PL" sz="2000" dirty="0" smtClean="0"/>
              <a:t>GitLab tworzy </a:t>
            </a:r>
            <a:r>
              <a:rPr lang="pl-PL" sz="2000" dirty="0"/>
              <a:t>odpowiednią </a:t>
            </a:r>
            <a:r>
              <a:rPr lang="pl-PL" sz="2000" dirty="0" smtClean="0"/>
              <a:t>kartę i wiąże z nią zgłoszenia</a:t>
            </a:r>
          </a:p>
          <a:p>
            <a:r>
              <a:rPr lang="pl-PL" sz="2000" dirty="0" smtClean="0"/>
              <a:t>Operacja przeciągania – </a:t>
            </a:r>
            <a:r>
              <a:rPr lang="pl-PL" sz="2000" b="1" dirty="0" smtClean="0"/>
              <a:t>drag &amp; drop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w prosty sposób pozwala przejść z </a:t>
            </a:r>
            <a:r>
              <a:rPr lang="pl-PL" sz="2000" dirty="0"/>
              <a:t>jednego kroku do </a:t>
            </a:r>
            <a:r>
              <a:rPr lang="pl-PL" sz="2000" dirty="0" smtClean="0"/>
              <a:t>następnego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42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</a:p>
          <a:p>
            <a:pPr marL="0" indent="0">
              <a:buNone/>
            </a:pPr>
            <a:endParaRPr lang="pl-PL" sz="1600" b="1" dirty="0"/>
          </a:p>
          <a:p>
            <a:r>
              <a:rPr lang="pl-PL" sz="1900" b="1" dirty="0" smtClean="0"/>
              <a:t>Utwórz zgłoszenie</a:t>
            </a:r>
          </a:p>
          <a:p>
            <a:pPr marL="0" indent="0">
              <a:buNone/>
            </a:pPr>
            <a:r>
              <a:rPr lang="pl-PL" sz="1900" dirty="0" smtClean="0"/>
              <a:t>Zgłoszenia pozwalają zbierać pomysły i dostosowywać role w zespole w celu osiągniecia wspólnego celu</a:t>
            </a:r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 smtClean="0"/>
              <a:t>Przydziel etykietę do zgłoszenia</a:t>
            </a:r>
          </a:p>
          <a:p>
            <a:pPr marL="0" indent="0">
              <a:buNone/>
            </a:pPr>
            <a:r>
              <a:rPr lang="pl-PL" sz="1900" dirty="0"/>
              <a:t>Etykiety ułatwiają kategoryzowanie problemów na podstawie opisowych tytułów. Pomagają zespołom szybko zrozumieć kontekst problemu. M</a:t>
            </a:r>
            <a:r>
              <a:rPr lang="pl-PL" sz="1900" dirty="0" smtClean="0"/>
              <a:t>ogą </a:t>
            </a:r>
            <a:r>
              <a:rPr lang="pl-PL" sz="1900" dirty="0"/>
              <a:t>służyć do opisywania typu problemu, np. „Nowa funkcja”, lub do opisywania etapu problemu, na przykład „Kontrola jakości”. </a:t>
            </a:r>
            <a:endParaRPr lang="pl-PL" sz="1900" dirty="0" smtClean="0"/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/>
              <a:t>Przejdź do tablicy </a:t>
            </a:r>
            <a:r>
              <a:rPr lang="pl-PL" sz="1900" b="1" dirty="0" smtClean="0"/>
              <a:t>zgłosze</a:t>
            </a:r>
            <a:r>
              <a:rPr lang="pl-PL" sz="1900" b="1" dirty="0"/>
              <a:t>ń</a:t>
            </a:r>
            <a:endParaRPr lang="pl-PL" sz="1900" b="1" dirty="0" smtClean="0"/>
          </a:p>
          <a:p>
            <a:pPr marL="0" indent="0">
              <a:buNone/>
            </a:pPr>
            <a:r>
              <a:rPr lang="pl-PL" sz="1900" dirty="0" smtClean="0"/>
              <a:t>Zgłoszenia pojawiają </a:t>
            </a:r>
            <a:r>
              <a:rPr lang="pl-PL" sz="1900" dirty="0"/>
              <a:t>się jako karty na tablicy emisyjnej. Można je uporządkować w wielu kolumnach za pomocą list. </a:t>
            </a:r>
            <a:endParaRPr lang="en-US" sz="1900" dirty="0"/>
          </a:p>
          <a:p>
            <a:pPr marL="0" indent="0">
              <a:buNone/>
            </a:pPr>
            <a:endParaRPr lang="pl-PL" sz="19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r>
              <a:rPr lang="pl-PL" sz="1800" b="1" dirty="0"/>
              <a:t>Utwórz nową </a:t>
            </a:r>
            <a:r>
              <a:rPr lang="pl-PL" sz="1800" b="1" dirty="0" smtClean="0"/>
              <a:t>listę</a:t>
            </a:r>
          </a:p>
          <a:p>
            <a:pPr marL="0" indent="0">
              <a:buNone/>
            </a:pPr>
            <a:r>
              <a:rPr lang="pl-PL" sz="1800" dirty="0" smtClean="0"/>
              <a:t>Listy </a:t>
            </a:r>
            <a:r>
              <a:rPr lang="pl-PL" sz="1800" dirty="0"/>
              <a:t>są oparte na etykietach już utworzonych dla Twojego projektu. 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Każda </a:t>
            </a:r>
            <a:r>
              <a:rPr lang="pl-PL" sz="1800" dirty="0"/>
              <a:t>lista zawiera sprawy przypisane do odpowiedniej </a:t>
            </a:r>
            <a:r>
              <a:rPr lang="pl-PL" sz="1800" dirty="0" smtClean="0"/>
              <a:t>etykiety</a:t>
            </a:r>
            <a:r>
              <a:rPr lang="pl-PL" sz="1800" dirty="0"/>
              <a:t>. </a:t>
            </a:r>
            <a:endParaRPr lang="pl-PL" sz="1800" dirty="0" smtClean="0"/>
          </a:p>
          <a:p>
            <a:pPr marL="0" indent="0">
              <a:buNone/>
            </a:pPr>
            <a:endParaRPr lang="pl-PL" sz="1800" dirty="0" smtClean="0"/>
          </a:p>
          <a:p>
            <a:r>
              <a:rPr lang="pl-PL" sz="1800" b="1" dirty="0" smtClean="0"/>
              <a:t>Przenoś zgłoszenia pomiędzy listami</a:t>
            </a:r>
          </a:p>
          <a:p>
            <a:pPr marL="0" indent="0">
              <a:buNone/>
            </a:pPr>
            <a:r>
              <a:rPr lang="pl-PL" sz="1800" dirty="0" smtClean="0"/>
              <a:t>Wykorzystując system zgłoszeń i list możesz w łatwy sposób śledzić postępy w realizacji projektu oraz łatwo dostosowywać swoje plany, bezpośrednio na podstawie tablicy zgłoszeń.</a:t>
            </a:r>
            <a:endParaRPr lang="pl-PL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8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</a:t>
            </a:r>
            <a:r>
              <a:rPr lang="pl-PL" sz="2400" b="1" dirty="0" smtClean="0"/>
              <a:t>Board - linki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u="sng" dirty="0">
                <a:hlinkClick r:id="rId2"/>
              </a:rPr>
              <a:t>GitLab </a:t>
            </a:r>
            <a:r>
              <a:rPr lang="pl-PL" sz="1600" u="sng" dirty="0" err="1">
                <a:hlinkClick r:id="rId2"/>
              </a:rPr>
              <a:t>issue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err="1">
                <a:hlinkClick r:id="rId2"/>
              </a:rPr>
              <a:t>boards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smtClean="0">
                <a:hlinkClick r:id="rId2"/>
              </a:rPr>
              <a:t>demo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3"/>
              </a:rPr>
              <a:t>Announcing the GitLab Issue </a:t>
            </a:r>
            <a:r>
              <a:rPr lang="en-US" sz="1600" u="sng" dirty="0" smtClean="0">
                <a:hlinkClick r:id="rId3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4"/>
              </a:rPr>
              <a:t>Introducing the GitLab Issue </a:t>
            </a:r>
            <a:r>
              <a:rPr lang="en-US" sz="1600" u="sng" dirty="0" smtClean="0">
                <a:hlinkClick r:id="rId4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5"/>
              </a:rPr>
              <a:t>4 ways to use GitLab Issue </a:t>
            </a:r>
            <a:r>
              <a:rPr lang="en-US" sz="1600" u="sng" dirty="0" smtClean="0">
                <a:hlinkClick r:id="rId5"/>
              </a:rPr>
              <a:t>Boards</a:t>
            </a:r>
            <a:endParaRPr lang="pl-PL" sz="1600" u="sng" dirty="0" smtClean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+mj-lt"/>
              </a:rPr>
              <a:t>Istnieje wiele różnych sposobów tworzenia oprogramowania i uruchamiania projektów. </a:t>
            </a:r>
            <a:endParaRPr lang="pl-PL" sz="1800" dirty="0" smtClean="0">
              <a:latin typeface="+mj-lt"/>
            </a:endParaRPr>
          </a:p>
          <a:p>
            <a:endParaRPr lang="pl-PL" sz="1800" dirty="0" smtClean="0">
              <a:latin typeface="+mj-lt"/>
            </a:endParaRPr>
          </a:p>
          <a:p>
            <a:r>
              <a:rPr lang="pl-PL" sz="1800" dirty="0" smtClean="0">
                <a:latin typeface="+mj-lt"/>
              </a:rPr>
              <a:t>Wbudowane tablice zgłoszeń (</a:t>
            </a:r>
            <a:r>
              <a:rPr lang="pl-PL" sz="1800" dirty="0" err="1" smtClean="0">
                <a:latin typeface="+mj-lt"/>
              </a:rPr>
              <a:t>Issue</a:t>
            </a:r>
            <a:r>
              <a:rPr lang="pl-PL" sz="1800" dirty="0" smtClean="0">
                <a:latin typeface="+mj-lt"/>
              </a:rPr>
              <a:t> </a:t>
            </a:r>
            <a:r>
              <a:rPr lang="pl-PL" sz="1800" dirty="0" err="1" smtClean="0">
                <a:latin typeface="+mj-lt"/>
              </a:rPr>
              <a:t>Boards</a:t>
            </a:r>
            <a:r>
              <a:rPr lang="pl-PL" sz="1800" dirty="0" smtClean="0">
                <a:latin typeface="+mj-lt"/>
              </a:rPr>
              <a:t>) GitLab </a:t>
            </a:r>
            <a:r>
              <a:rPr lang="pl-PL" sz="1800" dirty="0">
                <a:latin typeface="+mj-lt"/>
              </a:rPr>
              <a:t>to świetny przykład tego, jak wybranie jednego, wszechstronnego narzędzia może znacznie zmniejszyć złożoność i konserwację narzędzi dla użytkownika, nie ograniczając jego możliwości.</a:t>
            </a:r>
            <a:endParaRPr lang="pl-PL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3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2400" dirty="0"/>
              <a:t>Zarządzanie projektami i oprogramowaniem 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 smtClean="0"/>
              <a:t>jest </a:t>
            </a:r>
            <a:r>
              <a:rPr lang="pl-PL" sz="2400" dirty="0"/>
              <a:t>z natury skomplikowane, ale narzędzia </a:t>
            </a:r>
            <a:r>
              <a:rPr lang="pl-PL" sz="2400" dirty="0" smtClean="0"/>
              <a:t>nie muszą wcale </a:t>
            </a:r>
            <a:r>
              <a:rPr lang="pl-PL" sz="2400" dirty="0"/>
              <a:t>takie </a:t>
            </a:r>
            <a:r>
              <a:rPr lang="pl-PL" sz="2400" dirty="0" smtClean="0"/>
              <a:t>być.</a:t>
            </a:r>
            <a:r>
              <a:rPr lang="pl-PL" sz="2400" dirty="0"/>
              <a:t> </a:t>
            </a:r>
            <a:endParaRPr lang="pl-PL" sz="2400" dirty="0" smtClean="0"/>
          </a:p>
          <a:p>
            <a:r>
              <a:rPr lang="pl-PL" sz="2400" dirty="0" smtClean="0"/>
              <a:t>Niezależnie </a:t>
            </a:r>
            <a:r>
              <a:rPr lang="pl-PL" sz="2400" dirty="0"/>
              <a:t>od tego, </a:t>
            </a:r>
            <a:r>
              <a:rPr lang="pl-PL" sz="2400" dirty="0" smtClean="0"/>
              <a:t>iloma projektami, osobami lub produktami </a:t>
            </a:r>
            <a:r>
              <a:rPr lang="pl-PL" sz="2400" dirty="0"/>
              <a:t>zarządzasz, </a:t>
            </a:r>
            <a:r>
              <a:rPr lang="pl-PL" sz="2400" dirty="0" smtClean="0"/>
              <a:t>najważniejszą kwestią jest uzyskanie przejrzystości potrzebnej </a:t>
            </a:r>
            <a:r>
              <a:rPr lang="pl-PL" sz="2400" dirty="0"/>
              <a:t>do sprawnego </a:t>
            </a:r>
            <a:r>
              <a:rPr lang="pl-PL" sz="2400" dirty="0" smtClean="0"/>
              <a:t>działania.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6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2400" dirty="0"/>
              <a:t>Tablica </a:t>
            </a:r>
            <a:r>
              <a:rPr lang="pl-PL" sz="2400" dirty="0" smtClean="0"/>
              <a:t>zgłoszeń GitLab </a:t>
            </a:r>
            <a:r>
              <a:rPr lang="pl-PL" sz="2400" dirty="0"/>
              <a:t>to uproszczone podejście do złożonego problemu. </a:t>
            </a:r>
            <a:endParaRPr lang="pl-PL" sz="2400" dirty="0" smtClean="0"/>
          </a:p>
          <a:p>
            <a:r>
              <a:rPr lang="pl-PL" sz="2400" dirty="0" smtClean="0"/>
              <a:t>Tworzą je listy oparte na </a:t>
            </a:r>
            <a:r>
              <a:rPr lang="pl-PL" sz="2400" dirty="0"/>
              <a:t>tablicy </a:t>
            </a:r>
            <a:r>
              <a:rPr lang="pl-PL" sz="2400" dirty="0" err="1" smtClean="0"/>
              <a:t>Kanban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Możesz </a:t>
            </a:r>
            <a:r>
              <a:rPr lang="pl-PL" sz="2400" dirty="0"/>
              <a:t>tworzyć różne widoki swojej tablicy </a:t>
            </a:r>
            <a:r>
              <a:rPr lang="pl-PL" sz="2400" dirty="0" smtClean="0"/>
              <a:t>zgłoszeń, </a:t>
            </a:r>
            <a:r>
              <a:rPr lang="pl-PL" sz="2400" dirty="0"/>
              <a:t>zachowując te same możliwości filtrowania i </a:t>
            </a:r>
            <a:r>
              <a:rPr lang="pl-PL" sz="2400" dirty="0" smtClean="0"/>
              <a:t>sortowania.</a:t>
            </a:r>
          </a:p>
          <a:p>
            <a:r>
              <a:rPr lang="pl-PL" sz="2400" dirty="0" smtClean="0"/>
              <a:t>Możesz </a:t>
            </a:r>
            <a:r>
              <a:rPr lang="pl-PL" sz="2400" dirty="0"/>
              <a:t>utworzyć wiele tablic, aby uchwycić każdą warstwę </a:t>
            </a:r>
            <a:r>
              <a:rPr lang="pl-PL" sz="2400" dirty="0" smtClean="0"/>
              <a:t>zależności, </a:t>
            </a:r>
            <a:r>
              <a:rPr lang="pl-PL" sz="2400" dirty="0"/>
              <a:t>której </a:t>
            </a:r>
            <a:r>
              <a:rPr lang="pl-PL" sz="2400" dirty="0" smtClean="0"/>
              <a:t>potrzebujesz </a:t>
            </a:r>
            <a:r>
              <a:rPr lang="pl-PL" sz="2400" dirty="0"/>
              <a:t>i zdefiniować zakres </a:t>
            </a:r>
            <a:r>
              <a:rPr lang="pl-PL" sz="2400" dirty="0" smtClean="0"/>
              <a:t>prezentacji tablicy </a:t>
            </a:r>
            <a:r>
              <a:rPr lang="pl-PL" sz="2400" dirty="0"/>
              <a:t>według kamienia milowego, </a:t>
            </a:r>
            <a:r>
              <a:rPr lang="pl-PL" sz="2400" dirty="0" smtClean="0"/>
              <a:t>etykiety</a:t>
            </a:r>
            <a:r>
              <a:rPr lang="pl-PL" sz="2400" smtClean="0"/>
              <a:t>, przypisanej do </a:t>
            </a:r>
            <a:r>
              <a:rPr lang="pl-PL" sz="2400" dirty="0" smtClean="0"/>
              <a:t>zgłoszenia osoby i </a:t>
            </a:r>
            <a:r>
              <a:rPr lang="pl-PL" sz="2400" dirty="0"/>
              <a:t>wagi.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3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Board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/>
              <a:t>Każdy projekt GitLab dysponuje swoją własną tablicą zgłoszeń.</a:t>
            </a:r>
          </a:p>
          <a:p>
            <a:r>
              <a:rPr lang="pl-PL" sz="1600" dirty="0"/>
              <a:t>Aby stworzyć nowe zgłoszenie w projekcie, wystarczy z menu GitLab dla projektu wybrać </a:t>
            </a:r>
            <a:endParaRPr lang="pl-PL" sz="1600" dirty="0" smtClean="0"/>
          </a:p>
          <a:p>
            <a:pPr marL="358775" indent="-358775">
              <a:buNone/>
            </a:pPr>
            <a:r>
              <a:rPr lang="pl-PL" sz="1600" b="1" dirty="0"/>
              <a:t>	</a:t>
            </a:r>
            <a:r>
              <a:rPr lang="pl-PL" sz="1600" b="1" dirty="0" smtClean="0"/>
              <a:t>	</a:t>
            </a:r>
            <a:r>
              <a:rPr lang="pl-PL" sz="1600" b="1" dirty="0" err="1" smtClean="0"/>
              <a:t>Issues</a:t>
            </a:r>
            <a:r>
              <a:rPr lang="pl-PL" sz="1600" b="1" dirty="0" smtClean="0"/>
              <a:t> </a:t>
            </a:r>
            <a:r>
              <a:rPr lang="pl-PL" sz="1600" b="1" dirty="0"/>
              <a:t>-&gt; New </a:t>
            </a:r>
            <a:r>
              <a:rPr lang="pl-PL" sz="1600" b="1" dirty="0" err="1"/>
              <a:t>issue</a:t>
            </a:r>
            <a:r>
              <a:rPr lang="pl-PL" sz="1600" dirty="0"/>
              <a:t>,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a </a:t>
            </a:r>
            <a:r>
              <a:rPr lang="pl-PL" sz="1600" dirty="0"/>
              <a:t>następnie nadać mu tytuł i dodać odpowiedni opis</a:t>
            </a:r>
            <a:r>
              <a:rPr lang="pl-PL" sz="1600" dirty="0" smtClean="0"/>
              <a:t>.</a:t>
            </a:r>
          </a:p>
          <a:p>
            <a:pPr marL="358775" indent="-358775">
              <a:buNone/>
            </a:pPr>
            <a:endParaRPr lang="pl-PL" sz="1600" dirty="0"/>
          </a:p>
          <a:p>
            <a:r>
              <a:rPr lang="pl-PL" sz="1600" dirty="0"/>
              <a:t>Moduł śledzenia tych ogłoszeń w GitLab </a:t>
            </a:r>
            <a:r>
              <a:rPr lang="pl-PL" sz="1600" dirty="0" smtClean="0"/>
              <a:t> (</a:t>
            </a:r>
            <a:r>
              <a:rPr lang="pl-PL" sz="1600" b="1" dirty="0" err="1" smtClean="0"/>
              <a:t>Issue</a:t>
            </a:r>
            <a:r>
              <a:rPr lang="pl-PL" sz="1600" b="1" dirty="0" smtClean="0"/>
              <a:t> </a:t>
            </a:r>
            <a:r>
              <a:rPr lang="pl-PL" sz="1600" b="1" dirty="0" err="1"/>
              <a:t>T</a:t>
            </a:r>
            <a:r>
              <a:rPr lang="pl-PL" sz="1600" b="1" dirty="0" err="1" smtClean="0"/>
              <a:t>racker</a:t>
            </a:r>
            <a:r>
              <a:rPr lang="pl-PL" sz="1600" dirty="0" smtClean="0"/>
              <a:t>) zapewnia </a:t>
            </a:r>
            <a:r>
              <a:rPr lang="pl-PL" sz="1600" dirty="0"/>
              <a:t>szereg dodatkowych </a:t>
            </a:r>
            <a:r>
              <a:rPr lang="pl-PL" sz="1600" dirty="0" smtClean="0"/>
              <a:t>funkcjonalności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Zgłoszenia </a:t>
            </a:r>
            <a:r>
              <a:rPr lang="pl-PL" sz="1600" b="1" dirty="0" smtClean="0"/>
              <a:t>poufne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Jeśli chcesz, aby dyskusja pod zgłoszeniem była dostępna tylko dla Twojego zespołu, możesz oznaczyć je jako poufne.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Nawet </a:t>
            </a:r>
            <a:r>
              <a:rPr lang="pl-PL" sz="1600" dirty="0"/>
              <a:t>jeśli projekt jest publiczny to konkretne zgłoszenie będzie chronione.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Przeglądarka </a:t>
            </a:r>
            <a:r>
              <a:rPr lang="pl-PL" sz="1600" dirty="0"/>
              <a:t>pokaże błąd 404 jeśli ktoś bez uprawnień przynajmniej na poziomie </a:t>
            </a:r>
            <a:r>
              <a:rPr lang="pl-PL" sz="1600" b="1" dirty="0"/>
              <a:t>Reporter</a:t>
            </a:r>
            <a:r>
              <a:rPr lang="pl-PL" sz="1600" dirty="0"/>
              <a:t> spróbuje otworzyć adres URL zgłoszenia.</a:t>
            </a:r>
          </a:p>
          <a:p>
            <a:pPr marL="0" indent="0">
              <a:buNone/>
            </a:pP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1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Terminy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Do </a:t>
            </a:r>
            <a:r>
              <a:rPr lang="pl-PL" sz="1600" dirty="0"/>
              <a:t>każdego zgłoszenia możesz przypisać termin. Niektóre zespoły mają napięty grafik, więc konieczna jest możliwość ustawienia </a:t>
            </a:r>
            <a:r>
              <a:rPr lang="pl-PL" sz="1600" dirty="0" err="1"/>
              <a:t>deadline’u</a:t>
            </a:r>
            <a:r>
              <a:rPr lang="pl-PL" sz="1600" dirty="0"/>
              <a:t> dla wdrożeń i rozwiązywania problemów. Terminy wprowadzają taką możliwość.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przypadku terminów w projektach wielozadaniowych, takich jak: </a:t>
            </a:r>
            <a:r>
              <a:rPr lang="pl-PL" sz="1600" b="1" dirty="0" err="1" smtClean="0"/>
              <a:t>new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release</a:t>
            </a:r>
            <a:r>
              <a:rPr lang="pl-PL" sz="1600" dirty="0"/>
              <a:t>, </a:t>
            </a:r>
            <a:r>
              <a:rPr lang="pl-PL" sz="1600" b="1" dirty="0"/>
              <a:t>uruchomienie produktu</a:t>
            </a:r>
            <a:r>
              <a:rPr lang="pl-PL" sz="1600" dirty="0"/>
              <a:t> czy też </a:t>
            </a:r>
            <a:r>
              <a:rPr lang="pl-PL" sz="1600" b="1" dirty="0"/>
              <a:t>kwartalne śledzenie zadań</a:t>
            </a:r>
            <a:r>
              <a:rPr lang="pl-PL" sz="1600" dirty="0"/>
              <a:t>, mamy do </a:t>
            </a:r>
            <a:r>
              <a:rPr lang="pl-PL" sz="1600" dirty="0" smtClean="0"/>
              <a:t>dyspozycji</a:t>
            </a:r>
            <a:r>
              <a:rPr lang="pl-PL" sz="1600" dirty="0"/>
              <a:t> </a:t>
            </a:r>
            <a:r>
              <a:rPr lang="pl-PL" sz="1600" b="1" dirty="0" smtClean="0"/>
              <a:t>kamienie milowe</a:t>
            </a:r>
            <a:r>
              <a:rPr lang="pl-PL" sz="1600" dirty="0" smtClean="0"/>
              <a:t>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259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Przydziały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Gdy ktoś </a:t>
            </a:r>
            <a:r>
              <a:rPr lang="pl-PL" sz="1600" dirty="0" smtClean="0"/>
              <a:t>rozpoczyna </a:t>
            </a:r>
            <a:r>
              <a:rPr lang="pl-PL" sz="1600" dirty="0"/>
              <a:t>pracę nad zgłoszeniem, można je przypisać bezpośrednio do tej osoby.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Przydziały </a:t>
            </a:r>
            <a:r>
              <a:rPr lang="pl-PL" sz="1600" dirty="0"/>
              <a:t>można zmieniać bez ograniczeń.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Idea </a:t>
            </a:r>
            <a:r>
              <a:rPr lang="pl-PL" sz="1600" dirty="0"/>
              <a:t>jest taka, by osoba przypisana była odpowiedzialna za zgłoszenie do momentu przydzielenia go komuś innemu.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Oczywiście </a:t>
            </a:r>
            <a:r>
              <a:rPr lang="pl-PL" sz="1600" dirty="0"/>
              <a:t>istnieje możliwość filtrowania zgłoszenia według przydziałów.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3897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Oznaczenia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Oznaczenia </a:t>
            </a:r>
            <a:r>
              <a:rPr lang="pl-PL" sz="1600" dirty="0"/>
              <a:t>GitLab to kolejna ważna część </a:t>
            </a:r>
            <a:r>
              <a:rPr lang="pl-PL" sz="1600" dirty="0" err="1"/>
              <a:t>workflow</a:t>
            </a:r>
            <a:r>
              <a:rPr lang="pl-PL" sz="1600" dirty="0"/>
              <a:t> </a:t>
            </a:r>
            <a:r>
              <a:rPr lang="pl-PL" sz="1600" dirty="0" err="1"/>
              <a:t>GitLab’a</a:t>
            </a:r>
            <a:r>
              <a:rPr lang="pl-PL" sz="1600" dirty="0"/>
              <a:t>. Możemy używać ich do kategoryzowania zgłoszeń, rozmieszczania ich w </a:t>
            </a:r>
            <a:r>
              <a:rPr lang="pl-PL" sz="1600" dirty="0" err="1"/>
              <a:t>workflow</a:t>
            </a:r>
            <a:r>
              <a:rPr lang="pl-PL" sz="1600" dirty="0"/>
              <a:t>, jak i również do nadawania priorytetów.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Oznaczenia pozwalają pracować z tablicą zgłoszeń GitLab, umożliwiając planowanie i organizując </a:t>
            </a:r>
            <a:r>
              <a:rPr lang="pl-PL" sz="1600" dirty="0" err="1"/>
              <a:t>workflow</a:t>
            </a:r>
            <a:r>
              <a:rPr lang="pl-PL" sz="1600" dirty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Nowością jest możliwość tworzenia oznaczeń grupowych, które pozwalają na przypisywanie tych samych oznaczeń do grup projektów.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39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14428</TotalTime>
  <Words>773</Words>
  <Application>Microsoft Office PowerPoint</Application>
  <PresentationFormat>Pokaz na ekranie (16:9)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GitLab Issue Bord (tablica zgłoszeń/zadań)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161</cp:revision>
  <dcterms:created xsi:type="dcterms:W3CDTF">2020-11-25T08:11:53Z</dcterms:created>
  <dcterms:modified xsi:type="dcterms:W3CDTF">2021-04-30T12:31:04Z</dcterms:modified>
</cp:coreProperties>
</file>