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04" r:id="rId3"/>
    <p:sldId id="301" r:id="rId4"/>
    <p:sldId id="305" r:id="rId5"/>
    <p:sldId id="274" r:id="rId6"/>
    <p:sldId id="281" r:id="rId7"/>
    <p:sldId id="275" r:id="rId8"/>
    <p:sldId id="276" r:id="rId9"/>
    <p:sldId id="278" r:id="rId10"/>
    <p:sldId id="280" r:id="rId11"/>
    <p:sldId id="282" r:id="rId12"/>
    <p:sldId id="303" r:id="rId13"/>
    <p:sldId id="302" r:id="rId14"/>
    <p:sldId id="300" r:id="rId15"/>
    <p:sldId id="288" r:id="rId16"/>
    <p:sldId id="289" r:id="rId17"/>
    <p:sldId id="293" r:id="rId18"/>
    <p:sldId id="290" r:id="rId19"/>
    <p:sldId id="294" r:id="rId20"/>
    <p:sldId id="295" r:id="rId21"/>
    <p:sldId id="297" r:id="rId22"/>
    <p:sldId id="298" r:id="rId23"/>
    <p:sldId id="296" r:id="rId24"/>
    <p:sldId id="299" r:id="rId25"/>
    <p:sldId id="273" r:id="rId26"/>
    <p:sldId id="269" r:id="rId27"/>
    <p:sldId id="262" r:id="rId28"/>
    <p:sldId id="261" r:id="rId29"/>
    <p:sldId id="263" r:id="rId30"/>
    <p:sldId id="264" r:id="rId31"/>
    <p:sldId id="265" r:id="rId32"/>
    <p:sldId id="266" r:id="rId33"/>
    <p:sldId id="270" r:id="rId34"/>
    <p:sldId id="271" r:id="rId35"/>
    <p:sldId id="272" r:id="rId36"/>
    <p:sldId id="267" r:id="rId37"/>
    <p:sldId id="268" r:id="rId38"/>
    <p:sldId id="284" r:id="rId39"/>
    <p:sldId id="285" r:id="rId40"/>
    <p:sldId id="286" r:id="rId41"/>
    <p:sldId id="291" r:id="rId42"/>
    <p:sldId id="292" r:id="rId43"/>
    <p:sldId id="277" r:id="rId44"/>
    <p:sldId id="259" r:id="rId4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oftware-engineering-tutoria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5" Type="http://schemas.openxmlformats.org/officeDocument/2006/relationships/hyperlink" Target="https://docs.gitlab.com/ee/ci/" TargetMode="External"/><Relationship Id="rId4" Type="http://schemas.openxmlformats.org/officeDocument/2006/relationships/hyperlink" Target="https://blog.deviniti.com/pl/gitlab-pl/korzysci-biznesowe-z-ci-cd-w-gitlab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dla żółtodziobów</a:t>
            </a:r>
            <a:br>
              <a:rPr lang="pl-PL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8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Throwing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 smtClean="0"/>
              <a:t>Bazując </a:t>
            </a:r>
            <a:r>
              <a:rPr lang="pl-PL" sz="1200" dirty="0"/>
              <a:t>na poprzedniej, zakłada tworzenie prototypu tylko jak narzędzia analitycznego. Celem tworzenia prototypu nie jest tu rozpoczęcie tworzenia docelowego systemu a testowanie hipotezy jaką jest propozycje projektowa..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0482" name="Picture 2" descr="https://it-consulting.pl/autoinstalator/wordpress/wp-content/gallery/cykl-zycia-projektu/5.%20Throwaway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3718"/>
            <a:ext cx="6311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8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eXtreme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odrzuconego prototypu)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23554" name="Picture 2" descr="https://it-consulting.pl/autoinstalator/wordpress/wp-content/gallery/cykl-zycia-projektu/6.%20Programowanie%20ekstremal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26250"/>
            <a:ext cx="4194303" cy="24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3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Swing </a:t>
            </a:r>
            <a:r>
              <a:rPr lang="pl-PL" sz="1050" b="1" dirty="0" smtClean="0"/>
              <a:t>(Metodyka ZMT)</a:t>
            </a:r>
            <a:endParaRPr lang="pl-PL" sz="1800" b="1" dirty="0"/>
          </a:p>
        </p:txBody>
      </p:sp>
      <p:pic>
        <p:nvPicPr>
          <p:cNvPr id="1026" name="Picture 2" descr="Huśtawka Podwójna Profil Okrągły plac zabaw - Artbud.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155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aklady Mechaniczne Tarnów S.A. - YouTub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9" t="3024" r="8910" b="25063"/>
          <a:stretch/>
        </p:blipFill>
        <p:spPr bwMode="auto">
          <a:xfrm>
            <a:off x="4427984" y="3219822"/>
            <a:ext cx="579276" cy="5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7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2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Agile Development </a:t>
            </a:r>
            <a:r>
              <a:rPr lang="pl-PL" sz="1050" b="1" dirty="0" smtClean="0"/>
              <a:t>(Metodyki zwinne)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Bazuje ona na komunikacji, prostocie, informacji zwrotnej (od klienta) i wzajemnym wsparciu zespołu</a:t>
            </a:r>
            <a:r>
              <a:rPr lang="pl-PL" sz="1200" dirty="0" smtClean="0"/>
              <a:t>. Proces </a:t>
            </a:r>
            <a:r>
              <a:rPr lang="pl-PL" sz="1200" dirty="0"/>
              <a:t>ten nastawiony jest na szybkie dostarczenie produktu możliwie najprostsza metodą. Bazuje na pełnej integracji </a:t>
            </a:r>
            <a:r>
              <a:rPr lang="pl-PL" sz="1200" dirty="0" smtClean="0"/>
              <a:t>zespołu</a:t>
            </a:r>
            <a:r>
              <a:rPr lang="pl-PL" sz="1200" dirty="0"/>
              <a:t>,  komunikacji, interaktywnym procesie analizy i projektowania.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70535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800" dirty="0" smtClean="0"/>
              <a:t>Słownik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b="1" dirty="0" err="1" smtClean="0"/>
              <a:t>Pipeline</a:t>
            </a:r>
            <a:r>
              <a:rPr lang="pl-PL" sz="1000" b="1" dirty="0" smtClean="0"/>
              <a:t> CI/CD</a:t>
            </a:r>
            <a:r>
              <a:rPr lang="pl-PL" sz="1000" dirty="0" smtClean="0"/>
              <a:t> – potok </a:t>
            </a:r>
            <a:r>
              <a:rPr lang="pl-PL" sz="1000" i="1" dirty="0" err="1"/>
              <a:t>Continuous</a:t>
            </a:r>
            <a:r>
              <a:rPr lang="pl-PL" sz="1000" i="1" dirty="0"/>
              <a:t> Integration</a:t>
            </a:r>
            <a:r>
              <a:rPr lang="pl-PL" sz="1000" dirty="0"/>
              <a:t> i </a:t>
            </a:r>
            <a:r>
              <a:rPr lang="pl-PL" sz="1000" i="1" dirty="0" err="1"/>
              <a:t>Continuous</a:t>
            </a:r>
            <a:r>
              <a:rPr lang="pl-PL" sz="1000" i="1" dirty="0"/>
              <a:t> </a:t>
            </a:r>
            <a:r>
              <a:rPr lang="pl-PL" sz="1000" i="1" dirty="0" smtClean="0"/>
              <a:t>Delivery</a:t>
            </a:r>
            <a:r>
              <a:rPr lang="pl-PL" sz="1000" b="1" dirty="0" smtClean="0"/>
              <a:t>. </a:t>
            </a:r>
          </a:p>
          <a:p>
            <a:pPr marL="0" indent="360363">
              <a:buNone/>
            </a:pPr>
            <a:r>
              <a:rPr lang="pl-PL" sz="1000" dirty="0" smtClean="0"/>
              <a:t>Jest to proces rozwijania oprogramowania składający się z szeregu następujących po sobie, zazwyczaj zautomatyzowanych,</a:t>
            </a:r>
            <a:br>
              <a:rPr lang="pl-PL" sz="1000" dirty="0" smtClean="0"/>
            </a:br>
            <a:r>
              <a:rPr lang="pl-PL" sz="1000" dirty="0" smtClean="0"/>
              <a:t>działań. Zazwyczaj </a:t>
            </a:r>
            <a:r>
              <a:rPr lang="pl-PL" sz="1000" dirty="0"/>
              <a:t>CI kojarzone jest z pracą nad programowaniem, natomiast CD to raczej zadanie administratora. W rzeczywistości są to kolejne, następujące po sobie zautomatyzowane etapy procesu tworzenia oprogramowania, który obejmuje nie tylko samo kodowanie, ale także przeniesienie aplikacji do środowiska testowego czy dostarczenie działającej aplikacji klientowi.</a:t>
            </a:r>
            <a:endParaRPr lang="pl-PL" sz="1000" dirty="0" smtClean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</a:t>
            </a:r>
            <a:r>
              <a:rPr lang="pl-PL" sz="1000" b="1" dirty="0" err="1" smtClean="0"/>
              <a:t>integration</a:t>
            </a:r>
            <a:r>
              <a:rPr lang="pl-PL" sz="1000" dirty="0" smtClean="0"/>
              <a:t> - ciągła </a:t>
            </a:r>
            <a:r>
              <a:rPr lang="pl-PL" sz="1000" dirty="0"/>
              <a:t>integracja to nieustanne, automatyczne buildowanie programu na dedykowanym serwerze po każdym 	</a:t>
            </a:r>
            <a:r>
              <a:rPr lang="pl-PL" sz="1000" dirty="0" smtClean="0"/>
              <a:t>commicie</a:t>
            </a:r>
            <a:r>
              <a:rPr lang="pl-PL" sz="1000" dirty="0"/>
              <a:t>. </a:t>
            </a: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Delivery</a:t>
            </a:r>
            <a:r>
              <a:rPr lang="pl-PL" sz="1000" dirty="0"/>
              <a:t>  - ciągłe dostarczanie polega na automatycznym dostarczaniu działającej wersji programu do ostatniego środowiska </a:t>
            </a:r>
            <a:r>
              <a:rPr lang="pl-PL" sz="1000" dirty="0" smtClean="0"/>
              <a:t>	przed </a:t>
            </a:r>
            <a:r>
              <a:rPr lang="pl-PL" sz="1000" dirty="0"/>
              <a:t>produkcją.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Continuous</a:t>
            </a:r>
            <a:r>
              <a:rPr lang="pl-PL" sz="2500" b="1" dirty="0"/>
              <a:t> </a:t>
            </a:r>
            <a:r>
              <a:rPr lang="pl-PL" sz="2500" b="1" dirty="0" err="1"/>
              <a:t>integration</a:t>
            </a:r>
            <a:r>
              <a:rPr lang="pl-PL" sz="2500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Cały </a:t>
            </a:r>
            <a:r>
              <a:rPr lang="pl-PL" sz="1400" dirty="0"/>
              <a:t>proces integracji można podzielić na trzy główne fazy</a:t>
            </a:r>
            <a:r>
              <a:rPr lang="pl-PL" sz="1400" dirty="0" smtClean="0"/>
              <a:t>.</a:t>
            </a:r>
          </a:p>
          <a:p>
            <a:r>
              <a:rPr lang="pl-PL" sz="1600" b="1" dirty="0" err="1" smtClean="0"/>
              <a:t>Push</a:t>
            </a:r>
            <a:r>
              <a:rPr lang="pl-PL" sz="1600" dirty="0" smtClean="0"/>
              <a:t> </a:t>
            </a:r>
            <a:r>
              <a:rPr lang="pl-PL" sz="1400" dirty="0" smtClean="0"/>
              <a:t>– wprowadzone </a:t>
            </a:r>
            <a:r>
              <a:rPr lang="pl-PL" sz="1400" dirty="0"/>
              <a:t>zmiany są wysyłane na serwer. </a:t>
            </a:r>
            <a:endParaRPr lang="pl-PL" sz="1400" dirty="0" smtClean="0"/>
          </a:p>
          <a:p>
            <a:r>
              <a:rPr lang="pl-PL" sz="1600" b="1" dirty="0"/>
              <a:t>Test</a:t>
            </a:r>
            <a:r>
              <a:rPr lang="pl-PL" sz="1400" dirty="0" smtClean="0"/>
              <a:t> – ułatwia </a:t>
            </a:r>
            <a:r>
              <a:rPr lang="pl-PL" sz="1400" dirty="0"/>
              <a:t>on lokalizację </a:t>
            </a:r>
            <a:r>
              <a:rPr lang="pl-PL" sz="1400" dirty="0" smtClean="0"/>
              <a:t>błędów.</a:t>
            </a:r>
          </a:p>
          <a:p>
            <a:r>
              <a:rPr lang="pl-PL" sz="1600" b="1" dirty="0" err="1"/>
              <a:t>Fix</a:t>
            </a:r>
            <a:r>
              <a:rPr lang="pl-PL" sz="1400" dirty="0" smtClean="0"/>
              <a:t> </a:t>
            </a:r>
            <a:r>
              <a:rPr lang="pl-PL" sz="1400" dirty="0"/>
              <a:t>– </a:t>
            </a:r>
            <a:r>
              <a:rPr lang="pl-PL" sz="1400" dirty="0" smtClean="0"/>
              <a:t>naprawa </a:t>
            </a:r>
            <a:r>
              <a:rPr lang="pl-PL" sz="1400" dirty="0"/>
              <a:t>wykrytych problemów i uszkodzonych funkcji.</a:t>
            </a:r>
          </a:p>
        </p:txBody>
      </p:sp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err="1"/>
              <a:t>Continuous</a:t>
            </a:r>
            <a:r>
              <a:rPr lang="pl-PL" sz="2400" b="1" dirty="0"/>
              <a:t> Delivery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Jest </a:t>
            </a:r>
            <a:r>
              <a:rPr lang="pl-PL" sz="1400" dirty="0"/>
              <a:t>kolejnym krokiem w automatyzacji procesu produkcji oprogramowania i następuje po pozytywnym przejściu fazy testów</a:t>
            </a:r>
            <a:r>
              <a:rPr lang="pl-PL" sz="1400" dirty="0" smtClean="0"/>
              <a:t>.</a:t>
            </a:r>
          </a:p>
          <a:p>
            <a:r>
              <a:rPr lang="pl-PL" sz="1400" dirty="0" smtClean="0"/>
              <a:t>Polega </a:t>
            </a:r>
            <a:r>
              <a:rPr lang="pl-PL" sz="1400" dirty="0"/>
              <a:t>na automatycznym dostarczaniu działającej wersji programu do ostatniego środowiska przed produkcją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Automatyczne dostarczenie wyzwalane jest po udanym </a:t>
            </a:r>
            <a:r>
              <a:rPr lang="pl-PL" sz="1400" dirty="0" err="1"/>
              <a:t>merge’u</a:t>
            </a:r>
            <a:r>
              <a:rPr lang="pl-PL" sz="1400" dirty="0"/>
              <a:t> gałęzi kodu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Mówiąc o działającej wersji aplikacji mamy oczywiście na myśli aplikację, która jest w stanie się zbudować, ale niekoniecznie posiada wszystkie wymagane funkcjonalności, a jej działanie nie musi być do końca prawidłowe. </a:t>
            </a:r>
            <a:endParaRPr lang="pl-PL" sz="1400" dirty="0" smtClean="0"/>
          </a:p>
          <a:p>
            <a:r>
              <a:rPr lang="pl-PL" sz="1400" dirty="0"/>
              <a:t>Ciągłe dostarczanie to etap procesu wytwarzania oprogramowania, który poprzedza </a:t>
            </a:r>
            <a:r>
              <a:rPr lang="pl-PL" sz="1400" dirty="0" err="1"/>
              <a:t>Continous</a:t>
            </a:r>
            <a:r>
              <a:rPr lang="pl-PL" sz="1400" dirty="0"/>
              <a:t> Deployment, czyli ciągłe wdrażanie na produkcję. Do produkcji powinny trafiać tylko w pełni funkcjonujące wersje aplikacji, stąd konieczność sprawdzenia jej na wcześniejszych etapach.</a:t>
            </a:r>
          </a:p>
        </p:txBody>
      </p:sp>
    </p:spTree>
    <p:extLst>
      <p:ext uri="{BB962C8B-B14F-4D97-AF65-F5344CB8AC3E}">
        <p14:creationId xmlns:p14="http://schemas.microsoft.com/office/powerpoint/2010/main" val="82568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Continous</a:t>
            </a:r>
            <a:r>
              <a:rPr lang="pl-PL" sz="2500" b="1" dirty="0"/>
              <a:t> Deployment</a:t>
            </a:r>
          </a:p>
        </p:txBody>
      </p:sp>
      <p:pic>
        <p:nvPicPr>
          <p:cNvPr id="1026" name="Picture 2" descr="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01" y="1347614"/>
            <a:ext cx="63865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Decyzje projektowe</a:t>
            </a:r>
          </a:p>
          <a:p>
            <a:r>
              <a:rPr lang="pl-PL" sz="1400" dirty="0" smtClean="0"/>
              <a:t>Implementacja na nowym </a:t>
            </a:r>
            <a:r>
              <a:rPr lang="pl-PL" sz="1400" dirty="0" err="1" smtClean="0"/>
              <a:t>branchu</a:t>
            </a:r>
            <a:endParaRPr lang="pl-PL" sz="1400" dirty="0" smtClean="0"/>
          </a:p>
          <a:p>
            <a:r>
              <a:rPr lang="pl-PL" sz="1400" dirty="0" smtClean="0"/>
              <a:t>Zaakceptowanie zmian (</a:t>
            </a:r>
            <a:r>
              <a:rPr lang="pl-PL" sz="1400" dirty="0" err="1" smtClean="0"/>
              <a:t>commit</a:t>
            </a:r>
            <a:r>
              <a:rPr lang="pl-PL" sz="1400" dirty="0" smtClean="0"/>
              <a:t> + </a:t>
            </a:r>
            <a:r>
              <a:rPr lang="pl-PL" sz="1400" dirty="0" err="1" smtClean="0"/>
              <a:t>push</a:t>
            </a:r>
            <a:r>
              <a:rPr lang="pl-PL" sz="1400" dirty="0" smtClean="0"/>
              <a:t>)</a:t>
            </a:r>
          </a:p>
          <a:p>
            <a:r>
              <a:rPr lang="pl-PL" sz="1400" dirty="0"/>
              <a:t>GitLab </a:t>
            </a:r>
            <a:r>
              <a:rPr lang="pl-PL" sz="1400" dirty="0" smtClean="0"/>
              <a:t>uruchamia </a:t>
            </a:r>
            <a:r>
              <a:rPr lang="pl-PL" sz="1400" dirty="0" err="1" smtClean="0"/>
              <a:t>pipeline</a:t>
            </a:r>
            <a:r>
              <a:rPr lang="pl-PL" sz="1400" dirty="0" smtClean="0"/>
              <a:t> CI/CD</a:t>
            </a:r>
          </a:p>
          <a:p>
            <a:pPr lvl="1"/>
            <a:r>
              <a:rPr lang="pl-PL" sz="1000" dirty="0"/>
              <a:t>uruchamia skrypty budujące i testujące aplikację</a:t>
            </a:r>
            <a:r>
              <a:rPr lang="pl-PL" sz="1000" dirty="0" smtClean="0"/>
              <a:t>,</a:t>
            </a:r>
          </a:p>
          <a:p>
            <a:pPr lvl="1"/>
            <a:r>
              <a:rPr lang="pl-PL" sz="1000" dirty="0"/>
              <a:t>umożliwia przegląd zmian według </a:t>
            </a:r>
            <a:r>
              <a:rPr lang="pl-PL" sz="1000" dirty="0" err="1" smtClean="0"/>
              <a:t>merge’ów</a:t>
            </a:r>
            <a:endParaRPr lang="pl-PL" sz="1000" dirty="0" smtClean="0"/>
          </a:p>
          <a:p>
            <a:pPr lvl="1"/>
            <a:r>
              <a:rPr lang="pl-PL" sz="1000" dirty="0" smtClean="0"/>
              <a:t>dostarcza użytkownikowi sprawdzony kod</a:t>
            </a:r>
            <a:endParaRPr lang="pl-PL" sz="1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Użytkownik</a:t>
            </a:r>
          </a:p>
          <a:p>
            <a:pPr lvl="1"/>
            <a:r>
              <a:rPr lang="pl-PL" sz="1000" dirty="0" smtClean="0"/>
              <a:t>może </a:t>
            </a:r>
            <a:r>
              <a:rPr lang="pl-PL" sz="1000" dirty="0" err="1" smtClean="0"/>
              <a:t>zamerge’ować</a:t>
            </a:r>
            <a:r>
              <a:rPr lang="pl-PL" sz="1000" dirty="0" smtClean="0"/>
              <a:t> </a:t>
            </a:r>
            <a:r>
              <a:rPr lang="pl-PL" sz="1000" dirty="0"/>
              <a:t>gałąź funkcjonalności z </a:t>
            </a:r>
            <a:r>
              <a:rPr lang="pl-PL" sz="1000" dirty="0" smtClean="0"/>
              <a:t>master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GitLab w CI/CD</a:t>
            </a:r>
          </a:p>
          <a:p>
            <a:pPr lvl="1"/>
            <a:r>
              <a:rPr lang="pl-PL" sz="1000" dirty="0" smtClean="0"/>
              <a:t>dostarcza </a:t>
            </a:r>
            <a:r>
              <a:rPr lang="pl-PL" sz="1000" dirty="0"/>
              <a:t>aplikację do środowiska </a:t>
            </a:r>
            <a:r>
              <a:rPr lang="pl-PL" sz="1000" dirty="0" smtClean="0"/>
              <a:t>testowego</a:t>
            </a:r>
          </a:p>
          <a:p>
            <a:pPr lvl="1"/>
            <a:r>
              <a:rPr lang="pl-PL" sz="1000" dirty="0"/>
              <a:t>d</a:t>
            </a:r>
            <a:r>
              <a:rPr lang="pl-PL" sz="1000" dirty="0" smtClean="0"/>
              <a:t>odaje zmiany do środowiska produkcyjnego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0928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</p:txBody>
      </p:sp>
      <p:pic>
        <p:nvPicPr>
          <p:cNvPr id="4" name="Picture 4" descr="DevOps and Agile Methodologies in your Software Development Life Cycle –  Denken Solutions —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5" y="1851670"/>
            <a:ext cx="43006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1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2050" name="Picture 2" descr="https://deviniti.com/wp-content/uploads/2019/09/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07" y="1059581"/>
            <a:ext cx="586838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2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3" name="Picture 2" descr="https://deviniti.com/wp-content/uploads/2019/09/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38" y="1131590"/>
            <a:ext cx="513792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1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7" y="2124047"/>
            <a:ext cx="5527526" cy="15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56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8" name="Picture 4" descr="Wdrażanie aplikacji przy użyciu Gitlab CI / CD w zarządzanym klastrze  Kubernetes w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1" y="1491630"/>
            <a:ext cx="5263478" cy="29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95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4098" name="Picture 2" descr="流程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1" y="1203598"/>
            <a:ext cx="5937176" cy="3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 bwMode="auto">
          <a:xfrm>
            <a:off x="683568" y="1635646"/>
            <a:ext cx="4618043" cy="24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Środowisko pracy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(GitHub)</a:t>
            </a:r>
          </a:p>
          <a:p>
            <a:r>
              <a:rPr lang="pl-PL" sz="1800" b="1" dirty="0" err="1" smtClean="0"/>
              <a:t>Doxygen</a:t>
            </a:r>
            <a:endParaRPr lang="en-US" sz="1800" b="1" dirty="0"/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0911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12443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xy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75127"/>
            <a:ext cx="2808312" cy="5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23378"/>
            <a:ext cx="1634579" cy="9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46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pic>
        <p:nvPicPr>
          <p:cNvPr id="4" name="Picture 2" descr="Git - zaawansowane działania - część I • Witold Ciżmow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833" y="1635646"/>
            <a:ext cx="2933022" cy="18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Git</a:t>
            </a:r>
            <a:endParaRPr lang="en-US" sz="1800" b="1" dirty="0"/>
          </a:p>
        </p:txBody>
      </p:sp>
      <p:pic>
        <p:nvPicPr>
          <p:cNvPr id="4098" name="Picture 2" descr="Git/Przypadki - Wikibooks, biblioteka wolnych podręcznikó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7614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Proces wytwarzania oprogramowania</a:t>
            </a:r>
          </a:p>
        </p:txBody>
      </p:sp>
      <p:pic>
        <p:nvPicPr>
          <p:cNvPr id="1026" name="Picture 2" descr="What is a deployment pipeline and how does it help software development  teams? | by Walmyr Filho | The Whereby Blo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70" y="1545636"/>
            <a:ext cx="4152461" cy="31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49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5122" name="Picture 2" descr="Dobre praktyki w Git'cie, czyli zbiór zasad w pracy zespołowej, przydatnych  “tricków”, najczęściej wykorzystywanych komend | OSWorld.p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4875150" cy="23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3638"/>
            <a:ext cx="3672408" cy="19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7170" name="Picture 2" descr="Git, GitHub, &amp; Workflow Fundamentals - DEV Comm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23678"/>
            <a:ext cx="2543913" cy="18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Konfiguracja Git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config </a:t>
            </a:r>
            <a:r>
              <a:rPr lang="fr-FR" sz="800" dirty="0" smtClean="0"/>
              <a:t>–list</a:t>
            </a:r>
            <a:endParaRPr lang="pl-PL" sz="800" dirty="0" smtClean="0"/>
          </a:p>
          <a:p>
            <a:pPr marL="457200" lvl="1" indent="0">
              <a:buNone/>
            </a:pPr>
            <a:r>
              <a:rPr lang="pl-PL" sz="800" dirty="0" smtClean="0"/>
              <a:t>GitLab 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/>
              <a:t>git</a:t>
            </a:r>
            <a:r>
              <a:rPr lang="en-US" sz="800" dirty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user.name "Your </a:t>
            </a:r>
            <a:r>
              <a:rPr lang="en-US" sz="800" dirty="0" smtClean="0"/>
              <a:t>Name</a:t>
            </a:r>
            <a:r>
              <a:rPr lang="pl-PL" sz="800" dirty="0" smtClean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00" dirty="0" err="1" smtClean="0"/>
              <a:t>git</a:t>
            </a:r>
            <a:r>
              <a:rPr lang="en-US" sz="800" dirty="0" smtClean="0"/>
              <a:t> </a:t>
            </a:r>
            <a:r>
              <a:rPr lang="en-US" sz="800" dirty="0" err="1"/>
              <a:t>config</a:t>
            </a:r>
            <a:r>
              <a:rPr lang="en-US" sz="800" dirty="0"/>
              <a:t> --global </a:t>
            </a:r>
            <a:r>
              <a:rPr lang="en-US" sz="800" dirty="0" err="1"/>
              <a:t>user.email</a:t>
            </a:r>
            <a:r>
              <a:rPr lang="en-US" sz="800" dirty="0"/>
              <a:t> </a:t>
            </a:r>
            <a:r>
              <a:rPr lang="en-US" sz="800" dirty="0" smtClean="0">
                <a:hlinkClick r:id="rId3"/>
              </a:rPr>
              <a:t>you@example.com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Status i historia repozytorium</a:t>
            </a:r>
            <a:endParaRPr lang="fr-FR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status</a:t>
            </a: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oneline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author</a:t>
            </a:r>
            <a:r>
              <a:rPr lang="pl-PL" sz="800" dirty="0" smtClean="0"/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</a:t>
            </a:r>
            <a:r>
              <a:rPr lang="pl-PL" sz="800" dirty="0" err="1" smtClean="0"/>
              <a:t>grep</a:t>
            </a:r>
            <a:r>
              <a:rPr lang="pl-PL" sz="800" dirty="0" smtClean="0"/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–n (n – liczba </a:t>
            </a:r>
            <a:r>
              <a:rPr lang="pl-PL" sz="800" dirty="0" err="1" smtClean="0"/>
              <a:t>commitów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log –(</a:t>
            </a:r>
            <a:r>
              <a:rPr lang="pl-PL" sz="800" dirty="0" err="1" smtClean="0"/>
              <a:t>path</a:t>
            </a:r>
            <a:r>
              <a:rPr lang="pl-PL" sz="800" dirty="0" smtClean="0"/>
              <a:t> </a:t>
            </a:r>
            <a:r>
              <a:rPr lang="pl-PL" sz="800" dirty="0" err="1" smtClean="0"/>
              <a:t>or</a:t>
            </a:r>
            <a:r>
              <a:rPr lang="pl-PL" sz="800" dirty="0" smtClean="0"/>
              <a:t> </a:t>
            </a:r>
            <a:r>
              <a:rPr lang="pl-PL" sz="800" dirty="0" err="1" smtClean="0"/>
              <a:t>filename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--</a:t>
            </a:r>
            <a:r>
              <a:rPr lang="pl-PL" sz="800" dirty="0" err="1" smtClean="0"/>
              <a:t>patch</a:t>
            </a:r>
            <a:r>
              <a:rPr lang="pl-PL" sz="800" dirty="0" smtClean="0"/>
              <a:t> --</a:t>
            </a:r>
            <a:r>
              <a:rPr lang="pl-PL" sz="800" dirty="0" err="1" smtClean="0"/>
              <a:t>summary</a:t>
            </a:r>
            <a:r>
              <a:rPr lang="pl-PL" sz="800" dirty="0" smtClean="0"/>
              <a:t> –</a:t>
            </a:r>
            <a:r>
              <a:rPr lang="pl-PL" sz="800" dirty="0" err="1" smtClean="0"/>
              <a:t>stat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 log –format=„%h %</a:t>
            </a:r>
            <a:r>
              <a:rPr lang="pl-PL" sz="800" dirty="0" err="1" smtClean="0"/>
              <a:t>an</a:t>
            </a:r>
            <a:r>
              <a:rPr lang="pl-PL" sz="800" dirty="0" smtClean="0"/>
              <a:t> %s (%</a:t>
            </a:r>
            <a:r>
              <a:rPr lang="pl-PL" sz="800" dirty="0" err="1" smtClean="0"/>
              <a:t>cr</a:t>
            </a:r>
            <a:r>
              <a:rPr lang="pl-PL" sz="8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shortlog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Tworzenie</a:t>
            </a:r>
          </a:p>
          <a:p>
            <a:pPr marL="400050" lvl="1" indent="0">
              <a:buNone/>
            </a:pPr>
            <a:r>
              <a:rPr lang="pl-PL" sz="600" dirty="0">
                <a:hlinkClick r:id="rId2"/>
              </a:rPr>
              <a:t>https://</a:t>
            </a:r>
            <a:r>
              <a:rPr lang="pl-PL" sz="600" dirty="0" smtClean="0">
                <a:hlinkClick r:id="rId2"/>
              </a:rPr>
              <a:t>www.atlassian.com/git/tutorials/setting-up-a-repository/git-config</a:t>
            </a:r>
            <a:endParaRPr lang="pl-PL" sz="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</a:t>
            </a:r>
            <a:r>
              <a:rPr lang="pl-PL" sz="800" dirty="0" smtClean="0"/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 smtClean="0"/>
              <a:t>git </a:t>
            </a:r>
            <a:r>
              <a:rPr lang="pl-PL" sz="800" dirty="0" err="1" smtClean="0"/>
              <a:t>init</a:t>
            </a:r>
            <a:endParaRPr lang="pl-PL" sz="800" dirty="0" smtClean="0"/>
          </a:p>
          <a:p>
            <a:pPr marL="457200" lvl="1" indent="0">
              <a:buNone/>
            </a:pPr>
            <a:endParaRPr lang="pl-PL" sz="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200" b="1" dirty="0" smtClean="0"/>
              <a:t>Podstawowa obsługa</a:t>
            </a:r>
            <a:endParaRPr lang="fr-F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 smtClean="0"/>
              <a:t>pull</a:t>
            </a:r>
            <a:endParaRPr lang="pl-PL" sz="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 smtClean="0"/>
              <a:t>git </a:t>
            </a:r>
            <a:r>
              <a:rPr lang="pl-PL" sz="800" dirty="0" err="1"/>
              <a:t>add</a:t>
            </a:r>
            <a:r>
              <a:rPr lang="pl-PL" sz="800" dirty="0"/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add</a:t>
            </a:r>
            <a:r>
              <a:rPr lang="pl-PL" sz="800" dirty="0"/>
              <a:t> --</a:t>
            </a:r>
            <a:r>
              <a:rPr lang="pl-PL" sz="800" dirty="0" err="1"/>
              <a:t>all</a:t>
            </a:r>
            <a:r>
              <a:rPr lang="pl-PL" sz="800" dirty="0"/>
              <a:t> (wszystkie ale </a:t>
            </a:r>
            <a:r>
              <a:rPr lang="pl-PL" sz="800" dirty="0" err="1"/>
              <a:t>gitignore</a:t>
            </a:r>
            <a:r>
              <a:rPr lang="pl-PL" sz="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commit</a:t>
            </a:r>
            <a:r>
              <a:rPr lang="pl-PL" sz="800" dirty="0"/>
              <a:t> -</a:t>
            </a:r>
            <a:r>
              <a:rPr lang="pl-PL" sz="800" dirty="0" err="1"/>
              <a:t>am</a:t>
            </a:r>
            <a:r>
              <a:rPr lang="pl-PL" sz="800" dirty="0"/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800" dirty="0"/>
              <a:t>git </a:t>
            </a:r>
            <a:r>
              <a:rPr lang="pl-PL" sz="800" dirty="0" err="1"/>
              <a:t>push</a:t>
            </a:r>
            <a:endParaRPr lang="pl-PL" sz="8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- gałęzie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800" dirty="0"/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Software </a:t>
            </a:r>
            <a:r>
              <a:rPr lang="pl-PL" sz="1800" b="1" dirty="0" err="1"/>
              <a:t>Configuration</a:t>
            </a:r>
            <a:r>
              <a:rPr lang="pl-PL" sz="1800" b="1" dirty="0"/>
              <a:t> Management (SCM</a:t>
            </a:r>
            <a:r>
              <a:rPr lang="pl-PL" sz="1800" b="1" dirty="0" smtClean="0"/>
              <a:t>)</a:t>
            </a:r>
            <a:endParaRPr lang="pl-PL" sz="1800" b="1" dirty="0"/>
          </a:p>
        </p:txBody>
      </p:sp>
      <p:pic>
        <p:nvPicPr>
          <p:cNvPr id="2" name="Picture 2" descr="Automatyzacja w procesie wytwarzania oprogramowania - testerzy.pl - Lepsza  jakość testowan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4" y="1851670"/>
            <a:ext cx="4781714" cy="25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02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1200" dirty="0" smtClean="0">
                <a:hlinkClick r:id="rId2"/>
              </a:rPr>
              <a:t>YES3VRLdiUk</a:t>
            </a:r>
            <a:endParaRPr lang="pl-PL" sz="1200" dirty="0" smtClean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www.guru99.com/software-engineering-tutorial.html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4"/>
              </a:rPr>
              <a:t>https://blog.deviniti.com/pl/gitlab-pl/korzysci-biznesowe-z-ci-cd-w-gitlab</a:t>
            </a:r>
            <a:r>
              <a:rPr lang="pl-PL" sz="1200" dirty="0" smtClean="0">
                <a:hlinkClick r:id="rId4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5"/>
              </a:rPr>
              <a:t>https://docs.gitlab.com/ee/ci</a:t>
            </a:r>
            <a:r>
              <a:rPr lang="pl-PL" sz="1200" dirty="0" smtClean="0">
                <a:hlinkClick r:id="rId5"/>
              </a:rPr>
              <a:t>/</a:t>
            </a:r>
            <a:endParaRPr lang="pl-PL" sz="1200" dirty="0" smtClean="0"/>
          </a:p>
          <a:p>
            <a:pPr marL="0" indent="0">
              <a:buNone/>
            </a:pPr>
            <a:r>
              <a:rPr lang="pl-PL" sz="1200" dirty="0">
                <a:hlinkClick r:id="rId6"/>
              </a:rPr>
              <a:t>https://</a:t>
            </a:r>
            <a:r>
              <a:rPr lang="pl-PL" sz="1200" dirty="0" smtClean="0">
                <a:hlinkClick r:id="rId6"/>
              </a:rPr>
              <a:t>pl.wikipedia.org/wiki/Programowanie_zwinne</a:t>
            </a: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Metodyki wytwarzania oprogramowania</a:t>
            </a:r>
          </a:p>
        </p:txBody>
      </p:sp>
      <p:pic>
        <p:nvPicPr>
          <p:cNvPr id="16386" name="Picture 2" descr="Metodologia Zwi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070"/>
            <a:ext cx="3237383" cy="28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Waterfall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wodospadowa)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Najstarsza metodyka wytwarzania oprogramowania. Opisane cztery fazy tworzenia realizowane są szeregowo, jedna po drugiej.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036" name="Picture 12" descr="https://it-consulting.pl/autoinstalator/wordpress/wp-content/gallery/cykl-zycia-projektu/1.%20Waterf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4" y="2067694"/>
            <a:ext cx="59545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Parallel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równoległa)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W tej wersji modyfikacja typowego wodospadu polega na podjęciu próby skrócenia całego procesu poprzez podział wymagań (wyników analizy) na odrębne quasi-niezależne podsystemy. Wymaga to dwóch dodatkowych etapów: wstępnego projektu by podzielić system na podsystemy oraz integracji na zakończenie całości.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5362" name="Picture 2" descr="https://it-consulting.pl/autoinstalator/wordpress/wp-content/gallery/cykl-zycia-projektu/2-parall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5" y="2139702"/>
            <a:ext cx="503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8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Phased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etapowa)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7410" name="Picture 2" descr="https://it-consulting.pl/autoinstalator/wordpress/wp-content/gallery/cykl-zycia-projektu/3.%20Pha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11710"/>
            <a:ext cx="29976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6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Prototyping</a:t>
            </a:r>
            <a:r>
              <a:rPr lang="pl-PL" sz="1800" b="1" dirty="0" smtClean="0"/>
              <a:t> </a:t>
            </a:r>
            <a:r>
              <a:rPr lang="pl-PL" sz="1050" b="1" dirty="0" smtClean="0"/>
              <a:t>(Metodyka prototypowania)</a:t>
            </a:r>
            <a:endParaRPr lang="pl-PL" sz="1800" b="1" dirty="0"/>
          </a:p>
          <a:p>
            <a:pPr marL="0" indent="0">
              <a:buNone/>
            </a:pPr>
            <a:r>
              <a:rPr lang="pl-PL" sz="1200" dirty="0"/>
              <a:t>Jest to pierwsza próba zamiany potrzeby opracowania kompletnej funkcjonalności na samym początku i szybszego ([[RAD]]) dostarczenia produktu, kosztem ograniczonej początkowo funkcjonalności. Jest to także pierwsza metodyka zakładająca użycia oprogramowania wspomagającego analizę i projektowanie klasy [[CASE]].</a:t>
            </a:r>
          </a:p>
          <a:p>
            <a:pPr marL="0" indent="0">
              <a:buNone/>
            </a:pPr>
            <a:endParaRPr lang="pl-PL" sz="1800" b="1" dirty="0" smtClean="0"/>
          </a:p>
        </p:txBody>
      </p:sp>
      <p:pic>
        <p:nvPicPr>
          <p:cNvPr id="18434" name="Picture 2" descr="https://it-consulting.pl/autoinstalator/wordpress/wp-content/gallery/cykl-zycia-projektu/4.%20Proto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30" y="2427734"/>
            <a:ext cx="5870210" cy="20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576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7825</TotalTime>
  <Words>679</Words>
  <Application>Microsoft Office PowerPoint</Application>
  <PresentationFormat>Pokaz na ekranie (16:9)</PresentationFormat>
  <Paragraphs>173</Paragraphs>
  <Slides>44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45" baseType="lpstr">
      <vt:lpstr>Motyw pakietu Office</vt:lpstr>
      <vt:lpstr>Rozwój Oprogramowania  dla żółtodziobów Software Developing for Dummies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Słownik</vt:lpstr>
      <vt:lpstr>Continuous integration </vt:lpstr>
      <vt:lpstr>Continuous Delivery</vt:lpstr>
      <vt:lpstr>Continous Deployment</vt:lpstr>
      <vt:lpstr>CI/CD w GitLab</vt:lpstr>
      <vt:lpstr>CI/CD w GitLab</vt:lpstr>
      <vt:lpstr>CI/CD w GitLab</vt:lpstr>
      <vt:lpstr>CI/CD w GitLab</vt:lpstr>
      <vt:lpstr>CI/CD w GitLab</vt:lpstr>
      <vt:lpstr>CI/CD w GitLab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78</cp:revision>
  <dcterms:created xsi:type="dcterms:W3CDTF">2020-11-25T08:11:53Z</dcterms:created>
  <dcterms:modified xsi:type="dcterms:W3CDTF">2021-04-23T12:27:32Z</dcterms:modified>
</cp:coreProperties>
</file>