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5" r:id="rId4"/>
    <p:sldId id="273" r:id="rId5"/>
    <p:sldId id="274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1990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15.03.2022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15.03.2022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7c7343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7c7343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58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7c7343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7c7343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9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53c4edd0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53c4edd0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one sentence that describes what the product does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61d9cbb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61d9cbb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Beweisen dass es das Guenstige ist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Curated high quality content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travel destinations in Excel or notes -&gt; book travel at cheapest price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3c4edd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53c4edd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3c4edd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53c4edd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Risks: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discovery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Video is not the right medium for discovery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Content is hard to come by / Creators are happy with TikTok / YouTube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planning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Fragmentation of travel content, information and industry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booking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Airlines / Hotels / Tours do not want to partner with us as another channel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3c4edd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53c4edd0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we gain market share from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 for competitors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63b8776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63b8776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test over the next week?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See hypothesis validation sequence in the slide note on the Business Model Canvas slide.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Rank your hypotheses by High Impact + Low Confidence/Certainty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slide: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running the test, complete left side boxes and leave right side boxes blank.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running the test, leave original left side boxes untouched and complete right side boxes to compare predicted to actual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Feel free to add subsequent slides with screenshots, photos, or other visuals showing your test setup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questions to ask yourself for effective experiment design (Source: Testing With Humans):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hypotheses do we want to prove / disprove?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each hypothesis, what quantifiable result indicates success? i.e. your pass/fail metrics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Who are the target participants of this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many participants do we need?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are we going to get them?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we run the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long does the experiment run for?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there other qualitative things to learn during this experiment?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15.03.2022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45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11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735593"/>
            <a:ext cx="105156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E89"/>
              </a:buClr>
              <a:buSzPts val="3300"/>
              <a:buFont typeface="Helvetica Neue"/>
              <a:buNone/>
              <a:defRPr>
                <a:solidFill>
                  <a:srgbClr val="177E8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606791"/>
            <a:ext cx="105156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F7F7F"/>
              </a:buClr>
              <a:buSzPts val="2100"/>
              <a:buChar char="●"/>
              <a:defRPr i="0"/>
            </a:lvl1pPr>
            <a:lvl2pPr marL="1219170" lvl="1" indent="-4571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 b="0" i="0"/>
            </a:lvl2pPr>
            <a:lvl3pPr marL="1828754" lvl="2" indent="-4317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Char char="■"/>
              <a:defRPr b="0" i="0"/>
            </a:lvl3pPr>
            <a:lvl4pPr marL="2438339" lvl="3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b="0" i="0"/>
            </a:lvl4pPr>
            <a:lvl5pPr marL="3047924" lvl="4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b="0" i="0"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15.03.2022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15.03.2022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15.03.2022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15.03.2022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15.03.2022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15.03.2022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15.03.2022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15.03.2022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  <p:sldLayoutId id="2147483675" r:id="rId13"/>
    <p:sldLayoutId id="2147483676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roati.de/kroatien-istrien/pula.html#sehenswert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Vision S‘arvo Next 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xfrm>
            <a:off x="352575" y="275051"/>
            <a:ext cx="3432800" cy="115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Competitive </a:t>
            </a:r>
            <a:endParaRPr sz="4133">
              <a:solidFill>
                <a:srgbClr val="DB3A34"/>
              </a:solidFill>
            </a:endParaRPr>
          </a:p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Landscape</a:t>
            </a:r>
            <a:endParaRPr sz="4133">
              <a:solidFill>
                <a:srgbClr val="DB3A34"/>
              </a:solidFill>
            </a:endParaRPr>
          </a:p>
        </p:txBody>
      </p:sp>
      <p:sp>
        <p:nvSpPr>
          <p:cNvPr id="379" name="Google Shape;379;p30"/>
          <p:cNvSpPr txBox="1"/>
          <p:nvPr/>
        </p:nvSpPr>
        <p:spPr>
          <a:xfrm rot="-43706">
            <a:off x="596408" y="2888428"/>
            <a:ext cx="3523885" cy="2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Full-stack travel. </a:t>
            </a:r>
            <a:endParaRPr sz="20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Discover, plan, book.</a:t>
            </a:r>
            <a:endParaRPr sz="24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30"/>
          <p:cNvCxnSpPr/>
          <p:nvPr/>
        </p:nvCxnSpPr>
        <p:spPr>
          <a:xfrm>
            <a:off x="518625" y="3279675"/>
            <a:ext cx="0" cy="1434400"/>
          </a:xfrm>
          <a:prstGeom prst="straightConnector1">
            <a:avLst/>
          </a:prstGeom>
          <a:noFill/>
          <a:ln w="38100" cap="flat" cmpd="sng">
            <a:solidFill>
              <a:srgbClr val="DB3A3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" name="Google Shape;381;p30"/>
          <p:cNvGrpSpPr/>
          <p:nvPr/>
        </p:nvGrpSpPr>
        <p:grpSpPr>
          <a:xfrm>
            <a:off x="3785383" y="0"/>
            <a:ext cx="8202347" cy="7258504"/>
            <a:chOff x="2575338" y="753553"/>
            <a:chExt cx="7048304" cy="6237257"/>
          </a:xfrm>
        </p:grpSpPr>
        <p:pic>
          <p:nvPicPr>
            <p:cNvPr id="382" name="Google Shape;38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69" y="1051525"/>
              <a:ext cx="5392646" cy="5270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30"/>
            <p:cNvSpPr txBox="1"/>
            <p:nvPr/>
          </p:nvSpPr>
          <p:spPr>
            <a:xfrm>
              <a:off x="5048857" y="753553"/>
              <a:ext cx="2220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Online Travel Agencies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30"/>
            <p:cNvSpPr txBox="1"/>
            <p:nvPr/>
          </p:nvSpPr>
          <p:spPr>
            <a:xfrm rot="3574013">
              <a:off x="7967431" y="2129095"/>
              <a:ext cx="1827722" cy="64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(Video) Discovery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30"/>
            <p:cNvSpPr txBox="1"/>
            <p:nvPr/>
          </p:nvSpPr>
          <p:spPr>
            <a:xfrm rot="2585850">
              <a:off x="3155040" y="5829485"/>
              <a:ext cx="1827464" cy="6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Planners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 rot="-2701144">
              <a:off x="7344124" y="5752360"/>
              <a:ext cx="1911946" cy="650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Bundlers / Tour Operators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30"/>
            <p:cNvSpPr txBox="1"/>
            <p:nvPr/>
          </p:nvSpPr>
          <p:spPr>
            <a:xfrm rot="-3390151">
              <a:off x="2393812" y="2258212"/>
              <a:ext cx="1831852" cy="553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Eventanbieter</a:t>
              </a:r>
              <a:endParaRPr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88" name="Google Shape;3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835" y="352735"/>
            <a:ext cx="1253997" cy="70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700" y="893994"/>
            <a:ext cx="1050897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 rotWithShape="1">
          <a:blip r:embed="rId6">
            <a:alphaModFix/>
          </a:blip>
          <a:srcRect l="25392" r="20708"/>
          <a:stretch/>
        </p:blipFill>
        <p:spPr>
          <a:xfrm>
            <a:off x="10063664" y="1721401"/>
            <a:ext cx="456873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5701" y="2609654"/>
            <a:ext cx="1104100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201" y="5647501"/>
            <a:ext cx="99170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69632" y="4129133"/>
            <a:ext cx="1050901" cy="80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60734" y="1267100"/>
            <a:ext cx="1104097" cy="34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76433" y="5603901"/>
            <a:ext cx="1250667" cy="70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8306" y="1368694"/>
            <a:ext cx="651025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 rotWithShape="1">
          <a:blip r:embed="rId13">
            <a:alphaModFix/>
          </a:blip>
          <a:srcRect l="17272" t="22530" r="19480" b="28201"/>
          <a:stretch/>
        </p:blipFill>
        <p:spPr>
          <a:xfrm>
            <a:off x="6573533" y="5415995"/>
            <a:ext cx="1249000" cy="34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26333" y="1510534"/>
            <a:ext cx="1104099" cy="5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126475" y="2380829"/>
            <a:ext cx="883341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 rotWithShape="1">
          <a:blip r:embed="rId16">
            <a:alphaModFix/>
          </a:blip>
          <a:srcRect t="29423" b="30980"/>
          <a:stretch/>
        </p:blipFill>
        <p:spPr>
          <a:xfrm>
            <a:off x="5804709" y="5090068"/>
            <a:ext cx="1568523" cy="34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 rotWithShape="1">
          <a:blip r:embed="rId17">
            <a:alphaModFix/>
          </a:blip>
          <a:srcRect l="7829" t="27850" r="10869" b="30468"/>
          <a:stretch/>
        </p:blipFill>
        <p:spPr>
          <a:xfrm>
            <a:off x="5347867" y="3272801"/>
            <a:ext cx="1081477" cy="41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30400" y="4982901"/>
            <a:ext cx="1482381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/>
          <p:cNvPicPr preferRelativeResize="0"/>
          <p:nvPr/>
        </p:nvPicPr>
        <p:blipFill rotWithShape="1">
          <a:blip r:embed="rId19">
            <a:alphaModFix/>
          </a:blip>
          <a:srcRect l="21131" t="17081" r="20671" b="17323"/>
          <a:stretch/>
        </p:blipFill>
        <p:spPr>
          <a:xfrm>
            <a:off x="9331868" y="2170098"/>
            <a:ext cx="651033" cy="58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20">
            <a:alphaModFix/>
          </a:blip>
          <a:srcRect l="10628" t="20288" r="10407" b="20091"/>
          <a:stretch/>
        </p:blipFill>
        <p:spPr>
          <a:xfrm>
            <a:off x="5906298" y="4476439"/>
            <a:ext cx="1104097" cy="55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 rotWithShape="1">
          <a:blip r:embed="rId21">
            <a:alphaModFix/>
          </a:blip>
          <a:srcRect l="24722" t="12283" r="24448" b="10704"/>
          <a:stretch/>
        </p:blipFill>
        <p:spPr>
          <a:xfrm>
            <a:off x="7472569" y="3085000"/>
            <a:ext cx="1138257" cy="1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469638" y="3084993"/>
            <a:ext cx="1365700" cy="3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596567" y="4467982"/>
            <a:ext cx="67296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n" sz="2400"/>
              <a:t>Musement</a:t>
            </a:r>
            <a:endParaRPr sz="2400"/>
          </a:p>
          <a:p>
            <a:r>
              <a:rPr lang="en" sz="2400"/>
              <a:t>Triposo</a:t>
            </a:r>
            <a:endParaRPr sz="2400"/>
          </a:p>
          <a:p>
            <a:r>
              <a:rPr lang="en" sz="2400"/>
              <a:t>Traveltriangle</a:t>
            </a:r>
            <a:endParaRPr sz="2400"/>
          </a:p>
          <a:p>
            <a:r>
              <a:rPr lang="en" sz="2400"/>
              <a:t>Sygic travel</a:t>
            </a:r>
            <a:endParaRPr sz="2400"/>
          </a:p>
          <a:p>
            <a:r>
              <a:rPr lang="en" sz="2400"/>
              <a:t>Tripoto</a:t>
            </a:r>
            <a:endParaRPr sz="2400"/>
          </a:p>
          <a:p>
            <a:r>
              <a:rPr lang="en" sz="2400"/>
              <a:t>inspirock</a:t>
            </a:r>
            <a:endParaRPr sz="2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C7D0B6-B2A4-447B-B628-62E13964A59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1303" y="2079626"/>
            <a:ext cx="1562597" cy="433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216800" y="173033"/>
            <a:ext cx="11162400" cy="1143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Test 001: Price and Conversion Rate  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365200" y="1714567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HYPOTHESIS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318400" y="2942000"/>
            <a:ext cx="2115200" cy="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OUR TEST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365200" y="4528939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METRIC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124000" y="5818433"/>
            <a:ext cx="2309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WE’RE RIGHT IF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2577933" y="136156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Freelancers will pay for a tax withholdings service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2577933" y="2754729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Facebook ad to self-employed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ask 10 customers same interview question)	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2577933" y="414793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% traffic: Ad → landing page →  click “Enroll” button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6/10 will say yes)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2577933" y="5541100"/>
            <a:ext cx="4992000" cy="113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conversion rate is &gt; 15%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10168467" y="0"/>
            <a:ext cx="1774800" cy="29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14CC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FFFFFF"/>
                </a:solidFill>
              </a:rPr>
              <a:t>Test Card</a:t>
            </a:r>
            <a:endParaRPr sz="1467">
              <a:solidFill>
                <a:srgbClr val="FFFFFF"/>
              </a:solidFill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831733" y="1316233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RESULT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8174533" y="1775033"/>
            <a:ext cx="3429600" cy="207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0000"/>
                </a:solidFill>
              </a:rPr>
              <a:t>5% conversion rate</a:t>
            </a:r>
            <a:endParaRPr sz="2133" b="1">
              <a:solidFill>
                <a:srgbClr val="FF0000"/>
              </a:solidFill>
            </a:endParaRPr>
          </a:p>
          <a:p>
            <a:endParaRPr sz="2267" b="1">
              <a:solidFill>
                <a:srgbClr val="FF0000"/>
              </a:solidFill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8831733" y="3899400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NOW WHAT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8174533" y="4358200"/>
            <a:ext cx="3429600" cy="206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[1] Run 3 new ads with varying headlines</a:t>
            </a:r>
            <a:endParaRPr sz="2133" b="1">
              <a:solidFill>
                <a:srgbClr val="FFFFFF"/>
              </a:solidFill>
            </a:endParaRPr>
          </a:p>
          <a:p>
            <a:endParaRPr sz="2133" b="1">
              <a:solidFill>
                <a:srgbClr val="FFFFFF"/>
              </a:solidFill>
            </a:endParaRPr>
          </a:p>
          <a:p>
            <a:r>
              <a:rPr lang="en" sz="2133" b="1">
                <a:solidFill>
                  <a:srgbClr val="FFFFFF"/>
                </a:solidFill>
              </a:rPr>
              <a:t>[2] Interview bounced visitors, ask why</a:t>
            </a:r>
            <a:endParaRPr sz="2133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099AB-A725-4A61-9CCE-8E68540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Concept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70D9-3B34-4321-8C2C-BA98DED5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391E-9AE3-4ED1-8EE0-89DC322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29C69-043E-4C13-9AB0-9F83C784042E}" type="datetime1">
              <a:rPr lang="de-DE" smtClean="0"/>
              <a:t>15.03.2022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Konzeptidee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5333200" cy="49427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Discover &amp; </a:t>
            </a:r>
            <a:r>
              <a:rPr lang="de-DE" sz="1467" b="1" dirty="0" err="1">
                <a:solidFill>
                  <a:schemeClr val="dk1"/>
                </a:solidFill>
              </a:rPr>
              <a:t>add</a:t>
            </a:r>
            <a:r>
              <a:rPr lang="de-DE" sz="1467" b="1" dirty="0">
                <a:solidFill>
                  <a:schemeClr val="dk1"/>
                </a:solidFill>
              </a:rPr>
              <a:t> </a:t>
            </a:r>
            <a:r>
              <a:rPr lang="de-DE" sz="1467" b="1" dirty="0" err="1">
                <a:solidFill>
                  <a:schemeClr val="dk1"/>
                </a:solidFill>
              </a:rPr>
              <a:t>to</a:t>
            </a:r>
            <a:r>
              <a:rPr lang="de-DE" sz="1467" b="1" dirty="0">
                <a:solidFill>
                  <a:schemeClr val="dk1"/>
                </a:solidFill>
              </a:rPr>
              <a:t> </a:t>
            </a:r>
            <a:r>
              <a:rPr lang="de-DE" sz="1467" b="1" dirty="0" err="1">
                <a:solidFill>
                  <a:schemeClr val="dk1"/>
                </a:solidFill>
              </a:rPr>
              <a:t>calendar</a:t>
            </a:r>
            <a:endParaRPr sz="1467" b="1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Discover: 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Baue für verschiedene Webseiten aus denen mich Zeug interessiert einen </a:t>
            </a:r>
            <a:r>
              <a:rPr lang="de-DE" sz="1400" dirty="0" err="1">
                <a:solidFill>
                  <a:schemeClr val="dk1"/>
                </a:solidFill>
              </a:rPr>
              <a:t>Webscraper</a:t>
            </a:r>
            <a:endParaRPr lang="de-DE" sz="14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Füge pro Item Flags dazu (Familiengeeignet, Musik, …)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 err="1">
                <a:solidFill>
                  <a:schemeClr val="dk1"/>
                </a:solidFill>
              </a:rPr>
              <a:t>Reels</a:t>
            </a:r>
            <a:r>
              <a:rPr lang="de-DE" sz="1400" dirty="0">
                <a:solidFill>
                  <a:schemeClr val="dk1"/>
                </a:solidFill>
              </a:rPr>
              <a:t>?</a:t>
            </a: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de-DE" sz="1667" dirty="0" err="1">
                <a:solidFill>
                  <a:schemeClr val="dk1"/>
                </a:solidFill>
              </a:rPr>
              <a:t>Remember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Merkliste mit Sachen die ich immer machen kann aber noch nicht in Kalender getan hab</a:t>
            </a: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de-DE" sz="1667" dirty="0">
                <a:solidFill>
                  <a:schemeClr val="dk1"/>
                </a:solidFill>
              </a:rPr>
              <a:t>Add </a:t>
            </a:r>
            <a:r>
              <a:rPr lang="de-DE" sz="1667" dirty="0" err="1">
                <a:solidFill>
                  <a:schemeClr val="dk1"/>
                </a:solidFill>
              </a:rPr>
              <a:t>to</a:t>
            </a:r>
            <a:r>
              <a:rPr lang="de-DE" sz="1667" dirty="0">
                <a:solidFill>
                  <a:schemeClr val="dk1"/>
                </a:solidFill>
              </a:rPr>
              <a:t> </a:t>
            </a:r>
            <a:r>
              <a:rPr lang="de-DE" sz="1667" dirty="0" err="1">
                <a:solidFill>
                  <a:schemeClr val="dk1"/>
                </a:solidFill>
              </a:rPr>
              <a:t>calendar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Kann Sachen aus der Liste einfach in meinen Kalender bringen</a:t>
            </a:r>
          </a:p>
          <a:p>
            <a:pPr lvl="1" indent="-380990">
              <a:buClr>
                <a:schemeClr val="dk1"/>
              </a:buClr>
              <a:buSzPts val="900"/>
            </a:pPr>
            <a:endParaRPr lang="de-DE" sz="14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en-US" sz="1050" dirty="0">
              <a:solidFill>
                <a:schemeClr val="dk1"/>
              </a:solidFill>
            </a:endParaRP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Track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 err="1">
                <a:solidFill>
                  <a:schemeClr val="dk1"/>
                </a:solidFill>
              </a:rPr>
              <a:t>Metrics</a:t>
            </a:r>
            <a:r>
              <a:rPr lang="de-DE" sz="1600" dirty="0">
                <a:solidFill>
                  <a:schemeClr val="dk1"/>
                </a:solidFill>
              </a:rPr>
              <a:t>: 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Sehe wie oft ich welche Art von Events besucht habe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Content</a:t>
            </a: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Einfache Alltägliche Sachen, wie Filme (Trailer), Wanderungen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Veranstaltungen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Spiele und Produkte z.B. Malen nach Zahlen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…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de-DE" sz="1200" dirty="0">
              <a:solidFill>
                <a:schemeClr val="dk1"/>
              </a:solidFill>
            </a:endParaRP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099AB-A725-4A61-9CCE-8E68540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70D9-3B34-4321-8C2C-BA98DED5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391E-9AE3-4ED1-8EE0-89DC322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29C69-043E-4C13-9AB0-9F83C784042E}" type="datetime1">
              <a:rPr lang="de-DE" smtClean="0"/>
              <a:t>15.03.2022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Main Finding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5333200" cy="49370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Problem and Painpoint</a:t>
            </a:r>
            <a:endParaRPr sz="1467" b="1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Context:</a:t>
            </a:r>
            <a:r>
              <a:rPr lang="en" sz="1200" dirty="0">
                <a:solidFill>
                  <a:schemeClr val="dk1"/>
                </a:solidFill>
              </a:rPr>
              <a:t> Das einzige was ich neben meiner Arbeit mache ist es meine Freizeit zu gestalten. 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Rahmenbedingungen: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Es muss Geld </a:t>
            </a:r>
            <a:r>
              <a:rPr lang="en-US" sz="1200" dirty="0" err="1">
                <a:solidFill>
                  <a:schemeClr val="dk1"/>
                </a:solidFill>
              </a:rPr>
              <a:t>abwerfen</a:t>
            </a:r>
            <a:r>
              <a:rPr lang="en-US" sz="1200" dirty="0">
                <a:solidFill>
                  <a:schemeClr val="dk1"/>
                </a:solidFill>
              </a:rPr>
              <a:t> (affiliate links!)</a:t>
            </a:r>
            <a:endParaRPr sz="933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-US" sz="1200" b="1" dirty="0">
                <a:solidFill>
                  <a:schemeClr val="dk1"/>
                </a:solidFill>
              </a:rPr>
              <a:t>Pain: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Mir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langweilig</a:t>
            </a:r>
            <a:r>
              <a:rPr lang="en-US" sz="1200" dirty="0">
                <a:solidFill>
                  <a:schemeClr val="dk1"/>
                </a:solidFill>
              </a:rPr>
              <a:t> und ich </a:t>
            </a:r>
            <a:r>
              <a:rPr lang="en-US" sz="1200" dirty="0" err="1">
                <a:solidFill>
                  <a:schemeClr val="dk1"/>
                </a:solidFill>
              </a:rPr>
              <a:t>weiß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was ich tun </a:t>
            </a:r>
            <a:r>
              <a:rPr lang="en-US" sz="1200" dirty="0" err="1">
                <a:solidFill>
                  <a:schemeClr val="dk1"/>
                </a:solidFill>
              </a:rPr>
              <a:t>soll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Mache </a:t>
            </a:r>
            <a:r>
              <a:rPr lang="en-US" sz="1200" dirty="0" err="1">
                <a:solidFill>
                  <a:schemeClr val="dk1"/>
                </a:solidFill>
              </a:rPr>
              <a:t>immer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dieselben</a:t>
            </a:r>
            <a:r>
              <a:rPr lang="en-US" sz="1200" dirty="0">
                <a:solidFill>
                  <a:schemeClr val="dk1"/>
                </a:solidFill>
              </a:rPr>
              <a:t> Dinge und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nervt</a:t>
            </a:r>
            <a:r>
              <a:rPr lang="en-US" sz="1200" dirty="0">
                <a:solidFill>
                  <a:schemeClr val="dk1"/>
                </a:solidFill>
              </a:rPr>
              <a:t> die </a:t>
            </a:r>
            <a:r>
              <a:rPr lang="en-US" sz="1200" dirty="0" err="1">
                <a:solidFill>
                  <a:schemeClr val="dk1"/>
                </a:solidFill>
              </a:rPr>
              <a:t>tägliche</a:t>
            </a:r>
            <a:r>
              <a:rPr lang="en-US" sz="1200" dirty="0">
                <a:solidFill>
                  <a:schemeClr val="dk1"/>
                </a:solidFill>
              </a:rPr>
              <a:t> Routine (</a:t>
            </a:r>
            <a:r>
              <a:rPr lang="en-US" sz="1200" dirty="0" err="1">
                <a:solidFill>
                  <a:schemeClr val="dk1"/>
                </a:solidFill>
              </a:rPr>
              <a:t>Monotonie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Habe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keinen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Überblick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die Dinge die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Hause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kann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Vorschläge</a:t>
            </a:r>
            <a:r>
              <a:rPr lang="en-US" sz="1200" dirty="0">
                <a:solidFill>
                  <a:schemeClr val="dk1"/>
                </a:solidFill>
              </a:rPr>
              <a:t> die ich online </a:t>
            </a:r>
            <a:r>
              <a:rPr lang="en-US" sz="1200" dirty="0" err="1">
                <a:solidFill>
                  <a:schemeClr val="dk1"/>
                </a:solidFill>
              </a:rPr>
              <a:t>finde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sind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unbrauchbar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…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pauschal</a:t>
            </a:r>
            <a:r>
              <a:rPr lang="en-US" sz="1200" dirty="0">
                <a:solidFill>
                  <a:schemeClr val="dk1"/>
                </a:solidFill>
              </a:rPr>
              <a:t> / </a:t>
            </a:r>
            <a:r>
              <a:rPr lang="en-US" sz="1200" dirty="0" err="1">
                <a:solidFill>
                  <a:schemeClr val="dk1"/>
                </a:solidFill>
              </a:rPr>
              <a:t>unkonkret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lesen</a:t>
            </a:r>
            <a:r>
              <a:rPr lang="en-US" sz="1200" dirty="0">
                <a:solidFill>
                  <a:schemeClr val="dk1"/>
                </a:solidFill>
              </a:rPr>
              <a:t> Sie </a:t>
            </a:r>
            <a:r>
              <a:rPr lang="en-US" sz="1200" dirty="0" err="1">
                <a:solidFill>
                  <a:schemeClr val="dk1"/>
                </a:solidFill>
              </a:rPr>
              <a:t>ein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Hörbuch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verstreut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Seiten)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motivieren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dass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stumpfe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aufzählung?Lieber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direkt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buchen</a:t>
            </a:r>
            <a:r>
              <a:rPr lang="en-US" sz="1200" dirty="0">
                <a:solidFill>
                  <a:schemeClr val="dk1"/>
                </a:solidFill>
              </a:rPr>
              <a:t>? </a:t>
            </a:r>
            <a:r>
              <a:rPr lang="en-US" sz="1200" dirty="0" err="1">
                <a:solidFill>
                  <a:schemeClr val="dk1"/>
                </a:solidFill>
              </a:rPr>
              <a:t>Startanleitung</a:t>
            </a:r>
            <a:r>
              <a:rPr lang="en-US" sz="1200" dirty="0">
                <a:solidFill>
                  <a:schemeClr val="dk1"/>
                </a:solidFill>
              </a:rPr>
              <a:t>? Videos?)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irrelevant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 Masse </a:t>
            </a:r>
            <a:r>
              <a:rPr lang="en-US" sz="1200" dirty="0" err="1">
                <a:solidFill>
                  <a:schemeClr val="dk1"/>
                </a:solidFill>
              </a:rPr>
              <a:t>statt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Klasse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unpassend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Surfen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jetzt</a:t>
            </a:r>
            <a:r>
              <a:rPr lang="en-US" sz="1200" dirty="0">
                <a:solidFill>
                  <a:schemeClr val="dk1"/>
                </a:solidFill>
              </a:rPr>
              <a:t> grad Winter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Müll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</a:t>
            </a:r>
            <a:r>
              <a:rPr lang="en-US" sz="1200" dirty="0">
                <a:solidFill>
                  <a:schemeClr val="dk1"/>
                </a:solidFill>
              </a:rPr>
              <a:t> auf </a:t>
            </a:r>
            <a:r>
              <a:rPr lang="en-US" sz="1200" dirty="0" err="1">
                <a:solidFill>
                  <a:schemeClr val="dk1"/>
                </a:solidFill>
              </a:rPr>
              <a:t>einmal</a:t>
            </a:r>
            <a:r>
              <a:rPr lang="en-US" sz="1200" dirty="0">
                <a:solidFill>
                  <a:schemeClr val="dk1"/>
                </a:solidFill>
              </a:rPr>
              <a:t> (Lese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Stumpf </a:t>
            </a:r>
            <a:r>
              <a:rPr lang="en-US" sz="1200" dirty="0" err="1">
                <a:solidFill>
                  <a:schemeClr val="dk1"/>
                </a:solidFill>
              </a:rPr>
              <a:t>drüber</a:t>
            </a:r>
            <a:r>
              <a:rPr lang="en-US" sz="1200" dirty="0">
                <a:solidFill>
                  <a:schemeClr val="dk1"/>
                </a:solidFill>
              </a:rPr>
              <a:t>, und </a:t>
            </a:r>
            <a:r>
              <a:rPr lang="en-US" sz="1200" dirty="0" err="1">
                <a:solidFill>
                  <a:schemeClr val="dk1"/>
                </a:solidFill>
              </a:rPr>
              <a:t>setze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damit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auseinander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schlecht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aufbereitet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Untermenüs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... oft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extern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fahre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genau</a:t>
            </a:r>
            <a:r>
              <a:rPr lang="en-US" sz="1200" dirty="0">
                <a:solidFill>
                  <a:schemeClr val="dk1"/>
                </a:solidFill>
              </a:rPr>
              <a:t> da </a:t>
            </a:r>
            <a:r>
              <a:rPr lang="en-US" sz="1200" dirty="0" err="1">
                <a:solidFill>
                  <a:schemeClr val="dk1"/>
                </a:solidFill>
              </a:rPr>
              <a:t>hin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zum</a:t>
            </a:r>
            <a:r>
              <a:rPr lang="en-US" sz="1200" dirty="0">
                <a:solidFill>
                  <a:schemeClr val="dk1"/>
                </a:solidFill>
              </a:rPr>
              <a:t> Fondue </a:t>
            </a:r>
            <a:r>
              <a:rPr lang="en-US" sz="1200" dirty="0" err="1">
                <a:solidFill>
                  <a:schemeClr val="dk1"/>
                </a:solidFill>
              </a:rPr>
              <a:t>essen</a:t>
            </a:r>
            <a:r>
              <a:rPr lang="en-US" sz="1200" dirty="0">
                <a:solidFill>
                  <a:schemeClr val="dk1"/>
                </a:solidFill>
              </a:rPr>
              <a:t>) </a:t>
            </a:r>
            <a:r>
              <a:rPr lang="en-US" sz="1200" dirty="0" err="1">
                <a:solidFill>
                  <a:schemeClr val="dk1"/>
                </a:solidFill>
              </a:rPr>
              <a:t>oder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intern (</a:t>
            </a:r>
            <a:r>
              <a:rPr lang="en-US" sz="1200" dirty="0" err="1">
                <a:solidFill>
                  <a:schemeClr val="dk1"/>
                </a:solidFill>
              </a:rPr>
              <a:t>basteln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Kann</a:t>
            </a:r>
            <a:r>
              <a:rPr lang="en-US" sz="1200" dirty="0">
                <a:solidFill>
                  <a:schemeClr val="dk1"/>
                </a:solidFill>
              </a:rPr>
              <a:t> mir die </a:t>
            </a:r>
            <a:r>
              <a:rPr lang="en-US" sz="1200" dirty="0" err="1">
                <a:solidFill>
                  <a:schemeClr val="dk1"/>
                </a:solidFill>
              </a:rPr>
              <a:t>Sachen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merken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d.h.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 der </a:t>
            </a:r>
            <a:r>
              <a:rPr lang="en-US" sz="1200" dirty="0" err="1">
                <a:solidFill>
                  <a:schemeClr val="dk1"/>
                </a:solidFill>
              </a:rPr>
              <a:t>Aktivitäten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gleichzeitig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mit</a:t>
            </a:r>
            <a:r>
              <a:rPr lang="en-US" sz="1200" dirty="0">
                <a:solidFill>
                  <a:schemeClr val="dk1"/>
                </a:solidFill>
              </a:rPr>
              <a:t> ich </a:t>
            </a:r>
            <a:r>
              <a:rPr lang="en-US" sz="1200" dirty="0" err="1">
                <a:solidFill>
                  <a:schemeClr val="dk1"/>
                </a:solidFill>
              </a:rPr>
              <a:t>brauch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gerade</a:t>
            </a:r>
            <a:r>
              <a:rPr lang="en-US" sz="1200" dirty="0">
                <a:solidFill>
                  <a:schemeClr val="dk1"/>
                </a:solidFill>
              </a:rPr>
              <a:t> was vs. ich </a:t>
            </a:r>
            <a:r>
              <a:rPr lang="en-US" sz="1200" dirty="0" err="1">
                <a:solidFill>
                  <a:schemeClr val="dk1"/>
                </a:solidFill>
              </a:rPr>
              <a:t>suche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ich mal Zeit </a:t>
            </a:r>
            <a:r>
              <a:rPr lang="en-US" sz="1200" dirty="0" err="1">
                <a:solidFill>
                  <a:schemeClr val="dk1"/>
                </a:solidFill>
              </a:rPr>
              <a:t>hab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speichere</a:t>
            </a:r>
            <a:r>
              <a:rPr lang="en-US" sz="1200" dirty="0">
                <a:solidFill>
                  <a:schemeClr val="dk1"/>
                </a:solidFill>
              </a:rPr>
              <a:t> es mir und </a:t>
            </a:r>
            <a:r>
              <a:rPr lang="en-US" sz="1200" dirty="0" err="1">
                <a:solidFill>
                  <a:schemeClr val="dk1"/>
                </a:solidFill>
              </a:rPr>
              <a:t>mache</a:t>
            </a:r>
            <a:r>
              <a:rPr lang="en-US" sz="1200" dirty="0">
                <a:solidFill>
                  <a:schemeClr val="dk1"/>
                </a:solidFill>
              </a:rPr>
              <a:t> es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danach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dadurch</a:t>
            </a:r>
            <a:r>
              <a:rPr lang="en-US" sz="1200" dirty="0">
                <a:solidFill>
                  <a:schemeClr val="dk1"/>
                </a:solidFill>
              </a:rPr>
              <a:t> muss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langeweile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Seiten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Solution Ideas / pot. USPs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Zentrale Plattform auf die ich gehe, wenn mir langweilig ist – all in </a:t>
            </a:r>
            <a:r>
              <a:rPr lang="de-DE" sz="1200" dirty="0" err="1">
                <a:solidFill>
                  <a:schemeClr val="dk1"/>
                </a:solidFill>
              </a:rPr>
              <a:t>one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place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Leute tragen ihre </a:t>
            </a:r>
            <a:r>
              <a:rPr lang="de-DE" sz="1200" dirty="0" err="1">
                <a:solidFill>
                  <a:schemeClr val="dk1"/>
                </a:solidFill>
              </a:rPr>
              <a:t>Rahmenbedingnugen</a:t>
            </a:r>
            <a:r>
              <a:rPr lang="de-DE" sz="1200" dirty="0">
                <a:solidFill>
                  <a:schemeClr val="dk1"/>
                </a:solidFill>
              </a:rPr>
              <a:t> ein über Nachfrage (z.B. Hast du Brettspiele? Magst du Brettspiele?...)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Speichern von Ideen in Pocket (kann ich meine Pocket als Eventplaylist </a:t>
            </a:r>
            <a:r>
              <a:rPr lang="de-DE" sz="1200" dirty="0" err="1">
                <a:solidFill>
                  <a:schemeClr val="dk1"/>
                </a:solidFill>
              </a:rPr>
              <a:t>sharen</a:t>
            </a:r>
            <a:r>
              <a:rPr lang="de-DE" sz="1200" dirty="0">
                <a:solidFill>
                  <a:schemeClr val="dk1"/>
                </a:solidFill>
              </a:rPr>
              <a:t>?)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Sachen die man wirklich macht werden oft von Freunden empfohlen</a:t>
            </a:r>
          </a:p>
        </p:txBody>
      </p:sp>
    </p:spTree>
    <p:extLst>
      <p:ext uri="{BB962C8B-B14F-4D97-AF65-F5344CB8AC3E}">
        <p14:creationId xmlns:p14="http://schemas.microsoft.com/office/powerpoint/2010/main" val="67553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9504000" cy="527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Current Status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9600" y="787400"/>
            <a:ext cx="11184800" cy="5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533" dirty="0"/>
              <a:t>For </a:t>
            </a:r>
            <a:r>
              <a:rPr lang="en" sz="2533" dirty="0">
                <a:highlight>
                  <a:srgbClr val="9FC5E8"/>
                </a:highlight>
              </a:rPr>
              <a:t>people who want to plan trips </a:t>
            </a:r>
            <a:r>
              <a:rPr lang="en" sz="2533" dirty="0"/>
              <a:t>who </a:t>
            </a:r>
            <a:r>
              <a:rPr lang="en" sz="2533" dirty="0">
                <a:highlight>
                  <a:srgbClr val="FFD966"/>
                </a:highlight>
              </a:rPr>
              <a:t>do not want to painstakingly search fragmented information on the web</a:t>
            </a:r>
            <a:r>
              <a:rPr lang="en" sz="2533" dirty="0"/>
              <a:t>, </a:t>
            </a:r>
            <a:r>
              <a:rPr lang="en" sz="2533" i="1" dirty="0">
                <a:highlight>
                  <a:srgbClr val="E91D63"/>
                </a:highlight>
              </a:rPr>
              <a:t>truv.ai</a:t>
            </a:r>
            <a:r>
              <a:rPr lang="en" sz="2533" dirty="0"/>
              <a:t> provides a </a:t>
            </a:r>
            <a:r>
              <a:rPr lang="en" sz="2533" dirty="0">
                <a:highlight>
                  <a:srgbClr val="CCCCCC"/>
                </a:highlight>
              </a:rPr>
              <a:t>mix and match planning and booking platform</a:t>
            </a:r>
            <a:r>
              <a:rPr lang="en" sz="2533" dirty="0"/>
              <a:t> that </a:t>
            </a:r>
            <a:r>
              <a:rPr lang="en" sz="2533" dirty="0">
                <a:highlight>
                  <a:srgbClr val="EA9999"/>
                </a:highlight>
              </a:rPr>
              <a:t>allows users to find, save, and book travel all in one place</a:t>
            </a:r>
            <a:r>
              <a:rPr lang="en" sz="2533" dirty="0"/>
              <a:t>. Unlike our competitors, we </a:t>
            </a:r>
            <a:r>
              <a:rPr lang="en" sz="2533" dirty="0">
                <a:highlight>
                  <a:srgbClr val="88D3CE"/>
                </a:highlight>
              </a:rPr>
              <a:t>assume that people start from must see attractions.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2067"/>
            <a:ext cx="11314400" cy="39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dirty="0"/>
              <a:t>Value Proposition Canvas – Aktivitätensammlung</a:t>
            </a:r>
            <a:endParaRPr dirty="0"/>
          </a:p>
        </p:txBody>
      </p:sp>
      <p:sp>
        <p:nvSpPr>
          <p:cNvPr id="264" name="Google Shape;264;p26"/>
          <p:cNvSpPr txBox="1"/>
          <p:nvPr/>
        </p:nvSpPr>
        <p:spPr>
          <a:xfrm>
            <a:off x="28845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/ Services</a:t>
            </a:r>
            <a:endParaRPr sz="1600" b="1" dirty="0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 strike="sngStrik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country first as people already know where they want to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content like guide book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must-see attractions as locations/areas to go to per country on a map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ranking as people care about order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proof of bloggers, travelers that actually were there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to define a coarse route  of areas on the map (L_1, L2, ...Ln)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location L_i there are all information bundled (like </a:t>
            </a:r>
            <a:r>
              <a:rPr lang="en" sz="8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this</a:t>
            </a: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L_i choose tours, sites, restaurants,... that I like - those end up on a To Do list for location L_i (can be extended any time)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to do list per L_i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bookings I made (e.g. tickets, flights…)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Affiliate links per booking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images and videos per part of trip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956400" y="4320700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Relievers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app and not a hundred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 semi-automated </a:t>
            </a: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itinerary planner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All-in-one trip booking, modification, and cancellation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7061" indent="-118530"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956391" y="2063308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733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Creators</a:t>
            </a:r>
            <a:endParaRPr sz="1733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/>
            <a:endParaRPr sz="12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and easier planning of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information on locations, attractions, restaurants per target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Pre-chosen to do’s for each part of my trip to flexibly decide what to do based on mood during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bookings and document  all in one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experience of other travelers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88451" y="10777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Value Proposition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Full-stack travel. Discover, plan, book.</a:t>
            </a:r>
            <a:endParaRPr sz="1333"/>
          </a:p>
        </p:txBody>
      </p:sp>
      <p:sp>
        <p:nvSpPr>
          <p:cNvPr id="268" name="Google Shape;268;p26"/>
          <p:cNvSpPr txBox="1"/>
          <p:nvPr/>
        </p:nvSpPr>
        <p:spPr>
          <a:xfrm>
            <a:off x="6650100" y="10776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Customer Segment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Travelers sick of browsing hundreds of websites, looking to go from inspiration to trip all-in-one-go.</a:t>
            </a:r>
            <a:endParaRPr sz="14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716788" y="43207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Browsing 1,000 websites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Coordinating flights, hotels, transport, activities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best and cheapest flight, hotel, activity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Managing / Canceling everything separately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6716788" y="20633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Smarter planning allows to more effectively plan trip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time saving, based on other travelers opinions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Flexible decision what to do when based on preselection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One app for all documents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hassle all-in-one cancellation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938466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Jobs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country to travel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Decide core route based on must-see attractions in set of predefined areas (lonely pl.).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Supported by knowing ranking of those attractions, having proof of other travelers, duration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 through possible lists of things to do per area along my route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area store interesting things in a list per area giving me a to do list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flights, hotels, activities on original websites through the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boo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king documents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Store interesting destinations, attractions, restaurants, etc. 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26"/>
          <p:cNvCxnSpPr/>
          <p:nvPr/>
        </p:nvCxnSpPr>
        <p:spPr>
          <a:xfrm>
            <a:off x="2944604" y="4320776"/>
            <a:ext cx="325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3" name="Google Shape;273;p26" descr="gif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68" y="3956389"/>
            <a:ext cx="501976" cy="519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6"/>
          <p:cNvCxnSpPr/>
          <p:nvPr/>
        </p:nvCxnSpPr>
        <p:spPr>
          <a:xfrm rot="10800000">
            <a:off x="6261721" y="4320759"/>
            <a:ext cx="314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5" name="Google Shape;275;p26" descr="f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7776" y="4060921"/>
            <a:ext cx="566643" cy="51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 descr="Screen Shot 2016-12-11 at 9.06.37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86797" y="2087797"/>
            <a:ext cx="436153" cy="41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 descr="Screen Shot 2016-12-11 at 9.06.24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">
            <a:off x="5229545" y="4376925"/>
            <a:ext cx="501984" cy="42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Screen Shot 2016-12-11 at 9.06.27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2609" y="2069101"/>
            <a:ext cx="501984" cy="32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 descr="Screen Shot 2016-12-11 at 9.06.30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18277" y="2123212"/>
            <a:ext cx="436153" cy="34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 descr="Screen Shot 2016-12-11 at 9.06.34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38450" y="4476075"/>
            <a:ext cx="351031" cy="32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 descr="Screen Shot 2016-12-11 at 9.06.20 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005" y="2069091"/>
            <a:ext cx="501984" cy="457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6"/>
          <p:cNvGrpSpPr/>
          <p:nvPr/>
        </p:nvGrpSpPr>
        <p:grpSpPr>
          <a:xfrm>
            <a:off x="52543" y="620986"/>
            <a:ext cx="1389168" cy="1354176"/>
            <a:chOff x="88674" y="465739"/>
            <a:chExt cx="1041876" cy="1015632"/>
          </a:xfrm>
        </p:grpSpPr>
        <p:grpSp>
          <p:nvGrpSpPr>
            <p:cNvPr id="283" name="Google Shape;283;p26"/>
            <p:cNvGrpSpPr/>
            <p:nvPr/>
          </p:nvGrpSpPr>
          <p:grpSpPr>
            <a:xfrm>
              <a:off x="88674" y="465739"/>
              <a:ext cx="1041876" cy="1015632"/>
              <a:chOff x="88674" y="465739"/>
              <a:chExt cx="1041876" cy="1015632"/>
            </a:xfrm>
          </p:grpSpPr>
          <p:sp>
            <p:nvSpPr>
              <p:cNvPr id="284" name="Google Shape;284;p26"/>
              <p:cNvSpPr txBox="1"/>
              <p:nvPr/>
            </p:nvSpPr>
            <p:spPr>
              <a:xfrm>
                <a:off x="209550" y="465739"/>
                <a:ext cx="921000" cy="101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1200" dirty="0">
                    <a:solidFill>
                      <a:schemeClr val="dk1"/>
                    </a:solidFill>
                  </a:rPr>
                  <a:t>Hypothesis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FF0000"/>
                    </a:solidFill>
                  </a:rPr>
                  <a:t>Disproven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38761D"/>
                    </a:solidFill>
                  </a:rPr>
                  <a:t>Validated</a:t>
                </a:r>
                <a:br>
                  <a:rPr lang="en" sz="1200" dirty="0">
                    <a:solidFill>
                      <a:srgbClr val="38761D"/>
                    </a:solidFill>
                  </a:rPr>
                </a:br>
                <a:r>
                  <a:rPr lang="en" sz="1200" dirty="0">
                    <a:solidFill>
                      <a:srgbClr val="0000FF"/>
                    </a:solidFill>
                  </a:rPr>
                  <a:t>Validated but not needed</a:t>
                </a:r>
                <a:endParaRPr sz="1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88674" y="573470"/>
                <a:ext cx="101400" cy="101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88674" y="706163"/>
                <a:ext cx="101400" cy="1014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88674" y="838856"/>
                <a:ext cx="101400" cy="101400"/>
              </a:xfrm>
              <a:prstGeom prst="rect">
                <a:avLst/>
              </a:prstGeom>
              <a:solidFill>
                <a:srgbClr val="38761D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8" name="Google Shape;288;p26"/>
            <p:cNvSpPr/>
            <p:nvPr/>
          </p:nvSpPr>
          <p:spPr>
            <a:xfrm>
              <a:off x="88674" y="971549"/>
              <a:ext cx="101400" cy="1014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Learnings &amp; Insights</a:t>
            </a:r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6939" y="5199063"/>
            <a:ext cx="6223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/>
          <p:nvPr/>
        </p:nvSpPr>
        <p:spPr>
          <a:xfrm>
            <a:off x="86800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6119195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 rot="-5400000">
            <a:off x="-997400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 rot="-5400000">
            <a:off x="3805356" y="1739801"/>
            <a:ext cx="45816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 rot="-5400000">
            <a:off x="8617707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 rot="-5400000">
            <a:off x="2549377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 rot="-5400000">
            <a:off x="7356931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 rot="-5400000">
            <a:off x="2549377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 rot="-5400000">
            <a:off x="7356931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1" y="681039"/>
            <a:ext cx="1774825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39" y="5283201"/>
            <a:ext cx="9525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3163" y="5283201"/>
            <a:ext cx="622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6800" y="5283201"/>
            <a:ext cx="11430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86039" y="714376"/>
            <a:ext cx="9271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08388" y="711200"/>
            <a:ext cx="431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60639" y="2997200"/>
            <a:ext cx="9525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44889" y="3009900"/>
            <a:ext cx="495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10139" y="714376"/>
            <a:ext cx="12192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15051" y="693739"/>
            <a:ext cx="546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91400" y="3014663"/>
            <a:ext cx="6858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791700" y="727076"/>
            <a:ext cx="13208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12500" y="749300"/>
            <a:ext cx="4064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399338" y="692945"/>
            <a:ext cx="17446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216900" y="2997201"/>
            <a:ext cx="558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/>
          <p:nvPr/>
        </p:nvSpPr>
        <p:spPr>
          <a:xfrm>
            <a:off x="654105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8737601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8784671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113580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0936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4120676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168936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11337452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5224544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612201" y="144200"/>
            <a:ext cx="64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 Canvas - </a:t>
            </a:r>
            <a:r>
              <a:rPr lang="en" sz="2800"/>
              <a:t>v0.2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132667" y="1027100"/>
            <a:ext cx="2220000" cy="38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Travel content creators / bloggers / influencers / locals / city ambassadors 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 / Vimeo / TikTok / Facebook for existing content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Airlines / Cars / Trains / Bicycles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Hotels / AirBnB / VRBO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Tour operators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Booking platforms (booking.com, skyscanner.com, expedia.com)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2534000" y="987521"/>
            <a:ext cx="2220000" cy="20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Generate travel video content / community building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AI video analysis and augmentation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Itinerary generation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booking partnerships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2546473" y="3433601"/>
            <a:ext cx="2220000" cy="16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content, creators and planers (remote first, paid with shares?)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Engineering and AI talent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7389933" y="885921"/>
            <a:ext cx="2220000" cy="209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0863">
              <a:buSzPts val="1000"/>
              <a:buFont typeface="Lato"/>
              <a:buChar char="-"/>
            </a:pPr>
            <a:r>
              <a:rPr lang="en" sz="1333">
                <a:latin typeface="Lato"/>
                <a:ea typeface="Lato"/>
                <a:cs typeface="Lato"/>
                <a:sym typeface="Lato"/>
              </a:rPr>
              <a:t>How do we acquire, keep &amp; grow travelers, content creators and booking platforms?</a:t>
            </a:r>
            <a:br>
              <a:rPr lang="en" sz="1333">
                <a:latin typeface="Lato"/>
                <a:ea typeface="Lato"/>
                <a:cs typeface="Lato"/>
                <a:sym typeface="Lato"/>
              </a:rPr>
            </a:br>
            <a:r>
              <a:rPr lang="en" sz="1333">
                <a:latin typeface="Lato"/>
                <a:ea typeface="Lato"/>
                <a:cs typeface="Lato"/>
                <a:sym typeface="Lato"/>
              </a:rPr>
              <a:t>i.e. gamification (scratch map), digital postcards, paid automated booking, city competitions / battles / events</a:t>
            </a:r>
            <a:endParaRPr sz="1333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5032033" y="1152634"/>
            <a:ext cx="2220000" cy="414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discovery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short video clips automatically generated using computer vision from uploaded travel videos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planning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automatically generated itineraries based on user likes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booking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affiliated partners in a unified streamlined interface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7389933" y="3264534"/>
            <a:ext cx="2220000" cy="18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Social media ads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groups on reddit / facebook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API to integrate into existing booking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Emailing  bloggers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198133" y="5472900"/>
            <a:ext cx="5820400" cy="154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Subscription tiers to unlock features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Handling of booking everything / cancellations / insurance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Video sessions with travel experts / courses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links and ads for airlines / hotels / tours /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Sell data to city planners / travel gear companies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73633" y="5676100"/>
            <a:ext cx="5704800" cy="128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Fixed: Engineering and AI research cost; video creators / editors; no office cost (remote first); video data storage costs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Variable: Traveler acquisition; content creator acquisition; cloud costs;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9798684" y="1140833"/>
            <a:ext cx="2220000" cy="440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Traveling millennials that value experiences over possessions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bloggers / content creators that want to make a living off travel / locals who can show their city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Transportation / accommodation / activity providers and booking platforms looking for new channels to sell their services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{B7184E89-B338-4003-8465-07ACCC68FD68}tf78438558_win32</Template>
  <TotalTime>0</TotalTime>
  <Words>1692</Words>
  <Application>Microsoft Office PowerPoint</Application>
  <PresentationFormat>Breitbild</PresentationFormat>
  <Paragraphs>225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Helvetica Neue</vt:lpstr>
      <vt:lpstr>Lato</vt:lpstr>
      <vt:lpstr>SavonVTI</vt:lpstr>
      <vt:lpstr>Vision S‘arvo Next gen</vt:lpstr>
      <vt:lpstr>initial Concept</vt:lpstr>
      <vt:lpstr>Konzeptidee</vt:lpstr>
      <vt:lpstr>Week 1</vt:lpstr>
      <vt:lpstr>Main Finding</vt:lpstr>
      <vt:lpstr>Current Status</vt:lpstr>
      <vt:lpstr>Value Proposition Canvas – Aktivitätensammlung</vt:lpstr>
      <vt:lpstr>Learnings &amp; Insights</vt:lpstr>
      <vt:lpstr>PowerPoint-Präsentation</vt:lpstr>
      <vt:lpstr>Competitive  Landscape</vt:lpstr>
      <vt:lpstr>Test 001: Price and Conversion Rate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S‘arvo Next gen</dc:title>
  <dc:creator>Artur M</dc:creator>
  <cp:lastModifiedBy>Artur M</cp:lastModifiedBy>
  <cp:revision>46</cp:revision>
  <dcterms:created xsi:type="dcterms:W3CDTF">2021-12-23T13:15:31Z</dcterms:created>
  <dcterms:modified xsi:type="dcterms:W3CDTF">2022-03-15T22:59:56Z</dcterms:modified>
</cp:coreProperties>
</file>