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Calibri" panose="020F0502020204030204"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
      <p:font typeface="Helvetica Neue" panose="020B0604020202020204" charset="0"/>
      <p:regular r:id="rId66"/>
      <p:bold r:id="rId67"/>
      <p:italic r:id="rId68"/>
      <p:boldItalic r:id="rId69"/>
    </p:embeddedFont>
    <p:embeddedFont>
      <p:font typeface="Lato" panose="020F0502020204030203" pitchFamily="34" charset="0"/>
      <p:regular r:id="rId70"/>
      <p:bold r:id="rId71"/>
      <p:italic r:id="rId72"/>
      <p:boldItalic r:id="rId73"/>
    </p:embeddedFont>
    <p:embeddedFont>
      <p:font typeface="Poppins" panose="000005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75" y="7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6"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font" Target="fonts/font1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47c7343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47c7343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53c4edd0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e53c4edd0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53c4edd0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53c4edd0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one sentence that describes what the product does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61d9cbbde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61d9cbbd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Beweisen dass es das Guenstige ist</a:t>
            </a:r>
            <a:endParaRPr/>
          </a:p>
          <a:p>
            <a:pPr marL="457200" lvl="0" indent="-298450" algn="l" rtl="0">
              <a:spcBef>
                <a:spcPts val="0"/>
              </a:spcBef>
              <a:spcAft>
                <a:spcPts val="0"/>
              </a:spcAft>
              <a:buSzPts val="1100"/>
              <a:buChar char="-"/>
            </a:pPr>
            <a:r>
              <a:rPr lang="en"/>
              <a:t>Curated high quality content</a:t>
            </a:r>
            <a:endParaRPr/>
          </a:p>
          <a:p>
            <a:pPr marL="457200" lvl="0" indent="-298450" algn="l" rtl="0">
              <a:spcBef>
                <a:spcPts val="0"/>
              </a:spcBef>
              <a:spcAft>
                <a:spcPts val="0"/>
              </a:spcAft>
              <a:buSzPts val="1100"/>
              <a:buChar char="-"/>
            </a:pPr>
            <a:r>
              <a:rPr lang="en"/>
              <a:t>List of travel destinations in Excel or notes -&gt; book travel at cheapest price</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68af30f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68af30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53c4edd0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53c4edd0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e53c4edd0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e53c4edd0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Risks:</a:t>
            </a:r>
            <a:endParaRPr/>
          </a:p>
          <a:p>
            <a:pPr marL="457200" lvl="0" indent="-298450" algn="l" rtl="0">
              <a:spcBef>
                <a:spcPts val="0"/>
              </a:spcBef>
              <a:spcAft>
                <a:spcPts val="0"/>
              </a:spcAft>
              <a:buSzPts val="1100"/>
              <a:buChar char="-"/>
            </a:pPr>
            <a:r>
              <a:rPr lang="en"/>
              <a:t>Travel discovery is not a problem</a:t>
            </a:r>
            <a:endParaRPr/>
          </a:p>
          <a:p>
            <a:pPr marL="457200" lvl="0" indent="-298450" algn="l" rtl="0">
              <a:spcBef>
                <a:spcPts val="0"/>
              </a:spcBef>
              <a:spcAft>
                <a:spcPts val="0"/>
              </a:spcAft>
              <a:buSzPts val="1100"/>
              <a:buChar char="-"/>
            </a:pPr>
            <a:r>
              <a:rPr lang="en"/>
              <a:t>Video is not the right medium for discovery</a:t>
            </a:r>
            <a:endParaRPr/>
          </a:p>
          <a:p>
            <a:pPr marL="457200" lvl="0" indent="-298450" algn="l" rtl="0">
              <a:spcBef>
                <a:spcPts val="0"/>
              </a:spcBef>
              <a:spcAft>
                <a:spcPts val="0"/>
              </a:spcAft>
              <a:buSzPts val="1100"/>
              <a:buChar char="-"/>
            </a:pPr>
            <a:r>
              <a:rPr lang="en"/>
              <a:t>Content is hard to come by / Creators are happy with TikTok / YouTube</a:t>
            </a:r>
            <a:endParaRPr/>
          </a:p>
          <a:p>
            <a:pPr marL="457200" lvl="0" indent="-298450" algn="l" rtl="0">
              <a:spcBef>
                <a:spcPts val="0"/>
              </a:spcBef>
              <a:spcAft>
                <a:spcPts val="0"/>
              </a:spcAft>
              <a:buSzPts val="1100"/>
              <a:buChar char="-"/>
            </a:pPr>
            <a:r>
              <a:rPr lang="en"/>
              <a:t>Travel planning is not a problem</a:t>
            </a:r>
            <a:endParaRPr/>
          </a:p>
          <a:p>
            <a:pPr marL="457200" lvl="0" indent="-298450" algn="l" rtl="0">
              <a:spcBef>
                <a:spcPts val="0"/>
              </a:spcBef>
              <a:spcAft>
                <a:spcPts val="0"/>
              </a:spcAft>
              <a:buClr>
                <a:schemeClr val="dk1"/>
              </a:buClr>
              <a:buSzPts val="1100"/>
              <a:buChar char="-"/>
            </a:pPr>
            <a:r>
              <a:rPr lang="en">
                <a:solidFill>
                  <a:schemeClr val="dk1"/>
                </a:solidFill>
              </a:rPr>
              <a:t>Fragmentation of travel content, information and industry is not a problem</a:t>
            </a:r>
            <a:endParaRPr/>
          </a:p>
          <a:p>
            <a:pPr marL="457200" lvl="0" indent="-298450" algn="l" rtl="0">
              <a:spcBef>
                <a:spcPts val="0"/>
              </a:spcBef>
              <a:spcAft>
                <a:spcPts val="0"/>
              </a:spcAft>
              <a:buSzPts val="1100"/>
              <a:buChar char="-"/>
            </a:pPr>
            <a:r>
              <a:rPr lang="en"/>
              <a:t>Travel booking is not a problem</a:t>
            </a:r>
            <a:endParaRPr/>
          </a:p>
          <a:p>
            <a:pPr marL="457200" lvl="0" indent="-298450" algn="l" rtl="0">
              <a:spcBef>
                <a:spcPts val="0"/>
              </a:spcBef>
              <a:spcAft>
                <a:spcPts val="0"/>
              </a:spcAft>
              <a:buSzPts val="1100"/>
              <a:buChar char="-"/>
            </a:pPr>
            <a:r>
              <a:rPr lang="en"/>
              <a:t>Airlines / Hotels / Tours do not want to partner with us as another channel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e53c4edd0b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e53c4edd0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Competition</a:t>
            </a:r>
            <a:endParaRPr/>
          </a:p>
          <a:p>
            <a:pPr marL="0" lvl="0" indent="0" algn="l" rtl="0">
              <a:spcBef>
                <a:spcPts val="0"/>
              </a:spcBef>
              <a:spcAft>
                <a:spcPts val="0"/>
              </a:spcAft>
              <a:buNone/>
            </a:pPr>
            <a:r>
              <a:rPr lang="en"/>
              <a:t>Who can we gain market share from</a:t>
            </a:r>
            <a:endParaRPr/>
          </a:p>
          <a:p>
            <a:pPr marL="0" lvl="0" indent="0" algn="l" rtl="0">
              <a:spcBef>
                <a:spcPts val="0"/>
              </a:spcBef>
              <a:spcAft>
                <a:spcPts val="0"/>
              </a:spcAft>
              <a:buNone/>
            </a:pPr>
            <a:r>
              <a:rPr lang="en"/>
              <a:t>What went wrong for competitors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63b8776e6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e63b8776e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should you test over the next week? </a:t>
            </a:r>
            <a:endParaRPr/>
          </a:p>
          <a:p>
            <a:pPr marL="457200" lvl="0" indent="-298450" algn="l" rtl="0">
              <a:spcBef>
                <a:spcPts val="0"/>
              </a:spcBef>
              <a:spcAft>
                <a:spcPts val="0"/>
              </a:spcAft>
              <a:buSzPts val="1100"/>
              <a:buChar char="●"/>
            </a:pPr>
            <a:r>
              <a:rPr lang="en"/>
              <a:t>See hypothesis validation sequence in the slide note on the Business Model Canvas slide. </a:t>
            </a:r>
            <a:endParaRPr/>
          </a:p>
          <a:p>
            <a:pPr marL="457200" lvl="0" indent="-298450" algn="l" rtl="0">
              <a:spcBef>
                <a:spcPts val="0"/>
              </a:spcBef>
              <a:spcAft>
                <a:spcPts val="0"/>
              </a:spcAft>
              <a:buSzPts val="1100"/>
              <a:buChar char="●"/>
            </a:pPr>
            <a:r>
              <a:rPr lang="en"/>
              <a:t>Rank your hypotheses by High Impact + Low Confidence/Certainty </a:t>
            </a:r>
            <a:endParaRPr/>
          </a:p>
          <a:p>
            <a:pPr marL="0" lvl="0" indent="0" algn="l" rtl="0">
              <a:spcBef>
                <a:spcPts val="0"/>
              </a:spcBef>
              <a:spcAft>
                <a:spcPts val="0"/>
              </a:spcAft>
              <a:buNone/>
            </a:pPr>
            <a:endParaRPr/>
          </a:p>
          <a:p>
            <a:pPr marL="0" lvl="0" indent="0" algn="l" rtl="0">
              <a:spcBef>
                <a:spcPts val="0"/>
              </a:spcBef>
              <a:spcAft>
                <a:spcPts val="0"/>
              </a:spcAft>
              <a:buNone/>
            </a:pPr>
            <a:r>
              <a:rPr lang="en"/>
              <a:t>Using this slide:</a:t>
            </a:r>
            <a:endParaRPr/>
          </a:p>
          <a:p>
            <a:pPr marL="457200" lvl="0" indent="-298450" algn="l" rtl="0">
              <a:spcBef>
                <a:spcPts val="0"/>
              </a:spcBef>
              <a:spcAft>
                <a:spcPts val="0"/>
              </a:spcAft>
              <a:buSzPts val="1100"/>
              <a:buChar char="●"/>
            </a:pPr>
            <a:r>
              <a:rPr lang="en"/>
              <a:t>Before running the test, complete left side boxes and leave right side boxes blank. </a:t>
            </a:r>
            <a:endParaRPr/>
          </a:p>
          <a:p>
            <a:pPr marL="457200" lvl="0" indent="-298450" algn="l" rtl="0">
              <a:spcBef>
                <a:spcPts val="0"/>
              </a:spcBef>
              <a:spcAft>
                <a:spcPts val="0"/>
              </a:spcAft>
              <a:buSzPts val="1100"/>
              <a:buChar char="●"/>
            </a:pPr>
            <a:r>
              <a:rPr lang="en"/>
              <a:t>After running the test, leave original left side boxes untouched and complete right side boxes to compare predicted to actual</a:t>
            </a:r>
            <a:endParaRPr/>
          </a:p>
          <a:p>
            <a:pPr marL="457200" lvl="0" indent="-298450" algn="l" rtl="0">
              <a:spcBef>
                <a:spcPts val="0"/>
              </a:spcBef>
              <a:spcAft>
                <a:spcPts val="0"/>
              </a:spcAft>
              <a:buSzPts val="1100"/>
              <a:buChar char="●"/>
            </a:pPr>
            <a:r>
              <a:rPr lang="en"/>
              <a:t>Feel free to add subsequent slides with screenshots, photos, or other visuals showing your test setup and results</a:t>
            </a:r>
            <a:endParaRPr/>
          </a:p>
          <a:p>
            <a:pPr marL="0" lvl="0" indent="0" algn="l" rtl="0">
              <a:spcBef>
                <a:spcPts val="0"/>
              </a:spcBef>
              <a:spcAft>
                <a:spcPts val="0"/>
              </a:spcAft>
              <a:buNone/>
            </a:pPr>
            <a:endParaRPr/>
          </a:p>
          <a:p>
            <a:pPr marL="0" lvl="0" indent="0" algn="l" rtl="0">
              <a:spcBef>
                <a:spcPts val="0"/>
              </a:spcBef>
              <a:spcAft>
                <a:spcPts val="0"/>
              </a:spcAft>
              <a:buNone/>
            </a:pPr>
            <a:r>
              <a:rPr lang="en"/>
              <a:t>Other questions to ask yourself for effective experiment design (Source: Testing With Humans):</a:t>
            </a:r>
            <a:endParaRPr/>
          </a:p>
          <a:p>
            <a:pPr marL="457200" lvl="0" indent="-298450" algn="l" rtl="0">
              <a:spcBef>
                <a:spcPts val="0"/>
              </a:spcBef>
              <a:spcAft>
                <a:spcPts val="0"/>
              </a:spcAft>
              <a:buSzPts val="1100"/>
              <a:buChar char="●"/>
            </a:pPr>
            <a:r>
              <a:rPr lang="en"/>
              <a:t>What hypotheses do we want to prove / disprove?</a:t>
            </a:r>
            <a:endParaRPr/>
          </a:p>
          <a:p>
            <a:pPr marL="457200" lvl="0" indent="-298450" algn="l" rtl="0">
              <a:spcBef>
                <a:spcPts val="0"/>
              </a:spcBef>
              <a:spcAft>
                <a:spcPts val="0"/>
              </a:spcAft>
              <a:buSzPts val="1100"/>
              <a:buChar char="●"/>
            </a:pPr>
            <a:r>
              <a:rPr lang="en"/>
              <a:t>For each hypothesis, what quantifiable result indicates success? i.e. your pass/fail metrics</a:t>
            </a:r>
            <a:endParaRPr/>
          </a:p>
          <a:p>
            <a:pPr marL="457200" lvl="0" indent="-298450" algn="l" rtl="0">
              <a:spcBef>
                <a:spcPts val="0"/>
              </a:spcBef>
              <a:spcAft>
                <a:spcPts val="0"/>
              </a:spcAft>
              <a:buSzPts val="1100"/>
              <a:buChar char="●"/>
            </a:pPr>
            <a:r>
              <a:rPr lang="en"/>
              <a:t>Who are the target participants of this experiment?</a:t>
            </a:r>
            <a:endParaRPr/>
          </a:p>
          <a:p>
            <a:pPr marL="457200" lvl="0" indent="-298450" algn="l" rtl="0">
              <a:spcBef>
                <a:spcPts val="0"/>
              </a:spcBef>
              <a:spcAft>
                <a:spcPts val="0"/>
              </a:spcAft>
              <a:buSzPts val="1100"/>
              <a:buChar char="●"/>
            </a:pPr>
            <a:r>
              <a:rPr lang="en"/>
              <a:t>How many participants do we need?</a:t>
            </a:r>
            <a:endParaRPr/>
          </a:p>
          <a:p>
            <a:pPr marL="457200" lvl="0" indent="-298450" algn="l" rtl="0">
              <a:spcBef>
                <a:spcPts val="0"/>
              </a:spcBef>
              <a:spcAft>
                <a:spcPts val="0"/>
              </a:spcAft>
              <a:buSzPts val="1100"/>
              <a:buChar char="●"/>
            </a:pPr>
            <a:r>
              <a:rPr lang="en"/>
              <a:t>How are we going to get them?</a:t>
            </a:r>
            <a:endParaRPr/>
          </a:p>
          <a:p>
            <a:pPr marL="457200" lvl="0" indent="-298450" algn="l" rtl="0">
              <a:spcBef>
                <a:spcPts val="0"/>
              </a:spcBef>
              <a:spcAft>
                <a:spcPts val="0"/>
              </a:spcAft>
              <a:buSzPts val="1100"/>
              <a:buChar char="●"/>
            </a:pPr>
            <a:r>
              <a:rPr lang="en"/>
              <a:t>How do we run the experiment?</a:t>
            </a:r>
            <a:endParaRPr/>
          </a:p>
          <a:p>
            <a:pPr marL="457200" lvl="0" indent="-298450" algn="l" rtl="0">
              <a:spcBef>
                <a:spcPts val="0"/>
              </a:spcBef>
              <a:spcAft>
                <a:spcPts val="0"/>
              </a:spcAft>
              <a:buSzPts val="1100"/>
              <a:buChar char="●"/>
            </a:pPr>
            <a:r>
              <a:rPr lang="en"/>
              <a:t>How long does the experiment run for?</a:t>
            </a:r>
            <a:endParaRPr/>
          </a:p>
          <a:p>
            <a:pPr marL="457200" lvl="0" indent="-298450" algn="l" rtl="0">
              <a:spcBef>
                <a:spcPts val="0"/>
              </a:spcBef>
              <a:spcAft>
                <a:spcPts val="0"/>
              </a:spcAft>
              <a:buSzPts val="1100"/>
              <a:buChar char="●"/>
            </a:pPr>
            <a:r>
              <a:rPr lang="en"/>
              <a:t>Are there other qualitative things to learn during this experiment?</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53c4edd0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53c4edd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2caf653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2caf653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47c73430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47c7343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3b686da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3b686d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e3b686da3a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e3b686da3a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one sentence that describes what the product does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3f5b889f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3f5b889f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one sentence that describes what the product does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3b686da3a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3b686da3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Risks:</a:t>
            </a:r>
            <a:endParaRPr/>
          </a:p>
          <a:p>
            <a:pPr marL="457200" lvl="0" indent="-298450" algn="l" rtl="0">
              <a:spcBef>
                <a:spcPts val="0"/>
              </a:spcBef>
              <a:spcAft>
                <a:spcPts val="0"/>
              </a:spcAft>
              <a:buSzPts val="1100"/>
              <a:buChar char="-"/>
            </a:pPr>
            <a:r>
              <a:rPr lang="en"/>
              <a:t>Travel discovery is not a problem</a:t>
            </a:r>
            <a:endParaRPr/>
          </a:p>
          <a:p>
            <a:pPr marL="457200" lvl="0" indent="-298450" algn="l" rtl="0">
              <a:spcBef>
                <a:spcPts val="0"/>
              </a:spcBef>
              <a:spcAft>
                <a:spcPts val="0"/>
              </a:spcAft>
              <a:buSzPts val="1100"/>
              <a:buChar char="-"/>
            </a:pPr>
            <a:r>
              <a:rPr lang="en"/>
              <a:t>Video is not the right medium for discovery</a:t>
            </a:r>
            <a:endParaRPr/>
          </a:p>
          <a:p>
            <a:pPr marL="457200" lvl="0" indent="-298450" algn="l" rtl="0">
              <a:spcBef>
                <a:spcPts val="0"/>
              </a:spcBef>
              <a:spcAft>
                <a:spcPts val="0"/>
              </a:spcAft>
              <a:buSzPts val="1100"/>
              <a:buChar char="-"/>
            </a:pPr>
            <a:r>
              <a:rPr lang="en"/>
              <a:t>Content is hard to come by / Creators are happy with TikTok / YouTube</a:t>
            </a:r>
            <a:endParaRPr/>
          </a:p>
          <a:p>
            <a:pPr marL="457200" lvl="0" indent="-298450" algn="l" rtl="0">
              <a:spcBef>
                <a:spcPts val="0"/>
              </a:spcBef>
              <a:spcAft>
                <a:spcPts val="0"/>
              </a:spcAft>
              <a:buSzPts val="1100"/>
              <a:buChar char="-"/>
            </a:pPr>
            <a:r>
              <a:rPr lang="en"/>
              <a:t>Travel planning is not a problem</a:t>
            </a:r>
            <a:endParaRPr/>
          </a:p>
          <a:p>
            <a:pPr marL="457200" lvl="0" indent="-298450" algn="l" rtl="0">
              <a:spcBef>
                <a:spcPts val="0"/>
              </a:spcBef>
              <a:spcAft>
                <a:spcPts val="0"/>
              </a:spcAft>
              <a:buClr>
                <a:schemeClr val="dk1"/>
              </a:buClr>
              <a:buSzPts val="1100"/>
              <a:buChar char="-"/>
            </a:pPr>
            <a:r>
              <a:rPr lang="en">
                <a:solidFill>
                  <a:schemeClr val="dk1"/>
                </a:solidFill>
              </a:rPr>
              <a:t>Fragmentation of travel content, information and industry is not a problem</a:t>
            </a:r>
            <a:endParaRPr/>
          </a:p>
          <a:p>
            <a:pPr marL="457200" lvl="0" indent="-298450" algn="l" rtl="0">
              <a:spcBef>
                <a:spcPts val="0"/>
              </a:spcBef>
              <a:spcAft>
                <a:spcPts val="0"/>
              </a:spcAft>
              <a:buSzPts val="1100"/>
              <a:buChar char="-"/>
            </a:pPr>
            <a:r>
              <a:rPr lang="en"/>
              <a:t>Travel booking is not a problem</a:t>
            </a:r>
            <a:endParaRPr/>
          </a:p>
          <a:p>
            <a:pPr marL="457200" lvl="0" indent="-298450" algn="l" rtl="0">
              <a:spcBef>
                <a:spcPts val="0"/>
              </a:spcBef>
              <a:spcAft>
                <a:spcPts val="0"/>
              </a:spcAft>
              <a:buSzPts val="1100"/>
              <a:buChar char="-"/>
            </a:pPr>
            <a:r>
              <a:rPr lang="en"/>
              <a:t>Airlines / Hotels / Tours do not want to partner with us as another channel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e2f6462788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e2f64627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Beweisen dass es das Guenstige ist</a:t>
            </a:r>
            <a:endParaRPr/>
          </a:p>
          <a:p>
            <a:pPr marL="0" lvl="0" indent="0" algn="l" rtl="0">
              <a:spcBef>
                <a:spcPts val="0"/>
              </a:spcBef>
              <a:spcAft>
                <a:spcPts val="0"/>
              </a:spcAft>
              <a:buNone/>
            </a:pPr>
            <a:r>
              <a:rPr lang="en"/>
              <a:t>Curated high quality content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e2f6462788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e2f646278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Beweisen dass es das Guenstige ist</a:t>
            </a:r>
            <a:endParaRPr/>
          </a:p>
          <a:p>
            <a:pPr marL="457200" lvl="0" indent="-298450" algn="l" rtl="0">
              <a:spcBef>
                <a:spcPts val="0"/>
              </a:spcBef>
              <a:spcAft>
                <a:spcPts val="0"/>
              </a:spcAft>
              <a:buSzPts val="1100"/>
              <a:buChar char="-"/>
            </a:pPr>
            <a:r>
              <a:rPr lang="en"/>
              <a:t>Curated high quality content</a:t>
            </a:r>
            <a:endParaRPr/>
          </a:p>
          <a:p>
            <a:pPr marL="457200" lvl="0" indent="-298450" algn="l" rtl="0">
              <a:spcBef>
                <a:spcPts val="0"/>
              </a:spcBef>
              <a:spcAft>
                <a:spcPts val="0"/>
              </a:spcAft>
              <a:buSzPts val="1100"/>
              <a:buChar char="-"/>
            </a:pPr>
            <a:r>
              <a:rPr lang="en"/>
              <a:t>List of travel destinations in Excel or notes -&gt; book travel at cheapest price</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e61d9cbbd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e61d9cbb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Beweisen dass es das Guenstige ist</a:t>
            </a:r>
            <a:endParaRPr/>
          </a:p>
          <a:p>
            <a:pPr marL="457200" lvl="0" indent="-298450" algn="l" rtl="0">
              <a:spcBef>
                <a:spcPts val="0"/>
              </a:spcBef>
              <a:spcAft>
                <a:spcPts val="0"/>
              </a:spcAft>
              <a:buSzPts val="1100"/>
              <a:buChar char="-"/>
            </a:pPr>
            <a:r>
              <a:rPr lang="en"/>
              <a:t>Curated high quality content</a:t>
            </a:r>
            <a:endParaRPr/>
          </a:p>
          <a:p>
            <a:pPr marL="457200" lvl="0" indent="-298450" algn="l" rtl="0">
              <a:spcBef>
                <a:spcPts val="0"/>
              </a:spcBef>
              <a:spcAft>
                <a:spcPts val="0"/>
              </a:spcAft>
              <a:buSzPts val="1100"/>
              <a:buChar char="-"/>
            </a:pPr>
            <a:r>
              <a:rPr lang="en"/>
              <a:t>List of travel destinations in Excel or notes -&gt; book travel at cheapest price</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e5cbf5cf6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e5cbf5cf6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e3e8316de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e3e8316d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e3e8316de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e3e8316d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47c7343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47c7343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one sentence that describes what the product does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e3b686da3a_0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e3b686da3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Competition</a:t>
            </a:r>
            <a:endParaRPr/>
          </a:p>
          <a:p>
            <a:pPr marL="0" lvl="0" indent="0" algn="l" rtl="0">
              <a:spcBef>
                <a:spcPts val="0"/>
              </a:spcBef>
              <a:spcAft>
                <a:spcPts val="0"/>
              </a:spcAft>
              <a:buNone/>
            </a:pPr>
            <a:r>
              <a:rPr lang="en"/>
              <a:t>Who can we gain market share from</a:t>
            </a:r>
            <a:endParaRPr/>
          </a:p>
          <a:p>
            <a:pPr marL="0" lvl="0" indent="0" algn="l" rtl="0">
              <a:spcBef>
                <a:spcPts val="0"/>
              </a:spcBef>
              <a:spcAft>
                <a:spcPts val="0"/>
              </a:spcAft>
              <a:buNone/>
            </a:pPr>
            <a:r>
              <a:rPr lang="en"/>
              <a:t>What went wrong for competitors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e3b686da3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e3b686da3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$750 * 1.5 people on average per trip * 2.7 trips per year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e3b686da3a_0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e3b686da3a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Siehe Folien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e3f5b889f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e3f5b889f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Siehe Folien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e43371d98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e43371d9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Siehe Folien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e3f5b889f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e3f5b889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Siehe Folien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3b686da3a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3b686da3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any details to communicate your major discoveries from your interviews</a:t>
            </a:r>
            <a:endParaRPr/>
          </a:p>
          <a:p>
            <a:pPr marL="0" lvl="0" indent="0" algn="l" rtl="0">
              <a:spcBef>
                <a:spcPts val="0"/>
              </a:spcBef>
              <a:spcAft>
                <a:spcPts val="0"/>
              </a:spcAft>
              <a:buNone/>
            </a:pPr>
            <a:r>
              <a:rPr lang="en"/>
              <a:t>Who do we want to talk to </a:t>
            </a:r>
            <a:r>
              <a:rPr lang="en">
                <a:solidFill>
                  <a:schemeClr val="dk1"/>
                </a:solidFill>
              </a:rPr>
              <a:t>(customers, content creators, booking…)</a:t>
            </a:r>
            <a:endParaRPr/>
          </a:p>
          <a:p>
            <a:pPr marL="0" lvl="0" indent="0" algn="l" rtl="0">
              <a:spcBef>
                <a:spcPts val="0"/>
              </a:spcBef>
              <a:spcAft>
                <a:spcPts val="0"/>
              </a:spcAft>
              <a:buNone/>
            </a:pPr>
            <a:r>
              <a:rPr lang="en"/>
              <a:t>Insights after speaking to customers (customers, content creators, booking…)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e3f5b889f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e3f5b889f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Siehe Folien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e3f5b889f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e3f5b889f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Siehe Folien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e3b686da3a_0_7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e3b686da3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should you test over the next week? </a:t>
            </a:r>
            <a:endParaRPr/>
          </a:p>
          <a:p>
            <a:pPr marL="457200" lvl="0" indent="-298450" algn="l" rtl="0">
              <a:spcBef>
                <a:spcPts val="0"/>
              </a:spcBef>
              <a:spcAft>
                <a:spcPts val="0"/>
              </a:spcAft>
              <a:buSzPts val="1100"/>
              <a:buChar char="●"/>
            </a:pPr>
            <a:r>
              <a:rPr lang="en"/>
              <a:t>See hypothesis validation sequence in the slide note on the Business Model Canvas slide. </a:t>
            </a:r>
            <a:endParaRPr/>
          </a:p>
          <a:p>
            <a:pPr marL="457200" lvl="0" indent="-298450" algn="l" rtl="0">
              <a:spcBef>
                <a:spcPts val="0"/>
              </a:spcBef>
              <a:spcAft>
                <a:spcPts val="0"/>
              </a:spcAft>
              <a:buSzPts val="1100"/>
              <a:buChar char="●"/>
            </a:pPr>
            <a:r>
              <a:rPr lang="en"/>
              <a:t>Rank your hypotheses by High Impact + Low Confidence/Certainty </a:t>
            </a:r>
            <a:endParaRPr/>
          </a:p>
          <a:p>
            <a:pPr marL="0" lvl="0" indent="0" algn="l" rtl="0">
              <a:spcBef>
                <a:spcPts val="0"/>
              </a:spcBef>
              <a:spcAft>
                <a:spcPts val="0"/>
              </a:spcAft>
              <a:buNone/>
            </a:pPr>
            <a:endParaRPr/>
          </a:p>
          <a:p>
            <a:pPr marL="0" lvl="0" indent="0" algn="l" rtl="0">
              <a:spcBef>
                <a:spcPts val="0"/>
              </a:spcBef>
              <a:spcAft>
                <a:spcPts val="0"/>
              </a:spcAft>
              <a:buNone/>
            </a:pPr>
            <a:r>
              <a:rPr lang="en"/>
              <a:t>Using this slide:</a:t>
            </a:r>
            <a:endParaRPr/>
          </a:p>
          <a:p>
            <a:pPr marL="457200" lvl="0" indent="-298450" algn="l" rtl="0">
              <a:spcBef>
                <a:spcPts val="0"/>
              </a:spcBef>
              <a:spcAft>
                <a:spcPts val="0"/>
              </a:spcAft>
              <a:buSzPts val="1100"/>
              <a:buChar char="●"/>
            </a:pPr>
            <a:r>
              <a:rPr lang="en"/>
              <a:t>Before running the test, complete left side boxes and leave right side boxes blank. </a:t>
            </a:r>
            <a:endParaRPr/>
          </a:p>
          <a:p>
            <a:pPr marL="457200" lvl="0" indent="-298450" algn="l" rtl="0">
              <a:spcBef>
                <a:spcPts val="0"/>
              </a:spcBef>
              <a:spcAft>
                <a:spcPts val="0"/>
              </a:spcAft>
              <a:buSzPts val="1100"/>
              <a:buChar char="●"/>
            </a:pPr>
            <a:r>
              <a:rPr lang="en"/>
              <a:t>After running the test, leave original left side boxes untouched and complete right side boxes to compare predicted to actual</a:t>
            </a:r>
            <a:endParaRPr/>
          </a:p>
          <a:p>
            <a:pPr marL="457200" lvl="0" indent="-298450" algn="l" rtl="0">
              <a:spcBef>
                <a:spcPts val="0"/>
              </a:spcBef>
              <a:spcAft>
                <a:spcPts val="0"/>
              </a:spcAft>
              <a:buSzPts val="1100"/>
              <a:buChar char="●"/>
            </a:pPr>
            <a:r>
              <a:rPr lang="en"/>
              <a:t>Feel free to add subsequent slides with screenshots, photos, or other visuals showing your test setup and results</a:t>
            </a:r>
            <a:endParaRPr/>
          </a:p>
          <a:p>
            <a:pPr marL="0" lvl="0" indent="0" algn="l" rtl="0">
              <a:spcBef>
                <a:spcPts val="0"/>
              </a:spcBef>
              <a:spcAft>
                <a:spcPts val="0"/>
              </a:spcAft>
              <a:buNone/>
            </a:pPr>
            <a:endParaRPr/>
          </a:p>
          <a:p>
            <a:pPr marL="0" lvl="0" indent="0" algn="l" rtl="0">
              <a:spcBef>
                <a:spcPts val="0"/>
              </a:spcBef>
              <a:spcAft>
                <a:spcPts val="0"/>
              </a:spcAft>
              <a:buNone/>
            </a:pPr>
            <a:r>
              <a:rPr lang="en"/>
              <a:t>Other questions to ask yourself for effective experiment design (Source: Testing With Humans):</a:t>
            </a:r>
            <a:endParaRPr/>
          </a:p>
          <a:p>
            <a:pPr marL="457200" lvl="0" indent="-298450" algn="l" rtl="0">
              <a:spcBef>
                <a:spcPts val="0"/>
              </a:spcBef>
              <a:spcAft>
                <a:spcPts val="0"/>
              </a:spcAft>
              <a:buSzPts val="1100"/>
              <a:buChar char="●"/>
            </a:pPr>
            <a:r>
              <a:rPr lang="en"/>
              <a:t>What hypotheses do we want to prove / disprove?</a:t>
            </a:r>
            <a:endParaRPr/>
          </a:p>
          <a:p>
            <a:pPr marL="457200" lvl="0" indent="-298450" algn="l" rtl="0">
              <a:spcBef>
                <a:spcPts val="0"/>
              </a:spcBef>
              <a:spcAft>
                <a:spcPts val="0"/>
              </a:spcAft>
              <a:buSzPts val="1100"/>
              <a:buChar char="●"/>
            </a:pPr>
            <a:r>
              <a:rPr lang="en"/>
              <a:t>For each hypothesis, what quantifiable result indicates success? i.e. your pass/fail metrics</a:t>
            </a:r>
            <a:endParaRPr/>
          </a:p>
          <a:p>
            <a:pPr marL="457200" lvl="0" indent="-298450" algn="l" rtl="0">
              <a:spcBef>
                <a:spcPts val="0"/>
              </a:spcBef>
              <a:spcAft>
                <a:spcPts val="0"/>
              </a:spcAft>
              <a:buSzPts val="1100"/>
              <a:buChar char="●"/>
            </a:pPr>
            <a:r>
              <a:rPr lang="en"/>
              <a:t>Who are the target participants of this experiment?</a:t>
            </a:r>
            <a:endParaRPr/>
          </a:p>
          <a:p>
            <a:pPr marL="457200" lvl="0" indent="-298450" algn="l" rtl="0">
              <a:spcBef>
                <a:spcPts val="0"/>
              </a:spcBef>
              <a:spcAft>
                <a:spcPts val="0"/>
              </a:spcAft>
              <a:buSzPts val="1100"/>
              <a:buChar char="●"/>
            </a:pPr>
            <a:r>
              <a:rPr lang="en"/>
              <a:t>How many participants do we need?</a:t>
            </a:r>
            <a:endParaRPr/>
          </a:p>
          <a:p>
            <a:pPr marL="457200" lvl="0" indent="-298450" algn="l" rtl="0">
              <a:spcBef>
                <a:spcPts val="0"/>
              </a:spcBef>
              <a:spcAft>
                <a:spcPts val="0"/>
              </a:spcAft>
              <a:buSzPts val="1100"/>
              <a:buChar char="●"/>
            </a:pPr>
            <a:r>
              <a:rPr lang="en"/>
              <a:t>How are we going to get them?</a:t>
            </a:r>
            <a:endParaRPr/>
          </a:p>
          <a:p>
            <a:pPr marL="457200" lvl="0" indent="-298450" algn="l" rtl="0">
              <a:spcBef>
                <a:spcPts val="0"/>
              </a:spcBef>
              <a:spcAft>
                <a:spcPts val="0"/>
              </a:spcAft>
              <a:buSzPts val="1100"/>
              <a:buChar char="●"/>
            </a:pPr>
            <a:r>
              <a:rPr lang="en"/>
              <a:t>How do we run the experiment?</a:t>
            </a:r>
            <a:endParaRPr/>
          </a:p>
          <a:p>
            <a:pPr marL="457200" lvl="0" indent="-298450" algn="l" rtl="0">
              <a:spcBef>
                <a:spcPts val="0"/>
              </a:spcBef>
              <a:spcAft>
                <a:spcPts val="0"/>
              </a:spcAft>
              <a:buSzPts val="1100"/>
              <a:buChar char="●"/>
            </a:pPr>
            <a:r>
              <a:rPr lang="en"/>
              <a:t>How long does the experiment run for?</a:t>
            </a:r>
            <a:endParaRPr/>
          </a:p>
          <a:p>
            <a:pPr marL="457200" lvl="0" indent="-298450" algn="l" rtl="0">
              <a:spcBef>
                <a:spcPts val="0"/>
              </a:spcBef>
              <a:spcAft>
                <a:spcPts val="0"/>
              </a:spcAft>
              <a:buSzPts val="1100"/>
              <a:buChar char="●"/>
            </a:pPr>
            <a:r>
              <a:rPr lang="en"/>
              <a:t>Are there other qualitative things to learn during this experiment?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47c73430f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47c73430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Beweisen dass es das Guenstige ist</a:t>
            </a:r>
            <a:endParaRPr/>
          </a:p>
          <a:p>
            <a:pPr marL="457200" lvl="0" indent="-298450" algn="l" rtl="0">
              <a:spcBef>
                <a:spcPts val="0"/>
              </a:spcBef>
              <a:spcAft>
                <a:spcPts val="0"/>
              </a:spcAft>
              <a:buSzPts val="1100"/>
              <a:buChar char="-"/>
            </a:pPr>
            <a:r>
              <a:rPr lang="en"/>
              <a:t>Curated high quality content</a:t>
            </a:r>
            <a:endParaRPr/>
          </a:p>
          <a:p>
            <a:pPr marL="457200" lvl="0" indent="-298450" algn="l" rtl="0">
              <a:spcBef>
                <a:spcPts val="0"/>
              </a:spcBef>
              <a:spcAft>
                <a:spcPts val="0"/>
              </a:spcAft>
              <a:buSzPts val="1100"/>
              <a:buChar char="-"/>
            </a:pPr>
            <a:r>
              <a:rPr lang="en"/>
              <a:t>List of travel destinations in Excel or notes -&gt; book travel at cheapest price</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e3f5b889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e3f5b889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should you test over the next week? </a:t>
            </a:r>
            <a:endParaRPr/>
          </a:p>
          <a:p>
            <a:pPr marL="457200" lvl="0" indent="-298450" algn="l" rtl="0">
              <a:spcBef>
                <a:spcPts val="0"/>
              </a:spcBef>
              <a:spcAft>
                <a:spcPts val="0"/>
              </a:spcAft>
              <a:buSzPts val="1100"/>
              <a:buChar char="●"/>
            </a:pPr>
            <a:r>
              <a:rPr lang="en"/>
              <a:t>See hypothesis validation sequence in the slide note on the Business Model Canvas slide. </a:t>
            </a:r>
            <a:endParaRPr/>
          </a:p>
          <a:p>
            <a:pPr marL="457200" lvl="0" indent="-298450" algn="l" rtl="0">
              <a:spcBef>
                <a:spcPts val="0"/>
              </a:spcBef>
              <a:spcAft>
                <a:spcPts val="0"/>
              </a:spcAft>
              <a:buSzPts val="1100"/>
              <a:buChar char="●"/>
            </a:pPr>
            <a:r>
              <a:rPr lang="en"/>
              <a:t>Rank your hypotheses by High Impact + Low Confidence/Certainty </a:t>
            </a:r>
            <a:endParaRPr/>
          </a:p>
          <a:p>
            <a:pPr marL="0" lvl="0" indent="0" algn="l" rtl="0">
              <a:spcBef>
                <a:spcPts val="0"/>
              </a:spcBef>
              <a:spcAft>
                <a:spcPts val="0"/>
              </a:spcAft>
              <a:buNone/>
            </a:pPr>
            <a:endParaRPr/>
          </a:p>
          <a:p>
            <a:pPr marL="0" lvl="0" indent="0" algn="l" rtl="0">
              <a:spcBef>
                <a:spcPts val="0"/>
              </a:spcBef>
              <a:spcAft>
                <a:spcPts val="0"/>
              </a:spcAft>
              <a:buNone/>
            </a:pPr>
            <a:r>
              <a:rPr lang="en"/>
              <a:t>Using this slide:</a:t>
            </a:r>
            <a:endParaRPr/>
          </a:p>
          <a:p>
            <a:pPr marL="457200" lvl="0" indent="-298450" algn="l" rtl="0">
              <a:spcBef>
                <a:spcPts val="0"/>
              </a:spcBef>
              <a:spcAft>
                <a:spcPts val="0"/>
              </a:spcAft>
              <a:buSzPts val="1100"/>
              <a:buChar char="●"/>
            </a:pPr>
            <a:r>
              <a:rPr lang="en"/>
              <a:t>Before running the test, complete left side boxes and leave right side boxes blank. </a:t>
            </a:r>
            <a:endParaRPr/>
          </a:p>
          <a:p>
            <a:pPr marL="457200" lvl="0" indent="-298450" algn="l" rtl="0">
              <a:spcBef>
                <a:spcPts val="0"/>
              </a:spcBef>
              <a:spcAft>
                <a:spcPts val="0"/>
              </a:spcAft>
              <a:buSzPts val="1100"/>
              <a:buChar char="●"/>
            </a:pPr>
            <a:r>
              <a:rPr lang="en"/>
              <a:t>After running the test, leave original left side boxes untouched and complete right side boxes to compare predicted to actual</a:t>
            </a:r>
            <a:endParaRPr/>
          </a:p>
          <a:p>
            <a:pPr marL="457200" lvl="0" indent="-298450" algn="l" rtl="0">
              <a:spcBef>
                <a:spcPts val="0"/>
              </a:spcBef>
              <a:spcAft>
                <a:spcPts val="0"/>
              </a:spcAft>
              <a:buSzPts val="1100"/>
              <a:buChar char="●"/>
            </a:pPr>
            <a:r>
              <a:rPr lang="en"/>
              <a:t>Feel free to add subsequent slides with screenshots, photos, or other visuals showing your test setup and results</a:t>
            </a:r>
            <a:endParaRPr/>
          </a:p>
          <a:p>
            <a:pPr marL="0" lvl="0" indent="0" algn="l" rtl="0">
              <a:spcBef>
                <a:spcPts val="0"/>
              </a:spcBef>
              <a:spcAft>
                <a:spcPts val="0"/>
              </a:spcAft>
              <a:buNone/>
            </a:pPr>
            <a:endParaRPr/>
          </a:p>
          <a:p>
            <a:pPr marL="0" lvl="0" indent="0" algn="l" rtl="0">
              <a:spcBef>
                <a:spcPts val="0"/>
              </a:spcBef>
              <a:spcAft>
                <a:spcPts val="0"/>
              </a:spcAft>
              <a:buNone/>
            </a:pPr>
            <a:r>
              <a:rPr lang="en"/>
              <a:t>Other questions to ask yourself for effective experiment design (Source: Testing With Humans):</a:t>
            </a:r>
            <a:endParaRPr/>
          </a:p>
          <a:p>
            <a:pPr marL="457200" lvl="0" indent="-298450" algn="l" rtl="0">
              <a:spcBef>
                <a:spcPts val="0"/>
              </a:spcBef>
              <a:spcAft>
                <a:spcPts val="0"/>
              </a:spcAft>
              <a:buSzPts val="1100"/>
              <a:buChar char="●"/>
            </a:pPr>
            <a:r>
              <a:rPr lang="en"/>
              <a:t>What hypotheses do we want to prove / disprove?</a:t>
            </a:r>
            <a:endParaRPr/>
          </a:p>
          <a:p>
            <a:pPr marL="457200" lvl="0" indent="-298450" algn="l" rtl="0">
              <a:spcBef>
                <a:spcPts val="0"/>
              </a:spcBef>
              <a:spcAft>
                <a:spcPts val="0"/>
              </a:spcAft>
              <a:buSzPts val="1100"/>
              <a:buChar char="●"/>
            </a:pPr>
            <a:r>
              <a:rPr lang="en"/>
              <a:t>For each hypothesis, what quantifiable result indicates success? i.e. your pass/fail metrics</a:t>
            </a:r>
            <a:endParaRPr/>
          </a:p>
          <a:p>
            <a:pPr marL="457200" lvl="0" indent="-298450" algn="l" rtl="0">
              <a:spcBef>
                <a:spcPts val="0"/>
              </a:spcBef>
              <a:spcAft>
                <a:spcPts val="0"/>
              </a:spcAft>
              <a:buSzPts val="1100"/>
              <a:buChar char="●"/>
            </a:pPr>
            <a:r>
              <a:rPr lang="en"/>
              <a:t>Who are the target participants of this experiment?</a:t>
            </a:r>
            <a:endParaRPr/>
          </a:p>
          <a:p>
            <a:pPr marL="457200" lvl="0" indent="-298450" algn="l" rtl="0">
              <a:spcBef>
                <a:spcPts val="0"/>
              </a:spcBef>
              <a:spcAft>
                <a:spcPts val="0"/>
              </a:spcAft>
              <a:buSzPts val="1100"/>
              <a:buChar char="●"/>
            </a:pPr>
            <a:r>
              <a:rPr lang="en"/>
              <a:t>How many participants do we need?</a:t>
            </a:r>
            <a:endParaRPr/>
          </a:p>
          <a:p>
            <a:pPr marL="457200" lvl="0" indent="-298450" algn="l" rtl="0">
              <a:spcBef>
                <a:spcPts val="0"/>
              </a:spcBef>
              <a:spcAft>
                <a:spcPts val="0"/>
              </a:spcAft>
              <a:buSzPts val="1100"/>
              <a:buChar char="●"/>
            </a:pPr>
            <a:r>
              <a:rPr lang="en"/>
              <a:t>How are we going to get them?</a:t>
            </a:r>
            <a:endParaRPr/>
          </a:p>
          <a:p>
            <a:pPr marL="457200" lvl="0" indent="-298450" algn="l" rtl="0">
              <a:spcBef>
                <a:spcPts val="0"/>
              </a:spcBef>
              <a:spcAft>
                <a:spcPts val="0"/>
              </a:spcAft>
              <a:buSzPts val="1100"/>
              <a:buChar char="●"/>
            </a:pPr>
            <a:r>
              <a:rPr lang="en"/>
              <a:t>How do we run the experiment?</a:t>
            </a:r>
            <a:endParaRPr/>
          </a:p>
          <a:p>
            <a:pPr marL="457200" lvl="0" indent="-298450" algn="l" rtl="0">
              <a:spcBef>
                <a:spcPts val="0"/>
              </a:spcBef>
              <a:spcAft>
                <a:spcPts val="0"/>
              </a:spcAft>
              <a:buSzPts val="1100"/>
              <a:buChar char="●"/>
            </a:pPr>
            <a:r>
              <a:rPr lang="en"/>
              <a:t>How long does the experiment run for?</a:t>
            </a:r>
            <a:endParaRPr/>
          </a:p>
          <a:p>
            <a:pPr marL="457200" lvl="0" indent="-298450" algn="l" rtl="0">
              <a:spcBef>
                <a:spcPts val="0"/>
              </a:spcBef>
              <a:spcAft>
                <a:spcPts val="0"/>
              </a:spcAft>
              <a:buSzPts val="1100"/>
              <a:buChar char="●"/>
            </a:pPr>
            <a:r>
              <a:rPr lang="en"/>
              <a:t>Are there other qualitative things to learn during this experiment?</a:t>
            </a: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e3b686da3a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e3b686da3a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what your team will do tomorrow and this week</a:t>
            </a:r>
            <a:endParaRPr/>
          </a:p>
          <a:p>
            <a:pPr marL="0" lvl="0" indent="0" algn="l" rtl="0">
              <a:spcBef>
                <a:spcPts val="0"/>
              </a:spcBef>
              <a:spcAft>
                <a:spcPts val="0"/>
              </a:spcAft>
              <a:buClr>
                <a:schemeClr val="dk1"/>
              </a:buClr>
              <a:buSzPts val="1100"/>
              <a:buFont typeface="Arial"/>
              <a:buNone/>
            </a:pPr>
            <a:r>
              <a:rPr lang="en"/>
              <a:t>Include anything else you feel is pertinent towards understanding the direction your team is heading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e3cfdceeb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e3cfdceeb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b81aac5f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b81aac5f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b81aac5f7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b81aac5f7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5c3af31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5c3af31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e3cfdceeb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e3cfdcee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e3cfdceeb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e3cfdcee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5c3af316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5c3af31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e5c3af316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e5c3af316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47c73430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47c73430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Risks:</a:t>
            </a:r>
            <a:endParaRPr/>
          </a:p>
          <a:p>
            <a:pPr marL="457200" lvl="0" indent="-298450" algn="l" rtl="0">
              <a:spcBef>
                <a:spcPts val="0"/>
              </a:spcBef>
              <a:spcAft>
                <a:spcPts val="0"/>
              </a:spcAft>
              <a:buSzPts val="1100"/>
              <a:buChar char="-"/>
            </a:pPr>
            <a:r>
              <a:rPr lang="en"/>
              <a:t>Travel discovery is not a problem</a:t>
            </a:r>
            <a:endParaRPr/>
          </a:p>
          <a:p>
            <a:pPr marL="457200" lvl="0" indent="-298450" algn="l" rtl="0">
              <a:spcBef>
                <a:spcPts val="0"/>
              </a:spcBef>
              <a:spcAft>
                <a:spcPts val="0"/>
              </a:spcAft>
              <a:buSzPts val="1100"/>
              <a:buChar char="-"/>
            </a:pPr>
            <a:r>
              <a:rPr lang="en"/>
              <a:t>Video is not the right medium for discovery</a:t>
            </a:r>
            <a:endParaRPr/>
          </a:p>
          <a:p>
            <a:pPr marL="457200" lvl="0" indent="-298450" algn="l" rtl="0">
              <a:spcBef>
                <a:spcPts val="0"/>
              </a:spcBef>
              <a:spcAft>
                <a:spcPts val="0"/>
              </a:spcAft>
              <a:buSzPts val="1100"/>
              <a:buChar char="-"/>
            </a:pPr>
            <a:r>
              <a:rPr lang="en"/>
              <a:t>Content is hard to come by / Creators are happy with TikTok / YouTube</a:t>
            </a:r>
            <a:endParaRPr/>
          </a:p>
          <a:p>
            <a:pPr marL="457200" lvl="0" indent="-298450" algn="l" rtl="0">
              <a:spcBef>
                <a:spcPts val="0"/>
              </a:spcBef>
              <a:spcAft>
                <a:spcPts val="0"/>
              </a:spcAft>
              <a:buSzPts val="1100"/>
              <a:buChar char="-"/>
            </a:pPr>
            <a:r>
              <a:rPr lang="en"/>
              <a:t>Travel planning is not a problem</a:t>
            </a:r>
            <a:endParaRPr/>
          </a:p>
          <a:p>
            <a:pPr marL="457200" lvl="0" indent="-298450" algn="l" rtl="0">
              <a:spcBef>
                <a:spcPts val="0"/>
              </a:spcBef>
              <a:spcAft>
                <a:spcPts val="0"/>
              </a:spcAft>
              <a:buClr>
                <a:schemeClr val="dk1"/>
              </a:buClr>
              <a:buSzPts val="1100"/>
              <a:buChar char="-"/>
            </a:pPr>
            <a:r>
              <a:rPr lang="en">
                <a:solidFill>
                  <a:schemeClr val="dk1"/>
                </a:solidFill>
              </a:rPr>
              <a:t>Fragmentation of travel content, information and industry is not a problem</a:t>
            </a:r>
            <a:endParaRPr/>
          </a:p>
          <a:p>
            <a:pPr marL="457200" lvl="0" indent="-298450" algn="l" rtl="0">
              <a:spcBef>
                <a:spcPts val="0"/>
              </a:spcBef>
              <a:spcAft>
                <a:spcPts val="0"/>
              </a:spcAft>
              <a:buSzPts val="1100"/>
              <a:buChar char="-"/>
            </a:pPr>
            <a:r>
              <a:rPr lang="en"/>
              <a:t>Travel booking is not a problem</a:t>
            </a:r>
            <a:endParaRPr/>
          </a:p>
          <a:p>
            <a:pPr marL="457200" lvl="0" indent="-298450" algn="l" rtl="0">
              <a:spcBef>
                <a:spcPts val="0"/>
              </a:spcBef>
              <a:spcAft>
                <a:spcPts val="0"/>
              </a:spcAft>
              <a:buSzPts val="1100"/>
              <a:buChar char="-"/>
            </a:pPr>
            <a:r>
              <a:rPr lang="en"/>
              <a:t>Airlines / Hotels / Tours do not want to partner with us as another channel</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e3f5b889f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e3f5b889f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Siehe Folien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e2f64627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e2f64627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e5cbf5cf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e5cbf5cf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e5cbf5cf6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e5cbf5cf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5cbf5cf6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5cbf5cf6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e2f646278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e2f64627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47c73430f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47c7343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Competition</a:t>
            </a:r>
            <a:endParaRPr/>
          </a:p>
          <a:p>
            <a:pPr marL="0" lvl="0" indent="0" algn="l" rtl="0">
              <a:spcBef>
                <a:spcPts val="0"/>
              </a:spcBef>
              <a:spcAft>
                <a:spcPts val="0"/>
              </a:spcAft>
              <a:buNone/>
            </a:pPr>
            <a:r>
              <a:rPr lang="en"/>
              <a:t>Who can we gain market share from</a:t>
            </a:r>
            <a:endParaRPr/>
          </a:p>
          <a:p>
            <a:pPr marL="0" lvl="0" indent="0" algn="l" rtl="0">
              <a:spcBef>
                <a:spcPts val="0"/>
              </a:spcBef>
              <a:spcAft>
                <a:spcPts val="0"/>
              </a:spcAft>
              <a:buNone/>
            </a:pPr>
            <a:r>
              <a:rPr lang="en"/>
              <a:t>What went wrong for competitors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7c73430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7c73430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47c73430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47c73430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c73430f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c73430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should you test over the next week? </a:t>
            </a:r>
            <a:endParaRPr/>
          </a:p>
          <a:p>
            <a:pPr marL="457200" lvl="0" indent="-298450" algn="l" rtl="0">
              <a:spcBef>
                <a:spcPts val="0"/>
              </a:spcBef>
              <a:spcAft>
                <a:spcPts val="0"/>
              </a:spcAft>
              <a:buSzPts val="1100"/>
              <a:buChar char="●"/>
            </a:pPr>
            <a:r>
              <a:rPr lang="en"/>
              <a:t>See hypothesis validation sequence in the slide note on the Business Model Canvas slide. </a:t>
            </a:r>
            <a:endParaRPr/>
          </a:p>
          <a:p>
            <a:pPr marL="457200" lvl="0" indent="-298450" algn="l" rtl="0">
              <a:spcBef>
                <a:spcPts val="0"/>
              </a:spcBef>
              <a:spcAft>
                <a:spcPts val="0"/>
              </a:spcAft>
              <a:buSzPts val="1100"/>
              <a:buChar char="●"/>
            </a:pPr>
            <a:r>
              <a:rPr lang="en"/>
              <a:t>Rank your hypotheses by High Impact + Low Confidence/Certainty </a:t>
            </a:r>
            <a:endParaRPr/>
          </a:p>
          <a:p>
            <a:pPr marL="0" lvl="0" indent="0" algn="l" rtl="0">
              <a:spcBef>
                <a:spcPts val="0"/>
              </a:spcBef>
              <a:spcAft>
                <a:spcPts val="0"/>
              </a:spcAft>
              <a:buNone/>
            </a:pPr>
            <a:endParaRPr/>
          </a:p>
          <a:p>
            <a:pPr marL="0" lvl="0" indent="0" algn="l" rtl="0">
              <a:spcBef>
                <a:spcPts val="0"/>
              </a:spcBef>
              <a:spcAft>
                <a:spcPts val="0"/>
              </a:spcAft>
              <a:buNone/>
            </a:pPr>
            <a:r>
              <a:rPr lang="en"/>
              <a:t>Using this slide:</a:t>
            </a:r>
            <a:endParaRPr/>
          </a:p>
          <a:p>
            <a:pPr marL="457200" lvl="0" indent="-298450" algn="l" rtl="0">
              <a:spcBef>
                <a:spcPts val="0"/>
              </a:spcBef>
              <a:spcAft>
                <a:spcPts val="0"/>
              </a:spcAft>
              <a:buSzPts val="1100"/>
              <a:buChar char="●"/>
            </a:pPr>
            <a:r>
              <a:rPr lang="en"/>
              <a:t>Before running the test, complete left side boxes and leave right side boxes blank. </a:t>
            </a:r>
            <a:endParaRPr/>
          </a:p>
          <a:p>
            <a:pPr marL="457200" lvl="0" indent="-298450" algn="l" rtl="0">
              <a:spcBef>
                <a:spcPts val="0"/>
              </a:spcBef>
              <a:spcAft>
                <a:spcPts val="0"/>
              </a:spcAft>
              <a:buSzPts val="1100"/>
              <a:buChar char="●"/>
            </a:pPr>
            <a:r>
              <a:rPr lang="en"/>
              <a:t>After running the test, leave original left side boxes untouched and complete right side boxes to compare predicted to actual</a:t>
            </a:r>
            <a:endParaRPr/>
          </a:p>
          <a:p>
            <a:pPr marL="457200" lvl="0" indent="-298450" algn="l" rtl="0">
              <a:spcBef>
                <a:spcPts val="0"/>
              </a:spcBef>
              <a:spcAft>
                <a:spcPts val="0"/>
              </a:spcAft>
              <a:buSzPts val="1100"/>
              <a:buChar char="●"/>
            </a:pPr>
            <a:r>
              <a:rPr lang="en"/>
              <a:t>Feel free to add subsequent slides with screenshots, photos, or other visuals showing your test setup and results</a:t>
            </a:r>
            <a:endParaRPr/>
          </a:p>
          <a:p>
            <a:pPr marL="0" lvl="0" indent="0" algn="l" rtl="0">
              <a:spcBef>
                <a:spcPts val="0"/>
              </a:spcBef>
              <a:spcAft>
                <a:spcPts val="0"/>
              </a:spcAft>
              <a:buNone/>
            </a:pPr>
            <a:endParaRPr/>
          </a:p>
          <a:p>
            <a:pPr marL="0" lvl="0" indent="0" algn="l" rtl="0">
              <a:spcBef>
                <a:spcPts val="0"/>
              </a:spcBef>
              <a:spcAft>
                <a:spcPts val="0"/>
              </a:spcAft>
              <a:buNone/>
            </a:pPr>
            <a:r>
              <a:rPr lang="en"/>
              <a:t>Other questions to ask yourself for effective experiment design (Source: Testing With Humans):</a:t>
            </a:r>
            <a:endParaRPr/>
          </a:p>
          <a:p>
            <a:pPr marL="457200" lvl="0" indent="-298450" algn="l" rtl="0">
              <a:spcBef>
                <a:spcPts val="0"/>
              </a:spcBef>
              <a:spcAft>
                <a:spcPts val="0"/>
              </a:spcAft>
              <a:buSzPts val="1100"/>
              <a:buChar char="●"/>
            </a:pPr>
            <a:r>
              <a:rPr lang="en"/>
              <a:t>What hypotheses do we want to prove / disprove?</a:t>
            </a:r>
            <a:endParaRPr/>
          </a:p>
          <a:p>
            <a:pPr marL="457200" lvl="0" indent="-298450" algn="l" rtl="0">
              <a:spcBef>
                <a:spcPts val="0"/>
              </a:spcBef>
              <a:spcAft>
                <a:spcPts val="0"/>
              </a:spcAft>
              <a:buSzPts val="1100"/>
              <a:buChar char="●"/>
            </a:pPr>
            <a:r>
              <a:rPr lang="en"/>
              <a:t>For each hypothesis, what quantifiable result indicates success? i.e. your pass/fail metrics</a:t>
            </a:r>
            <a:endParaRPr/>
          </a:p>
          <a:p>
            <a:pPr marL="457200" lvl="0" indent="-298450" algn="l" rtl="0">
              <a:spcBef>
                <a:spcPts val="0"/>
              </a:spcBef>
              <a:spcAft>
                <a:spcPts val="0"/>
              </a:spcAft>
              <a:buSzPts val="1100"/>
              <a:buChar char="●"/>
            </a:pPr>
            <a:r>
              <a:rPr lang="en"/>
              <a:t>Who are the target participants of this experiment?</a:t>
            </a:r>
            <a:endParaRPr/>
          </a:p>
          <a:p>
            <a:pPr marL="457200" lvl="0" indent="-298450" algn="l" rtl="0">
              <a:spcBef>
                <a:spcPts val="0"/>
              </a:spcBef>
              <a:spcAft>
                <a:spcPts val="0"/>
              </a:spcAft>
              <a:buSzPts val="1100"/>
              <a:buChar char="●"/>
            </a:pPr>
            <a:r>
              <a:rPr lang="en"/>
              <a:t>How many participants do we need?</a:t>
            </a:r>
            <a:endParaRPr/>
          </a:p>
          <a:p>
            <a:pPr marL="457200" lvl="0" indent="-298450" algn="l" rtl="0">
              <a:spcBef>
                <a:spcPts val="0"/>
              </a:spcBef>
              <a:spcAft>
                <a:spcPts val="0"/>
              </a:spcAft>
              <a:buSzPts val="1100"/>
              <a:buChar char="●"/>
            </a:pPr>
            <a:r>
              <a:rPr lang="en"/>
              <a:t>How are we going to get them?</a:t>
            </a:r>
            <a:endParaRPr/>
          </a:p>
          <a:p>
            <a:pPr marL="457200" lvl="0" indent="-298450" algn="l" rtl="0">
              <a:spcBef>
                <a:spcPts val="0"/>
              </a:spcBef>
              <a:spcAft>
                <a:spcPts val="0"/>
              </a:spcAft>
              <a:buSzPts val="1100"/>
              <a:buChar char="●"/>
            </a:pPr>
            <a:r>
              <a:rPr lang="en"/>
              <a:t>How do we run the experiment?</a:t>
            </a:r>
            <a:endParaRPr/>
          </a:p>
          <a:p>
            <a:pPr marL="457200" lvl="0" indent="-298450" algn="l" rtl="0">
              <a:spcBef>
                <a:spcPts val="0"/>
              </a:spcBef>
              <a:spcAft>
                <a:spcPts val="0"/>
              </a:spcAft>
              <a:buSzPts val="1100"/>
              <a:buChar char="●"/>
            </a:pPr>
            <a:r>
              <a:rPr lang="en"/>
              <a:t>How long does the experiment run for?</a:t>
            </a:r>
            <a:endParaRPr/>
          </a:p>
          <a:p>
            <a:pPr marL="457200" lvl="0" indent="-298450" algn="l" rtl="0">
              <a:spcBef>
                <a:spcPts val="0"/>
              </a:spcBef>
              <a:spcAft>
                <a:spcPts val="0"/>
              </a:spcAft>
              <a:buSzPts val="1100"/>
              <a:buChar char="●"/>
            </a:pPr>
            <a:r>
              <a:rPr lang="en"/>
              <a:t>Are there other qualitative things to learn during this experiment?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551695"/>
            <a:ext cx="7886700" cy="5385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177E89"/>
              </a:buClr>
              <a:buSzPts val="3300"/>
              <a:buFont typeface="Helvetica Neue"/>
              <a:buNone/>
              <a:defRPr>
                <a:solidFill>
                  <a:srgbClr val="177E89"/>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205093"/>
            <a:ext cx="7886700" cy="3303000"/>
          </a:xfrm>
          <a:prstGeom prst="rect">
            <a:avLst/>
          </a:prstGeom>
          <a:noFill/>
          <a:ln>
            <a:noFill/>
          </a:ln>
        </p:spPr>
        <p:txBody>
          <a:bodyPr spcFirstLastPara="1" wrap="square" lIns="68575" tIns="34275" rIns="68575" bIns="34275" anchor="t" anchorCtr="0">
            <a:normAutofit/>
          </a:bodyPr>
          <a:lstStyle>
            <a:lvl1pPr marL="457200" lvl="0" indent="-361950" algn="l" rtl="0">
              <a:lnSpc>
                <a:spcPct val="90000"/>
              </a:lnSpc>
              <a:spcBef>
                <a:spcPts val="800"/>
              </a:spcBef>
              <a:spcAft>
                <a:spcPts val="0"/>
              </a:spcAft>
              <a:buClr>
                <a:srgbClr val="7F7F7F"/>
              </a:buClr>
              <a:buSzPts val="2100"/>
              <a:buChar char="●"/>
              <a:defRPr i="0"/>
            </a:lvl1pPr>
            <a:lvl2pPr marL="914400" lvl="1" indent="-342900" algn="l" rtl="0">
              <a:lnSpc>
                <a:spcPct val="90000"/>
              </a:lnSpc>
              <a:spcBef>
                <a:spcPts val="1200"/>
              </a:spcBef>
              <a:spcAft>
                <a:spcPts val="0"/>
              </a:spcAft>
              <a:buClr>
                <a:srgbClr val="7F7F7F"/>
              </a:buClr>
              <a:buSzPts val="1800"/>
              <a:buChar char="○"/>
              <a:defRPr b="0" i="0"/>
            </a:lvl2pPr>
            <a:lvl3pPr marL="1371600" lvl="2" indent="-323850" algn="l" rtl="0">
              <a:lnSpc>
                <a:spcPct val="90000"/>
              </a:lnSpc>
              <a:spcBef>
                <a:spcPts val="1200"/>
              </a:spcBef>
              <a:spcAft>
                <a:spcPts val="0"/>
              </a:spcAft>
              <a:buClr>
                <a:srgbClr val="7F7F7F"/>
              </a:buClr>
              <a:buSzPts val="1500"/>
              <a:buChar char="■"/>
              <a:defRPr b="0" i="0"/>
            </a:lvl3pPr>
            <a:lvl4pPr marL="1828800" lvl="3" indent="-317500" algn="l" rtl="0">
              <a:lnSpc>
                <a:spcPct val="90000"/>
              </a:lnSpc>
              <a:spcBef>
                <a:spcPts val="1200"/>
              </a:spcBef>
              <a:spcAft>
                <a:spcPts val="0"/>
              </a:spcAft>
              <a:buClr>
                <a:srgbClr val="7F7F7F"/>
              </a:buClr>
              <a:buSzPts val="1400"/>
              <a:buChar char="●"/>
              <a:defRPr b="0" i="0"/>
            </a:lvl4pPr>
            <a:lvl5pPr marL="2286000" lvl="4" indent="-317500" algn="l" rtl="0">
              <a:lnSpc>
                <a:spcPct val="90000"/>
              </a:lnSpc>
              <a:spcBef>
                <a:spcPts val="1200"/>
              </a:spcBef>
              <a:spcAft>
                <a:spcPts val="0"/>
              </a:spcAft>
              <a:buClr>
                <a:srgbClr val="7F7F7F"/>
              </a:buClr>
              <a:buSzPts val="1400"/>
              <a:buChar char="○"/>
              <a:defRPr b="0" i="0"/>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1" y="205978"/>
            <a:ext cx="7128000" cy="3954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270"/>
              </a:spcBef>
              <a:spcAft>
                <a:spcPts val="0"/>
              </a:spcAft>
              <a:buSzPts val="1800"/>
              <a:buChar char="▪"/>
              <a:defRPr/>
            </a:lvl1pPr>
            <a:lvl2pPr marL="914400" lvl="1" indent="-342900" algn="l" rtl="0">
              <a:lnSpc>
                <a:spcPct val="100000"/>
              </a:lnSpc>
              <a:spcBef>
                <a:spcPts val="270"/>
              </a:spcBef>
              <a:spcAft>
                <a:spcPts val="0"/>
              </a:spcAft>
              <a:buClr>
                <a:schemeClr val="dk1"/>
              </a:buClr>
              <a:buSzPts val="1800"/>
              <a:buChar char="•"/>
              <a:defRPr/>
            </a:lvl2pPr>
            <a:lvl3pPr marL="1371600" lvl="2" indent="-342900" algn="l" rtl="0">
              <a:lnSpc>
                <a:spcPct val="100000"/>
              </a:lnSpc>
              <a:spcBef>
                <a:spcPts val="270"/>
              </a:spcBef>
              <a:spcAft>
                <a:spcPts val="0"/>
              </a:spcAft>
              <a:buSzPts val="1800"/>
              <a:buChar char="▪"/>
              <a:defRPr/>
            </a:lvl3pPr>
            <a:lvl4pPr marL="1828800" lvl="3" indent="-342900" algn="l" rtl="0">
              <a:lnSpc>
                <a:spcPct val="100000"/>
              </a:lnSpc>
              <a:spcBef>
                <a:spcPts val="270"/>
              </a:spcBef>
              <a:spcAft>
                <a:spcPts val="0"/>
              </a:spcAft>
              <a:buClr>
                <a:schemeClr val="dk1"/>
              </a:buClr>
              <a:buSzPts val="1800"/>
              <a:buChar char="–"/>
              <a:defRPr/>
            </a:lvl4pPr>
            <a:lvl5pPr marL="2286000" lvl="4" indent="-342900" algn="l" rtl="0">
              <a:lnSpc>
                <a:spcPct val="100000"/>
              </a:lnSpc>
              <a:spcBef>
                <a:spcPts val="270"/>
              </a:spcBef>
              <a:spcAft>
                <a:spcPts val="0"/>
              </a:spcAft>
              <a:buClr>
                <a:schemeClr val="dk1"/>
              </a:buClr>
              <a:buSzPts val="1800"/>
              <a:buChar char="»"/>
              <a:defRPr/>
            </a:lvl5pPr>
            <a:lvl6pPr marL="2743200" lvl="5" indent="-342900" algn="l" rtl="0">
              <a:lnSpc>
                <a:spcPct val="100000"/>
              </a:lnSpc>
              <a:spcBef>
                <a:spcPts val="270"/>
              </a:spcBef>
              <a:spcAft>
                <a:spcPts val="0"/>
              </a:spcAft>
              <a:buClr>
                <a:schemeClr val="dk1"/>
              </a:buClr>
              <a:buSzPts val="1800"/>
              <a:buChar char="•"/>
              <a:defRPr/>
            </a:lvl6pPr>
            <a:lvl7pPr marL="3200400" lvl="6" indent="-342900" algn="l" rtl="0">
              <a:lnSpc>
                <a:spcPct val="100000"/>
              </a:lnSpc>
              <a:spcBef>
                <a:spcPts val="270"/>
              </a:spcBef>
              <a:spcAft>
                <a:spcPts val="0"/>
              </a:spcAft>
              <a:buClr>
                <a:schemeClr val="dk1"/>
              </a:buClr>
              <a:buSzPts val="1800"/>
              <a:buChar char="•"/>
              <a:defRPr/>
            </a:lvl7pPr>
            <a:lvl8pPr marL="3657600" lvl="7" indent="-342900" algn="l" rtl="0">
              <a:lnSpc>
                <a:spcPct val="100000"/>
              </a:lnSpc>
              <a:spcBef>
                <a:spcPts val="270"/>
              </a:spcBef>
              <a:spcAft>
                <a:spcPts val="0"/>
              </a:spcAft>
              <a:buClr>
                <a:schemeClr val="dk1"/>
              </a:buClr>
              <a:buSzPts val="1800"/>
              <a:buChar char="•"/>
              <a:defRPr/>
            </a:lvl8pPr>
            <a:lvl9pPr marL="4114800" lvl="8" indent="-342900" algn="l" rtl="0">
              <a:lnSpc>
                <a:spcPct val="100000"/>
              </a:lnSpc>
              <a:spcBef>
                <a:spcPts val="27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rmAutofit/>
          </a:bodyPr>
          <a:lstStyle>
            <a:lvl1pPr marL="0" marR="0" lvl="0"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kroati.de/kroatien-istrien/pula.html#sehenswertes" TargetMode="External"/><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2" Type="http://schemas.openxmlformats.org/officeDocument/2006/relationships/notesSlide" Target="../notesSlides/notesSlide16.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crazytourist.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20.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23.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2" Type="http://schemas.openxmlformats.org/officeDocument/2006/relationships/notesSlide" Target="../notesSlides/notesSlide30.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docs.google.com/document/d/19ceaAfSzC-NZffRz4BgzFi64DK-THguQ3r1bVybcCEI/edit" TargetMode="External"/><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hyperlink" Target="https://docs.google.com/document/d/1GQzypdHbnW-RKQ92siHY3VRtTp9gq6lfMm_HwPj5YMw/edi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hyperlink" Target="https://maps.sygic.com/#/?map=13,37.7852,-122.3874" TargetMode="External"/><Relationship Id="rId3" Type="http://schemas.openxmlformats.org/officeDocument/2006/relationships/hyperlink" Target="https://laya.ai/" TargetMode="External"/><Relationship Id="rId7" Type="http://schemas.openxmlformats.org/officeDocument/2006/relationships/hyperlink" Target="https://www.triphobo.com/"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hyperlink" Target="https://docs.google.com/spreadsheets/d/1jrs6C9kquYmlbxQOC55y1Qt2vCb4dpvktsYDuEEBk0E/edit#gid=417523083" TargetMode="External"/><Relationship Id="rId11" Type="http://schemas.openxmlformats.org/officeDocument/2006/relationships/hyperlink" Target="https://pavel-nosikov.medium.com/online-travel-planners-research-6a3611fbbee0" TargetMode="External"/><Relationship Id="rId5" Type="http://schemas.openxmlformats.org/officeDocument/2006/relationships/hyperlink" Target="https://www.quora.com/What-are-some-of-the-cheapest-ways-to-field-a-survey-of-500-ordinary-consumers" TargetMode="External"/><Relationship Id="rId10" Type="http://schemas.openxmlformats.org/officeDocument/2006/relationships/hyperlink" Target="https://medium.com/the-vanguard/the-case-for-travel-planning-startups-and-why-you-should-never-ever-start-one-15c13119e15f" TargetMode="External"/><Relationship Id="rId4" Type="http://schemas.openxmlformats.org/officeDocument/2006/relationships/hyperlink" Target="https://www.reddit.com/r/solotravel/comments/oi3xna/itinerary_planning_tools/" TargetMode="External"/><Relationship Id="rId9" Type="http://schemas.openxmlformats.org/officeDocument/2006/relationships/hyperlink" Target="https://www.inspirock.com/"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2" Type="http://schemas.openxmlformats.org/officeDocument/2006/relationships/notesSlide" Target="../notesSlides/notesSlide6.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trends.google.com/trends/explore?date=today%205-y&amp;q=things%20to%20do%20in%20munich,atrakcje%20monachium,sehensw%C3%BCrdigkeiten%20m%C3%BCnche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Week 5</a:t>
            </a:r>
            <a:endParaRPr/>
          </a:p>
        </p:txBody>
      </p:sp>
      <p:sp>
        <p:nvSpPr>
          <p:cNvPr id="67" name="Google Shape;6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Focus: Things to do / Routes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Week 4</a:t>
            </a:r>
            <a:endParaRPr/>
          </a:p>
        </p:txBody>
      </p:sp>
      <p:sp>
        <p:nvSpPr>
          <p:cNvPr id="243" name="Google Shape;243;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Current Status</a:t>
            </a:r>
            <a:endParaRPr/>
          </a:p>
        </p:txBody>
      </p:sp>
      <p:sp>
        <p:nvSpPr>
          <p:cNvPr id="249" name="Google Shape;249;p25"/>
          <p:cNvSpPr txBox="1"/>
          <p:nvPr/>
        </p:nvSpPr>
        <p:spPr>
          <a:xfrm>
            <a:off x="457200" y="590550"/>
            <a:ext cx="8388600" cy="438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900"/>
              <a:t>For </a:t>
            </a:r>
            <a:r>
              <a:rPr lang="en" sz="1900">
                <a:highlight>
                  <a:srgbClr val="9FC5E8"/>
                </a:highlight>
              </a:rPr>
              <a:t>people who want to plan trips with travel destinations that are interesting for them</a:t>
            </a:r>
            <a:r>
              <a:rPr lang="en" sz="1900"/>
              <a:t> who </a:t>
            </a:r>
            <a:r>
              <a:rPr lang="en" sz="1900">
                <a:highlight>
                  <a:srgbClr val="FFD966"/>
                </a:highlight>
              </a:rPr>
              <a:t>do not want to painstakingly search fragmented information on the web</a:t>
            </a:r>
            <a:r>
              <a:rPr lang="en" sz="1900"/>
              <a:t>, </a:t>
            </a:r>
            <a:r>
              <a:rPr lang="en" sz="1900" i="1">
                <a:highlight>
                  <a:srgbClr val="E91D63"/>
                </a:highlight>
              </a:rPr>
              <a:t>truv.ai</a:t>
            </a:r>
            <a:r>
              <a:rPr lang="en" sz="1900"/>
              <a:t> provides a </a:t>
            </a:r>
            <a:r>
              <a:rPr lang="en" sz="1900">
                <a:highlight>
                  <a:srgbClr val="CCCCCC"/>
                </a:highlight>
              </a:rPr>
              <a:t>mix and match planning and booking platform</a:t>
            </a:r>
            <a:r>
              <a:rPr lang="en" sz="1900"/>
              <a:t> that </a:t>
            </a:r>
            <a:r>
              <a:rPr lang="en" sz="1900">
                <a:highlight>
                  <a:srgbClr val="EA9999"/>
                </a:highlight>
              </a:rPr>
              <a:t>allows users to find, save, and book travel all in one place</a:t>
            </a:r>
            <a:r>
              <a:rPr lang="en" sz="1900"/>
              <a:t>. Unlike our competitors, we </a:t>
            </a:r>
            <a:r>
              <a:rPr lang="en" sz="1900">
                <a:highlight>
                  <a:srgbClr val="88D3CE"/>
                </a:highlight>
              </a:rPr>
              <a:t>assume that people start from must see attractions to plan their coarse route, but want to design their own trip given guide like information about places most worthy to visit + mix &amp; match of blogger routes that create trust in validity of routes. Planning of potential trip items is done before leaving and in a loose To Do list, while during the trip people want to decide flexibly.</a:t>
            </a:r>
            <a:endParaRPr sz="2100">
              <a:latin typeface="Calibri"/>
              <a:ea typeface="Calibri"/>
              <a:cs typeface="Calibri"/>
              <a:sym typeface="Calibri"/>
            </a:endParaRPr>
          </a:p>
        </p:txBody>
      </p:sp>
      <p:sp>
        <p:nvSpPr>
          <p:cNvPr id="250" name="Google Shape;250;p25"/>
          <p:cNvSpPr txBox="1"/>
          <p:nvPr/>
        </p:nvSpPr>
        <p:spPr>
          <a:xfrm>
            <a:off x="1289225" y="5971325"/>
            <a:ext cx="1174200" cy="127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Validation</a:t>
            </a:r>
            <a:endParaRPr sz="1200">
              <a:solidFill>
                <a:srgbClr val="1877F2"/>
              </a:solidFill>
              <a:latin typeface="Poppins"/>
              <a:ea typeface="Poppins"/>
              <a:cs typeface="Poppins"/>
              <a:sym typeface="Poppins"/>
            </a:endParaRPr>
          </a:p>
          <a:p>
            <a:pPr marL="0" lvl="0" indent="0" algn="l" rtl="0">
              <a:spcBef>
                <a:spcPts val="0"/>
              </a:spcBef>
              <a:spcAft>
                <a:spcPts val="0"/>
              </a:spcAft>
              <a:buNone/>
            </a:pPr>
            <a:r>
              <a:rPr lang="en" sz="1200">
                <a:solidFill>
                  <a:srgbClr val="1877F2"/>
                </a:solidFill>
                <a:latin typeface="Poppins"/>
                <a:ea typeface="Poppins"/>
                <a:cs typeface="Poppins"/>
                <a:sym typeface="Poppins"/>
              </a:rPr>
              <a:t>Interviews</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Spoke with &gt;20 key stakeholders and are continuing to have these conversations.</a:t>
            </a:r>
            <a:endParaRPr sz="800" i="1">
              <a:solidFill>
                <a:srgbClr val="1877F2"/>
              </a:solidFill>
              <a:latin typeface="Poppins"/>
              <a:ea typeface="Poppins"/>
              <a:cs typeface="Poppins"/>
              <a:sym typeface="Poppins"/>
            </a:endParaRPr>
          </a:p>
        </p:txBody>
      </p:sp>
      <p:sp>
        <p:nvSpPr>
          <p:cNvPr id="251" name="Google Shape;251;p25"/>
          <p:cNvSpPr txBox="1"/>
          <p:nvPr/>
        </p:nvSpPr>
        <p:spPr>
          <a:xfrm>
            <a:off x="3104325" y="5971325"/>
            <a:ext cx="13824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Secured Initial Data</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Secured Medicare facility dataset and MIMIC III Dataset (EHR data for 80k patients).</a:t>
            </a:r>
            <a:endParaRPr sz="800" i="1">
              <a:solidFill>
                <a:srgbClr val="1877F2"/>
              </a:solidFill>
              <a:latin typeface="Poppins"/>
              <a:ea typeface="Poppins"/>
              <a:cs typeface="Poppins"/>
              <a:sym typeface="Poppins"/>
            </a:endParaRPr>
          </a:p>
        </p:txBody>
      </p:sp>
      <p:sp>
        <p:nvSpPr>
          <p:cNvPr id="252" name="Google Shape;252;p25"/>
          <p:cNvSpPr txBox="1"/>
          <p:nvPr/>
        </p:nvSpPr>
        <p:spPr>
          <a:xfrm>
            <a:off x="4964675" y="5971325"/>
            <a:ext cx="15366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Have Begun Work on a Prototype</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Beginning work to create our algorithm using the training dataset.</a:t>
            </a:r>
            <a:endParaRPr sz="800" i="1">
              <a:solidFill>
                <a:srgbClr val="1877F2"/>
              </a:solidFill>
              <a:latin typeface="Poppins"/>
              <a:ea typeface="Poppins"/>
              <a:cs typeface="Poppins"/>
              <a:sym typeface="Poppins"/>
            </a:endParaRPr>
          </a:p>
        </p:txBody>
      </p:sp>
      <p:grpSp>
        <p:nvGrpSpPr>
          <p:cNvPr id="253" name="Google Shape;253;p25"/>
          <p:cNvGrpSpPr/>
          <p:nvPr/>
        </p:nvGrpSpPr>
        <p:grpSpPr>
          <a:xfrm>
            <a:off x="1351925" y="5499575"/>
            <a:ext cx="3848250" cy="166800"/>
            <a:chOff x="818525" y="2832575"/>
            <a:chExt cx="3848250" cy="166800"/>
          </a:xfrm>
        </p:grpSpPr>
        <p:cxnSp>
          <p:nvCxnSpPr>
            <p:cNvPr id="254" name="Google Shape;254;p25"/>
            <p:cNvCxnSpPr/>
            <p:nvPr/>
          </p:nvCxnSpPr>
          <p:spPr>
            <a:xfrm rot="10800000">
              <a:off x="883525" y="2915225"/>
              <a:ext cx="1848600" cy="1500"/>
            </a:xfrm>
            <a:prstGeom prst="straightConnector1">
              <a:avLst/>
            </a:prstGeom>
            <a:noFill/>
            <a:ln w="38100" cap="flat" cmpd="sng">
              <a:solidFill>
                <a:srgbClr val="000000"/>
              </a:solidFill>
              <a:prstDash val="solid"/>
              <a:round/>
              <a:headEnd type="none" w="med" len="med"/>
              <a:tailEnd type="none" w="med" len="med"/>
            </a:ln>
          </p:spPr>
        </p:cxnSp>
        <p:cxnSp>
          <p:nvCxnSpPr>
            <p:cNvPr id="255" name="Google Shape;255;p25"/>
            <p:cNvCxnSpPr/>
            <p:nvPr/>
          </p:nvCxnSpPr>
          <p:spPr>
            <a:xfrm rot="10800000" flipH="1">
              <a:off x="2732125" y="2915225"/>
              <a:ext cx="1848600" cy="1500"/>
            </a:xfrm>
            <a:prstGeom prst="straightConnector1">
              <a:avLst/>
            </a:prstGeom>
            <a:noFill/>
            <a:ln w="38100" cap="flat" cmpd="sng">
              <a:solidFill>
                <a:srgbClr val="000000"/>
              </a:solidFill>
              <a:prstDash val="solid"/>
              <a:round/>
              <a:headEnd type="none" w="med" len="med"/>
              <a:tailEnd type="none" w="med" len="med"/>
            </a:ln>
          </p:spPr>
        </p:cxnSp>
        <p:sp>
          <p:nvSpPr>
            <p:cNvPr id="256" name="Google Shape;256;p25"/>
            <p:cNvSpPr/>
            <p:nvPr/>
          </p:nvSpPr>
          <p:spPr>
            <a:xfrm>
              <a:off x="81852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2659250"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449997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342900" y="154475"/>
            <a:ext cx="84858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Travel Planning and booking</a:t>
            </a:r>
            <a:endParaRPr/>
          </a:p>
        </p:txBody>
      </p:sp>
      <p:sp>
        <p:nvSpPr>
          <p:cNvPr id="264" name="Google Shape;264;p26"/>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strike="sngStrike">
              <a:solidFill>
                <a:srgbClr val="FF0000"/>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Choose country first as people already know where they want to </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Structure content like guide book</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Show must-see attractions as locations/areas to go to per country on a map </a:t>
            </a:r>
            <a:endParaRPr sz="600">
              <a:solidFill>
                <a:schemeClr val="dk1"/>
              </a:solidFill>
              <a:latin typeface="Helvetica Neue"/>
              <a:ea typeface="Helvetica Neue"/>
              <a:cs typeface="Helvetica Neue"/>
              <a:sym typeface="Helvetica Neue"/>
            </a:endParaRPr>
          </a:p>
          <a:p>
            <a:pPr marL="685800" lvl="1"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With ranking as people care about order</a:t>
            </a:r>
            <a:endParaRPr sz="600">
              <a:solidFill>
                <a:schemeClr val="dk1"/>
              </a:solidFill>
              <a:latin typeface="Helvetica Neue"/>
              <a:ea typeface="Helvetica Neue"/>
              <a:cs typeface="Helvetica Neue"/>
              <a:sym typeface="Helvetica Neue"/>
            </a:endParaRPr>
          </a:p>
          <a:p>
            <a:pPr marL="685800" lvl="1"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With proof of bloggers, travelers that actually were there</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Allow to define a coarse route  of areas on the map (L_1, L2, ...Ln)</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Per location L_i there are all information bundled (like </a:t>
            </a:r>
            <a:r>
              <a:rPr lang="en" sz="600" u="sng">
                <a:solidFill>
                  <a:schemeClr val="hlink"/>
                </a:solidFill>
                <a:latin typeface="Helvetica Neue"/>
                <a:ea typeface="Helvetica Neue"/>
                <a:cs typeface="Helvetica Neue"/>
                <a:sym typeface="Helvetica Neue"/>
                <a:hlinkClick r:id="rId3"/>
              </a:rPr>
              <a:t>this</a:t>
            </a:r>
            <a:r>
              <a:rPr lang="en" sz="600">
                <a:solidFill>
                  <a:schemeClr val="dk1"/>
                </a:solidFill>
                <a:latin typeface="Helvetica Neue"/>
                <a:ea typeface="Helvetica Neue"/>
                <a:cs typeface="Helvetica Neue"/>
                <a:sym typeface="Helvetica Neue"/>
              </a:rPr>
              <a:t> )</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Per L_i choose tours, sites, restaurants,... that I like - those end up on a To Do list for location L_i (can be extended any time)</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Wallet With to do list per L_i</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Wallet With bookings I made (e.g. tickets, flights…)</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Affiliate links per booking</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Upload images and videos per part of trip</a:t>
            </a:r>
            <a:endParaRPr sz="600">
              <a:solidFill>
                <a:schemeClr val="dk1"/>
              </a:solidFill>
              <a:latin typeface="Helvetica Neue"/>
              <a:ea typeface="Helvetica Neue"/>
              <a:cs typeface="Helvetica Neue"/>
              <a:sym typeface="Helvetica Neue"/>
            </a:endParaRPr>
          </a:p>
        </p:txBody>
      </p:sp>
      <p:sp>
        <p:nvSpPr>
          <p:cNvPr id="265" name="Google Shape;265;p26"/>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One app and not a hundred</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S</a:t>
            </a:r>
            <a:r>
              <a:rPr lang="en" sz="600">
                <a:solidFill>
                  <a:schemeClr val="dk1"/>
                </a:solidFill>
                <a:latin typeface="Helvetica Neue"/>
                <a:ea typeface="Helvetica Neue"/>
                <a:cs typeface="Helvetica Neue"/>
                <a:sym typeface="Helvetica Neue"/>
              </a:rPr>
              <a:t>mart semi-automated </a:t>
            </a:r>
            <a:r>
              <a:rPr lang="en" sz="600">
                <a:solidFill>
                  <a:srgbClr val="38761D"/>
                </a:solidFill>
                <a:latin typeface="Helvetica Neue"/>
                <a:ea typeface="Helvetica Neue"/>
                <a:cs typeface="Helvetica Neue"/>
                <a:sym typeface="Helvetica Neue"/>
              </a:rPr>
              <a:t>itinerary planner</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solidFill>
                  <a:srgbClr val="38761D"/>
                </a:solidFill>
                <a:latin typeface="Helvetica Neue"/>
                <a:ea typeface="Helvetica Neue"/>
                <a:cs typeface="Helvetica Neue"/>
                <a:sym typeface="Helvetica Neue"/>
              </a:rPr>
              <a:t>All-in-one trip booking, modification, and cancellation</a:t>
            </a:r>
            <a:endParaRPr sz="600">
              <a:solidFill>
                <a:schemeClr val="dk1"/>
              </a:solidFill>
              <a:latin typeface="Helvetica Neue"/>
              <a:ea typeface="Helvetica Neue"/>
              <a:cs typeface="Helvetica Neue"/>
              <a:sym typeface="Helvetica Neue"/>
            </a:endParaRPr>
          </a:p>
          <a:p>
            <a:pPr marL="177800" lvl="0" indent="-8890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266" name="Google Shape;266;p26"/>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45720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Faster and easier planning of trip</a:t>
            </a:r>
            <a:endParaRPr sz="600">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Centralized information on locations, attractions, restaurants per target</a:t>
            </a:r>
            <a:endParaRPr sz="600">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Pre-chosen to do’s for each part of my trip to flexibly decide what to do based on mood during trip</a:t>
            </a:r>
            <a:endParaRPr sz="600">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List of bookings and document  all in one app</a:t>
            </a:r>
            <a:endParaRPr sz="600">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Include experience of other travelers </a:t>
            </a:r>
            <a:endParaRPr sz="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267" name="Google Shape;267;p26"/>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268" name="Google Shape;268;p26"/>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269" name="Google Shape;269;p26"/>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600" strike="sngStrike">
              <a:solidFill>
                <a:srgbClr val="FF0000"/>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Browsing 1,000 websites</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Coordinating flights, hotels, transport, activities </a:t>
            </a:r>
            <a:endParaRPr sz="600">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Finding best and cheapest flight, hotel, activity</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Managing / Canceling everything separately</a:t>
            </a:r>
            <a:endParaRPr sz="600">
              <a:solidFill>
                <a:srgbClr val="38761D"/>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270" name="Google Shape;270;p26"/>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600">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Smarter planning allows to more effectively plan trip </a:t>
            </a:r>
            <a:endParaRPr sz="600">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time saving, based on other travelers opinions</a:t>
            </a:r>
            <a:endParaRPr sz="600">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Flexible decision what to do when based on preselection</a:t>
            </a:r>
            <a:endParaRPr sz="600">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One app for all documents</a:t>
            </a:r>
            <a:endParaRPr sz="600">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Zero hassle all-in-one cancellation</a:t>
            </a:r>
            <a:endParaRPr sz="600">
              <a:solidFill>
                <a:srgbClr val="38761D"/>
              </a:solidFill>
              <a:latin typeface="Helvetica Neue"/>
              <a:ea typeface="Helvetica Neue"/>
              <a:cs typeface="Helvetica Neue"/>
              <a:sym typeface="Helvetica Neue"/>
            </a:endParaRPr>
          </a:p>
        </p:txBody>
      </p:sp>
      <p:sp>
        <p:nvSpPr>
          <p:cNvPr id="271" name="Google Shape;271;p26"/>
          <p:cNvSpPr txBox="1"/>
          <p:nvPr/>
        </p:nvSpPr>
        <p:spPr>
          <a:xfrm>
            <a:off x="7038496" y="1547532"/>
            <a:ext cx="2000700" cy="3386400"/>
          </a:xfrm>
          <a:prstGeom prst="rect">
            <a:avLst/>
          </a:prstGeom>
          <a:noFill/>
          <a:ln w="9525" cap="flat" cmpd="sng">
            <a:solidFill>
              <a:schemeClr val="dk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Choose one country to travel </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Decide core route based on must-see attractions in set of predefined areas (lonely pl.).</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Supported by knowing ranking of those attractions, having proof of other travelers, duration per area</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Browse through possible lists of things to do per area along my route</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Per area store interesting things in a list per area giving me a to do list per area</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Book flights, hotels, activities on original websites through the app</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SzPts val="600"/>
              <a:buFont typeface="Helvetica Neue"/>
              <a:buChar char="●"/>
            </a:pPr>
            <a:r>
              <a:rPr lang="en" sz="600">
                <a:solidFill>
                  <a:schemeClr val="dk1"/>
                </a:solidFill>
                <a:latin typeface="Helvetica Neue"/>
                <a:ea typeface="Helvetica Neue"/>
                <a:cs typeface="Helvetica Neue"/>
                <a:sym typeface="Helvetica Neue"/>
              </a:rPr>
              <a:t>Store boo</a:t>
            </a:r>
            <a:r>
              <a:rPr lang="en" sz="600">
                <a:latin typeface="Helvetica Neue"/>
                <a:ea typeface="Helvetica Neue"/>
                <a:cs typeface="Helvetica Neue"/>
                <a:sym typeface="Helvetica Neue"/>
              </a:rPr>
              <a:t>king documents in our wallet</a:t>
            </a:r>
            <a:endParaRPr sz="600">
              <a:latin typeface="Helvetica Neue"/>
              <a:ea typeface="Helvetica Neue"/>
              <a:cs typeface="Helvetica Neue"/>
              <a:sym typeface="Helvetica Neue"/>
            </a:endParaRPr>
          </a:p>
          <a:p>
            <a:pPr marL="342900" lvl="0" indent="-203200" algn="l" rtl="0">
              <a:spcBef>
                <a:spcPts val="0"/>
              </a:spcBef>
              <a:spcAft>
                <a:spcPts val="0"/>
              </a:spcAft>
              <a:buSzPts val="600"/>
              <a:buFont typeface="Helvetica Neue"/>
              <a:buChar char="●"/>
            </a:pPr>
            <a:r>
              <a:rPr lang="en" sz="600">
                <a:latin typeface="Helvetica Neue"/>
                <a:ea typeface="Helvetica Neue"/>
                <a:cs typeface="Helvetica Neue"/>
                <a:sym typeface="Helvetica Neue"/>
              </a:rPr>
              <a:t>Store interesting destinations, attractions, restaurants, etc.  in our wallet</a:t>
            </a:r>
            <a:endParaRPr sz="6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p:txBody>
      </p:sp>
      <p:cxnSp>
        <p:nvCxnSpPr>
          <p:cNvPr id="272" name="Google Shape;272;p26"/>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273" name="Google Shape;273;p26" descr="gift.png"/>
          <p:cNvPicPr preferRelativeResize="0"/>
          <p:nvPr/>
        </p:nvPicPr>
        <p:blipFill>
          <a:blip r:embed="rId4">
            <a:alphaModFix/>
          </a:blip>
          <a:stretch>
            <a:fillRect/>
          </a:stretch>
        </p:blipFill>
        <p:spPr>
          <a:xfrm>
            <a:off x="1955001" y="2967291"/>
            <a:ext cx="376482" cy="389769"/>
          </a:xfrm>
          <a:prstGeom prst="rect">
            <a:avLst/>
          </a:prstGeom>
          <a:noFill/>
          <a:ln>
            <a:noFill/>
          </a:ln>
        </p:spPr>
      </p:pic>
      <p:cxnSp>
        <p:nvCxnSpPr>
          <p:cNvPr id="274" name="Google Shape;274;p26"/>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275" name="Google Shape;275;p26" descr="face"/>
          <p:cNvPicPr preferRelativeResize="0"/>
          <p:nvPr/>
        </p:nvPicPr>
        <p:blipFill>
          <a:blip r:embed="rId5">
            <a:alphaModFix/>
          </a:blip>
          <a:stretch>
            <a:fillRect/>
          </a:stretch>
        </p:blipFill>
        <p:spPr>
          <a:xfrm>
            <a:off x="6853332" y="3045691"/>
            <a:ext cx="424982" cy="389750"/>
          </a:xfrm>
          <a:prstGeom prst="rect">
            <a:avLst/>
          </a:prstGeom>
          <a:noFill/>
          <a:ln>
            <a:noFill/>
          </a:ln>
        </p:spPr>
      </p:pic>
      <p:pic>
        <p:nvPicPr>
          <p:cNvPr id="276" name="Google Shape;276;p26" descr="Screen Shot 2016-12-11 at 9.06.37 PM.png"/>
          <p:cNvPicPr preferRelativeResize="0"/>
          <p:nvPr/>
        </p:nvPicPr>
        <p:blipFill>
          <a:blip r:embed="rId6">
            <a:alphaModFix/>
          </a:blip>
          <a:stretch>
            <a:fillRect/>
          </a:stretch>
        </p:blipFill>
        <p:spPr>
          <a:xfrm>
            <a:off x="8690097" y="1565847"/>
            <a:ext cx="327115" cy="309893"/>
          </a:xfrm>
          <a:prstGeom prst="rect">
            <a:avLst/>
          </a:prstGeom>
          <a:noFill/>
          <a:ln>
            <a:noFill/>
          </a:ln>
        </p:spPr>
      </p:pic>
      <p:pic>
        <p:nvPicPr>
          <p:cNvPr id="277" name="Google Shape;277;p26" descr="Screen Shot 2016-12-11 at 9.06.24 PM.png"/>
          <p:cNvPicPr preferRelativeResize="0"/>
          <p:nvPr/>
        </p:nvPicPr>
        <p:blipFill>
          <a:blip r:embed="rId7">
            <a:alphaModFix/>
          </a:blip>
          <a:stretch>
            <a:fillRect/>
          </a:stretch>
        </p:blipFill>
        <p:spPr>
          <a:xfrm rot="-3">
            <a:off x="3922159" y="3282693"/>
            <a:ext cx="376488" cy="315775"/>
          </a:xfrm>
          <a:prstGeom prst="rect">
            <a:avLst/>
          </a:prstGeom>
          <a:noFill/>
          <a:ln>
            <a:noFill/>
          </a:ln>
        </p:spPr>
      </p:pic>
      <p:pic>
        <p:nvPicPr>
          <p:cNvPr id="278" name="Google Shape;278;p26" descr="Screen Shot 2016-12-11 at 9.06.27 PM.png"/>
          <p:cNvPicPr preferRelativeResize="0"/>
          <p:nvPr/>
        </p:nvPicPr>
        <p:blipFill>
          <a:blip r:embed="rId8">
            <a:alphaModFix/>
          </a:blip>
          <a:stretch>
            <a:fillRect/>
          </a:stretch>
        </p:blipFill>
        <p:spPr>
          <a:xfrm>
            <a:off x="1831957" y="1551825"/>
            <a:ext cx="376488" cy="241343"/>
          </a:xfrm>
          <a:prstGeom prst="rect">
            <a:avLst/>
          </a:prstGeom>
          <a:noFill/>
          <a:ln>
            <a:noFill/>
          </a:ln>
        </p:spPr>
      </p:pic>
      <p:pic>
        <p:nvPicPr>
          <p:cNvPr id="279" name="Google Shape;279;p26" descr="Screen Shot 2016-12-11 at 9.06.30 PM.png"/>
          <p:cNvPicPr preferRelativeResize="0"/>
          <p:nvPr/>
        </p:nvPicPr>
        <p:blipFill>
          <a:blip r:embed="rId9">
            <a:alphaModFix/>
          </a:blip>
          <a:stretch>
            <a:fillRect/>
          </a:stretch>
        </p:blipFill>
        <p:spPr>
          <a:xfrm>
            <a:off x="6688707" y="1592409"/>
            <a:ext cx="327115" cy="261692"/>
          </a:xfrm>
          <a:prstGeom prst="rect">
            <a:avLst/>
          </a:prstGeom>
          <a:noFill/>
          <a:ln>
            <a:noFill/>
          </a:ln>
        </p:spPr>
      </p:pic>
      <p:pic>
        <p:nvPicPr>
          <p:cNvPr id="280" name="Google Shape;280;p26" descr="Screen Shot 2016-12-11 at 9.06.34 PM.png"/>
          <p:cNvPicPr preferRelativeResize="0"/>
          <p:nvPr/>
        </p:nvPicPr>
        <p:blipFill>
          <a:blip r:embed="rId10">
            <a:alphaModFix/>
          </a:blip>
          <a:stretch>
            <a:fillRect/>
          </a:stretch>
        </p:blipFill>
        <p:spPr>
          <a:xfrm>
            <a:off x="6628837" y="3357056"/>
            <a:ext cx="263273" cy="241336"/>
          </a:xfrm>
          <a:prstGeom prst="rect">
            <a:avLst/>
          </a:prstGeom>
          <a:noFill/>
          <a:ln>
            <a:noFill/>
          </a:ln>
        </p:spPr>
      </p:pic>
      <p:pic>
        <p:nvPicPr>
          <p:cNvPr id="281" name="Google Shape;281;p26" descr="Screen Shot 2016-12-11 at 9.06.20 PM.png"/>
          <p:cNvPicPr preferRelativeResize="0"/>
          <p:nvPr/>
        </p:nvPicPr>
        <p:blipFill>
          <a:blip r:embed="rId11">
            <a:alphaModFix/>
          </a:blip>
          <a:stretch>
            <a:fillRect/>
          </a:stretch>
        </p:blipFill>
        <p:spPr>
          <a:xfrm>
            <a:off x="3951754" y="1551818"/>
            <a:ext cx="376488" cy="342873"/>
          </a:xfrm>
          <a:prstGeom prst="rect">
            <a:avLst/>
          </a:prstGeom>
          <a:noFill/>
          <a:ln>
            <a:noFill/>
          </a:ln>
        </p:spPr>
      </p:pic>
      <p:grpSp>
        <p:nvGrpSpPr>
          <p:cNvPr id="282" name="Google Shape;282;p26"/>
          <p:cNvGrpSpPr/>
          <p:nvPr/>
        </p:nvGrpSpPr>
        <p:grpSpPr>
          <a:xfrm>
            <a:off x="39407" y="465739"/>
            <a:ext cx="1041876" cy="877200"/>
            <a:chOff x="88674" y="465739"/>
            <a:chExt cx="1041876" cy="877200"/>
          </a:xfrm>
        </p:grpSpPr>
        <p:grpSp>
          <p:nvGrpSpPr>
            <p:cNvPr id="283" name="Google Shape;283;p26"/>
            <p:cNvGrpSpPr/>
            <p:nvPr/>
          </p:nvGrpSpPr>
          <p:grpSpPr>
            <a:xfrm>
              <a:off x="88674" y="465739"/>
              <a:ext cx="1041876" cy="877200"/>
              <a:chOff x="88674" y="465739"/>
              <a:chExt cx="1041876" cy="877200"/>
            </a:xfrm>
          </p:grpSpPr>
          <p:sp>
            <p:nvSpPr>
              <p:cNvPr id="284" name="Google Shape;284;p26"/>
              <p:cNvSpPr txBox="1"/>
              <p:nvPr/>
            </p:nvSpPr>
            <p:spPr>
              <a:xfrm>
                <a:off x="209550" y="465739"/>
                <a:ext cx="9210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rPr>
                  <a:t>Hypothesis</a:t>
                </a:r>
                <a:br>
                  <a:rPr lang="en" sz="900">
                    <a:solidFill>
                      <a:srgbClr val="FF0000"/>
                    </a:solidFill>
                  </a:rPr>
                </a:br>
                <a:r>
                  <a:rPr lang="en" sz="900">
                    <a:solidFill>
                      <a:srgbClr val="FF0000"/>
                    </a:solidFill>
                  </a:rPr>
                  <a:t>Disproven</a:t>
                </a:r>
                <a:br>
                  <a:rPr lang="en" sz="900">
                    <a:solidFill>
                      <a:srgbClr val="FF0000"/>
                    </a:solidFill>
                  </a:rPr>
                </a:br>
                <a:r>
                  <a:rPr lang="en" sz="900">
                    <a:solidFill>
                      <a:srgbClr val="38761D"/>
                    </a:solidFill>
                  </a:rPr>
                  <a:t>Validated</a:t>
                </a:r>
                <a:br>
                  <a:rPr lang="en" sz="900">
                    <a:solidFill>
                      <a:srgbClr val="38761D"/>
                    </a:solidFill>
                  </a:rPr>
                </a:br>
                <a:r>
                  <a:rPr lang="en" sz="900">
                    <a:solidFill>
                      <a:srgbClr val="0000FF"/>
                    </a:solidFill>
                  </a:rPr>
                  <a:t>Validated but not needed</a:t>
                </a:r>
                <a:endParaRPr sz="900">
                  <a:solidFill>
                    <a:srgbClr val="0000FF"/>
                  </a:solidFill>
                </a:endParaRPr>
              </a:p>
            </p:txBody>
          </p:sp>
          <p:sp>
            <p:nvSpPr>
              <p:cNvPr id="285" name="Google Shape;285;p26"/>
              <p:cNvSpPr/>
              <p:nvPr/>
            </p:nvSpPr>
            <p:spPr>
              <a:xfrm>
                <a:off x="88674" y="573470"/>
                <a:ext cx="101400" cy="1014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6" name="Google Shape;286;p26"/>
              <p:cNvSpPr/>
              <p:nvPr/>
            </p:nvSpPr>
            <p:spPr>
              <a:xfrm>
                <a:off x="88674" y="706163"/>
                <a:ext cx="101400" cy="101400"/>
              </a:xfrm>
              <a:prstGeom prst="rect">
                <a:avLst/>
              </a:prstGeom>
              <a:solidFill>
                <a:srgbClr val="FF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7" name="Google Shape;287;p26"/>
              <p:cNvSpPr/>
              <p:nvPr/>
            </p:nvSpPr>
            <p:spPr>
              <a:xfrm>
                <a:off x="88674" y="838856"/>
                <a:ext cx="101400" cy="101400"/>
              </a:xfrm>
              <a:prstGeom prst="rect">
                <a:avLst/>
              </a:prstGeom>
              <a:solidFill>
                <a:srgbClr val="38761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288" name="Google Shape;288;p26"/>
            <p:cNvSpPr/>
            <p:nvPr/>
          </p:nvSpPr>
          <p:spPr>
            <a:xfrm>
              <a:off x="88674" y="971549"/>
              <a:ext cx="101400" cy="101400"/>
            </a:xfrm>
            <a:prstGeom prst="rect">
              <a:avLst/>
            </a:prstGeom>
            <a:solidFill>
              <a:srgbClr val="1155C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title"/>
          </p:nvPr>
        </p:nvSpPr>
        <p:spPr>
          <a:xfrm>
            <a:off x="342900" y="154475"/>
            <a:ext cx="84858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Travel Booking Customer </a:t>
            </a:r>
            <a:endParaRPr/>
          </a:p>
        </p:txBody>
      </p:sp>
      <p:sp>
        <p:nvSpPr>
          <p:cNvPr id="294" name="Google Shape;294;p27"/>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strike="sngStrike">
              <a:solidFill>
                <a:srgbClr val="FF0000"/>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All information of destination via mix of text, photos, videos</a:t>
            </a:r>
            <a:endParaRPr sz="800" b="1">
              <a:solidFill>
                <a:srgbClr val="38761D"/>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Quick impressions</a:t>
            </a:r>
            <a:r>
              <a:rPr lang="en" sz="800">
                <a:solidFill>
                  <a:srgbClr val="38761D"/>
                </a:solidFill>
                <a:latin typeface="Helvetica Neue"/>
                <a:ea typeface="Helvetica Neue"/>
                <a:cs typeface="Helvetica Neue"/>
                <a:sym typeface="Helvetica Neue"/>
              </a:rPr>
              <a:t> via 10 second video clips of sights.</a:t>
            </a:r>
            <a:endParaRPr sz="800">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a:solidFill>
                  <a:srgbClr val="38761D"/>
                </a:solidFill>
                <a:latin typeface="Helvetica Neue"/>
                <a:ea typeface="Helvetica Neue"/>
                <a:cs typeface="Helvetica Neue"/>
                <a:sym typeface="Helvetica Neue"/>
              </a:rPr>
              <a:t>Similarly, </a:t>
            </a:r>
            <a:r>
              <a:rPr lang="en" sz="800" b="1">
                <a:solidFill>
                  <a:srgbClr val="38761D"/>
                </a:solidFill>
                <a:latin typeface="Helvetica Neue"/>
                <a:ea typeface="Helvetica Neue"/>
                <a:cs typeface="Helvetica Neue"/>
                <a:sym typeface="Helvetica Neue"/>
              </a:rPr>
              <a:t>trip cancellation handled or insured as a whole</a:t>
            </a:r>
            <a:r>
              <a:rPr lang="en" sz="800">
                <a:solidFill>
                  <a:srgbClr val="38761D"/>
                </a:solidFill>
                <a:latin typeface="Helvetica Neue"/>
                <a:ea typeface="Helvetica Neue"/>
                <a:cs typeface="Helvetica Neue"/>
                <a:sym typeface="Helvetica Neue"/>
              </a:rPr>
              <a:t> rather than parts individually.</a:t>
            </a:r>
            <a:endParaRPr sz="800" b="1">
              <a:solidFill>
                <a:srgbClr val="0000FF"/>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From travel planning to booking -</a:t>
            </a:r>
            <a:r>
              <a:rPr lang="en" sz="800">
                <a:solidFill>
                  <a:srgbClr val="38761D"/>
                </a:solidFill>
                <a:latin typeface="Helvetica Neue"/>
                <a:ea typeface="Helvetica Neue"/>
                <a:cs typeface="Helvetica Neue"/>
                <a:sym typeface="Helvetica Neue"/>
              </a:rPr>
              <a:t> send customer itinerary to travel office who book it for them / make them an offer</a:t>
            </a:r>
            <a:endParaRPr sz="800">
              <a:solidFill>
                <a:srgbClr val="38761D"/>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a:solidFill>
                  <a:schemeClr val="dk1"/>
                </a:solidFill>
                <a:latin typeface="Helvetica Neue"/>
                <a:ea typeface="Helvetica Neue"/>
                <a:cs typeface="Helvetica Neue"/>
                <a:sym typeface="Helvetica Neue"/>
              </a:rPr>
              <a:t>A </a:t>
            </a:r>
            <a:r>
              <a:rPr lang="en" sz="800" b="1">
                <a:solidFill>
                  <a:schemeClr val="dk1"/>
                </a:solidFill>
                <a:latin typeface="Helvetica Neue"/>
                <a:ea typeface="Helvetica Neue"/>
                <a:cs typeface="Helvetica Neue"/>
                <a:sym typeface="Helvetica Neue"/>
              </a:rPr>
              <a:t>shopping cart like travel booking</a:t>
            </a:r>
            <a:r>
              <a:rPr lang="en" sz="800">
                <a:solidFill>
                  <a:schemeClr val="dk1"/>
                </a:solidFill>
                <a:latin typeface="Helvetica Neue"/>
                <a:ea typeface="Helvetica Neue"/>
                <a:cs typeface="Helvetica Neue"/>
                <a:sym typeface="Helvetica Neue"/>
              </a:rPr>
              <a:t> experience for travel (like buying computer parts).</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Avoid overkill / no new apps</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Go directly from excel / notes to book</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Simple travel guide (digital lonely planet) with high quality</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Central website with dashboards - flights, hotels, hiking tours,... book and find </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Music to get in mood</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b="1">
                <a:solidFill>
                  <a:schemeClr val="dk1"/>
                </a:solidFill>
                <a:latin typeface="Helvetica Neue"/>
                <a:ea typeface="Helvetica Neue"/>
                <a:cs typeface="Helvetica Neue"/>
                <a:sym typeface="Helvetica Neue"/>
              </a:rPr>
              <a:t>most do not need insurance, yet playing with fear and flexibility, insurances probably sell quite well? &gt; Rebooking product opportunity: e.g. for $9.99 you can rebook as often as you want</a:t>
            </a:r>
            <a:endParaRPr sz="800" b="1">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b="1">
                <a:solidFill>
                  <a:schemeClr val="dk1"/>
                </a:solidFill>
                <a:latin typeface="Helvetica Neue"/>
                <a:ea typeface="Helvetica Neue"/>
                <a:cs typeface="Helvetica Neue"/>
                <a:sym typeface="Helvetica Neue"/>
              </a:rPr>
              <a:t>Existing tools: Are people just not familiar with the tools? Do they never search for them? They do not seem to be top of mind when traveling?</a:t>
            </a:r>
            <a:endParaRPr sz="800" b="1">
              <a:solidFill>
                <a:schemeClr val="dk1"/>
              </a:solidFill>
              <a:latin typeface="Helvetica Neue"/>
              <a:ea typeface="Helvetica Neue"/>
              <a:cs typeface="Helvetica Neue"/>
              <a:sym typeface="Helvetica Neue"/>
            </a:endParaRPr>
          </a:p>
          <a:p>
            <a:pPr marL="342900" lvl="0" indent="0" algn="l" rtl="0">
              <a:spcBef>
                <a:spcPts val="0"/>
              </a:spcBef>
              <a:spcAft>
                <a:spcPts val="0"/>
              </a:spcAft>
              <a:buNone/>
            </a:pPr>
            <a:endParaRPr sz="800" b="1">
              <a:solidFill>
                <a:schemeClr val="dk1"/>
              </a:solidFill>
              <a:latin typeface="Helvetica Neue"/>
              <a:ea typeface="Helvetica Neue"/>
              <a:cs typeface="Helvetica Neue"/>
              <a:sym typeface="Helvetica Neue"/>
            </a:endParaRPr>
          </a:p>
        </p:txBody>
      </p:sp>
      <p:sp>
        <p:nvSpPr>
          <p:cNvPr id="295" name="Google Shape;295;p27"/>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One app and not a hundred</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S</a:t>
            </a:r>
            <a:r>
              <a:rPr lang="en" sz="600">
                <a:solidFill>
                  <a:schemeClr val="dk1"/>
                </a:solidFill>
                <a:latin typeface="Helvetica Neue"/>
                <a:ea typeface="Helvetica Neue"/>
                <a:cs typeface="Helvetica Neue"/>
                <a:sym typeface="Helvetica Neue"/>
              </a:rPr>
              <a:t>mart automated </a:t>
            </a:r>
            <a:r>
              <a:rPr lang="en" sz="600">
                <a:solidFill>
                  <a:srgbClr val="38761D"/>
                </a:solidFill>
                <a:latin typeface="Helvetica Neue"/>
                <a:ea typeface="Helvetica Neue"/>
                <a:cs typeface="Helvetica Neue"/>
                <a:sym typeface="Helvetica Neue"/>
              </a:rPr>
              <a:t>itinerary planner</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solidFill>
                  <a:srgbClr val="38761D"/>
                </a:solidFill>
                <a:latin typeface="Helvetica Neue"/>
                <a:ea typeface="Helvetica Neue"/>
                <a:cs typeface="Helvetica Neue"/>
                <a:sym typeface="Helvetica Neue"/>
              </a:rPr>
              <a:t>All-in-one trip booking, modification, and cancellation</a:t>
            </a:r>
            <a:r>
              <a:rPr lang="en" sz="600">
                <a:solidFill>
                  <a:schemeClr val="dk1"/>
                </a:solidFill>
                <a:latin typeface="Helvetica Neue"/>
                <a:ea typeface="Helvetica Neue"/>
                <a:cs typeface="Helvetica Neue"/>
                <a:sym typeface="Helvetica Neue"/>
              </a:rPr>
              <a:t> (shopping cart)</a:t>
            </a:r>
            <a:endParaRPr sz="600">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No worry booking via terms of services analysis, handling and cancellation</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Can we offer a flexible solution in the form of notes? If not, we probably need to focus on one segment first and need to think more about how to segment? segments: a) people that plan before vs after trip, b) people that prioritize sights vs flights vs hotels, c) beach vs city vs road trip vs adventure travelers, d) people with no time (see as much as possible quickly) vs a lot of time (relax and immerse) -&gt; need to resegment in new survey | Insight 2: There seems to be only two scalable bottlenecks: 1.) Search and decide on destination country (generally covered by Google + websites), and 2) Booking hotels and flights / transport (covered by OTAs) -&gt; might want to look closer at decision process between few countries</a:t>
            </a:r>
            <a:endParaRPr sz="600" b="1">
              <a:latin typeface="Helvetica Neue"/>
              <a:ea typeface="Helvetica Neue"/>
              <a:cs typeface="Helvetica Neue"/>
              <a:sym typeface="Helvetica Neue"/>
            </a:endParaRPr>
          </a:p>
        </p:txBody>
      </p:sp>
      <p:sp>
        <p:nvSpPr>
          <p:cNvPr id="296" name="Google Shape;296;p27"/>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45720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Better imagination with videos, curated, text narrated, short</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Planning and booking service given list of travel destinations and wishes in excel or notes</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Generate context and feel for country with top-down approach</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297" name="Google Shape;297;p27"/>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298" name="Google Shape;298;p27"/>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299" name="Google Shape;299;p27"/>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Biggest pain is time </a:t>
            </a:r>
            <a:r>
              <a:rPr lang="en" sz="600" b="1">
                <a:solidFill>
                  <a:schemeClr val="dk1"/>
                </a:solidFill>
                <a:latin typeface="Helvetica Neue"/>
                <a:ea typeface="Helvetica Neue"/>
                <a:cs typeface="Helvetica Neue"/>
                <a:sym typeface="Helvetica Neue"/>
              </a:rPr>
              <a:t>-&gt; eliminate or combine travel with work to increase travel? E.g. let people choose between extra vacation days or money bonus? -&gt; with regard to  seasons / weather educate people either about alternative similar destinations? How do we give people back more time to travel? </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Why and what do people search versus what do they learn from friends?</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Why is discovery on social media equal to random?</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Professional stylized photos (1.5%) are unrealistic, easy to photoshop and create trust issues</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Travel blogs are not very informative and create jealousy (9%)? </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Most do not want to learn new workflows if the pay off is not worth it (wishlist)? -&gt; Flexible “notes” workflow</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Stress boredom to push them over the edge to travel?</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86 % book on 2-5 websites or more </a:t>
            </a:r>
            <a:r>
              <a:rPr lang="en" sz="600" b="1">
                <a:solidFill>
                  <a:srgbClr val="38761D"/>
                </a:solidFill>
                <a:latin typeface="Helvetica Neue"/>
                <a:ea typeface="Helvetica Neue"/>
                <a:cs typeface="Helvetica Neue"/>
                <a:sym typeface="Helvetica Neue"/>
              </a:rPr>
              <a:t>-&gt; 54 % would like to book everything on one website</a:t>
            </a:r>
            <a:endParaRPr sz="600" b="1">
              <a:solidFill>
                <a:srgbClr val="38761D"/>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Time / season and money</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Coordinating flights, hotels, transport, activities -&gt; A to B</a:t>
            </a:r>
            <a:endParaRPr sz="600">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Finding best and cheapest flight, hotel, activity</a:t>
            </a:r>
            <a:endParaRPr sz="600">
              <a:solidFill>
                <a:srgbClr val="38761D"/>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47 % wish they could cancel on one website</a:t>
            </a:r>
            <a:endParaRPr sz="600" b="1">
              <a:solidFill>
                <a:srgbClr val="38761D"/>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56 % do not understand their cancellation policies</a:t>
            </a:r>
            <a:endParaRPr sz="600" b="1">
              <a:solidFill>
                <a:srgbClr val="38761D"/>
              </a:solidFill>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77 % check prices 2-5 times or more -&gt; 49 % wish someone would book their selected itinerary automatically at the cheapest price possible</a:t>
            </a:r>
            <a:endParaRPr sz="600" b="1">
              <a:solidFill>
                <a:srgbClr val="38761D"/>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Only 18% dissatisfied with current booking process? -&gt; why? Rephrase question?</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Clr>
                <a:srgbClr val="FF0000"/>
              </a:buClr>
              <a:buSzPts val="600"/>
              <a:buFont typeface="Helvetica Neue"/>
              <a:buChar char="●"/>
            </a:pPr>
            <a:r>
              <a:rPr lang="en" sz="600">
                <a:solidFill>
                  <a:srgbClr val="FF0000"/>
                </a:solidFill>
                <a:latin typeface="Helvetica Neue"/>
                <a:ea typeface="Helvetica Neue"/>
                <a:cs typeface="Helvetica Neue"/>
                <a:sym typeface="Helvetica Neue"/>
              </a:rPr>
              <a:t>Bookings are mostly kept track of in people’s minds (66 %) -&gt; not a problem</a:t>
            </a:r>
            <a:endParaRPr sz="600">
              <a:solidFill>
                <a:srgbClr val="FF0000"/>
              </a:solidFill>
              <a:latin typeface="Helvetica Neue"/>
              <a:ea typeface="Helvetica Neue"/>
              <a:cs typeface="Helvetica Neue"/>
              <a:sym typeface="Helvetica Neue"/>
            </a:endParaRPr>
          </a:p>
        </p:txBody>
      </p:sp>
      <p:sp>
        <p:nvSpPr>
          <p:cNvPr id="300" name="Google Shape;300;p27"/>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524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Importance of imagination (leaving details out and replacing with stories)? -&gt; effectiveness of video vs text for imagination?</a:t>
            </a:r>
            <a:endParaRPr sz="600" b="1">
              <a:solidFill>
                <a:schemeClr val="dk1"/>
              </a:solidFill>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Planning all in one</a:t>
            </a:r>
            <a:endParaRPr sz="600">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Being the first among friends to go there / being unique</a:t>
            </a:r>
            <a:endParaRPr sz="600">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Sharing / monetizing experiences in short clips</a:t>
            </a:r>
            <a:endParaRPr sz="600">
              <a:latin typeface="Helvetica Neue"/>
              <a:ea typeface="Helvetica Neue"/>
              <a:cs typeface="Helvetica Neue"/>
              <a:sym typeface="Helvetica Neue"/>
            </a:endParaRPr>
          </a:p>
          <a:p>
            <a:pPr marL="285750" lvl="0" indent="-152400" algn="l" rtl="0">
              <a:spcBef>
                <a:spcPts val="0"/>
              </a:spcBef>
              <a:spcAft>
                <a:spcPts val="0"/>
              </a:spcAft>
              <a:buSzPts val="600"/>
              <a:buFont typeface="Helvetica Neue"/>
              <a:buChar char="●"/>
            </a:pPr>
            <a:r>
              <a:rPr lang="en" sz="600">
                <a:latin typeface="Helvetica Neue"/>
                <a:ea typeface="Helvetica Neue"/>
                <a:cs typeface="Helvetica Neue"/>
                <a:sym typeface="Helvetica Neue"/>
              </a:rPr>
              <a:t>Smart itineraries / assurance that trip possible &amp; complete</a:t>
            </a:r>
            <a:endParaRPr sz="600">
              <a:latin typeface="Helvetica Neue"/>
              <a:ea typeface="Helvetica Neue"/>
              <a:cs typeface="Helvetica Neue"/>
              <a:sym typeface="Helvetica Neue"/>
            </a:endParaRPr>
          </a:p>
          <a:p>
            <a:pPr marL="285750" lvl="0" indent="-1524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Zero hassle all-in-one cancellation</a:t>
            </a:r>
            <a:endParaRPr sz="600">
              <a:solidFill>
                <a:srgbClr val="38761D"/>
              </a:solidFill>
              <a:latin typeface="Helvetica Neue"/>
              <a:ea typeface="Helvetica Neue"/>
              <a:cs typeface="Helvetica Neue"/>
              <a:sym typeface="Helvetica Neue"/>
            </a:endParaRPr>
          </a:p>
        </p:txBody>
      </p:sp>
      <p:sp>
        <p:nvSpPr>
          <p:cNvPr id="301" name="Google Shape;301;p27"/>
          <p:cNvSpPr txBox="1"/>
          <p:nvPr/>
        </p:nvSpPr>
        <p:spPr>
          <a:xfrm>
            <a:off x="7038496"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Working millennials no children</a:t>
            </a:r>
            <a:endParaRPr sz="600" b="1">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Male optimize more for itinerary and spend more money on travel? Female more open to spend on insurance / cancellation service?</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Young travelers because are more aware of problems due to searching more on internet and relying less on friends and want to spend more</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Segment $50-$100: overwhelmed, information too scattered, are the ones who have a hard time finding information, planning is complicated and time consuming, read the same info again and again, want personalization, want to book things on one website, want assistance when booking cheap, don’t understand cancellations and think they take too many steps</a:t>
            </a:r>
            <a:endParaRPr sz="600" b="1">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68% hear from friends and other travelers recommendations</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61% roughly know where to go, </a:t>
            </a:r>
            <a:r>
              <a:rPr lang="en" sz="600" b="1">
                <a:solidFill>
                  <a:srgbClr val="38761D"/>
                </a:solidFill>
                <a:latin typeface="Helvetica Neue"/>
                <a:ea typeface="Helvetica Neue"/>
                <a:cs typeface="Helvetica Neue"/>
                <a:sym typeface="Helvetica Neue"/>
              </a:rPr>
              <a:t>but do not use complicated tools for wishlists</a:t>
            </a:r>
            <a:endParaRPr sz="600" b="1">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Most people travel to the few most popular countries, and then there is a long tail of exotic countries </a:t>
            </a:r>
            <a:r>
              <a:rPr lang="en" sz="600" b="1">
                <a:solidFill>
                  <a:schemeClr val="dk1"/>
                </a:solidFill>
                <a:latin typeface="Helvetica Neue"/>
                <a:ea typeface="Helvetica Neue"/>
                <a:cs typeface="Helvetica Neue"/>
                <a:sym typeface="Helvetica Neue"/>
              </a:rPr>
              <a:t>-&gt; Focus on few popular countries first for quality?</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About 50% claim their discovery process to be systematic -&gt; how do they do it?</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Problem is selection among several destinations (47%) rather than discovery</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Information is too scattered (60%) especially a problem amongst men</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76% need to </a:t>
            </a:r>
            <a:r>
              <a:rPr lang="en" sz="600" b="1">
                <a:solidFill>
                  <a:srgbClr val="38761D"/>
                </a:solidFill>
                <a:latin typeface="Helvetica Neue"/>
                <a:ea typeface="Helvetica Neue"/>
                <a:cs typeface="Helvetica Neue"/>
                <a:sym typeface="Helvetica Neue"/>
              </a:rPr>
              <a:t>search</a:t>
            </a:r>
            <a:r>
              <a:rPr lang="en" sz="600">
                <a:solidFill>
                  <a:srgbClr val="38761D"/>
                </a:solidFill>
                <a:latin typeface="Helvetica Neue"/>
                <a:ea typeface="Helvetica Neue"/>
                <a:cs typeface="Helvetica Neue"/>
                <a:sym typeface="Helvetica Neue"/>
              </a:rPr>
              <a:t> their destination and prefer to read curated text (25%), videos (29 %), photos (27%) </a:t>
            </a:r>
            <a:r>
              <a:rPr lang="en" sz="600" b="1">
                <a:solidFill>
                  <a:schemeClr val="dk1"/>
                </a:solidFill>
                <a:latin typeface="Helvetica Neue"/>
                <a:ea typeface="Helvetica Neue"/>
                <a:cs typeface="Helvetica Neue"/>
                <a:sym typeface="Helvetica Neue"/>
              </a:rPr>
              <a:t>-&gt; combine (likability / feeling / imagination (video) &lt;-&gt; details (text)?)</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Search often seen as time-sink although at the same time </a:t>
            </a:r>
            <a:r>
              <a:rPr lang="en" sz="600" b="1">
                <a:solidFill>
                  <a:schemeClr val="dk1"/>
                </a:solidFill>
                <a:latin typeface="Helvetica Neue"/>
                <a:ea typeface="Helvetica Neue"/>
                <a:cs typeface="Helvetica Neue"/>
                <a:sym typeface="Helvetica Neue"/>
              </a:rPr>
              <a:t>trust-building </a:t>
            </a:r>
            <a:r>
              <a:rPr lang="en" sz="600">
                <a:solidFill>
                  <a:srgbClr val="38761D"/>
                </a:solidFill>
                <a:latin typeface="Helvetica Neue"/>
                <a:ea typeface="Helvetica Neue"/>
                <a:cs typeface="Helvetica Neue"/>
                <a:sym typeface="Helvetica Neue"/>
              </a:rPr>
              <a:t>and enjoyable</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Most people plan only a few hours to days </a:t>
            </a:r>
            <a:r>
              <a:rPr lang="en" sz="600">
                <a:solidFill>
                  <a:schemeClr val="dk1"/>
                </a:solidFill>
                <a:latin typeface="Helvetica Neue"/>
                <a:ea typeface="Helvetica Neue"/>
                <a:cs typeface="Helvetica Neue"/>
                <a:sym typeface="Helvetica Neue"/>
              </a:rPr>
              <a:t>-</a:t>
            </a:r>
            <a:r>
              <a:rPr lang="en" sz="600" b="1">
                <a:solidFill>
                  <a:schemeClr val="dk1"/>
                </a:solidFill>
                <a:latin typeface="Helvetica Neue"/>
                <a:ea typeface="Helvetica Neue"/>
                <a:cs typeface="Helvetica Neue"/>
                <a:sym typeface="Helvetica Neue"/>
              </a:rPr>
              <a:t>&gt; adventure / unknown combined with enough relaxation / no stress / certainty?</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Why are recommendations part of discovery but not planning process?</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b="1">
                <a:solidFill>
                  <a:schemeClr val="dk1"/>
                </a:solidFill>
                <a:latin typeface="Helvetica Neue"/>
                <a:ea typeface="Helvetica Neue"/>
                <a:cs typeface="Helvetica Neue"/>
                <a:sym typeface="Helvetica Neue"/>
              </a:rPr>
              <a:t>Is there no correlation between discovery and booking because these are thus far strictly separate steps?</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rgbClr val="38761D"/>
                </a:solidFill>
                <a:latin typeface="Helvetica Neue"/>
                <a:ea typeface="Helvetica Neue"/>
                <a:cs typeface="Helvetica Neue"/>
                <a:sym typeface="Helvetica Neue"/>
              </a:rPr>
              <a:t>Most do not trust pre-packaged tours and plan from scratch (61 %) -&gt;</a:t>
            </a:r>
            <a:r>
              <a:rPr lang="en" sz="600" b="1">
                <a:solidFill>
                  <a:schemeClr val="dk1"/>
                </a:solidFill>
                <a:latin typeface="Helvetica Neue"/>
                <a:ea typeface="Helvetica Neue"/>
                <a:cs typeface="Helvetica Neue"/>
                <a:sym typeface="Helvetica Neue"/>
              </a:rPr>
              <a:t> </a:t>
            </a:r>
            <a:r>
              <a:rPr lang="en" sz="600">
                <a:solidFill>
                  <a:srgbClr val="38761D"/>
                </a:solidFill>
                <a:latin typeface="Helvetica Neue"/>
                <a:ea typeface="Helvetica Neue"/>
                <a:cs typeface="Helvetica Neue"/>
                <a:sym typeface="Helvetica Neue"/>
              </a:rPr>
              <a:t>not personalized enough (49 %), tailored itineraries (43%), pay up to $100 </a:t>
            </a:r>
            <a:r>
              <a:rPr lang="en" sz="600" b="1">
                <a:solidFill>
                  <a:schemeClr val="dk1"/>
                </a:solidFill>
                <a:latin typeface="Helvetica Neue"/>
                <a:ea typeface="Helvetica Neue"/>
                <a:cs typeface="Helvetica Neue"/>
                <a:sym typeface="Helvetica Neue"/>
              </a:rPr>
              <a:t>-&gt; need for control via knowledge and trust? ?</a:t>
            </a:r>
            <a:endParaRPr sz="600" b="1">
              <a:solidFill>
                <a:schemeClr val="dk1"/>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Arrange travel around top things to do</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Find more things to do</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Find flights, hotels, cars, activities</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Read reviews</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Check hotels close to activities, flights close to destination, transportation from airport to destination</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Make sure flights, hotels, activities fit together and are chronologically arranged</a:t>
            </a:r>
            <a:endParaRPr sz="600">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Find cheapest best deal</a:t>
            </a:r>
            <a:endParaRPr sz="600" b="1">
              <a:solidFill>
                <a:srgbClr val="38761D"/>
              </a:solidFill>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a:solidFill>
                  <a:srgbClr val="38761D"/>
                </a:solidFill>
                <a:latin typeface="Helvetica Neue"/>
                <a:ea typeface="Helvetica Neue"/>
                <a:cs typeface="Helvetica Neue"/>
                <a:sym typeface="Helvetica Neue"/>
              </a:rPr>
              <a:t>Book flights, hotels, activities</a:t>
            </a:r>
            <a:endParaRPr sz="600">
              <a:solidFill>
                <a:srgbClr val="0000FF"/>
              </a:solidFill>
              <a:latin typeface="Helvetica Neue"/>
              <a:ea typeface="Helvetica Neue"/>
              <a:cs typeface="Helvetica Neue"/>
              <a:sym typeface="Helvetica Neue"/>
            </a:endParaRPr>
          </a:p>
          <a:p>
            <a:pPr marL="342900" lvl="0" indent="-203200" algn="l" rtl="0">
              <a:spcBef>
                <a:spcPts val="0"/>
              </a:spcBef>
              <a:spcAft>
                <a:spcPts val="0"/>
              </a:spcAft>
              <a:buClr>
                <a:schemeClr val="dk1"/>
              </a:buClr>
              <a:buSzPts val="600"/>
              <a:buFont typeface="Helvetica Neue"/>
              <a:buChar char="●"/>
            </a:pPr>
            <a:r>
              <a:rPr lang="en" sz="600">
                <a:solidFill>
                  <a:schemeClr val="dk1"/>
                </a:solidFill>
                <a:latin typeface="Helvetica Neue"/>
                <a:ea typeface="Helvetica Neue"/>
                <a:cs typeface="Helvetica Neue"/>
                <a:sym typeface="Helvetica Neue"/>
              </a:rPr>
              <a:t>Check eligibility for flight, car, visa, activities, discounts</a:t>
            </a:r>
            <a:endParaRPr sz="600">
              <a:solidFill>
                <a:schemeClr val="dk1"/>
              </a:solidFill>
              <a:latin typeface="Helvetica Neue"/>
              <a:ea typeface="Helvetica Neue"/>
              <a:cs typeface="Helvetica Neue"/>
              <a:sym typeface="Helvetica Neue"/>
            </a:endParaRPr>
          </a:p>
          <a:p>
            <a:pPr marL="342900" lvl="0" indent="-203200" algn="l" rtl="0">
              <a:spcBef>
                <a:spcPts val="0"/>
              </a:spcBef>
              <a:spcAft>
                <a:spcPts val="0"/>
              </a:spcAft>
              <a:buSzPts val="600"/>
              <a:buFont typeface="Helvetica Neue"/>
              <a:buChar char="●"/>
            </a:pPr>
            <a:r>
              <a:rPr lang="en" sz="600">
                <a:latin typeface="Helvetica Neue"/>
                <a:ea typeface="Helvetica Neue"/>
                <a:cs typeface="Helvetica Neue"/>
                <a:sym typeface="Helvetica Neue"/>
              </a:rPr>
              <a:t>Check if reservations need to be made (years) in advance</a:t>
            </a:r>
            <a:endParaRPr sz="600">
              <a:latin typeface="Helvetica Neue"/>
              <a:ea typeface="Helvetica Neue"/>
              <a:cs typeface="Helvetica Neue"/>
              <a:sym typeface="Helvetica Neue"/>
            </a:endParaRPr>
          </a:p>
          <a:p>
            <a:pPr marL="342900" lvl="0" indent="-203200" algn="l" rtl="0">
              <a:spcBef>
                <a:spcPts val="0"/>
              </a:spcBef>
              <a:spcAft>
                <a:spcPts val="0"/>
              </a:spcAft>
              <a:buSzPts val="600"/>
              <a:buFont typeface="Helvetica Neue"/>
              <a:buChar char="●"/>
            </a:pPr>
            <a:r>
              <a:rPr lang="en" sz="600">
                <a:latin typeface="Helvetica Neue"/>
                <a:ea typeface="Helvetica Neue"/>
                <a:cs typeface="Helvetica Neue"/>
                <a:sym typeface="Helvetica Neue"/>
              </a:rPr>
              <a:t>Travel hack (book on miles, fly into different airport)</a:t>
            </a:r>
            <a:endParaRPr sz="600">
              <a:latin typeface="Helvetica Neue"/>
              <a:ea typeface="Helvetica Neue"/>
              <a:cs typeface="Helvetica Neue"/>
              <a:sym typeface="Helvetica Neue"/>
            </a:endParaRPr>
          </a:p>
          <a:p>
            <a:pPr marL="342900" lvl="0" indent="-203200" algn="l" rtl="0">
              <a:spcBef>
                <a:spcPts val="0"/>
              </a:spcBef>
              <a:spcAft>
                <a:spcPts val="0"/>
              </a:spcAft>
              <a:buClr>
                <a:srgbClr val="38761D"/>
              </a:buClr>
              <a:buSzPts val="600"/>
              <a:buFont typeface="Helvetica Neue"/>
              <a:buChar char="●"/>
            </a:pPr>
            <a:r>
              <a:rPr lang="en" sz="600" b="1">
                <a:solidFill>
                  <a:srgbClr val="38761D"/>
                </a:solidFill>
                <a:latin typeface="Helvetica Neue"/>
                <a:ea typeface="Helvetica Neue"/>
                <a:cs typeface="Helvetica Neue"/>
                <a:sym typeface="Helvetica Neue"/>
              </a:rPr>
              <a:t>booking.com by far most popular, then Airbnb; 76.5 % book with online travel agencies (31 % booking.com, 12 % Airbnb) -&gt; even if we only integrate with booking.com we can cover large portion of bookings!</a:t>
            </a:r>
            <a:endParaRPr sz="600" b="1">
              <a:solidFill>
                <a:srgbClr val="38761D"/>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600">
              <a:latin typeface="Helvetica Neue"/>
              <a:ea typeface="Helvetica Neue"/>
              <a:cs typeface="Helvetica Neue"/>
              <a:sym typeface="Helvetica Neue"/>
            </a:endParaRPr>
          </a:p>
          <a:p>
            <a:pPr marL="0" lvl="0" indent="0" algn="l" rtl="0">
              <a:spcBef>
                <a:spcPts val="0"/>
              </a:spcBef>
              <a:spcAft>
                <a:spcPts val="0"/>
              </a:spcAft>
              <a:buNone/>
            </a:pPr>
            <a:endParaRPr sz="6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600">
              <a:latin typeface="Helvetica Neue"/>
              <a:ea typeface="Helvetica Neue"/>
              <a:cs typeface="Helvetica Neue"/>
              <a:sym typeface="Helvetica Neue"/>
            </a:endParaRPr>
          </a:p>
        </p:txBody>
      </p:sp>
      <p:cxnSp>
        <p:nvCxnSpPr>
          <p:cNvPr id="302" name="Google Shape;302;p27"/>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303" name="Google Shape;303;p27" descr="gift.png"/>
          <p:cNvPicPr preferRelativeResize="0"/>
          <p:nvPr/>
        </p:nvPicPr>
        <p:blipFill>
          <a:blip r:embed="rId3">
            <a:alphaModFix/>
          </a:blip>
          <a:stretch>
            <a:fillRect/>
          </a:stretch>
        </p:blipFill>
        <p:spPr>
          <a:xfrm>
            <a:off x="1955001" y="2967291"/>
            <a:ext cx="376482" cy="389769"/>
          </a:xfrm>
          <a:prstGeom prst="rect">
            <a:avLst/>
          </a:prstGeom>
          <a:noFill/>
          <a:ln>
            <a:noFill/>
          </a:ln>
        </p:spPr>
      </p:pic>
      <p:cxnSp>
        <p:nvCxnSpPr>
          <p:cNvPr id="304" name="Google Shape;304;p27"/>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305" name="Google Shape;305;p27"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306" name="Google Shape;306;p27"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307" name="Google Shape;307;p27"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308" name="Google Shape;308;p27"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309" name="Google Shape;309;p27"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310" name="Google Shape;310;p27"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311" name="Google Shape;311;p27"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grpSp>
        <p:nvGrpSpPr>
          <p:cNvPr id="312" name="Google Shape;312;p27"/>
          <p:cNvGrpSpPr/>
          <p:nvPr/>
        </p:nvGrpSpPr>
        <p:grpSpPr>
          <a:xfrm>
            <a:off x="39407" y="465739"/>
            <a:ext cx="1041876" cy="877200"/>
            <a:chOff x="88674" y="465739"/>
            <a:chExt cx="1041876" cy="877200"/>
          </a:xfrm>
        </p:grpSpPr>
        <p:grpSp>
          <p:nvGrpSpPr>
            <p:cNvPr id="313" name="Google Shape;313;p27"/>
            <p:cNvGrpSpPr/>
            <p:nvPr/>
          </p:nvGrpSpPr>
          <p:grpSpPr>
            <a:xfrm>
              <a:off x="88674" y="465739"/>
              <a:ext cx="1041876" cy="877200"/>
              <a:chOff x="88674" y="465739"/>
              <a:chExt cx="1041876" cy="877200"/>
            </a:xfrm>
          </p:grpSpPr>
          <p:sp>
            <p:nvSpPr>
              <p:cNvPr id="314" name="Google Shape;314;p27"/>
              <p:cNvSpPr txBox="1"/>
              <p:nvPr/>
            </p:nvSpPr>
            <p:spPr>
              <a:xfrm>
                <a:off x="209550" y="465739"/>
                <a:ext cx="9210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rPr>
                  <a:t>Hypothesis</a:t>
                </a:r>
                <a:br>
                  <a:rPr lang="en" sz="900">
                    <a:solidFill>
                      <a:srgbClr val="FF0000"/>
                    </a:solidFill>
                  </a:rPr>
                </a:br>
                <a:r>
                  <a:rPr lang="en" sz="900">
                    <a:solidFill>
                      <a:srgbClr val="FF0000"/>
                    </a:solidFill>
                  </a:rPr>
                  <a:t>Disproven</a:t>
                </a:r>
                <a:br>
                  <a:rPr lang="en" sz="900">
                    <a:solidFill>
                      <a:srgbClr val="FF0000"/>
                    </a:solidFill>
                  </a:rPr>
                </a:br>
                <a:r>
                  <a:rPr lang="en" sz="900">
                    <a:solidFill>
                      <a:srgbClr val="38761D"/>
                    </a:solidFill>
                  </a:rPr>
                  <a:t>Validated</a:t>
                </a:r>
                <a:br>
                  <a:rPr lang="en" sz="900">
                    <a:solidFill>
                      <a:srgbClr val="38761D"/>
                    </a:solidFill>
                  </a:rPr>
                </a:br>
                <a:r>
                  <a:rPr lang="en" sz="900">
                    <a:solidFill>
                      <a:srgbClr val="0000FF"/>
                    </a:solidFill>
                  </a:rPr>
                  <a:t>Validated but not needed</a:t>
                </a:r>
                <a:endParaRPr sz="900">
                  <a:solidFill>
                    <a:srgbClr val="0000FF"/>
                  </a:solidFill>
                </a:endParaRPr>
              </a:p>
            </p:txBody>
          </p:sp>
          <p:sp>
            <p:nvSpPr>
              <p:cNvPr id="315" name="Google Shape;315;p27"/>
              <p:cNvSpPr/>
              <p:nvPr/>
            </p:nvSpPr>
            <p:spPr>
              <a:xfrm>
                <a:off x="88674" y="573470"/>
                <a:ext cx="101400" cy="1014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6" name="Google Shape;316;p27"/>
              <p:cNvSpPr/>
              <p:nvPr/>
            </p:nvSpPr>
            <p:spPr>
              <a:xfrm>
                <a:off x="88674" y="706163"/>
                <a:ext cx="101400" cy="101400"/>
              </a:xfrm>
              <a:prstGeom prst="rect">
                <a:avLst/>
              </a:prstGeom>
              <a:solidFill>
                <a:srgbClr val="FF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7" name="Google Shape;317;p27"/>
              <p:cNvSpPr/>
              <p:nvPr/>
            </p:nvSpPr>
            <p:spPr>
              <a:xfrm>
                <a:off x="88674" y="838856"/>
                <a:ext cx="101400" cy="101400"/>
              </a:xfrm>
              <a:prstGeom prst="rect">
                <a:avLst/>
              </a:prstGeom>
              <a:solidFill>
                <a:srgbClr val="38761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18" name="Google Shape;318;p27"/>
            <p:cNvSpPr/>
            <p:nvPr/>
          </p:nvSpPr>
          <p:spPr>
            <a:xfrm>
              <a:off x="88674" y="971549"/>
              <a:ext cx="101400" cy="101400"/>
            </a:xfrm>
            <a:prstGeom prst="rect">
              <a:avLst/>
            </a:prstGeom>
            <a:solidFill>
              <a:srgbClr val="1155C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Learnings &amp; Insights</a:t>
            </a:r>
            <a:endParaRPr/>
          </a:p>
        </p:txBody>
      </p:sp>
      <p:sp>
        <p:nvSpPr>
          <p:cNvPr id="324" name="Google Shape;324;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285750" algn="l" rtl="0">
              <a:spcBef>
                <a:spcPts val="0"/>
              </a:spcBef>
              <a:spcAft>
                <a:spcPts val="0"/>
              </a:spcAft>
              <a:buClr>
                <a:schemeClr val="dk1"/>
              </a:buClr>
              <a:buSzPts val="900"/>
              <a:buChar char="●"/>
            </a:pPr>
            <a:endParaRPr sz="900">
              <a:solidFill>
                <a:schemeClr val="dk1"/>
              </a:solidFill>
            </a:endParaRPr>
          </a:p>
        </p:txBody>
      </p:sp>
      <p:sp>
        <p:nvSpPr>
          <p:cNvPr id="325" name="Google Shape;325;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285750" algn="l" rtl="0">
              <a:spcBef>
                <a:spcPts val="0"/>
              </a:spcBef>
              <a:spcAft>
                <a:spcPts val="0"/>
              </a:spcAft>
              <a:buClr>
                <a:schemeClr val="dk1"/>
              </a:buClr>
              <a:buSzPts val="900"/>
              <a:buChar char="●"/>
            </a:pPr>
            <a:endParaRPr sz="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29"/>
          <p:cNvPicPr preferRelativeResize="0"/>
          <p:nvPr/>
        </p:nvPicPr>
        <p:blipFill rotWithShape="1">
          <a:blip r:embed="rId3">
            <a:alphaModFix/>
          </a:blip>
          <a:srcRect/>
          <a:stretch/>
        </p:blipFill>
        <p:spPr>
          <a:xfrm>
            <a:off x="5435204" y="3899297"/>
            <a:ext cx="466725" cy="457200"/>
          </a:xfrm>
          <a:prstGeom prst="rect">
            <a:avLst/>
          </a:prstGeom>
          <a:noFill/>
          <a:ln>
            <a:noFill/>
          </a:ln>
        </p:spPr>
      </p:pic>
      <p:sp>
        <p:nvSpPr>
          <p:cNvPr id="331" name="Google Shape;331;p29"/>
          <p:cNvSpPr/>
          <p:nvPr/>
        </p:nvSpPr>
        <p:spPr>
          <a:xfrm>
            <a:off x="65100"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332" name="Google Shape;332;p29"/>
          <p:cNvSpPr/>
          <p:nvPr/>
        </p:nvSpPr>
        <p:spPr>
          <a:xfrm>
            <a:off x="4589396"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333" name="Google Shape;333;p29"/>
          <p:cNvSpPr/>
          <p:nvPr/>
        </p:nvSpPr>
        <p:spPr>
          <a:xfrm rot="-5400000">
            <a:off x="-74805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334" name="Google Shape;334;p29"/>
          <p:cNvSpPr/>
          <p:nvPr/>
        </p:nvSpPr>
        <p:spPr>
          <a:xfrm rot="-5400000">
            <a:off x="2854017" y="1304851"/>
            <a:ext cx="34362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335" name="Google Shape;335;p29"/>
          <p:cNvSpPr/>
          <p:nvPr/>
        </p:nvSpPr>
        <p:spPr>
          <a:xfrm rot="-5400000">
            <a:off x="646328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336" name="Google Shape;336;p29"/>
          <p:cNvSpPr/>
          <p:nvPr/>
        </p:nvSpPr>
        <p:spPr>
          <a:xfrm rot="-5400000">
            <a:off x="1912033"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337" name="Google Shape;337;p29"/>
          <p:cNvSpPr/>
          <p:nvPr/>
        </p:nvSpPr>
        <p:spPr>
          <a:xfrm rot="-5400000">
            <a:off x="5517698"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338" name="Google Shape;338;p29"/>
          <p:cNvSpPr/>
          <p:nvPr/>
        </p:nvSpPr>
        <p:spPr>
          <a:xfrm rot="-5400000">
            <a:off x="1912033"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339" name="Google Shape;339;p29"/>
          <p:cNvSpPr/>
          <p:nvPr/>
        </p:nvSpPr>
        <p:spPr>
          <a:xfrm rot="-5400000">
            <a:off x="5517698"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0000"/>
              </a:solidFill>
              <a:latin typeface="Arial"/>
              <a:ea typeface="Arial"/>
              <a:cs typeface="Arial"/>
              <a:sym typeface="Arial"/>
            </a:endParaRPr>
          </a:p>
        </p:txBody>
      </p:sp>
      <p:pic>
        <p:nvPicPr>
          <p:cNvPr id="340" name="Google Shape;340;p29"/>
          <p:cNvPicPr preferRelativeResize="0"/>
          <p:nvPr/>
        </p:nvPicPr>
        <p:blipFill rotWithShape="1">
          <a:blip r:embed="rId4">
            <a:alphaModFix/>
          </a:blip>
          <a:srcRect/>
          <a:stretch/>
        </p:blipFill>
        <p:spPr>
          <a:xfrm>
            <a:off x="66030" y="510779"/>
            <a:ext cx="1331119" cy="259556"/>
          </a:xfrm>
          <a:prstGeom prst="rect">
            <a:avLst/>
          </a:prstGeom>
          <a:noFill/>
          <a:ln>
            <a:noFill/>
          </a:ln>
        </p:spPr>
      </p:pic>
      <p:pic>
        <p:nvPicPr>
          <p:cNvPr id="341" name="Google Shape;341;p29"/>
          <p:cNvPicPr preferRelativeResize="0"/>
          <p:nvPr/>
        </p:nvPicPr>
        <p:blipFill rotWithShape="1">
          <a:blip r:embed="rId5">
            <a:alphaModFix/>
          </a:blip>
          <a:srcRect/>
          <a:stretch/>
        </p:blipFill>
        <p:spPr>
          <a:xfrm>
            <a:off x="101204" y="3962400"/>
            <a:ext cx="714375" cy="161925"/>
          </a:xfrm>
          <a:prstGeom prst="rect">
            <a:avLst/>
          </a:prstGeom>
          <a:noFill/>
          <a:ln>
            <a:noFill/>
          </a:ln>
        </p:spPr>
      </p:pic>
      <p:pic>
        <p:nvPicPr>
          <p:cNvPr id="342" name="Google Shape;342;p29"/>
          <p:cNvPicPr preferRelativeResize="0"/>
          <p:nvPr/>
        </p:nvPicPr>
        <p:blipFill rotWithShape="1">
          <a:blip r:embed="rId6">
            <a:alphaModFix/>
          </a:blip>
          <a:srcRect/>
          <a:stretch/>
        </p:blipFill>
        <p:spPr>
          <a:xfrm>
            <a:off x="879872" y="3962400"/>
            <a:ext cx="466725" cy="333375"/>
          </a:xfrm>
          <a:prstGeom prst="rect">
            <a:avLst/>
          </a:prstGeom>
          <a:noFill/>
          <a:ln>
            <a:noFill/>
          </a:ln>
        </p:spPr>
      </p:pic>
      <p:pic>
        <p:nvPicPr>
          <p:cNvPr id="343" name="Google Shape;343;p29"/>
          <p:cNvPicPr preferRelativeResize="0"/>
          <p:nvPr/>
        </p:nvPicPr>
        <p:blipFill rotWithShape="1">
          <a:blip r:embed="rId7">
            <a:alphaModFix/>
          </a:blip>
          <a:srcRect/>
          <a:stretch/>
        </p:blipFill>
        <p:spPr>
          <a:xfrm>
            <a:off x="4610100" y="3962400"/>
            <a:ext cx="857250" cy="161925"/>
          </a:xfrm>
          <a:prstGeom prst="rect">
            <a:avLst/>
          </a:prstGeom>
          <a:noFill/>
          <a:ln>
            <a:noFill/>
          </a:ln>
        </p:spPr>
      </p:pic>
      <p:pic>
        <p:nvPicPr>
          <p:cNvPr id="344" name="Google Shape;344;p29"/>
          <p:cNvPicPr preferRelativeResize="0"/>
          <p:nvPr/>
        </p:nvPicPr>
        <p:blipFill rotWithShape="1">
          <a:blip r:embed="rId8">
            <a:alphaModFix/>
          </a:blip>
          <a:srcRect/>
          <a:stretch/>
        </p:blipFill>
        <p:spPr>
          <a:xfrm>
            <a:off x="1939529" y="535782"/>
            <a:ext cx="695325" cy="209550"/>
          </a:xfrm>
          <a:prstGeom prst="rect">
            <a:avLst/>
          </a:prstGeom>
          <a:noFill/>
          <a:ln>
            <a:noFill/>
          </a:ln>
        </p:spPr>
      </p:pic>
      <p:pic>
        <p:nvPicPr>
          <p:cNvPr id="345" name="Google Shape;345;p29"/>
          <p:cNvPicPr preferRelativeResize="0"/>
          <p:nvPr/>
        </p:nvPicPr>
        <p:blipFill rotWithShape="1">
          <a:blip r:embed="rId9">
            <a:alphaModFix/>
          </a:blip>
          <a:srcRect/>
          <a:stretch/>
        </p:blipFill>
        <p:spPr>
          <a:xfrm>
            <a:off x="2706291" y="533400"/>
            <a:ext cx="323850" cy="323850"/>
          </a:xfrm>
          <a:prstGeom prst="rect">
            <a:avLst/>
          </a:prstGeom>
          <a:noFill/>
          <a:ln>
            <a:noFill/>
          </a:ln>
        </p:spPr>
      </p:pic>
      <p:pic>
        <p:nvPicPr>
          <p:cNvPr id="346" name="Google Shape;346;p29"/>
          <p:cNvPicPr preferRelativeResize="0"/>
          <p:nvPr/>
        </p:nvPicPr>
        <p:blipFill rotWithShape="1">
          <a:blip r:embed="rId10">
            <a:alphaModFix/>
          </a:blip>
          <a:srcRect/>
          <a:stretch/>
        </p:blipFill>
        <p:spPr>
          <a:xfrm>
            <a:off x="1920479" y="2247900"/>
            <a:ext cx="714375" cy="190500"/>
          </a:xfrm>
          <a:prstGeom prst="rect">
            <a:avLst/>
          </a:prstGeom>
          <a:noFill/>
          <a:ln>
            <a:noFill/>
          </a:ln>
        </p:spPr>
      </p:pic>
      <p:pic>
        <p:nvPicPr>
          <p:cNvPr id="347" name="Google Shape;347;p29"/>
          <p:cNvPicPr preferRelativeResize="0"/>
          <p:nvPr/>
        </p:nvPicPr>
        <p:blipFill rotWithShape="1">
          <a:blip r:embed="rId11">
            <a:alphaModFix/>
          </a:blip>
          <a:srcRect/>
          <a:stretch/>
        </p:blipFill>
        <p:spPr>
          <a:xfrm>
            <a:off x="2658666" y="2257425"/>
            <a:ext cx="371475" cy="361950"/>
          </a:xfrm>
          <a:prstGeom prst="rect">
            <a:avLst/>
          </a:prstGeom>
          <a:noFill/>
          <a:ln>
            <a:noFill/>
          </a:ln>
        </p:spPr>
      </p:pic>
      <p:pic>
        <p:nvPicPr>
          <p:cNvPr id="348" name="Google Shape;348;p29"/>
          <p:cNvPicPr preferRelativeResize="0"/>
          <p:nvPr/>
        </p:nvPicPr>
        <p:blipFill rotWithShape="1">
          <a:blip r:embed="rId12">
            <a:alphaModFix/>
          </a:blip>
          <a:srcRect/>
          <a:stretch/>
        </p:blipFill>
        <p:spPr>
          <a:xfrm>
            <a:off x="3682604" y="535782"/>
            <a:ext cx="914400" cy="209550"/>
          </a:xfrm>
          <a:prstGeom prst="rect">
            <a:avLst/>
          </a:prstGeom>
          <a:noFill/>
          <a:ln>
            <a:noFill/>
          </a:ln>
        </p:spPr>
      </p:pic>
      <p:pic>
        <p:nvPicPr>
          <p:cNvPr id="349" name="Google Shape;349;p29"/>
          <p:cNvPicPr preferRelativeResize="0"/>
          <p:nvPr/>
        </p:nvPicPr>
        <p:blipFill rotWithShape="1">
          <a:blip r:embed="rId13">
            <a:alphaModFix/>
          </a:blip>
          <a:srcRect/>
          <a:stretch/>
        </p:blipFill>
        <p:spPr>
          <a:xfrm>
            <a:off x="4586288" y="520304"/>
            <a:ext cx="409575" cy="333375"/>
          </a:xfrm>
          <a:prstGeom prst="rect">
            <a:avLst/>
          </a:prstGeom>
          <a:noFill/>
          <a:ln>
            <a:noFill/>
          </a:ln>
        </p:spPr>
      </p:pic>
      <p:pic>
        <p:nvPicPr>
          <p:cNvPr id="350" name="Google Shape;350;p29"/>
          <p:cNvPicPr preferRelativeResize="0"/>
          <p:nvPr/>
        </p:nvPicPr>
        <p:blipFill rotWithShape="1">
          <a:blip r:embed="rId14">
            <a:alphaModFix/>
          </a:blip>
          <a:srcRect/>
          <a:stretch/>
        </p:blipFill>
        <p:spPr>
          <a:xfrm>
            <a:off x="5543550" y="2260997"/>
            <a:ext cx="514350" cy="180975"/>
          </a:xfrm>
          <a:prstGeom prst="rect">
            <a:avLst/>
          </a:prstGeom>
          <a:noFill/>
          <a:ln>
            <a:noFill/>
          </a:ln>
        </p:spPr>
      </p:pic>
      <p:pic>
        <p:nvPicPr>
          <p:cNvPr id="351" name="Google Shape;351;p29"/>
          <p:cNvPicPr preferRelativeResize="0"/>
          <p:nvPr/>
        </p:nvPicPr>
        <p:blipFill rotWithShape="1">
          <a:blip r:embed="rId15">
            <a:alphaModFix/>
          </a:blip>
          <a:srcRect/>
          <a:stretch/>
        </p:blipFill>
        <p:spPr>
          <a:xfrm>
            <a:off x="7343775" y="545307"/>
            <a:ext cx="990600" cy="190500"/>
          </a:xfrm>
          <a:prstGeom prst="rect">
            <a:avLst/>
          </a:prstGeom>
          <a:noFill/>
          <a:ln>
            <a:noFill/>
          </a:ln>
        </p:spPr>
      </p:pic>
      <p:pic>
        <p:nvPicPr>
          <p:cNvPr id="352" name="Google Shape;352;p29"/>
          <p:cNvPicPr preferRelativeResize="0"/>
          <p:nvPr/>
        </p:nvPicPr>
        <p:blipFill rotWithShape="1">
          <a:blip r:embed="rId16">
            <a:alphaModFix/>
          </a:blip>
          <a:srcRect/>
          <a:stretch/>
        </p:blipFill>
        <p:spPr>
          <a:xfrm>
            <a:off x="8334375" y="561975"/>
            <a:ext cx="304800" cy="361950"/>
          </a:xfrm>
          <a:prstGeom prst="rect">
            <a:avLst/>
          </a:prstGeom>
          <a:noFill/>
          <a:ln>
            <a:noFill/>
          </a:ln>
        </p:spPr>
      </p:pic>
      <p:pic>
        <p:nvPicPr>
          <p:cNvPr id="353" name="Google Shape;353;p29"/>
          <p:cNvPicPr preferRelativeResize="0"/>
          <p:nvPr/>
        </p:nvPicPr>
        <p:blipFill rotWithShape="1">
          <a:blip r:embed="rId17">
            <a:alphaModFix/>
          </a:blip>
          <a:srcRect/>
          <a:stretch/>
        </p:blipFill>
        <p:spPr>
          <a:xfrm>
            <a:off x="5549503" y="519708"/>
            <a:ext cx="1308497" cy="241697"/>
          </a:xfrm>
          <a:prstGeom prst="rect">
            <a:avLst/>
          </a:prstGeom>
          <a:noFill/>
          <a:ln>
            <a:noFill/>
          </a:ln>
        </p:spPr>
      </p:pic>
      <p:pic>
        <p:nvPicPr>
          <p:cNvPr id="354" name="Google Shape;354;p29"/>
          <p:cNvPicPr preferRelativeResize="0"/>
          <p:nvPr/>
        </p:nvPicPr>
        <p:blipFill rotWithShape="1">
          <a:blip r:embed="rId18">
            <a:alphaModFix/>
          </a:blip>
          <a:srcRect/>
          <a:stretch/>
        </p:blipFill>
        <p:spPr>
          <a:xfrm>
            <a:off x="6162675" y="2247900"/>
            <a:ext cx="419100" cy="333375"/>
          </a:xfrm>
          <a:prstGeom prst="rect">
            <a:avLst/>
          </a:prstGeom>
          <a:noFill/>
          <a:ln>
            <a:noFill/>
          </a:ln>
        </p:spPr>
      </p:pic>
      <p:sp>
        <p:nvSpPr>
          <p:cNvPr id="355" name="Google Shape;355;p29"/>
          <p:cNvSpPr/>
          <p:nvPr/>
        </p:nvSpPr>
        <p:spPr>
          <a:xfrm>
            <a:off x="490579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1</a:t>
            </a:r>
            <a:endParaRPr sz="4050" b="1" i="0" u="none" strike="noStrike" cap="none">
              <a:solidFill>
                <a:srgbClr val="F4F0E2"/>
              </a:solidFill>
              <a:latin typeface="Arial"/>
              <a:ea typeface="Arial"/>
              <a:cs typeface="Arial"/>
              <a:sym typeface="Arial"/>
            </a:endParaRPr>
          </a:p>
        </p:txBody>
      </p:sp>
      <p:sp>
        <p:nvSpPr>
          <p:cNvPr id="356" name="Google Shape;356;p29"/>
          <p:cNvSpPr/>
          <p:nvPr/>
        </p:nvSpPr>
        <p:spPr>
          <a:xfrm>
            <a:off x="6553201"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3</a:t>
            </a:r>
            <a:endParaRPr sz="4050" b="1" i="0" u="none" strike="noStrike" cap="none">
              <a:solidFill>
                <a:srgbClr val="F4F0E2"/>
              </a:solidFill>
              <a:latin typeface="Arial"/>
              <a:ea typeface="Arial"/>
              <a:cs typeface="Arial"/>
              <a:sym typeface="Arial"/>
            </a:endParaRPr>
          </a:p>
        </p:txBody>
      </p:sp>
      <p:sp>
        <p:nvSpPr>
          <p:cNvPr id="357" name="Google Shape;357;p29"/>
          <p:cNvSpPr/>
          <p:nvPr/>
        </p:nvSpPr>
        <p:spPr>
          <a:xfrm>
            <a:off x="658850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4</a:t>
            </a:r>
            <a:endParaRPr sz="4050" b="1" i="0" u="none" strike="noStrike" cap="none">
              <a:solidFill>
                <a:srgbClr val="F4F0E2"/>
              </a:solidFill>
              <a:latin typeface="Arial"/>
              <a:ea typeface="Arial"/>
              <a:cs typeface="Arial"/>
              <a:sym typeface="Arial"/>
            </a:endParaRPr>
          </a:p>
        </p:txBody>
      </p:sp>
      <p:sp>
        <p:nvSpPr>
          <p:cNvPr id="358" name="Google Shape;358;p29"/>
          <p:cNvSpPr/>
          <p:nvPr/>
        </p:nvSpPr>
        <p:spPr>
          <a:xfrm>
            <a:off x="85185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2</a:t>
            </a:r>
            <a:endParaRPr sz="4050" b="1" i="0" u="none" strike="noStrike" cap="none">
              <a:solidFill>
                <a:srgbClr val="F4F0E2"/>
              </a:solidFill>
              <a:latin typeface="Arial"/>
              <a:ea typeface="Arial"/>
              <a:cs typeface="Arial"/>
              <a:sym typeface="Arial"/>
            </a:endParaRPr>
          </a:p>
        </p:txBody>
      </p:sp>
      <p:sp>
        <p:nvSpPr>
          <p:cNvPr id="359" name="Google Shape;359;p29"/>
          <p:cNvSpPr/>
          <p:nvPr/>
        </p:nvSpPr>
        <p:spPr>
          <a:xfrm>
            <a:off x="30702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5</a:t>
            </a:r>
            <a:endParaRPr sz="4050" b="1" i="0" u="none" strike="noStrike" cap="none">
              <a:solidFill>
                <a:srgbClr val="F4F0E2"/>
              </a:solidFill>
              <a:latin typeface="Arial"/>
              <a:ea typeface="Arial"/>
              <a:cs typeface="Arial"/>
              <a:sym typeface="Arial"/>
            </a:endParaRPr>
          </a:p>
        </p:txBody>
      </p:sp>
      <p:sp>
        <p:nvSpPr>
          <p:cNvPr id="360" name="Google Shape;360;p29"/>
          <p:cNvSpPr/>
          <p:nvPr/>
        </p:nvSpPr>
        <p:spPr>
          <a:xfrm>
            <a:off x="3090507"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6</a:t>
            </a:r>
            <a:endParaRPr sz="4050" b="1" i="0" u="none" strike="noStrike" cap="none">
              <a:solidFill>
                <a:srgbClr val="F4F0E2"/>
              </a:solidFill>
              <a:latin typeface="Arial"/>
              <a:ea typeface="Arial"/>
              <a:cs typeface="Arial"/>
              <a:sym typeface="Arial"/>
            </a:endParaRPr>
          </a:p>
        </p:txBody>
      </p:sp>
      <p:sp>
        <p:nvSpPr>
          <p:cNvPr id="361" name="Google Shape;361;p29"/>
          <p:cNvSpPr/>
          <p:nvPr/>
        </p:nvSpPr>
        <p:spPr>
          <a:xfrm>
            <a:off x="1267025"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7</a:t>
            </a:r>
            <a:endParaRPr sz="4050" b="1" i="0" u="none" strike="noStrike" cap="none">
              <a:solidFill>
                <a:srgbClr val="F4F0E2"/>
              </a:solidFill>
              <a:latin typeface="Arial"/>
              <a:ea typeface="Arial"/>
              <a:cs typeface="Arial"/>
              <a:sym typeface="Arial"/>
            </a:endParaRPr>
          </a:p>
        </p:txBody>
      </p:sp>
      <p:sp>
        <p:nvSpPr>
          <p:cNvPr id="362" name="Google Shape;362;p29"/>
          <p:cNvSpPr/>
          <p:nvPr/>
        </p:nvSpPr>
        <p:spPr>
          <a:xfrm>
            <a:off x="8503089"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8</a:t>
            </a:r>
            <a:endParaRPr sz="4050" b="1" i="0" u="none" strike="noStrike" cap="none">
              <a:solidFill>
                <a:srgbClr val="F4F0E2"/>
              </a:solidFill>
              <a:latin typeface="Arial"/>
              <a:ea typeface="Arial"/>
              <a:cs typeface="Arial"/>
              <a:sym typeface="Arial"/>
            </a:endParaRPr>
          </a:p>
        </p:txBody>
      </p:sp>
      <p:sp>
        <p:nvSpPr>
          <p:cNvPr id="363" name="Google Shape;363;p29"/>
          <p:cNvSpPr/>
          <p:nvPr/>
        </p:nvSpPr>
        <p:spPr>
          <a:xfrm>
            <a:off x="3918408"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9</a:t>
            </a:r>
            <a:endParaRPr sz="4050" b="1" i="0" u="none" strike="noStrike" cap="none">
              <a:solidFill>
                <a:srgbClr val="F4F0E2"/>
              </a:solidFill>
              <a:latin typeface="Arial"/>
              <a:ea typeface="Arial"/>
              <a:cs typeface="Arial"/>
              <a:sym typeface="Arial"/>
            </a:endParaRPr>
          </a:p>
        </p:txBody>
      </p:sp>
      <p:sp>
        <p:nvSpPr>
          <p:cNvPr id="364" name="Google Shape;364;p29"/>
          <p:cNvSpPr txBox="1"/>
          <p:nvPr/>
        </p:nvSpPr>
        <p:spPr>
          <a:xfrm>
            <a:off x="459151" y="108150"/>
            <a:ext cx="4822200" cy="3924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 sz="2100" b="0" i="0" u="none" strike="noStrike" cap="none">
                <a:solidFill>
                  <a:srgbClr val="000000"/>
                </a:solidFill>
                <a:latin typeface="Arial"/>
                <a:ea typeface="Arial"/>
                <a:cs typeface="Arial"/>
                <a:sym typeface="Arial"/>
              </a:rPr>
              <a:t>Business Model Canvas - </a:t>
            </a:r>
            <a:r>
              <a:rPr lang="en" sz="2100"/>
              <a:t>v0.2</a:t>
            </a:r>
            <a:endParaRPr sz="2100" b="0" i="0" u="none" strike="noStrike" cap="none">
              <a:solidFill>
                <a:srgbClr val="000000"/>
              </a:solidFill>
              <a:latin typeface="Arial"/>
              <a:ea typeface="Arial"/>
              <a:cs typeface="Arial"/>
              <a:sym typeface="Arial"/>
            </a:endParaRPr>
          </a:p>
        </p:txBody>
      </p:sp>
      <p:sp>
        <p:nvSpPr>
          <p:cNvPr id="365" name="Google Shape;365;p29"/>
          <p:cNvSpPr txBox="1"/>
          <p:nvPr/>
        </p:nvSpPr>
        <p:spPr>
          <a:xfrm>
            <a:off x="99500" y="770325"/>
            <a:ext cx="1665000" cy="28938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Travel content creators / bloggers / influencers / locals / city ambassadors </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YouTube / Vimeo / TikTok / Facebook for existing content</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Airlines / Cars / Trains / Bicycles</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Hotels / AirBnB / VRBO</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Tour operators</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Booking platforms (booking.com, skyscanner.com, expedia.com)</a:t>
            </a:r>
            <a:endParaRPr sz="1100">
              <a:solidFill>
                <a:schemeClr val="dk1"/>
              </a:solidFill>
              <a:latin typeface="Lato"/>
              <a:ea typeface="Lato"/>
              <a:cs typeface="Lato"/>
              <a:sym typeface="Lato"/>
            </a:endParaRPr>
          </a:p>
        </p:txBody>
      </p:sp>
      <p:sp>
        <p:nvSpPr>
          <p:cNvPr id="366" name="Google Shape;366;p29"/>
          <p:cNvSpPr txBox="1"/>
          <p:nvPr/>
        </p:nvSpPr>
        <p:spPr>
          <a:xfrm>
            <a:off x="1900500" y="740640"/>
            <a:ext cx="1665000" cy="15393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Generate travel video content / community building</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AI video analysis and augmentation</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Itinerary generation</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Affiliate booking partnerships</a:t>
            </a:r>
            <a:endParaRPr sz="1100">
              <a:latin typeface="Lato"/>
              <a:ea typeface="Lato"/>
              <a:cs typeface="Lato"/>
              <a:sym typeface="Lato"/>
            </a:endParaRPr>
          </a:p>
        </p:txBody>
      </p:sp>
      <p:sp>
        <p:nvSpPr>
          <p:cNvPr id="367" name="Google Shape;367;p29"/>
          <p:cNvSpPr txBox="1"/>
          <p:nvPr/>
        </p:nvSpPr>
        <p:spPr>
          <a:xfrm>
            <a:off x="1909855" y="2575200"/>
            <a:ext cx="1665000" cy="12006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Travel content, creators and planers (remote first, paid with shares?)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Engineering and AI talent</a:t>
            </a:r>
            <a:endParaRPr sz="1100">
              <a:latin typeface="Lato"/>
              <a:ea typeface="Lato"/>
              <a:cs typeface="Lato"/>
              <a:sym typeface="Lato"/>
            </a:endParaRPr>
          </a:p>
        </p:txBody>
      </p:sp>
      <p:sp>
        <p:nvSpPr>
          <p:cNvPr id="368" name="Google Shape;368;p29"/>
          <p:cNvSpPr txBox="1"/>
          <p:nvPr/>
        </p:nvSpPr>
        <p:spPr>
          <a:xfrm>
            <a:off x="5542450" y="664440"/>
            <a:ext cx="1665000" cy="1569900"/>
          </a:xfrm>
          <a:prstGeom prst="rect">
            <a:avLst/>
          </a:prstGeom>
          <a:noFill/>
          <a:ln>
            <a:noFill/>
          </a:ln>
        </p:spPr>
        <p:txBody>
          <a:bodyPr spcFirstLastPara="1" wrap="square" lIns="91425" tIns="91425" rIns="91425" bIns="91425" anchor="t" anchorCtr="0">
            <a:spAutoFit/>
          </a:bodyPr>
          <a:lstStyle/>
          <a:p>
            <a:pPr marL="57150" lvl="0" indent="-120650" algn="l" rtl="0">
              <a:spcBef>
                <a:spcPts val="0"/>
              </a:spcBef>
              <a:spcAft>
                <a:spcPts val="0"/>
              </a:spcAft>
              <a:buSzPts val="1000"/>
              <a:buFont typeface="Lato"/>
              <a:buChar char="-"/>
            </a:pPr>
            <a:r>
              <a:rPr lang="en" sz="1000">
                <a:latin typeface="Lato"/>
                <a:ea typeface="Lato"/>
                <a:cs typeface="Lato"/>
                <a:sym typeface="Lato"/>
              </a:rPr>
              <a:t>How do we acquire, keep &amp; grow travelers, content creators and booking platforms?</a:t>
            </a:r>
            <a:br>
              <a:rPr lang="en" sz="1000">
                <a:latin typeface="Lato"/>
                <a:ea typeface="Lato"/>
                <a:cs typeface="Lato"/>
                <a:sym typeface="Lato"/>
              </a:rPr>
            </a:br>
            <a:r>
              <a:rPr lang="en" sz="1000">
                <a:latin typeface="Lato"/>
                <a:ea typeface="Lato"/>
                <a:cs typeface="Lato"/>
                <a:sym typeface="Lato"/>
              </a:rPr>
              <a:t>i.e. gamification (scratch map), digital postcards, paid automated booking, city competitions / battles / events</a:t>
            </a:r>
            <a:endParaRPr sz="1000">
              <a:latin typeface="Lato"/>
              <a:ea typeface="Lato"/>
              <a:cs typeface="Lato"/>
              <a:sym typeface="Lato"/>
            </a:endParaRPr>
          </a:p>
        </p:txBody>
      </p:sp>
      <p:sp>
        <p:nvSpPr>
          <p:cNvPr id="369" name="Google Shape;369;p29"/>
          <p:cNvSpPr txBox="1"/>
          <p:nvPr/>
        </p:nvSpPr>
        <p:spPr>
          <a:xfrm>
            <a:off x="3774025" y="864475"/>
            <a:ext cx="1665000" cy="3080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discovery</a:t>
            </a:r>
            <a:r>
              <a:rPr lang="en" sz="1100">
                <a:latin typeface="Lato"/>
                <a:ea typeface="Lato"/>
                <a:cs typeface="Lato"/>
                <a:sym typeface="Lato"/>
              </a:rPr>
              <a:t> via short video clips automatically generated using computer vision from uploaded travel videos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planning</a:t>
            </a:r>
            <a:r>
              <a:rPr lang="en" sz="1100">
                <a:latin typeface="Lato"/>
                <a:ea typeface="Lato"/>
                <a:cs typeface="Lato"/>
                <a:sym typeface="Lato"/>
              </a:rPr>
              <a:t> via automatically generated itineraries based on user likes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booking</a:t>
            </a:r>
            <a:r>
              <a:rPr lang="en" sz="1100">
                <a:latin typeface="Lato"/>
                <a:ea typeface="Lato"/>
                <a:cs typeface="Lato"/>
                <a:sym typeface="Lato"/>
              </a:rPr>
              <a:t> via affiliated partners in a unified streamlined interface</a:t>
            </a:r>
            <a:endParaRPr sz="1100">
              <a:latin typeface="Lato"/>
              <a:ea typeface="Lato"/>
              <a:cs typeface="Lato"/>
              <a:sym typeface="Lato"/>
            </a:endParaRPr>
          </a:p>
        </p:txBody>
      </p:sp>
      <p:sp>
        <p:nvSpPr>
          <p:cNvPr id="370" name="Google Shape;370;p29"/>
          <p:cNvSpPr txBox="1"/>
          <p:nvPr/>
        </p:nvSpPr>
        <p:spPr>
          <a:xfrm>
            <a:off x="5542450" y="2448400"/>
            <a:ext cx="1665000" cy="13698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Social media ads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Travel groups on reddit / facebook</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API to integrate into existing booking platforms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Emailing  bloggers</a:t>
            </a:r>
            <a:endParaRPr sz="1100">
              <a:latin typeface="Lato"/>
              <a:ea typeface="Lato"/>
              <a:cs typeface="Lato"/>
              <a:sym typeface="Lato"/>
            </a:endParaRPr>
          </a:p>
        </p:txBody>
      </p:sp>
      <p:sp>
        <p:nvSpPr>
          <p:cNvPr id="371" name="Google Shape;371;p29"/>
          <p:cNvSpPr txBox="1"/>
          <p:nvPr/>
        </p:nvSpPr>
        <p:spPr>
          <a:xfrm>
            <a:off x="4648600" y="4104675"/>
            <a:ext cx="4365300" cy="11328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Subscription tiers to unlock features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Handling of booking everything / cancellations / insurance</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Video sessions with travel experts / courses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Affiliate links and ads for airlines / hotels / tours / platforms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Sell data to city planners / travel gear companies</a:t>
            </a:r>
            <a:endParaRPr sz="1100">
              <a:latin typeface="Lato"/>
              <a:ea typeface="Lato"/>
              <a:cs typeface="Lato"/>
              <a:sym typeface="Lato"/>
            </a:endParaRPr>
          </a:p>
        </p:txBody>
      </p:sp>
      <p:sp>
        <p:nvSpPr>
          <p:cNvPr id="372" name="Google Shape;372;p29"/>
          <p:cNvSpPr txBox="1"/>
          <p:nvPr/>
        </p:nvSpPr>
        <p:spPr>
          <a:xfrm>
            <a:off x="130225" y="4257075"/>
            <a:ext cx="4278600" cy="938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Char char="-"/>
            </a:pPr>
            <a:r>
              <a:rPr lang="en" sz="1100">
                <a:latin typeface="Lato"/>
                <a:ea typeface="Lato"/>
                <a:cs typeface="Lato"/>
                <a:sym typeface="Lato"/>
              </a:rPr>
              <a:t>Fixed: Engineering and AI research cost; video creators / editors; no office cost (remote first); video data storage costs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Char char="-"/>
            </a:pPr>
            <a:r>
              <a:rPr lang="en" sz="1100">
                <a:latin typeface="Lato"/>
                <a:ea typeface="Lato"/>
                <a:cs typeface="Lato"/>
                <a:sym typeface="Lato"/>
              </a:rPr>
              <a:t>Variable: Traveler acquisition; content creator acquisition; cloud costs;</a:t>
            </a:r>
            <a:endParaRPr sz="1100">
              <a:latin typeface="Lato"/>
              <a:ea typeface="Lato"/>
              <a:cs typeface="Lato"/>
              <a:sym typeface="Lato"/>
            </a:endParaRPr>
          </a:p>
        </p:txBody>
      </p:sp>
      <p:sp>
        <p:nvSpPr>
          <p:cNvPr id="373" name="Google Shape;373;p29"/>
          <p:cNvSpPr txBox="1"/>
          <p:nvPr/>
        </p:nvSpPr>
        <p:spPr>
          <a:xfrm>
            <a:off x="7349013" y="855625"/>
            <a:ext cx="1665000" cy="3080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Traveling millennials that value experiences over possessions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Travel bloggers / content creators that want to make a living off travel / locals who can show their city</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Transportation / accommodation / activity providers and booking platforms looking for new channels to sell their services</a:t>
            </a:r>
            <a:endParaRPr sz="11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title"/>
          </p:nvPr>
        </p:nvSpPr>
        <p:spPr>
          <a:xfrm>
            <a:off x="264431" y="206288"/>
            <a:ext cx="2574600" cy="866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SzPts val="700"/>
              <a:buNone/>
            </a:pPr>
            <a:r>
              <a:rPr lang="en" sz="3100">
                <a:solidFill>
                  <a:srgbClr val="DB3A34"/>
                </a:solidFill>
              </a:rPr>
              <a:t>Competitive </a:t>
            </a:r>
            <a:endParaRPr sz="3100">
              <a:solidFill>
                <a:srgbClr val="DB3A34"/>
              </a:solidFill>
            </a:endParaRPr>
          </a:p>
          <a:p>
            <a:pPr marL="0" lvl="0" indent="0" algn="l" rtl="0">
              <a:spcBef>
                <a:spcPts val="0"/>
              </a:spcBef>
              <a:spcAft>
                <a:spcPts val="0"/>
              </a:spcAft>
              <a:buSzPts val="700"/>
              <a:buNone/>
            </a:pPr>
            <a:r>
              <a:rPr lang="en" sz="3100">
                <a:solidFill>
                  <a:srgbClr val="DB3A34"/>
                </a:solidFill>
              </a:rPr>
              <a:t>Landscape</a:t>
            </a:r>
            <a:endParaRPr sz="3100">
              <a:solidFill>
                <a:srgbClr val="DB3A34"/>
              </a:solidFill>
            </a:endParaRPr>
          </a:p>
        </p:txBody>
      </p:sp>
      <p:sp>
        <p:nvSpPr>
          <p:cNvPr id="379" name="Google Shape;379;p30"/>
          <p:cNvSpPr txBox="1"/>
          <p:nvPr/>
        </p:nvSpPr>
        <p:spPr>
          <a:xfrm rot="-43706">
            <a:off x="447306" y="2166321"/>
            <a:ext cx="2642914" cy="159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800"/>
              <a:buFont typeface="Arial"/>
              <a:buNone/>
            </a:pPr>
            <a:r>
              <a:rPr lang="en" sz="1500" b="1">
                <a:solidFill>
                  <a:srgbClr val="595959"/>
                </a:solidFill>
                <a:latin typeface="Lato"/>
                <a:ea typeface="Lato"/>
                <a:cs typeface="Lato"/>
                <a:sym typeface="Lato"/>
              </a:rPr>
              <a:t>Full-stack travel. </a:t>
            </a:r>
            <a:endParaRPr sz="1500" b="1">
              <a:solidFill>
                <a:srgbClr val="595959"/>
              </a:solidFill>
              <a:latin typeface="Lato"/>
              <a:ea typeface="Lato"/>
              <a:cs typeface="Lato"/>
              <a:sym typeface="Lato"/>
            </a:endParaRPr>
          </a:p>
          <a:p>
            <a:pPr marL="0" lvl="0" indent="0" algn="l" rtl="0">
              <a:spcBef>
                <a:spcPts val="0"/>
              </a:spcBef>
              <a:spcAft>
                <a:spcPts val="0"/>
              </a:spcAft>
              <a:buClr>
                <a:schemeClr val="dk1"/>
              </a:buClr>
              <a:buSzPts val="800"/>
              <a:buFont typeface="Arial"/>
              <a:buNone/>
            </a:pPr>
            <a:r>
              <a:rPr lang="en" sz="1500" b="1">
                <a:solidFill>
                  <a:srgbClr val="595959"/>
                </a:solidFill>
                <a:latin typeface="Lato"/>
                <a:ea typeface="Lato"/>
                <a:cs typeface="Lato"/>
                <a:sym typeface="Lato"/>
              </a:rPr>
              <a:t>Discover, plan, book.</a:t>
            </a:r>
            <a:endParaRPr sz="1800" b="1">
              <a:solidFill>
                <a:srgbClr val="595959"/>
              </a:solidFill>
              <a:latin typeface="Lato"/>
              <a:ea typeface="Lato"/>
              <a:cs typeface="Lato"/>
              <a:sym typeface="Lato"/>
            </a:endParaRPr>
          </a:p>
        </p:txBody>
      </p:sp>
      <p:cxnSp>
        <p:nvCxnSpPr>
          <p:cNvPr id="380" name="Google Shape;380;p30"/>
          <p:cNvCxnSpPr/>
          <p:nvPr/>
        </p:nvCxnSpPr>
        <p:spPr>
          <a:xfrm>
            <a:off x="388969" y="2459756"/>
            <a:ext cx="0" cy="1075800"/>
          </a:xfrm>
          <a:prstGeom prst="straightConnector1">
            <a:avLst/>
          </a:prstGeom>
          <a:noFill/>
          <a:ln w="38100" cap="flat" cmpd="sng">
            <a:solidFill>
              <a:srgbClr val="DB3A34"/>
            </a:solidFill>
            <a:prstDash val="solid"/>
            <a:round/>
            <a:headEnd type="none" w="med" len="med"/>
            <a:tailEnd type="none" w="med" len="med"/>
          </a:ln>
        </p:spPr>
      </p:cxnSp>
      <p:grpSp>
        <p:nvGrpSpPr>
          <p:cNvPr id="381" name="Google Shape;381;p30"/>
          <p:cNvGrpSpPr/>
          <p:nvPr/>
        </p:nvGrpSpPr>
        <p:grpSpPr>
          <a:xfrm>
            <a:off x="2839037" y="0"/>
            <a:ext cx="6151760" cy="5443878"/>
            <a:chOff x="2575338" y="753553"/>
            <a:chExt cx="7048304" cy="6237257"/>
          </a:xfrm>
        </p:grpSpPr>
        <p:pic>
          <p:nvPicPr>
            <p:cNvPr id="382" name="Google Shape;382;p30"/>
            <p:cNvPicPr preferRelativeResize="0"/>
            <p:nvPr/>
          </p:nvPicPr>
          <p:blipFill>
            <a:blip r:embed="rId3">
              <a:alphaModFix/>
            </a:blip>
            <a:stretch>
              <a:fillRect/>
            </a:stretch>
          </p:blipFill>
          <p:spPr>
            <a:xfrm>
              <a:off x="3395569" y="1051525"/>
              <a:ext cx="5392646" cy="5270782"/>
            </a:xfrm>
            <a:prstGeom prst="rect">
              <a:avLst/>
            </a:prstGeom>
            <a:noFill/>
            <a:ln>
              <a:noFill/>
            </a:ln>
          </p:spPr>
        </p:pic>
        <p:sp>
          <p:nvSpPr>
            <p:cNvPr id="383" name="Google Shape;383;p30"/>
            <p:cNvSpPr txBox="1"/>
            <p:nvPr/>
          </p:nvSpPr>
          <p:spPr>
            <a:xfrm>
              <a:off x="5048857" y="753553"/>
              <a:ext cx="2220900" cy="335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Online Travel Agencies</a:t>
              </a:r>
              <a:endParaRPr sz="1200" b="1">
                <a:solidFill>
                  <a:srgbClr val="084C61"/>
                </a:solidFill>
                <a:latin typeface="Helvetica Neue"/>
                <a:ea typeface="Helvetica Neue"/>
                <a:cs typeface="Helvetica Neue"/>
                <a:sym typeface="Helvetica Neue"/>
              </a:endParaRPr>
            </a:p>
          </p:txBody>
        </p:sp>
        <p:sp>
          <p:nvSpPr>
            <p:cNvPr id="384" name="Google Shape;384;p30"/>
            <p:cNvSpPr txBox="1"/>
            <p:nvPr/>
          </p:nvSpPr>
          <p:spPr>
            <a:xfrm rot="3574013">
              <a:off x="7967431" y="2129095"/>
              <a:ext cx="1827722" cy="644225"/>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(Video) Discovery</a:t>
              </a:r>
              <a:endParaRPr sz="1200" b="1">
                <a:solidFill>
                  <a:srgbClr val="084C61"/>
                </a:solidFill>
                <a:latin typeface="Helvetica Neue"/>
                <a:ea typeface="Helvetica Neue"/>
                <a:cs typeface="Helvetica Neue"/>
                <a:sym typeface="Helvetica Neue"/>
              </a:endParaRPr>
            </a:p>
          </p:txBody>
        </p:sp>
        <p:sp>
          <p:nvSpPr>
            <p:cNvPr id="385" name="Google Shape;385;p30"/>
            <p:cNvSpPr txBox="1"/>
            <p:nvPr/>
          </p:nvSpPr>
          <p:spPr>
            <a:xfrm rot="2585850">
              <a:off x="3155040" y="5829485"/>
              <a:ext cx="1827464" cy="619849"/>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Planners</a:t>
              </a:r>
              <a:endParaRPr sz="1200" b="1">
                <a:solidFill>
                  <a:srgbClr val="084C61"/>
                </a:solidFill>
                <a:latin typeface="Helvetica Neue"/>
                <a:ea typeface="Helvetica Neue"/>
                <a:cs typeface="Helvetica Neue"/>
                <a:sym typeface="Helvetica Neue"/>
              </a:endParaRPr>
            </a:p>
          </p:txBody>
        </p:sp>
        <p:sp>
          <p:nvSpPr>
            <p:cNvPr id="386" name="Google Shape;386;p30"/>
            <p:cNvSpPr txBox="1"/>
            <p:nvPr/>
          </p:nvSpPr>
          <p:spPr>
            <a:xfrm rot="-2701144">
              <a:off x="7344124" y="5752360"/>
              <a:ext cx="1911946" cy="650615"/>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Bundlers / Tour Operators</a:t>
              </a:r>
              <a:endParaRPr sz="1200" b="1">
                <a:solidFill>
                  <a:srgbClr val="084C61"/>
                </a:solidFill>
                <a:latin typeface="Helvetica Neue"/>
                <a:ea typeface="Helvetica Neue"/>
                <a:cs typeface="Helvetica Neue"/>
                <a:sym typeface="Helvetica Neue"/>
              </a:endParaRPr>
            </a:p>
          </p:txBody>
        </p:sp>
        <p:sp>
          <p:nvSpPr>
            <p:cNvPr id="387" name="Google Shape;387;p30"/>
            <p:cNvSpPr txBox="1"/>
            <p:nvPr/>
          </p:nvSpPr>
          <p:spPr>
            <a:xfrm rot="-3390151">
              <a:off x="2393812" y="2258212"/>
              <a:ext cx="1831852" cy="553839"/>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Social Media</a:t>
              </a:r>
              <a:endParaRPr sz="1200" b="1">
                <a:solidFill>
                  <a:srgbClr val="084C61"/>
                </a:solidFill>
                <a:latin typeface="Helvetica Neue"/>
                <a:ea typeface="Helvetica Neue"/>
                <a:cs typeface="Helvetica Neue"/>
                <a:sym typeface="Helvetica Neue"/>
              </a:endParaRPr>
            </a:p>
          </p:txBody>
        </p:sp>
      </p:grpSp>
      <p:pic>
        <p:nvPicPr>
          <p:cNvPr id="388" name="Google Shape;388;p30"/>
          <p:cNvPicPr preferRelativeResize="0"/>
          <p:nvPr/>
        </p:nvPicPr>
        <p:blipFill>
          <a:blip r:embed="rId4">
            <a:alphaModFix/>
          </a:blip>
          <a:stretch>
            <a:fillRect/>
          </a:stretch>
        </p:blipFill>
        <p:spPr>
          <a:xfrm>
            <a:off x="5606126" y="264551"/>
            <a:ext cx="940498" cy="529024"/>
          </a:xfrm>
          <a:prstGeom prst="rect">
            <a:avLst/>
          </a:prstGeom>
          <a:noFill/>
          <a:ln>
            <a:noFill/>
          </a:ln>
        </p:spPr>
      </p:pic>
      <p:pic>
        <p:nvPicPr>
          <p:cNvPr id="389" name="Google Shape;389;p30"/>
          <p:cNvPicPr preferRelativeResize="0"/>
          <p:nvPr/>
        </p:nvPicPr>
        <p:blipFill>
          <a:blip r:embed="rId5">
            <a:alphaModFix/>
          </a:blip>
          <a:stretch>
            <a:fillRect/>
          </a:stretch>
        </p:blipFill>
        <p:spPr>
          <a:xfrm>
            <a:off x="5531024" y="670495"/>
            <a:ext cx="788173" cy="223225"/>
          </a:xfrm>
          <a:prstGeom prst="rect">
            <a:avLst/>
          </a:prstGeom>
          <a:noFill/>
          <a:ln>
            <a:noFill/>
          </a:ln>
        </p:spPr>
      </p:pic>
      <p:pic>
        <p:nvPicPr>
          <p:cNvPr id="390" name="Google Shape;390;p30"/>
          <p:cNvPicPr preferRelativeResize="0"/>
          <p:nvPr/>
        </p:nvPicPr>
        <p:blipFill rotWithShape="1">
          <a:blip r:embed="rId6">
            <a:alphaModFix/>
          </a:blip>
          <a:srcRect l="25392" r="20708"/>
          <a:stretch/>
        </p:blipFill>
        <p:spPr>
          <a:xfrm>
            <a:off x="7547747" y="1291050"/>
            <a:ext cx="342655" cy="396225"/>
          </a:xfrm>
          <a:prstGeom prst="rect">
            <a:avLst/>
          </a:prstGeom>
          <a:noFill/>
          <a:ln>
            <a:noFill/>
          </a:ln>
        </p:spPr>
      </p:pic>
      <p:pic>
        <p:nvPicPr>
          <p:cNvPr id="391" name="Google Shape;391;p30"/>
          <p:cNvPicPr preferRelativeResize="0"/>
          <p:nvPr/>
        </p:nvPicPr>
        <p:blipFill>
          <a:blip r:embed="rId7">
            <a:alphaModFix/>
          </a:blip>
          <a:stretch>
            <a:fillRect/>
          </a:stretch>
        </p:blipFill>
        <p:spPr>
          <a:xfrm>
            <a:off x="7429275" y="1957240"/>
            <a:ext cx="828075" cy="435575"/>
          </a:xfrm>
          <a:prstGeom prst="rect">
            <a:avLst/>
          </a:prstGeom>
          <a:noFill/>
          <a:ln>
            <a:noFill/>
          </a:ln>
        </p:spPr>
      </p:pic>
      <p:pic>
        <p:nvPicPr>
          <p:cNvPr id="392" name="Google Shape;392;p30"/>
          <p:cNvPicPr preferRelativeResize="0"/>
          <p:nvPr/>
        </p:nvPicPr>
        <p:blipFill>
          <a:blip r:embed="rId8">
            <a:alphaModFix/>
          </a:blip>
          <a:stretch>
            <a:fillRect/>
          </a:stretch>
        </p:blipFill>
        <p:spPr>
          <a:xfrm>
            <a:off x="6743400" y="4235625"/>
            <a:ext cx="743775" cy="396225"/>
          </a:xfrm>
          <a:prstGeom prst="rect">
            <a:avLst/>
          </a:prstGeom>
          <a:noFill/>
          <a:ln>
            <a:noFill/>
          </a:ln>
        </p:spPr>
      </p:pic>
      <p:pic>
        <p:nvPicPr>
          <p:cNvPr id="393" name="Google Shape;393;p30"/>
          <p:cNvPicPr preferRelativeResize="0"/>
          <p:nvPr/>
        </p:nvPicPr>
        <p:blipFill>
          <a:blip r:embed="rId9">
            <a:alphaModFix/>
          </a:blip>
          <a:stretch>
            <a:fillRect/>
          </a:stretch>
        </p:blipFill>
        <p:spPr>
          <a:xfrm>
            <a:off x="7102224" y="3096850"/>
            <a:ext cx="788176" cy="600984"/>
          </a:xfrm>
          <a:prstGeom prst="rect">
            <a:avLst/>
          </a:prstGeom>
          <a:noFill/>
          <a:ln>
            <a:noFill/>
          </a:ln>
        </p:spPr>
      </p:pic>
      <p:pic>
        <p:nvPicPr>
          <p:cNvPr id="394" name="Google Shape;394;p30"/>
          <p:cNvPicPr preferRelativeResize="0"/>
          <p:nvPr/>
        </p:nvPicPr>
        <p:blipFill>
          <a:blip r:embed="rId10">
            <a:alphaModFix/>
          </a:blip>
          <a:stretch>
            <a:fillRect/>
          </a:stretch>
        </p:blipFill>
        <p:spPr>
          <a:xfrm>
            <a:off x="6045550" y="950325"/>
            <a:ext cx="828073" cy="258776"/>
          </a:xfrm>
          <a:prstGeom prst="rect">
            <a:avLst/>
          </a:prstGeom>
          <a:noFill/>
          <a:ln>
            <a:noFill/>
          </a:ln>
        </p:spPr>
      </p:pic>
      <p:pic>
        <p:nvPicPr>
          <p:cNvPr id="395" name="Google Shape;395;p30"/>
          <p:cNvPicPr preferRelativeResize="0"/>
          <p:nvPr/>
        </p:nvPicPr>
        <p:blipFill>
          <a:blip r:embed="rId11">
            <a:alphaModFix/>
          </a:blip>
          <a:stretch>
            <a:fillRect/>
          </a:stretch>
        </p:blipFill>
        <p:spPr>
          <a:xfrm>
            <a:off x="4407325" y="4202925"/>
            <a:ext cx="938000" cy="529025"/>
          </a:xfrm>
          <a:prstGeom prst="rect">
            <a:avLst/>
          </a:prstGeom>
          <a:noFill/>
          <a:ln>
            <a:noFill/>
          </a:ln>
        </p:spPr>
      </p:pic>
      <p:pic>
        <p:nvPicPr>
          <p:cNvPr id="396" name="Google Shape;396;p30"/>
          <p:cNvPicPr preferRelativeResize="0"/>
          <p:nvPr/>
        </p:nvPicPr>
        <p:blipFill>
          <a:blip r:embed="rId12">
            <a:alphaModFix/>
          </a:blip>
          <a:stretch>
            <a:fillRect/>
          </a:stretch>
        </p:blipFill>
        <p:spPr>
          <a:xfrm>
            <a:off x="5226229" y="1026520"/>
            <a:ext cx="488269" cy="435575"/>
          </a:xfrm>
          <a:prstGeom prst="rect">
            <a:avLst/>
          </a:prstGeom>
          <a:noFill/>
          <a:ln>
            <a:noFill/>
          </a:ln>
        </p:spPr>
      </p:pic>
      <p:pic>
        <p:nvPicPr>
          <p:cNvPr id="397" name="Google Shape;397;p30"/>
          <p:cNvPicPr preferRelativeResize="0"/>
          <p:nvPr/>
        </p:nvPicPr>
        <p:blipFill rotWithShape="1">
          <a:blip r:embed="rId13">
            <a:alphaModFix/>
          </a:blip>
          <a:srcRect l="17272" t="22530" r="19480" b="28201"/>
          <a:stretch/>
        </p:blipFill>
        <p:spPr>
          <a:xfrm>
            <a:off x="4930150" y="4061996"/>
            <a:ext cx="936750" cy="260679"/>
          </a:xfrm>
          <a:prstGeom prst="rect">
            <a:avLst/>
          </a:prstGeom>
          <a:noFill/>
          <a:ln>
            <a:noFill/>
          </a:ln>
        </p:spPr>
      </p:pic>
      <p:pic>
        <p:nvPicPr>
          <p:cNvPr id="398" name="Google Shape;398;p30"/>
          <p:cNvPicPr preferRelativeResize="0"/>
          <p:nvPr/>
        </p:nvPicPr>
        <p:blipFill>
          <a:blip r:embed="rId14">
            <a:alphaModFix/>
          </a:blip>
          <a:stretch>
            <a:fillRect/>
          </a:stretch>
        </p:blipFill>
        <p:spPr>
          <a:xfrm>
            <a:off x="5794750" y="1132900"/>
            <a:ext cx="828074" cy="404836"/>
          </a:xfrm>
          <a:prstGeom prst="rect">
            <a:avLst/>
          </a:prstGeom>
          <a:noFill/>
          <a:ln>
            <a:noFill/>
          </a:ln>
        </p:spPr>
      </p:pic>
      <p:pic>
        <p:nvPicPr>
          <p:cNvPr id="399" name="Google Shape;399;p30"/>
          <p:cNvPicPr preferRelativeResize="0"/>
          <p:nvPr/>
        </p:nvPicPr>
        <p:blipFill>
          <a:blip r:embed="rId15">
            <a:alphaModFix/>
          </a:blip>
          <a:stretch>
            <a:fillRect/>
          </a:stretch>
        </p:blipFill>
        <p:spPr>
          <a:xfrm>
            <a:off x="7594856" y="1785621"/>
            <a:ext cx="662506" cy="223225"/>
          </a:xfrm>
          <a:prstGeom prst="rect">
            <a:avLst/>
          </a:prstGeom>
          <a:noFill/>
          <a:ln>
            <a:noFill/>
          </a:ln>
        </p:spPr>
      </p:pic>
      <p:pic>
        <p:nvPicPr>
          <p:cNvPr id="400" name="Google Shape;400;p30"/>
          <p:cNvPicPr preferRelativeResize="0"/>
          <p:nvPr/>
        </p:nvPicPr>
        <p:blipFill rotWithShape="1">
          <a:blip r:embed="rId16">
            <a:alphaModFix/>
          </a:blip>
          <a:srcRect t="29423" b="30980"/>
          <a:stretch/>
        </p:blipFill>
        <p:spPr>
          <a:xfrm>
            <a:off x="4353532" y="3817550"/>
            <a:ext cx="1176392" cy="258775"/>
          </a:xfrm>
          <a:prstGeom prst="rect">
            <a:avLst/>
          </a:prstGeom>
          <a:noFill/>
          <a:ln>
            <a:noFill/>
          </a:ln>
        </p:spPr>
      </p:pic>
      <p:pic>
        <p:nvPicPr>
          <p:cNvPr id="401" name="Google Shape;401;p30"/>
          <p:cNvPicPr preferRelativeResize="0"/>
          <p:nvPr/>
        </p:nvPicPr>
        <p:blipFill rotWithShape="1">
          <a:blip r:embed="rId17">
            <a:alphaModFix/>
          </a:blip>
          <a:srcRect t="27195" b="27395"/>
          <a:stretch/>
        </p:blipFill>
        <p:spPr>
          <a:xfrm>
            <a:off x="3913925" y="1687275"/>
            <a:ext cx="1176402" cy="300479"/>
          </a:xfrm>
          <a:prstGeom prst="rect">
            <a:avLst/>
          </a:prstGeom>
          <a:noFill/>
          <a:ln>
            <a:noFill/>
          </a:ln>
        </p:spPr>
      </p:pic>
      <p:pic>
        <p:nvPicPr>
          <p:cNvPr id="402" name="Google Shape;402;p30"/>
          <p:cNvPicPr preferRelativeResize="0"/>
          <p:nvPr/>
        </p:nvPicPr>
        <p:blipFill rotWithShape="1">
          <a:blip r:embed="rId18">
            <a:alphaModFix/>
          </a:blip>
          <a:srcRect t="19064" b="18958"/>
          <a:stretch/>
        </p:blipFill>
        <p:spPr>
          <a:xfrm>
            <a:off x="4146075" y="1421028"/>
            <a:ext cx="828073" cy="288671"/>
          </a:xfrm>
          <a:prstGeom prst="rect">
            <a:avLst/>
          </a:prstGeom>
          <a:noFill/>
          <a:ln>
            <a:noFill/>
          </a:ln>
        </p:spPr>
      </p:pic>
      <p:pic>
        <p:nvPicPr>
          <p:cNvPr id="403" name="Google Shape;403;p30"/>
          <p:cNvPicPr preferRelativeResize="0"/>
          <p:nvPr/>
        </p:nvPicPr>
        <p:blipFill>
          <a:blip r:embed="rId19">
            <a:alphaModFix/>
          </a:blip>
          <a:stretch>
            <a:fillRect/>
          </a:stretch>
        </p:blipFill>
        <p:spPr>
          <a:xfrm>
            <a:off x="4027418" y="2063023"/>
            <a:ext cx="936758" cy="258775"/>
          </a:xfrm>
          <a:prstGeom prst="rect">
            <a:avLst/>
          </a:prstGeom>
          <a:noFill/>
          <a:ln>
            <a:noFill/>
          </a:ln>
        </p:spPr>
      </p:pic>
      <p:pic>
        <p:nvPicPr>
          <p:cNvPr id="404" name="Google Shape;404;p30"/>
          <p:cNvPicPr preferRelativeResize="0"/>
          <p:nvPr/>
        </p:nvPicPr>
        <p:blipFill rotWithShape="1">
          <a:blip r:embed="rId20">
            <a:alphaModFix/>
          </a:blip>
          <a:srcRect l="7829" t="27850" r="10869" b="30468"/>
          <a:stretch/>
        </p:blipFill>
        <p:spPr>
          <a:xfrm>
            <a:off x="4010900" y="2454600"/>
            <a:ext cx="811108" cy="312175"/>
          </a:xfrm>
          <a:prstGeom prst="rect">
            <a:avLst/>
          </a:prstGeom>
          <a:noFill/>
          <a:ln>
            <a:noFill/>
          </a:ln>
        </p:spPr>
      </p:pic>
      <p:pic>
        <p:nvPicPr>
          <p:cNvPr id="405" name="Google Shape;405;p30"/>
          <p:cNvPicPr preferRelativeResize="0"/>
          <p:nvPr/>
        </p:nvPicPr>
        <p:blipFill>
          <a:blip r:embed="rId21">
            <a:alphaModFix/>
          </a:blip>
          <a:stretch>
            <a:fillRect/>
          </a:stretch>
        </p:blipFill>
        <p:spPr>
          <a:xfrm>
            <a:off x="6547800" y="3737175"/>
            <a:ext cx="1111786" cy="396225"/>
          </a:xfrm>
          <a:prstGeom prst="rect">
            <a:avLst/>
          </a:prstGeom>
          <a:noFill/>
          <a:ln>
            <a:noFill/>
          </a:ln>
        </p:spPr>
      </p:pic>
      <p:pic>
        <p:nvPicPr>
          <p:cNvPr id="406" name="Google Shape;406;p30"/>
          <p:cNvPicPr preferRelativeResize="0"/>
          <p:nvPr/>
        </p:nvPicPr>
        <p:blipFill rotWithShape="1">
          <a:blip r:embed="rId22">
            <a:alphaModFix/>
          </a:blip>
          <a:srcRect l="21131" t="17081" r="20671" b="17323"/>
          <a:stretch/>
        </p:blipFill>
        <p:spPr>
          <a:xfrm>
            <a:off x="6998900" y="1627573"/>
            <a:ext cx="488275" cy="440303"/>
          </a:xfrm>
          <a:prstGeom prst="rect">
            <a:avLst/>
          </a:prstGeom>
          <a:noFill/>
          <a:ln>
            <a:noFill/>
          </a:ln>
        </p:spPr>
      </p:pic>
      <p:pic>
        <p:nvPicPr>
          <p:cNvPr id="407" name="Google Shape;407;p30"/>
          <p:cNvPicPr preferRelativeResize="0"/>
          <p:nvPr/>
        </p:nvPicPr>
        <p:blipFill rotWithShape="1">
          <a:blip r:embed="rId23">
            <a:alphaModFix/>
          </a:blip>
          <a:srcRect l="10628" t="20288" r="10407" b="20091"/>
          <a:stretch/>
        </p:blipFill>
        <p:spPr>
          <a:xfrm>
            <a:off x="4429723" y="3357329"/>
            <a:ext cx="828073" cy="416697"/>
          </a:xfrm>
          <a:prstGeom prst="rect">
            <a:avLst/>
          </a:prstGeom>
          <a:noFill/>
          <a:ln>
            <a:noFill/>
          </a:ln>
        </p:spPr>
      </p:pic>
      <p:pic>
        <p:nvPicPr>
          <p:cNvPr id="408" name="Google Shape;408;p30"/>
          <p:cNvPicPr preferRelativeResize="0"/>
          <p:nvPr/>
        </p:nvPicPr>
        <p:blipFill rotWithShape="1">
          <a:blip r:embed="rId24">
            <a:alphaModFix/>
          </a:blip>
          <a:srcRect l="24722" t="12283" r="24448" b="10704"/>
          <a:stretch/>
        </p:blipFill>
        <p:spPr>
          <a:xfrm>
            <a:off x="5604426" y="2313750"/>
            <a:ext cx="853693" cy="866400"/>
          </a:xfrm>
          <a:prstGeom prst="rect">
            <a:avLst/>
          </a:prstGeom>
          <a:noFill/>
          <a:ln>
            <a:noFill/>
          </a:ln>
        </p:spPr>
      </p:pic>
      <p:pic>
        <p:nvPicPr>
          <p:cNvPr id="409" name="Google Shape;409;p30"/>
          <p:cNvPicPr preferRelativeResize="0"/>
          <p:nvPr/>
        </p:nvPicPr>
        <p:blipFill>
          <a:blip r:embed="rId25">
            <a:alphaModFix/>
          </a:blip>
          <a:stretch>
            <a:fillRect/>
          </a:stretch>
        </p:blipFill>
        <p:spPr>
          <a:xfrm>
            <a:off x="7102228" y="2313745"/>
            <a:ext cx="1024275" cy="245294"/>
          </a:xfrm>
          <a:prstGeom prst="rect">
            <a:avLst/>
          </a:prstGeom>
          <a:noFill/>
          <a:ln>
            <a:noFill/>
          </a:ln>
        </p:spPr>
      </p:pic>
      <p:sp>
        <p:nvSpPr>
          <p:cNvPr id="410" name="Google Shape;410;p30"/>
          <p:cNvSpPr txBox="1"/>
          <p:nvPr/>
        </p:nvSpPr>
        <p:spPr>
          <a:xfrm>
            <a:off x="447425" y="3535550"/>
            <a:ext cx="5047200" cy="14775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a:t>Musement</a:t>
            </a:r>
            <a:endParaRPr/>
          </a:p>
          <a:p>
            <a:pPr marL="0" lvl="0" indent="0" algn="l" rtl="0">
              <a:spcBef>
                <a:spcPts val="0"/>
              </a:spcBef>
              <a:spcAft>
                <a:spcPts val="0"/>
              </a:spcAft>
              <a:buNone/>
            </a:pPr>
            <a:r>
              <a:rPr lang="en"/>
              <a:t>Triposo</a:t>
            </a:r>
            <a:endParaRPr/>
          </a:p>
          <a:p>
            <a:pPr marL="0" lvl="0" indent="0" algn="l" rtl="0">
              <a:spcBef>
                <a:spcPts val="0"/>
              </a:spcBef>
              <a:spcAft>
                <a:spcPts val="0"/>
              </a:spcAft>
              <a:buNone/>
            </a:pPr>
            <a:r>
              <a:rPr lang="en"/>
              <a:t>Traveltriangle</a:t>
            </a:r>
            <a:endParaRPr/>
          </a:p>
          <a:p>
            <a:pPr marL="0" lvl="0" indent="0" algn="l" rtl="0">
              <a:spcBef>
                <a:spcPts val="0"/>
              </a:spcBef>
              <a:spcAft>
                <a:spcPts val="0"/>
              </a:spcAft>
              <a:buNone/>
            </a:pPr>
            <a:r>
              <a:rPr lang="en"/>
              <a:t>Sygic travel</a:t>
            </a:r>
            <a:endParaRPr/>
          </a:p>
          <a:p>
            <a:pPr marL="0" lvl="0" indent="0" algn="l" rtl="0">
              <a:spcBef>
                <a:spcPts val="0"/>
              </a:spcBef>
              <a:spcAft>
                <a:spcPts val="0"/>
              </a:spcAft>
              <a:buNone/>
            </a:pPr>
            <a:r>
              <a:rPr lang="en"/>
              <a:t>Tripoto</a:t>
            </a:r>
            <a:endParaRPr/>
          </a:p>
          <a:p>
            <a:pPr marL="0" lvl="0" indent="0" algn="l" rtl="0">
              <a:spcBef>
                <a:spcPts val="0"/>
              </a:spcBef>
              <a:spcAft>
                <a:spcPts val="0"/>
              </a:spcAft>
              <a:buNone/>
            </a:pPr>
            <a:r>
              <a:rPr lang="en"/>
              <a:t>inspirock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1"/>
          <p:cNvSpPr txBox="1">
            <a:spLocks noGrp="1"/>
          </p:cNvSpPr>
          <p:nvPr>
            <p:ph type="title"/>
          </p:nvPr>
        </p:nvSpPr>
        <p:spPr>
          <a:xfrm>
            <a:off x="162600" y="129775"/>
            <a:ext cx="83718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
              <a:t>Test 001: Price and Conversion Rate  </a:t>
            </a:r>
            <a:endParaRPr/>
          </a:p>
        </p:txBody>
      </p:sp>
      <p:sp>
        <p:nvSpPr>
          <p:cNvPr id="416" name="Google Shape;416;p31"/>
          <p:cNvSpPr txBox="1"/>
          <p:nvPr/>
        </p:nvSpPr>
        <p:spPr>
          <a:xfrm>
            <a:off x="273900" y="1285925"/>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HYPOTHESIS</a:t>
            </a:r>
            <a:endParaRPr b="1">
              <a:solidFill>
                <a:srgbClr val="999999"/>
              </a:solidFill>
            </a:endParaRPr>
          </a:p>
        </p:txBody>
      </p:sp>
      <p:sp>
        <p:nvSpPr>
          <p:cNvPr id="417" name="Google Shape;417;p31"/>
          <p:cNvSpPr txBox="1"/>
          <p:nvPr/>
        </p:nvSpPr>
        <p:spPr>
          <a:xfrm>
            <a:off x="238800" y="2206500"/>
            <a:ext cx="1586400" cy="687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OUR TEST</a:t>
            </a:r>
            <a:endParaRPr b="1">
              <a:solidFill>
                <a:srgbClr val="999999"/>
              </a:solidFill>
            </a:endParaRPr>
          </a:p>
        </p:txBody>
      </p:sp>
      <p:sp>
        <p:nvSpPr>
          <p:cNvPr id="418" name="Google Shape;418;p31"/>
          <p:cNvSpPr txBox="1"/>
          <p:nvPr/>
        </p:nvSpPr>
        <p:spPr>
          <a:xfrm>
            <a:off x="273900" y="3396704"/>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METRIC</a:t>
            </a:r>
            <a:endParaRPr b="1">
              <a:solidFill>
                <a:srgbClr val="999999"/>
              </a:solidFill>
            </a:endParaRPr>
          </a:p>
        </p:txBody>
      </p:sp>
      <p:sp>
        <p:nvSpPr>
          <p:cNvPr id="419" name="Google Shape;419;p31"/>
          <p:cNvSpPr txBox="1"/>
          <p:nvPr/>
        </p:nvSpPr>
        <p:spPr>
          <a:xfrm>
            <a:off x="93000" y="4363825"/>
            <a:ext cx="17322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WE’RE RIGHT IF</a:t>
            </a:r>
            <a:endParaRPr b="1">
              <a:solidFill>
                <a:srgbClr val="999999"/>
              </a:solidFill>
            </a:endParaRPr>
          </a:p>
        </p:txBody>
      </p:sp>
      <p:sp>
        <p:nvSpPr>
          <p:cNvPr id="420" name="Google Shape;420;p31"/>
          <p:cNvSpPr txBox="1"/>
          <p:nvPr/>
        </p:nvSpPr>
        <p:spPr>
          <a:xfrm>
            <a:off x="1933450" y="1021175"/>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Freelancers will pay for a tax withholdings service</a:t>
            </a:r>
            <a:endParaRPr sz="1600" b="1">
              <a:solidFill>
                <a:srgbClr val="FFFFFF"/>
              </a:solidFill>
            </a:endParaRPr>
          </a:p>
        </p:txBody>
      </p:sp>
      <p:sp>
        <p:nvSpPr>
          <p:cNvPr id="421" name="Google Shape;421;p31"/>
          <p:cNvSpPr txBox="1"/>
          <p:nvPr/>
        </p:nvSpPr>
        <p:spPr>
          <a:xfrm>
            <a:off x="1933450" y="2066047"/>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Facebook ad to self-employed</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ask 10 customers same interview question)	</a:t>
            </a:r>
            <a:endParaRPr sz="1600" b="1" i="1">
              <a:solidFill>
                <a:srgbClr val="FFFFFF"/>
              </a:solidFill>
            </a:endParaRPr>
          </a:p>
        </p:txBody>
      </p:sp>
      <p:sp>
        <p:nvSpPr>
          <p:cNvPr id="422" name="Google Shape;422;p31"/>
          <p:cNvSpPr txBox="1"/>
          <p:nvPr/>
        </p:nvSpPr>
        <p:spPr>
          <a:xfrm>
            <a:off x="1933450" y="3110953"/>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 traffic: Ad → landing page →  click “Enroll” button</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6/10 will say yes)</a:t>
            </a:r>
            <a:endParaRPr sz="1600" b="1" i="1">
              <a:solidFill>
                <a:srgbClr val="FFFFFF"/>
              </a:solidFill>
            </a:endParaRPr>
          </a:p>
        </p:txBody>
      </p:sp>
      <p:sp>
        <p:nvSpPr>
          <p:cNvPr id="423" name="Google Shape;423;p31"/>
          <p:cNvSpPr txBox="1"/>
          <p:nvPr/>
        </p:nvSpPr>
        <p:spPr>
          <a:xfrm>
            <a:off x="1933450" y="4155825"/>
            <a:ext cx="3744000" cy="849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conversion rate is &gt; 15%</a:t>
            </a:r>
            <a:endParaRPr sz="1600" b="1">
              <a:solidFill>
                <a:srgbClr val="FFFFFF"/>
              </a:solidFill>
            </a:endParaRPr>
          </a:p>
        </p:txBody>
      </p:sp>
      <p:sp>
        <p:nvSpPr>
          <p:cNvPr id="424" name="Google Shape;424;p31"/>
          <p:cNvSpPr/>
          <p:nvPr/>
        </p:nvSpPr>
        <p:spPr>
          <a:xfrm>
            <a:off x="7626350" y="0"/>
            <a:ext cx="1331100" cy="222300"/>
          </a:xfrm>
          <a:prstGeom prst="round2SameRect">
            <a:avLst>
              <a:gd name="adj1" fmla="val 0"/>
              <a:gd name="adj2" fmla="val 50000"/>
            </a:avLst>
          </a:prstGeom>
          <a:solidFill>
            <a:srgbClr val="14CC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rPr>
              <a:t>Test Card</a:t>
            </a:r>
            <a:endParaRPr sz="1100">
              <a:solidFill>
                <a:srgbClr val="FFFFFF"/>
              </a:solidFill>
            </a:endParaRPr>
          </a:p>
        </p:txBody>
      </p:sp>
      <p:sp>
        <p:nvSpPr>
          <p:cNvPr id="425" name="Google Shape;425;p31"/>
          <p:cNvSpPr txBox="1"/>
          <p:nvPr/>
        </p:nvSpPr>
        <p:spPr>
          <a:xfrm>
            <a:off x="6623800" y="987175"/>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RESULT</a:t>
            </a:r>
            <a:endParaRPr b="1">
              <a:solidFill>
                <a:srgbClr val="999999"/>
              </a:solidFill>
            </a:endParaRPr>
          </a:p>
        </p:txBody>
      </p:sp>
      <p:sp>
        <p:nvSpPr>
          <p:cNvPr id="426" name="Google Shape;426;p31"/>
          <p:cNvSpPr txBox="1"/>
          <p:nvPr/>
        </p:nvSpPr>
        <p:spPr>
          <a:xfrm>
            <a:off x="6130900" y="1331275"/>
            <a:ext cx="2572200" cy="1556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rPr>
              <a:t>5% conversion rate</a:t>
            </a:r>
            <a:endParaRPr sz="1600" b="1">
              <a:solidFill>
                <a:srgbClr val="FF0000"/>
              </a:solidFill>
            </a:endParaRPr>
          </a:p>
          <a:p>
            <a:pPr marL="0" lvl="0" indent="0" algn="l" rtl="0">
              <a:spcBef>
                <a:spcPts val="0"/>
              </a:spcBef>
              <a:spcAft>
                <a:spcPts val="0"/>
              </a:spcAft>
              <a:buNone/>
            </a:pPr>
            <a:endParaRPr sz="1700" b="1">
              <a:solidFill>
                <a:srgbClr val="FF0000"/>
              </a:solidFill>
            </a:endParaRPr>
          </a:p>
        </p:txBody>
      </p:sp>
      <p:sp>
        <p:nvSpPr>
          <p:cNvPr id="427" name="Google Shape;427;p31"/>
          <p:cNvSpPr txBox="1"/>
          <p:nvPr/>
        </p:nvSpPr>
        <p:spPr>
          <a:xfrm>
            <a:off x="6623800" y="2924550"/>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NOW WHAT</a:t>
            </a:r>
            <a:endParaRPr b="1">
              <a:solidFill>
                <a:srgbClr val="999999"/>
              </a:solidFill>
            </a:endParaRPr>
          </a:p>
        </p:txBody>
      </p:sp>
      <p:sp>
        <p:nvSpPr>
          <p:cNvPr id="428" name="Google Shape;428;p31"/>
          <p:cNvSpPr txBox="1"/>
          <p:nvPr/>
        </p:nvSpPr>
        <p:spPr>
          <a:xfrm>
            <a:off x="6130900" y="3268650"/>
            <a:ext cx="2572200" cy="1550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[1] Run 3 new ads with varying headlines</a:t>
            </a:r>
            <a:endParaRPr sz="16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r>
              <a:rPr lang="en" sz="1600" b="1">
                <a:solidFill>
                  <a:srgbClr val="FFFFFF"/>
                </a:solidFill>
              </a:rPr>
              <a:t>[2] Interview bounced visitors, ask why</a:t>
            </a:r>
            <a:endParaRPr sz="1600" b="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Supplement</a:t>
            </a:r>
            <a:endParaRPr/>
          </a:p>
        </p:txBody>
      </p:sp>
      <p:sp>
        <p:nvSpPr>
          <p:cNvPr id="434" name="Google Shape;434;p3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Ideas	</a:t>
            </a:r>
            <a:endParaRPr/>
          </a:p>
        </p:txBody>
      </p:sp>
      <p:sp>
        <p:nvSpPr>
          <p:cNvPr id="440" name="Google Shape;44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Browse events also eg cheese rolling, octoberfest,..</a:t>
            </a:r>
            <a:endParaRPr sz="1200"/>
          </a:p>
          <a:p>
            <a:pPr marL="457200" lvl="0" indent="-304800" algn="l" rtl="0">
              <a:spcBef>
                <a:spcPts val="0"/>
              </a:spcBef>
              <a:spcAft>
                <a:spcPts val="0"/>
              </a:spcAft>
              <a:buSzPts val="1200"/>
              <a:buChar char="-"/>
            </a:pPr>
            <a:r>
              <a:rPr lang="en" sz="1200"/>
              <a:t>Validieren interessanter Orte / automatisiert: </a:t>
            </a:r>
            <a:r>
              <a:rPr lang="en" sz="1050">
                <a:solidFill>
                  <a:srgbClr val="1A1A1B"/>
                </a:solidFill>
                <a:highlight>
                  <a:srgbClr val="FFFFFF"/>
                </a:highlight>
              </a:rPr>
              <a:t>Google Maps Streetview + User made Panoramas The more blue blobs the more interesting/beautiful the area is.</a:t>
            </a:r>
            <a:endParaRPr sz="1050">
              <a:solidFill>
                <a:srgbClr val="1A1A1B"/>
              </a:solidFill>
              <a:highlight>
                <a:srgbClr val="FFFFFF"/>
              </a:highlight>
            </a:endParaRPr>
          </a:p>
          <a:p>
            <a:pPr marL="457200" lvl="0" indent="-304800" algn="l" rtl="0">
              <a:spcBef>
                <a:spcPts val="0"/>
              </a:spcBef>
              <a:spcAft>
                <a:spcPts val="0"/>
              </a:spcAft>
              <a:buSzPts val="1200"/>
              <a:buChar char="-"/>
            </a:pPr>
            <a:r>
              <a:rPr lang="en" sz="1200"/>
              <a: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Finding</a:t>
            </a:r>
            <a:endParaRPr/>
          </a:p>
        </p:txBody>
      </p:sp>
      <p:sp>
        <p:nvSpPr>
          <p:cNvPr id="73" name="Google Shape;73;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b="1">
                <a:solidFill>
                  <a:schemeClr val="dk1"/>
                </a:solidFill>
              </a:rPr>
              <a:t>Problem and Painpoint</a:t>
            </a:r>
            <a:endParaRPr sz="1100" b="1">
              <a:solidFill>
                <a:schemeClr val="dk1"/>
              </a:solidFill>
            </a:endParaRPr>
          </a:p>
          <a:p>
            <a:pPr marL="457200" lvl="0" indent="-285750" algn="l" rtl="0">
              <a:spcBef>
                <a:spcPts val="1200"/>
              </a:spcBef>
              <a:spcAft>
                <a:spcPts val="0"/>
              </a:spcAft>
              <a:buClr>
                <a:schemeClr val="dk1"/>
              </a:buClr>
              <a:buSzPts val="900"/>
              <a:buChar char="●"/>
            </a:pPr>
            <a:r>
              <a:rPr lang="en" sz="900" b="1">
                <a:solidFill>
                  <a:schemeClr val="dk1"/>
                </a:solidFill>
              </a:rPr>
              <a:t>Context:</a:t>
            </a:r>
            <a:r>
              <a:rPr lang="en" sz="900">
                <a:solidFill>
                  <a:schemeClr val="dk1"/>
                </a:solidFill>
              </a:rPr>
              <a:t> For most parts of discovery, planning and booking of a trip people have habits and tools that they already use</a:t>
            </a:r>
            <a:endParaRPr sz="900">
              <a:solidFill>
                <a:schemeClr val="dk1"/>
              </a:solidFill>
            </a:endParaRPr>
          </a:p>
          <a:p>
            <a:pPr marL="457200" lvl="0" indent="-285750" algn="l" rtl="0">
              <a:spcBef>
                <a:spcPts val="0"/>
              </a:spcBef>
              <a:spcAft>
                <a:spcPts val="0"/>
              </a:spcAft>
              <a:buClr>
                <a:schemeClr val="dk1"/>
              </a:buClr>
              <a:buSzPts val="900"/>
              <a:buChar char="●"/>
            </a:pPr>
            <a:r>
              <a:rPr lang="en" sz="900" b="1">
                <a:solidFill>
                  <a:schemeClr val="dk1"/>
                </a:solidFill>
              </a:rPr>
              <a:t>Aim: </a:t>
            </a:r>
            <a:r>
              <a:rPr lang="en" sz="900">
                <a:solidFill>
                  <a:schemeClr val="dk1"/>
                </a:solidFill>
              </a:rPr>
              <a:t>, find the parts where people are looking for alternative solutions as there is no “main page” to go to to fill this need</a:t>
            </a:r>
            <a:endParaRPr sz="900">
              <a:solidFill>
                <a:schemeClr val="dk1"/>
              </a:solidFill>
            </a:endParaRPr>
          </a:p>
          <a:p>
            <a:pPr marL="457200" lvl="0" indent="-285750" algn="l" rtl="0">
              <a:spcBef>
                <a:spcPts val="0"/>
              </a:spcBef>
              <a:spcAft>
                <a:spcPts val="0"/>
              </a:spcAft>
              <a:buClr>
                <a:schemeClr val="dk1"/>
              </a:buClr>
              <a:buSzPts val="900"/>
              <a:buChar char="●"/>
            </a:pPr>
            <a:r>
              <a:rPr lang="en" sz="900" b="1">
                <a:solidFill>
                  <a:schemeClr val="dk1"/>
                </a:solidFill>
              </a:rPr>
              <a:t>Needs </a:t>
            </a:r>
            <a:r>
              <a:rPr lang="en" sz="900">
                <a:solidFill>
                  <a:schemeClr val="dk1"/>
                </a:solidFill>
              </a:rPr>
              <a:t>that are filled through search on google:</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Best things to do in … (e.g. in Munich, in Bavaria…) </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Slovenia route</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Most beautiful castles in the world</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Best film locations in the world</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Most beautiful places in the world</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Top 10 deepest lakes </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Reisetipps Slowenien</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a:t>
            </a:r>
            <a:endParaRPr sz="900">
              <a:solidFill>
                <a:schemeClr val="dk1"/>
              </a:solidFill>
            </a:endParaRPr>
          </a:p>
          <a:p>
            <a:pPr marL="914400" lvl="1" indent="-285750" algn="l" rtl="0">
              <a:spcBef>
                <a:spcPts val="0"/>
              </a:spcBef>
              <a:spcAft>
                <a:spcPts val="0"/>
              </a:spcAft>
              <a:buClr>
                <a:schemeClr val="dk1"/>
              </a:buClr>
              <a:buSzPts val="900"/>
              <a:buChar char="○"/>
            </a:pPr>
            <a:r>
              <a:rPr lang="en" sz="900">
                <a:solidFill>
                  <a:schemeClr val="dk1"/>
                </a:solidFill>
              </a:rPr>
              <a:t>What other types of search requests do travelers place?</a:t>
            </a:r>
            <a:endParaRPr sz="900">
              <a:solidFill>
                <a:schemeClr val="dk1"/>
              </a:solidFill>
            </a:endParaRPr>
          </a:p>
        </p:txBody>
      </p:sp>
      <p:sp>
        <p:nvSpPr>
          <p:cNvPr id="74" name="Google Shape;74;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b="1">
                <a:solidFill>
                  <a:schemeClr val="dk1"/>
                </a:solidFill>
              </a:rPr>
              <a:t>Solution Ideas / pot. USPs</a:t>
            </a:r>
            <a:endParaRPr sz="900">
              <a:solidFill>
                <a:schemeClr val="dk1"/>
              </a:solidFill>
            </a:endParaRPr>
          </a:p>
          <a:p>
            <a:pPr marL="457200" lvl="0" indent="-285750" algn="l" rtl="0">
              <a:spcBef>
                <a:spcPts val="1200"/>
              </a:spcBef>
              <a:spcAft>
                <a:spcPts val="0"/>
              </a:spcAft>
              <a:buClr>
                <a:schemeClr val="dk1"/>
              </a:buClr>
              <a:buSzPts val="900"/>
              <a:buChar char="●"/>
            </a:pPr>
            <a:r>
              <a:rPr lang="en" sz="900">
                <a:solidFill>
                  <a:schemeClr val="dk1"/>
                </a:solidFill>
              </a:rPr>
              <a:t>Be the go to page for people to find the best things to do, to plan routes, to find interesting spots, but how???</a:t>
            </a:r>
            <a:endParaRPr sz="900">
              <a:solidFill>
                <a:schemeClr val="dk1"/>
              </a:solidFill>
            </a:endParaRPr>
          </a:p>
          <a:p>
            <a:pPr marL="457200" lvl="0" indent="-285750" algn="l" rtl="0">
              <a:spcBef>
                <a:spcPts val="0"/>
              </a:spcBef>
              <a:spcAft>
                <a:spcPts val="0"/>
              </a:spcAft>
              <a:buClr>
                <a:schemeClr val="dk1"/>
              </a:buClr>
              <a:buSzPts val="900"/>
              <a:buChar char="●"/>
            </a:pPr>
            <a:r>
              <a:rPr lang="en" sz="900" u="sng">
                <a:solidFill>
                  <a:schemeClr val="hlink"/>
                </a:solidFill>
                <a:hlinkClick r:id="rId3"/>
              </a:rPr>
              <a:t>https://www.thecrazytourist.com/</a:t>
            </a:r>
            <a:r>
              <a:rPr lang="en" sz="900">
                <a:solidFill>
                  <a:schemeClr val="dk1"/>
                </a:solidFill>
              </a:rPr>
              <a:t> is the current platform that pops up first and simply shows top n things to do</a:t>
            </a:r>
            <a:endParaRPr sz="900">
              <a:solidFill>
                <a:schemeClr val="dk1"/>
              </a:solidFill>
            </a:endParaRPr>
          </a:p>
          <a:p>
            <a:pPr marL="457200" lvl="0" indent="-285750" algn="l" rtl="0">
              <a:spcBef>
                <a:spcPts val="0"/>
              </a:spcBef>
              <a:spcAft>
                <a:spcPts val="0"/>
              </a:spcAft>
              <a:buClr>
                <a:schemeClr val="dk1"/>
              </a:buClr>
              <a:buSzPts val="900"/>
              <a:buChar char="●"/>
            </a:pPr>
            <a:r>
              <a:rPr lang="en" sz="900">
                <a:solidFill>
                  <a:schemeClr val="dk1"/>
                </a:solidFill>
              </a:rPr>
              <a:t>USP?</a:t>
            </a:r>
            <a:endParaRPr sz="9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44"/>
        <p:cNvGrpSpPr/>
        <p:nvPr/>
      </p:nvGrpSpPr>
      <p:grpSpPr>
        <a:xfrm>
          <a:off x="0" y="0"/>
          <a:ext cx="0" cy="0"/>
          <a:chOff x="0" y="0"/>
          <a:chExt cx="0" cy="0"/>
        </a:xfrm>
      </p:grpSpPr>
      <p:pic>
        <p:nvPicPr>
          <p:cNvPr id="445" name="Google Shape;445;p34"/>
          <p:cNvPicPr preferRelativeResize="0"/>
          <p:nvPr/>
        </p:nvPicPr>
        <p:blipFill rotWithShape="1">
          <a:blip r:embed="rId3">
            <a:alphaModFix/>
          </a:blip>
          <a:srcRect/>
          <a:stretch/>
        </p:blipFill>
        <p:spPr>
          <a:xfrm>
            <a:off x="5435204" y="3899297"/>
            <a:ext cx="466725" cy="457200"/>
          </a:xfrm>
          <a:prstGeom prst="rect">
            <a:avLst/>
          </a:prstGeom>
          <a:noFill/>
          <a:ln>
            <a:noFill/>
          </a:ln>
        </p:spPr>
      </p:pic>
      <p:sp>
        <p:nvSpPr>
          <p:cNvPr id="446" name="Google Shape;446;p34"/>
          <p:cNvSpPr/>
          <p:nvPr/>
        </p:nvSpPr>
        <p:spPr>
          <a:xfrm>
            <a:off x="65100"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447" name="Google Shape;447;p34"/>
          <p:cNvSpPr/>
          <p:nvPr/>
        </p:nvSpPr>
        <p:spPr>
          <a:xfrm>
            <a:off x="4589396"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448" name="Google Shape;448;p34"/>
          <p:cNvSpPr/>
          <p:nvPr/>
        </p:nvSpPr>
        <p:spPr>
          <a:xfrm rot="-5400000">
            <a:off x="-74805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449" name="Google Shape;449;p34"/>
          <p:cNvSpPr/>
          <p:nvPr/>
        </p:nvSpPr>
        <p:spPr>
          <a:xfrm rot="-5400000">
            <a:off x="2854017" y="1304851"/>
            <a:ext cx="34362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450" name="Google Shape;450;p34"/>
          <p:cNvSpPr/>
          <p:nvPr/>
        </p:nvSpPr>
        <p:spPr>
          <a:xfrm rot="-5400000">
            <a:off x="646328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451" name="Google Shape;451;p34"/>
          <p:cNvSpPr/>
          <p:nvPr/>
        </p:nvSpPr>
        <p:spPr>
          <a:xfrm rot="-5400000">
            <a:off x="1912033"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452" name="Google Shape;452;p34"/>
          <p:cNvSpPr/>
          <p:nvPr/>
        </p:nvSpPr>
        <p:spPr>
          <a:xfrm rot="-5400000">
            <a:off x="5517698"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453" name="Google Shape;453;p34"/>
          <p:cNvSpPr/>
          <p:nvPr/>
        </p:nvSpPr>
        <p:spPr>
          <a:xfrm rot="-5400000">
            <a:off x="1912033"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454" name="Google Shape;454;p34"/>
          <p:cNvSpPr/>
          <p:nvPr/>
        </p:nvSpPr>
        <p:spPr>
          <a:xfrm rot="-5400000">
            <a:off x="5517698"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0000"/>
              </a:solidFill>
              <a:latin typeface="Arial"/>
              <a:ea typeface="Arial"/>
              <a:cs typeface="Arial"/>
              <a:sym typeface="Arial"/>
            </a:endParaRPr>
          </a:p>
        </p:txBody>
      </p:sp>
      <p:pic>
        <p:nvPicPr>
          <p:cNvPr id="455" name="Google Shape;455;p34"/>
          <p:cNvPicPr preferRelativeResize="0"/>
          <p:nvPr/>
        </p:nvPicPr>
        <p:blipFill rotWithShape="1">
          <a:blip r:embed="rId4">
            <a:alphaModFix/>
          </a:blip>
          <a:srcRect/>
          <a:stretch/>
        </p:blipFill>
        <p:spPr>
          <a:xfrm>
            <a:off x="66030" y="510779"/>
            <a:ext cx="1331119" cy="259556"/>
          </a:xfrm>
          <a:prstGeom prst="rect">
            <a:avLst/>
          </a:prstGeom>
          <a:noFill/>
          <a:ln>
            <a:noFill/>
          </a:ln>
        </p:spPr>
      </p:pic>
      <p:pic>
        <p:nvPicPr>
          <p:cNvPr id="456" name="Google Shape;456;p34"/>
          <p:cNvPicPr preferRelativeResize="0"/>
          <p:nvPr/>
        </p:nvPicPr>
        <p:blipFill rotWithShape="1">
          <a:blip r:embed="rId5">
            <a:alphaModFix/>
          </a:blip>
          <a:srcRect/>
          <a:stretch/>
        </p:blipFill>
        <p:spPr>
          <a:xfrm>
            <a:off x="101204" y="3962400"/>
            <a:ext cx="714375" cy="161925"/>
          </a:xfrm>
          <a:prstGeom prst="rect">
            <a:avLst/>
          </a:prstGeom>
          <a:noFill/>
          <a:ln>
            <a:noFill/>
          </a:ln>
        </p:spPr>
      </p:pic>
      <p:pic>
        <p:nvPicPr>
          <p:cNvPr id="457" name="Google Shape;457;p34"/>
          <p:cNvPicPr preferRelativeResize="0"/>
          <p:nvPr/>
        </p:nvPicPr>
        <p:blipFill rotWithShape="1">
          <a:blip r:embed="rId6">
            <a:alphaModFix/>
          </a:blip>
          <a:srcRect/>
          <a:stretch/>
        </p:blipFill>
        <p:spPr>
          <a:xfrm>
            <a:off x="879872" y="3962400"/>
            <a:ext cx="466725" cy="333375"/>
          </a:xfrm>
          <a:prstGeom prst="rect">
            <a:avLst/>
          </a:prstGeom>
          <a:noFill/>
          <a:ln>
            <a:noFill/>
          </a:ln>
        </p:spPr>
      </p:pic>
      <p:pic>
        <p:nvPicPr>
          <p:cNvPr id="458" name="Google Shape;458;p34"/>
          <p:cNvPicPr preferRelativeResize="0"/>
          <p:nvPr/>
        </p:nvPicPr>
        <p:blipFill rotWithShape="1">
          <a:blip r:embed="rId7">
            <a:alphaModFix/>
          </a:blip>
          <a:srcRect/>
          <a:stretch/>
        </p:blipFill>
        <p:spPr>
          <a:xfrm>
            <a:off x="4610100" y="3962400"/>
            <a:ext cx="857250" cy="161925"/>
          </a:xfrm>
          <a:prstGeom prst="rect">
            <a:avLst/>
          </a:prstGeom>
          <a:noFill/>
          <a:ln>
            <a:noFill/>
          </a:ln>
        </p:spPr>
      </p:pic>
      <p:pic>
        <p:nvPicPr>
          <p:cNvPr id="459" name="Google Shape;459;p34"/>
          <p:cNvPicPr preferRelativeResize="0"/>
          <p:nvPr/>
        </p:nvPicPr>
        <p:blipFill rotWithShape="1">
          <a:blip r:embed="rId8">
            <a:alphaModFix/>
          </a:blip>
          <a:srcRect/>
          <a:stretch/>
        </p:blipFill>
        <p:spPr>
          <a:xfrm>
            <a:off x="1939529" y="535782"/>
            <a:ext cx="695325" cy="209550"/>
          </a:xfrm>
          <a:prstGeom prst="rect">
            <a:avLst/>
          </a:prstGeom>
          <a:noFill/>
          <a:ln>
            <a:noFill/>
          </a:ln>
        </p:spPr>
      </p:pic>
      <p:pic>
        <p:nvPicPr>
          <p:cNvPr id="460" name="Google Shape;460;p34"/>
          <p:cNvPicPr preferRelativeResize="0"/>
          <p:nvPr/>
        </p:nvPicPr>
        <p:blipFill rotWithShape="1">
          <a:blip r:embed="rId9">
            <a:alphaModFix/>
          </a:blip>
          <a:srcRect/>
          <a:stretch/>
        </p:blipFill>
        <p:spPr>
          <a:xfrm>
            <a:off x="2706291" y="533400"/>
            <a:ext cx="323850" cy="323850"/>
          </a:xfrm>
          <a:prstGeom prst="rect">
            <a:avLst/>
          </a:prstGeom>
          <a:noFill/>
          <a:ln>
            <a:noFill/>
          </a:ln>
        </p:spPr>
      </p:pic>
      <p:pic>
        <p:nvPicPr>
          <p:cNvPr id="461" name="Google Shape;461;p34"/>
          <p:cNvPicPr preferRelativeResize="0"/>
          <p:nvPr/>
        </p:nvPicPr>
        <p:blipFill rotWithShape="1">
          <a:blip r:embed="rId10">
            <a:alphaModFix/>
          </a:blip>
          <a:srcRect/>
          <a:stretch/>
        </p:blipFill>
        <p:spPr>
          <a:xfrm>
            <a:off x="1920479" y="2247900"/>
            <a:ext cx="714375" cy="190500"/>
          </a:xfrm>
          <a:prstGeom prst="rect">
            <a:avLst/>
          </a:prstGeom>
          <a:noFill/>
          <a:ln>
            <a:noFill/>
          </a:ln>
        </p:spPr>
      </p:pic>
      <p:pic>
        <p:nvPicPr>
          <p:cNvPr id="462" name="Google Shape;462;p34"/>
          <p:cNvPicPr preferRelativeResize="0"/>
          <p:nvPr/>
        </p:nvPicPr>
        <p:blipFill rotWithShape="1">
          <a:blip r:embed="rId11">
            <a:alphaModFix/>
          </a:blip>
          <a:srcRect/>
          <a:stretch/>
        </p:blipFill>
        <p:spPr>
          <a:xfrm>
            <a:off x="2658666" y="2257425"/>
            <a:ext cx="371475" cy="361950"/>
          </a:xfrm>
          <a:prstGeom prst="rect">
            <a:avLst/>
          </a:prstGeom>
          <a:noFill/>
          <a:ln>
            <a:noFill/>
          </a:ln>
        </p:spPr>
      </p:pic>
      <p:pic>
        <p:nvPicPr>
          <p:cNvPr id="463" name="Google Shape;463;p34"/>
          <p:cNvPicPr preferRelativeResize="0"/>
          <p:nvPr/>
        </p:nvPicPr>
        <p:blipFill rotWithShape="1">
          <a:blip r:embed="rId12">
            <a:alphaModFix/>
          </a:blip>
          <a:srcRect/>
          <a:stretch/>
        </p:blipFill>
        <p:spPr>
          <a:xfrm>
            <a:off x="3682604" y="535782"/>
            <a:ext cx="914400" cy="209550"/>
          </a:xfrm>
          <a:prstGeom prst="rect">
            <a:avLst/>
          </a:prstGeom>
          <a:noFill/>
          <a:ln>
            <a:noFill/>
          </a:ln>
        </p:spPr>
      </p:pic>
      <p:pic>
        <p:nvPicPr>
          <p:cNvPr id="464" name="Google Shape;464;p34"/>
          <p:cNvPicPr preferRelativeResize="0"/>
          <p:nvPr/>
        </p:nvPicPr>
        <p:blipFill rotWithShape="1">
          <a:blip r:embed="rId13">
            <a:alphaModFix/>
          </a:blip>
          <a:srcRect/>
          <a:stretch/>
        </p:blipFill>
        <p:spPr>
          <a:xfrm>
            <a:off x="4586288" y="520304"/>
            <a:ext cx="409575" cy="333375"/>
          </a:xfrm>
          <a:prstGeom prst="rect">
            <a:avLst/>
          </a:prstGeom>
          <a:noFill/>
          <a:ln>
            <a:noFill/>
          </a:ln>
        </p:spPr>
      </p:pic>
      <p:pic>
        <p:nvPicPr>
          <p:cNvPr id="465" name="Google Shape;465;p34"/>
          <p:cNvPicPr preferRelativeResize="0"/>
          <p:nvPr/>
        </p:nvPicPr>
        <p:blipFill rotWithShape="1">
          <a:blip r:embed="rId14">
            <a:alphaModFix/>
          </a:blip>
          <a:srcRect/>
          <a:stretch/>
        </p:blipFill>
        <p:spPr>
          <a:xfrm>
            <a:off x="5543550" y="2260997"/>
            <a:ext cx="514350" cy="180975"/>
          </a:xfrm>
          <a:prstGeom prst="rect">
            <a:avLst/>
          </a:prstGeom>
          <a:noFill/>
          <a:ln>
            <a:noFill/>
          </a:ln>
        </p:spPr>
      </p:pic>
      <p:pic>
        <p:nvPicPr>
          <p:cNvPr id="466" name="Google Shape;466;p34"/>
          <p:cNvPicPr preferRelativeResize="0"/>
          <p:nvPr/>
        </p:nvPicPr>
        <p:blipFill rotWithShape="1">
          <a:blip r:embed="rId15">
            <a:alphaModFix/>
          </a:blip>
          <a:srcRect/>
          <a:stretch/>
        </p:blipFill>
        <p:spPr>
          <a:xfrm>
            <a:off x="7343775" y="545307"/>
            <a:ext cx="990600" cy="190500"/>
          </a:xfrm>
          <a:prstGeom prst="rect">
            <a:avLst/>
          </a:prstGeom>
          <a:noFill/>
          <a:ln>
            <a:noFill/>
          </a:ln>
        </p:spPr>
      </p:pic>
      <p:pic>
        <p:nvPicPr>
          <p:cNvPr id="467" name="Google Shape;467;p34"/>
          <p:cNvPicPr preferRelativeResize="0"/>
          <p:nvPr/>
        </p:nvPicPr>
        <p:blipFill rotWithShape="1">
          <a:blip r:embed="rId16">
            <a:alphaModFix/>
          </a:blip>
          <a:srcRect/>
          <a:stretch/>
        </p:blipFill>
        <p:spPr>
          <a:xfrm>
            <a:off x="8334375" y="561975"/>
            <a:ext cx="304800" cy="361950"/>
          </a:xfrm>
          <a:prstGeom prst="rect">
            <a:avLst/>
          </a:prstGeom>
          <a:noFill/>
          <a:ln>
            <a:noFill/>
          </a:ln>
        </p:spPr>
      </p:pic>
      <p:pic>
        <p:nvPicPr>
          <p:cNvPr id="468" name="Google Shape;468;p34"/>
          <p:cNvPicPr preferRelativeResize="0"/>
          <p:nvPr/>
        </p:nvPicPr>
        <p:blipFill rotWithShape="1">
          <a:blip r:embed="rId17">
            <a:alphaModFix/>
          </a:blip>
          <a:srcRect/>
          <a:stretch/>
        </p:blipFill>
        <p:spPr>
          <a:xfrm>
            <a:off x="5549503" y="519708"/>
            <a:ext cx="1308497" cy="241697"/>
          </a:xfrm>
          <a:prstGeom prst="rect">
            <a:avLst/>
          </a:prstGeom>
          <a:noFill/>
          <a:ln>
            <a:noFill/>
          </a:ln>
        </p:spPr>
      </p:pic>
      <p:pic>
        <p:nvPicPr>
          <p:cNvPr id="469" name="Google Shape;469;p34"/>
          <p:cNvPicPr preferRelativeResize="0"/>
          <p:nvPr/>
        </p:nvPicPr>
        <p:blipFill rotWithShape="1">
          <a:blip r:embed="rId18">
            <a:alphaModFix/>
          </a:blip>
          <a:srcRect/>
          <a:stretch/>
        </p:blipFill>
        <p:spPr>
          <a:xfrm>
            <a:off x="6162675" y="2247900"/>
            <a:ext cx="419100" cy="333375"/>
          </a:xfrm>
          <a:prstGeom prst="rect">
            <a:avLst/>
          </a:prstGeom>
          <a:noFill/>
          <a:ln>
            <a:noFill/>
          </a:ln>
        </p:spPr>
      </p:pic>
      <p:sp>
        <p:nvSpPr>
          <p:cNvPr id="470" name="Google Shape;470;p34"/>
          <p:cNvSpPr/>
          <p:nvPr/>
        </p:nvSpPr>
        <p:spPr>
          <a:xfrm>
            <a:off x="490579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1</a:t>
            </a:r>
            <a:endParaRPr sz="4050" b="1" i="0" u="none" strike="noStrike" cap="none">
              <a:solidFill>
                <a:srgbClr val="F4F0E2"/>
              </a:solidFill>
              <a:latin typeface="Arial"/>
              <a:ea typeface="Arial"/>
              <a:cs typeface="Arial"/>
              <a:sym typeface="Arial"/>
            </a:endParaRPr>
          </a:p>
        </p:txBody>
      </p:sp>
      <p:sp>
        <p:nvSpPr>
          <p:cNvPr id="471" name="Google Shape;471;p34"/>
          <p:cNvSpPr/>
          <p:nvPr/>
        </p:nvSpPr>
        <p:spPr>
          <a:xfrm>
            <a:off x="6553201"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3</a:t>
            </a:r>
            <a:endParaRPr sz="4050" b="1" i="0" u="none" strike="noStrike" cap="none">
              <a:solidFill>
                <a:srgbClr val="F4F0E2"/>
              </a:solidFill>
              <a:latin typeface="Arial"/>
              <a:ea typeface="Arial"/>
              <a:cs typeface="Arial"/>
              <a:sym typeface="Arial"/>
            </a:endParaRPr>
          </a:p>
        </p:txBody>
      </p:sp>
      <p:sp>
        <p:nvSpPr>
          <p:cNvPr id="472" name="Google Shape;472;p34"/>
          <p:cNvSpPr/>
          <p:nvPr/>
        </p:nvSpPr>
        <p:spPr>
          <a:xfrm>
            <a:off x="658850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4</a:t>
            </a:r>
            <a:endParaRPr sz="4050" b="1" i="0" u="none" strike="noStrike" cap="none">
              <a:solidFill>
                <a:srgbClr val="F4F0E2"/>
              </a:solidFill>
              <a:latin typeface="Arial"/>
              <a:ea typeface="Arial"/>
              <a:cs typeface="Arial"/>
              <a:sym typeface="Arial"/>
            </a:endParaRPr>
          </a:p>
        </p:txBody>
      </p:sp>
      <p:sp>
        <p:nvSpPr>
          <p:cNvPr id="473" name="Google Shape;473;p34"/>
          <p:cNvSpPr/>
          <p:nvPr/>
        </p:nvSpPr>
        <p:spPr>
          <a:xfrm>
            <a:off x="85185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2</a:t>
            </a:r>
            <a:endParaRPr sz="4050" b="1" i="0" u="none" strike="noStrike" cap="none">
              <a:solidFill>
                <a:srgbClr val="F4F0E2"/>
              </a:solidFill>
              <a:latin typeface="Arial"/>
              <a:ea typeface="Arial"/>
              <a:cs typeface="Arial"/>
              <a:sym typeface="Arial"/>
            </a:endParaRPr>
          </a:p>
        </p:txBody>
      </p:sp>
      <p:sp>
        <p:nvSpPr>
          <p:cNvPr id="474" name="Google Shape;474;p34"/>
          <p:cNvSpPr/>
          <p:nvPr/>
        </p:nvSpPr>
        <p:spPr>
          <a:xfrm>
            <a:off x="30702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5</a:t>
            </a:r>
            <a:endParaRPr sz="4050" b="1" i="0" u="none" strike="noStrike" cap="none">
              <a:solidFill>
                <a:srgbClr val="F4F0E2"/>
              </a:solidFill>
              <a:latin typeface="Arial"/>
              <a:ea typeface="Arial"/>
              <a:cs typeface="Arial"/>
              <a:sym typeface="Arial"/>
            </a:endParaRPr>
          </a:p>
        </p:txBody>
      </p:sp>
      <p:sp>
        <p:nvSpPr>
          <p:cNvPr id="475" name="Google Shape;475;p34"/>
          <p:cNvSpPr/>
          <p:nvPr/>
        </p:nvSpPr>
        <p:spPr>
          <a:xfrm>
            <a:off x="3090507"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6</a:t>
            </a:r>
            <a:endParaRPr sz="4050" b="1" i="0" u="none" strike="noStrike" cap="none">
              <a:solidFill>
                <a:srgbClr val="F4F0E2"/>
              </a:solidFill>
              <a:latin typeface="Arial"/>
              <a:ea typeface="Arial"/>
              <a:cs typeface="Arial"/>
              <a:sym typeface="Arial"/>
            </a:endParaRPr>
          </a:p>
        </p:txBody>
      </p:sp>
      <p:sp>
        <p:nvSpPr>
          <p:cNvPr id="476" name="Google Shape;476;p34"/>
          <p:cNvSpPr/>
          <p:nvPr/>
        </p:nvSpPr>
        <p:spPr>
          <a:xfrm>
            <a:off x="1267025"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7</a:t>
            </a:r>
            <a:endParaRPr sz="4050" b="1" i="0" u="none" strike="noStrike" cap="none">
              <a:solidFill>
                <a:srgbClr val="F4F0E2"/>
              </a:solidFill>
              <a:latin typeface="Arial"/>
              <a:ea typeface="Arial"/>
              <a:cs typeface="Arial"/>
              <a:sym typeface="Arial"/>
            </a:endParaRPr>
          </a:p>
        </p:txBody>
      </p:sp>
      <p:sp>
        <p:nvSpPr>
          <p:cNvPr id="477" name="Google Shape;477;p34"/>
          <p:cNvSpPr/>
          <p:nvPr/>
        </p:nvSpPr>
        <p:spPr>
          <a:xfrm>
            <a:off x="8503089"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8</a:t>
            </a:r>
            <a:endParaRPr sz="4050" b="1" i="0" u="none" strike="noStrike" cap="none">
              <a:solidFill>
                <a:srgbClr val="F4F0E2"/>
              </a:solidFill>
              <a:latin typeface="Arial"/>
              <a:ea typeface="Arial"/>
              <a:cs typeface="Arial"/>
              <a:sym typeface="Arial"/>
            </a:endParaRPr>
          </a:p>
        </p:txBody>
      </p:sp>
      <p:sp>
        <p:nvSpPr>
          <p:cNvPr id="478" name="Google Shape;478;p34"/>
          <p:cNvSpPr/>
          <p:nvPr/>
        </p:nvSpPr>
        <p:spPr>
          <a:xfrm>
            <a:off x="3918408"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9</a:t>
            </a:r>
            <a:endParaRPr sz="4050" b="1" i="0" u="none" strike="noStrike" cap="none">
              <a:solidFill>
                <a:srgbClr val="F4F0E2"/>
              </a:solidFill>
              <a:latin typeface="Arial"/>
              <a:ea typeface="Arial"/>
              <a:cs typeface="Arial"/>
              <a:sym typeface="Arial"/>
            </a:endParaRPr>
          </a:p>
        </p:txBody>
      </p:sp>
      <p:sp>
        <p:nvSpPr>
          <p:cNvPr id="479" name="Google Shape;479;p34"/>
          <p:cNvSpPr txBox="1"/>
          <p:nvPr/>
        </p:nvSpPr>
        <p:spPr>
          <a:xfrm>
            <a:off x="459151" y="108150"/>
            <a:ext cx="4822200" cy="3924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 sz="2100" b="0" i="0" u="none" strike="noStrike" cap="none">
                <a:solidFill>
                  <a:srgbClr val="000000"/>
                </a:solidFill>
                <a:latin typeface="Arial"/>
                <a:ea typeface="Arial"/>
                <a:cs typeface="Arial"/>
                <a:sym typeface="Arial"/>
              </a:rPr>
              <a:t>Business Model Canvas - </a:t>
            </a:r>
            <a:r>
              <a:rPr lang="en" sz="2100"/>
              <a:t>v0.1</a:t>
            </a:r>
            <a:endParaRPr sz="2100" b="0" i="0" u="none" strike="noStrike" cap="none">
              <a:solidFill>
                <a:srgbClr val="000000"/>
              </a:solidFill>
              <a:latin typeface="Arial"/>
              <a:ea typeface="Arial"/>
              <a:cs typeface="Arial"/>
              <a:sym typeface="Arial"/>
            </a:endParaRPr>
          </a:p>
        </p:txBody>
      </p:sp>
      <p:sp>
        <p:nvSpPr>
          <p:cNvPr id="480" name="Google Shape;480;p34"/>
          <p:cNvSpPr txBox="1"/>
          <p:nvPr/>
        </p:nvSpPr>
        <p:spPr>
          <a:xfrm>
            <a:off x="99500" y="770325"/>
            <a:ext cx="1665000" cy="25551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Travel content creators / bloggers / influencers</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YouTube / Vimeo / TikTok / Facebook for existing content</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Airlines / Cars / Trains / Bicycles</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Hotels / AirBnB / VRBO</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Tour operators</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Booking platforms (booking.com, skyscanner.com, expedia.com)</a:t>
            </a:r>
            <a:endParaRPr sz="1100">
              <a:solidFill>
                <a:schemeClr val="dk1"/>
              </a:solidFill>
              <a:latin typeface="Lato"/>
              <a:ea typeface="Lato"/>
              <a:cs typeface="Lato"/>
              <a:sym typeface="Lato"/>
            </a:endParaRPr>
          </a:p>
        </p:txBody>
      </p:sp>
      <p:sp>
        <p:nvSpPr>
          <p:cNvPr id="481" name="Google Shape;481;p34"/>
          <p:cNvSpPr txBox="1"/>
          <p:nvPr/>
        </p:nvSpPr>
        <p:spPr>
          <a:xfrm>
            <a:off x="1900500" y="740640"/>
            <a:ext cx="1665000" cy="15393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Generate travel video content / community building</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AI video analysis and augmentation</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Itinerary generation</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Affiliate booking partnerships</a:t>
            </a:r>
            <a:endParaRPr sz="1100">
              <a:latin typeface="Lato"/>
              <a:ea typeface="Lato"/>
              <a:cs typeface="Lato"/>
              <a:sym typeface="Lato"/>
            </a:endParaRPr>
          </a:p>
        </p:txBody>
      </p:sp>
      <p:sp>
        <p:nvSpPr>
          <p:cNvPr id="482" name="Google Shape;482;p34"/>
          <p:cNvSpPr txBox="1"/>
          <p:nvPr/>
        </p:nvSpPr>
        <p:spPr>
          <a:xfrm>
            <a:off x="1909855" y="2575200"/>
            <a:ext cx="1665000" cy="12006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Travel content, creators and planers (remote first, paid with shares?)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Engineering and AI talent</a:t>
            </a:r>
            <a:endParaRPr sz="1100">
              <a:latin typeface="Lato"/>
              <a:ea typeface="Lato"/>
              <a:cs typeface="Lato"/>
              <a:sym typeface="Lato"/>
            </a:endParaRPr>
          </a:p>
        </p:txBody>
      </p:sp>
      <p:sp>
        <p:nvSpPr>
          <p:cNvPr id="483" name="Google Shape;483;p34"/>
          <p:cNvSpPr txBox="1"/>
          <p:nvPr/>
        </p:nvSpPr>
        <p:spPr>
          <a:xfrm>
            <a:off x="3774025" y="864475"/>
            <a:ext cx="1665000" cy="3080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discovery</a:t>
            </a:r>
            <a:r>
              <a:rPr lang="en" sz="1100">
                <a:latin typeface="Lato"/>
                <a:ea typeface="Lato"/>
                <a:cs typeface="Lato"/>
                <a:sym typeface="Lato"/>
              </a:rPr>
              <a:t> via short video clips automatically generated using computer vision from uploaded travel videos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planning</a:t>
            </a:r>
            <a:r>
              <a:rPr lang="en" sz="1100">
                <a:latin typeface="Lato"/>
                <a:ea typeface="Lato"/>
                <a:cs typeface="Lato"/>
                <a:sym typeface="Lato"/>
              </a:rPr>
              <a:t> via automatically generated itineraries based on user likes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booking</a:t>
            </a:r>
            <a:r>
              <a:rPr lang="en" sz="1100">
                <a:latin typeface="Lato"/>
                <a:ea typeface="Lato"/>
                <a:cs typeface="Lato"/>
                <a:sym typeface="Lato"/>
              </a:rPr>
              <a:t> via affiliated partners in a unified streamlined interface</a:t>
            </a:r>
            <a:endParaRPr sz="1100">
              <a:latin typeface="Lato"/>
              <a:ea typeface="Lato"/>
              <a:cs typeface="Lato"/>
              <a:sym typeface="Lato"/>
            </a:endParaRPr>
          </a:p>
        </p:txBody>
      </p:sp>
      <p:sp>
        <p:nvSpPr>
          <p:cNvPr id="484" name="Google Shape;484;p34"/>
          <p:cNvSpPr txBox="1"/>
          <p:nvPr/>
        </p:nvSpPr>
        <p:spPr>
          <a:xfrm>
            <a:off x="5542450" y="664440"/>
            <a:ext cx="1665000" cy="15393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How do we acquire, keep &amp; grow travelers, content creators and booking platforms?</a:t>
            </a:r>
            <a:br>
              <a:rPr lang="en" sz="1100">
                <a:latin typeface="Lato"/>
                <a:ea typeface="Lato"/>
                <a:cs typeface="Lato"/>
                <a:sym typeface="Lato"/>
              </a:rPr>
            </a:br>
            <a:r>
              <a:rPr lang="en" sz="1100">
                <a:latin typeface="Lato"/>
                <a:ea typeface="Lato"/>
                <a:cs typeface="Lato"/>
                <a:sym typeface="Lato"/>
              </a:rPr>
              <a:t>i.e. gamification (scratch map), digital postcards, paid automated booking</a:t>
            </a:r>
            <a:endParaRPr sz="1100">
              <a:latin typeface="Lato"/>
              <a:ea typeface="Lato"/>
              <a:cs typeface="Lato"/>
              <a:sym typeface="Lato"/>
            </a:endParaRPr>
          </a:p>
        </p:txBody>
      </p:sp>
      <p:sp>
        <p:nvSpPr>
          <p:cNvPr id="485" name="Google Shape;485;p34"/>
          <p:cNvSpPr txBox="1"/>
          <p:nvPr/>
        </p:nvSpPr>
        <p:spPr>
          <a:xfrm>
            <a:off x="5542450" y="2448400"/>
            <a:ext cx="1665000" cy="13698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Social media ads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Travel groups on reddit / facebook</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API to integrate into existing booking platforms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Emailing  bloggers</a:t>
            </a:r>
            <a:endParaRPr sz="1100">
              <a:latin typeface="Lato"/>
              <a:ea typeface="Lato"/>
              <a:cs typeface="Lato"/>
              <a:sym typeface="Lato"/>
            </a:endParaRPr>
          </a:p>
        </p:txBody>
      </p:sp>
      <p:sp>
        <p:nvSpPr>
          <p:cNvPr id="486" name="Google Shape;486;p34"/>
          <p:cNvSpPr txBox="1"/>
          <p:nvPr/>
        </p:nvSpPr>
        <p:spPr>
          <a:xfrm>
            <a:off x="4648600" y="4257075"/>
            <a:ext cx="4365300" cy="938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Subscription tiers to unlock features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Handling of booking everything / cancellations / insurance</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Video sessions with travel experts / courses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Affiliate links and ads for airlines / hotels / tours / platforms</a:t>
            </a:r>
            <a:endParaRPr sz="1100">
              <a:latin typeface="Lato"/>
              <a:ea typeface="Lato"/>
              <a:cs typeface="Lato"/>
              <a:sym typeface="Lato"/>
            </a:endParaRPr>
          </a:p>
        </p:txBody>
      </p:sp>
      <p:sp>
        <p:nvSpPr>
          <p:cNvPr id="487" name="Google Shape;487;p34"/>
          <p:cNvSpPr txBox="1"/>
          <p:nvPr/>
        </p:nvSpPr>
        <p:spPr>
          <a:xfrm>
            <a:off x="130225" y="4257075"/>
            <a:ext cx="4278600" cy="938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Char char="-"/>
            </a:pPr>
            <a:r>
              <a:rPr lang="en" sz="1100">
                <a:latin typeface="Lato"/>
                <a:ea typeface="Lato"/>
                <a:cs typeface="Lato"/>
                <a:sym typeface="Lato"/>
              </a:rPr>
              <a:t>Fixed: Engineering and AI research cost; video creators / editors; no office cost (remote first); video data storage costs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Char char="-"/>
            </a:pPr>
            <a:r>
              <a:rPr lang="en" sz="1100">
                <a:latin typeface="Lato"/>
                <a:ea typeface="Lato"/>
                <a:cs typeface="Lato"/>
                <a:sym typeface="Lato"/>
              </a:rPr>
              <a:t>Variable: Traveler acquisition; content creator acquisition; cloud costs;</a:t>
            </a:r>
            <a:endParaRPr sz="1100">
              <a:latin typeface="Lato"/>
              <a:ea typeface="Lato"/>
              <a:cs typeface="Lato"/>
              <a:sym typeface="Lato"/>
            </a:endParaRPr>
          </a:p>
        </p:txBody>
      </p:sp>
      <p:sp>
        <p:nvSpPr>
          <p:cNvPr id="488" name="Google Shape;488;p34"/>
          <p:cNvSpPr txBox="1"/>
          <p:nvPr/>
        </p:nvSpPr>
        <p:spPr>
          <a:xfrm>
            <a:off x="7349013" y="855625"/>
            <a:ext cx="1665000" cy="28854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Traveling millennials that value experiences over possessions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Travel bloggers / content creators that want to make a living off travel</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Transportation / accommodation / activity providers and booking platforms looking for new channels to sell their services</a:t>
            </a:r>
            <a:endParaRPr sz="11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92"/>
        <p:cNvGrpSpPr/>
        <p:nvPr/>
      </p:nvGrpSpPr>
      <p:grpSpPr>
        <a:xfrm>
          <a:off x="0" y="0"/>
          <a:ext cx="0" cy="0"/>
          <a:chOff x="0" y="0"/>
          <a:chExt cx="0" cy="0"/>
        </a:xfrm>
      </p:grpSpPr>
      <p:sp>
        <p:nvSpPr>
          <p:cNvPr id="493" name="Google Shape;493;p35"/>
          <p:cNvSpPr txBox="1"/>
          <p:nvPr/>
        </p:nvSpPr>
        <p:spPr>
          <a:xfrm>
            <a:off x="457200" y="590550"/>
            <a:ext cx="8388600" cy="438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200"/>
              <a:t>For </a:t>
            </a:r>
            <a:r>
              <a:rPr lang="en" sz="2200">
                <a:highlight>
                  <a:srgbClr val="9FC5E8"/>
                </a:highlight>
              </a:rPr>
              <a:t>people who want to discover new places, plan &amp; book trips </a:t>
            </a:r>
            <a:endParaRPr sz="2200">
              <a:highlight>
                <a:srgbClr val="1B786E"/>
              </a:highlight>
            </a:endParaRPr>
          </a:p>
          <a:p>
            <a:pPr marL="0" lvl="0" indent="0" algn="l" rtl="0">
              <a:lnSpc>
                <a:spcPct val="150000"/>
              </a:lnSpc>
              <a:spcBef>
                <a:spcPts val="0"/>
              </a:spcBef>
              <a:spcAft>
                <a:spcPts val="0"/>
              </a:spcAft>
              <a:buNone/>
            </a:pPr>
            <a:r>
              <a:rPr lang="en" sz="2200"/>
              <a:t>who </a:t>
            </a:r>
            <a:r>
              <a:rPr lang="en" sz="2200">
                <a:highlight>
                  <a:srgbClr val="FFD966"/>
                </a:highlight>
              </a:rPr>
              <a:t>do not want to painstakingly search fragmented information on the web</a:t>
            </a:r>
            <a:r>
              <a:rPr lang="en" sz="2200"/>
              <a:t>, </a:t>
            </a:r>
            <a:r>
              <a:rPr lang="en" sz="2200" i="1">
                <a:highlight>
                  <a:srgbClr val="E91D63"/>
                </a:highlight>
              </a:rPr>
              <a:t>farawoo</a:t>
            </a:r>
            <a:r>
              <a:rPr lang="en" sz="2200"/>
              <a:t> provides a </a:t>
            </a:r>
            <a:r>
              <a:rPr lang="en" sz="2200">
                <a:highlight>
                  <a:srgbClr val="CCCCCC"/>
                </a:highlight>
              </a:rPr>
              <a:t>short video-clip-based discovery platform</a:t>
            </a:r>
            <a:r>
              <a:rPr lang="en" sz="2200"/>
              <a:t> that </a:t>
            </a:r>
            <a:r>
              <a:rPr lang="en" sz="2200">
                <a:highlight>
                  <a:srgbClr val="EA9999"/>
                </a:highlight>
              </a:rPr>
              <a:t>allows users to find, save, and book travel all in one place based on quick impressions of a destination</a:t>
            </a:r>
            <a:r>
              <a:rPr lang="en" sz="2200"/>
              <a:t>.</a:t>
            </a:r>
            <a:endParaRPr sz="2200"/>
          </a:p>
          <a:p>
            <a:pPr marL="0" lvl="0" indent="0" algn="l" rtl="0">
              <a:lnSpc>
                <a:spcPct val="150000"/>
              </a:lnSpc>
              <a:spcBef>
                <a:spcPts val="0"/>
              </a:spcBef>
              <a:spcAft>
                <a:spcPts val="0"/>
              </a:spcAft>
              <a:buNone/>
            </a:pPr>
            <a:r>
              <a:rPr lang="en" sz="2200"/>
              <a:t>Unlike our competitors, we </a:t>
            </a:r>
            <a:r>
              <a:rPr lang="en" sz="2200">
                <a:highlight>
                  <a:srgbClr val="88D3CE"/>
                </a:highlight>
              </a:rPr>
              <a:t>do not assume that people want to read through travel content, but prefer a visual experience, and that people would prefer to book flights, hotels and activities together instead of separately. </a:t>
            </a:r>
            <a:endParaRPr sz="2400">
              <a:latin typeface="Calibri"/>
              <a:ea typeface="Calibri"/>
              <a:cs typeface="Calibri"/>
              <a:sym typeface="Calibri"/>
            </a:endParaRPr>
          </a:p>
        </p:txBody>
      </p:sp>
      <p:sp>
        <p:nvSpPr>
          <p:cNvPr id="494" name="Google Shape;494;p35"/>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Current Status</a:t>
            </a:r>
            <a:endParaRPr/>
          </a:p>
        </p:txBody>
      </p:sp>
      <p:sp>
        <p:nvSpPr>
          <p:cNvPr id="495" name="Google Shape;495;p35"/>
          <p:cNvSpPr txBox="1"/>
          <p:nvPr/>
        </p:nvSpPr>
        <p:spPr>
          <a:xfrm>
            <a:off x="1289225" y="5971325"/>
            <a:ext cx="1174200" cy="127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Validation</a:t>
            </a:r>
            <a:endParaRPr sz="1200">
              <a:solidFill>
                <a:srgbClr val="1877F2"/>
              </a:solidFill>
              <a:latin typeface="Poppins"/>
              <a:ea typeface="Poppins"/>
              <a:cs typeface="Poppins"/>
              <a:sym typeface="Poppins"/>
            </a:endParaRPr>
          </a:p>
          <a:p>
            <a:pPr marL="0" lvl="0" indent="0" algn="l" rtl="0">
              <a:spcBef>
                <a:spcPts val="0"/>
              </a:spcBef>
              <a:spcAft>
                <a:spcPts val="0"/>
              </a:spcAft>
              <a:buNone/>
            </a:pPr>
            <a:r>
              <a:rPr lang="en" sz="1200">
                <a:solidFill>
                  <a:srgbClr val="1877F2"/>
                </a:solidFill>
                <a:latin typeface="Poppins"/>
                <a:ea typeface="Poppins"/>
                <a:cs typeface="Poppins"/>
                <a:sym typeface="Poppins"/>
              </a:rPr>
              <a:t>Interviews</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Spoke with &gt;20 key stakeholders and are continuing to have these conversations.</a:t>
            </a:r>
            <a:endParaRPr sz="800" i="1">
              <a:solidFill>
                <a:srgbClr val="1877F2"/>
              </a:solidFill>
              <a:latin typeface="Poppins"/>
              <a:ea typeface="Poppins"/>
              <a:cs typeface="Poppins"/>
              <a:sym typeface="Poppins"/>
            </a:endParaRPr>
          </a:p>
        </p:txBody>
      </p:sp>
      <p:sp>
        <p:nvSpPr>
          <p:cNvPr id="496" name="Google Shape;496;p35"/>
          <p:cNvSpPr txBox="1"/>
          <p:nvPr/>
        </p:nvSpPr>
        <p:spPr>
          <a:xfrm>
            <a:off x="3104325" y="5971325"/>
            <a:ext cx="13824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Secured Initial Data</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Secured Medicare facility dataset and MIMIC III Dataset (EHR data for 80k patients).</a:t>
            </a:r>
            <a:endParaRPr sz="800" i="1">
              <a:solidFill>
                <a:srgbClr val="1877F2"/>
              </a:solidFill>
              <a:latin typeface="Poppins"/>
              <a:ea typeface="Poppins"/>
              <a:cs typeface="Poppins"/>
              <a:sym typeface="Poppins"/>
            </a:endParaRPr>
          </a:p>
        </p:txBody>
      </p:sp>
      <p:sp>
        <p:nvSpPr>
          <p:cNvPr id="497" name="Google Shape;497;p35"/>
          <p:cNvSpPr txBox="1"/>
          <p:nvPr/>
        </p:nvSpPr>
        <p:spPr>
          <a:xfrm>
            <a:off x="4964675" y="5971325"/>
            <a:ext cx="15366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Have Begun Work on a Prototype</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Beginning work to create our algorithm using the training dataset.</a:t>
            </a:r>
            <a:endParaRPr sz="800" i="1">
              <a:solidFill>
                <a:srgbClr val="1877F2"/>
              </a:solidFill>
              <a:latin typeface="Poppins"/>
              <a:ea typeface="Poppins"/>
              <a:cs typeface="Poppins"/>
              <a:sym typeface="Poppins"/>
            </a:endParaRPr>
          </a:p>
        </p:txBody>
      </p:sp>
      <p:grpSp>
        <p:nvGrpSpPr>
          <p:cNvPr id="498" name="Google Shape;498;p35"/>
          <p:cNvGrpSpPr/>
          <p:nvPr/>
        </p:nvGrpSpPr>
        <p:grpSpPr>
          <a:xfrm>
            <a:off x="1351925" y="5499575"/>
            <a:ext cx="3848250" cy="166800"/>
            <a:chOff x="818525" y="2832575"/>
            <a:chExt cx="3848250" cy="166800"/>
          </a:xfrm>
        </p:grpSpPr>
        <p:cxnSp>
          <p:nvCxnSpPr>
            <p:cNvPr id="499" name="Google Shape;499;p35"/>
            <p:cNvCxnSpPr/>
            <p:nvPr/>
          </p:nvCxnSpPr>
          <p:spPr>
            <a:xfrm rot="10800000">
              <a:off x="883525" y="2915225"/>
              <a:ext cx="1848600" cy="1500"/>
            </a:xfrm>
            <a:prstGeom prst="straightConnector1">
              <a:avLst/>
            </a:prstGeom>
            <a:noFill/>
            <a:ln w="38100" cap="flat" cmpd="sng">
              <a:solidFill>
                <a:srgbClr val="000000"/>
              </a:solidFill>
              <a:prstDash val="solid"/>
              <a:round/>
              <a:headEnd type="none" w="med" len="med"/>
              <a:tailEnd type="none" w="med" len="med"/>
            </a:ln>
          </p:spPr>
        </p:cxnSp>
        <p:cxnSp>
          <p:nvCxnSpPr>
            <p:cNvPr id="500" name="Google Shape;500;p35"/>
            <p:cNvCxnSpPr/>
            <p:nvPr/>
          </p:nvCxnSpPr>
          <p:spPr>
            <a:xfrm rot="10800000" flipH="1">
              <a:off x="2732125" y="2915225"/>
              <a:ext cx="1848600" cy="1500"/>
            </a:xfrm>
            <a:prstGeom prst="straightConnector1">
              <a:avLst/>
            </a:prstGeom>
            <a:noFill/>
            <a:ln w="38100" cap="flat" cmpd="sng">
              <a:solidFill>
                <a:srgbClr val="000000"/>
              </a:solidFill>
              <a:prstDash val="solid"/>
              <a:round/>
              <a:headEnd type="none" w="med" len="med"/>
              <a:tailEnd type="none" w="med" len="med"/>
            </a:ln>
          </p:spPr>
        </p:cxnSp>
        <p:sp>
          <p:nvSpPr>
            <p:cNvPr id="501" name="Google Shape;501;p35"/>
            <p:cNvSpPr/>
            <p:nvPr/>
          </p:nvSpPr>
          <p:spPr>
            <a:xfrm>
              <a:off x="81852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2659250"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449997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6"/>
          <p:cNvSpPr txBox="1"/>
          <p:nvPr/>
        </p:nvSpPr>
        <p:spPr>
          <a:xfrm>
            <a:off x="457200" y="590550"/>
            <a:ext cx="8388600" cy="438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200"/>
              <a:t>For </a:t>
            </a:r>
            <a:r>
              <a:rPr lang="en" sz="2200">
                <a:highlight>
                  <a:srgbClr val="9FC5E8"/>
                </a:highlight>
              </a:rPr>
              <a:t>people who want to plan trips with travel destinations that are interesting for them</a:t>
            </a:r>
            <a:r>
              <a:rPr lang="en" sz="2200"/>
              <a:t> who </a:t>
            </a:r>
            <a:r>
              <a:rPr lang="en" sz="2200">
                <a:highlight>
                  <a:srgbClr val="FFD966"/>
                </a:highlight>
              </a:rPr>
              <a:t>do not want to painstakingly search fragmented information on the web</a:t>
            </a:r>
            <a:r>
              <a:rPr lang="en" sz="2200"/>
              <a:t>, </a:t>
            </a:r>
            <a:r>
              <a:rPr lang="en" sz="2200" i="1">
                <a:highlight>
                  <a:srgbClr val="E91D63"/>
                </a:highlight>
              </a:rPr>
              <a:t>truv.ai</a:t>
            </a:r>
            <a:r>
              <a:rPr lang="en" sz="2200"/>
              <a:t> provides a </a:t>
            </a:r>
            <a:r>
              <a:rPr lang="en" sz="2200">
                <a:highlight>
                  <a:srgbClr val="CCCCCC"/>
                </a:highlight>
              </a:rPr>
              <a:t>short video-clip-based discovery platform</a:t>
            </a:r>
            <a:r>
              <a:rPr lang="en" sz="2200"/>
              <a:t> that </a:t>
            </a:r>
            <a:r>
              <a:rPr lang="en" sz="2200">
                <a:highlight>
                  <a:srgbClr val="EA9999"/>
                </a:highlight>
              </a:rPr>
              <a:t>allows users to find, save, and book travel all in one place based on quick impressions of a destination</a:t>
            </a:r>
            <a:r>
              <a:rPr lang="en" sz="2200"/>
              <a:t>. Unlike our competitors, we </a:t>
            </a:r>
            <a:r>
              <a:rPr lang="en" sz="2200">
                <a:highlight>
                  <a:srgbClr val="88D3CE"/>
                </a:highlight>
              </a:rPr>
              <a:t>do not assume that people want to read through travel content, but prefer a visual experience, and that people would prefer to book flights, hotels and activities together instead of separately. </a:t>
            </a:r>
            <a:endParaRPr sz="2400">
              <a:latin typeface="Calibri"/>
              <a:ea typeface="Calibri"/>
              <a:cs typeface="Calibri"/>
              <a:sym typeface="Calibri"/>
            </a:endParaRPr>
          </a:p>
        </p:txBody>
      </p:sp>
      <p:sp>
        <p:nvSpPr>
          <p:cNvPr id="509" name="Google Shape;509;p36"/>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Current Status</a:t>
            </a:r>
            <a:endParaRPr/>
          </a:p>
        </p:txBody>
      </p:sp>
      <p:sp>
        <p:nvSpPr>
          <p:cNvPr id="510" name="Google Shape;510;p36"/>
          <p:cNvSpPr txBox="1"/>
          <p:nvPr/>
        </p:nvSpPr>
        <p:spPr>
          <a:xfrm>
            <a:off x="1289225" y="5971325"/>
            <a:ext cx="1174200" cy="127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Validation</a:t>
            </a:r>
            <a:endParaRPr sz="1200">
              <a:solidFill>
                <a:srgbClr val="1877F2"/>
              </a:solidFill>
              <a:latin typeface="Poppins"/>
              <a:ea typeface="Poppins"/>
              <a:cs typeface="Poppins"/>
              <a:sym typeface="Poppins"/>
            </a:endParaRPr>
          </a:p>
          <a:p>
            <a:pPr marL="0" lvl="0" indent="0" algn="l" rtl="0">
              <a:spcBef>
                <a:spcPts val="0"/>
              </a:spcBef>
              <a:spcAft>
                <a:spcPts val="0"/>
              </a:spcAft>
              <a:buNone/>
            </a:pPr>
            <a:r>
              <a:rPr lang="en" sz="1200">
                <a:solidFill>
                  <a:srgbClr val="1877F2"/>
                </a:solidFill>
                <a:latin typeface="Poppins"/>
                <a:ea typeface="Poppins"/>
                <a:cs typeface="Poppins"/>
                <a:sym typeface="Poppins"/>
              </a:rPr>
              <a:t>Interviews</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Spoke with &gt;20 key stakeholders and are continuing to have these conversations.</a:t>
            </a:r>
            <a:endParaRPr sz="800" i="1">
              <a:solidFill>
                <a:srgbClr val="1877F2"/>
              </a:solidFill>
              <a:latin typeface="Poppins"/>
              <a:ea typeface="Poppins"/>
              <a:cs typeface="Poppins"/>
              <a:sym typeface="Poppins"/>
            </a:endParaRPr>
          </a:p>
        </p:txBody>
      </p:sp>
      <p:sp>
        <p:nvSpPr>
          <p:cNvPr id="511" name="Google Shape;511;p36"/>
          <p:cNvSpPr txBox="1"/>
          <p:nvPr/>
        </p:nvSpPr>
        <p:spPr>
          <a:xfrm>
            <a:off x="3104325" y="5971325"/>
            <a:ext cx="13824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Secured Initial Data</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Secured Medicare facility dataset and MIMIC III Dataset (EHR data for 80k patients).</a:t>
            </a:r>
            <a:endParaRPr sz="800" i="1">
              <a:solidFill>
                <a:srgbClr val="1877F2"/>
              </a:solidFill>
              <a:latin typeface="Poppins"/>
              <a:ea typeface="Poppins"/>
              <a:cs typeface="Poppins"/>
              <a:sym typeface="Poppins"/>
            </a:endParaRPr>
          </a:p>
        </p:txBody>
      </p:sp>
      <p:sp>
        <p:nvSpPr>
          <p:cNvPr id="512" name="Google Shape;512;p36"/>
          <p:cNvSpPr txBox="1"/>
          <p:nvPr/>
        </p:nvSpPr>
        <p:spPr>
          <a:xfrm>
            <a:off x="4964675" y="5971325"/>
            <a:ext cx="15366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Have Begun Work on a Prototype</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Beginning work to create our algorithm using the training dataset.</a:t>
            </a:r>
            <a:endParaRPr sz="800" i="1">
              <a:solidFill>
                <a:srgbClr val="1877F2"/>
              </a:solidFill>
              <a:latin typeface="Poppins"/>
              <a:ea typeface="Poppins"/>
              <a:cs typeface="Poppins"/>
              <a:sym typeface="Poppins"/>
            </a:endParaRPr>
          </a:p>
        </p:txBody>
      </p:sp>
      <p:grpSp>
        <p:nvGrpSpPr>
          <p:cNvPr id="513" name="Google Shape;513;p36"/>
          <p:cNvGrpSpPr/>
          <p:nvPr/>
        </p:nvGrpSpPr>
        <p:grpSpPr>
          <a:xfrm>
            <a:off x="1351925" y="5499575"/>
            <a:ext cx="3848250" cy="166800"/>
            <a:chOff x="818525" y="2832575"/>
            <a:chExt cx="3848250" cy="166800"/>
          </a:xfrm>
        </p:grpSpPr>
        <p:cxnSp>
          <p:nvCxnSpPr>
            <p:cNvPr id="514" name="Google Shape;514;p36"/>
            <p:cNvCxnSpPr/>
            <p:nvPr/>
          </p:nvCxnSpPr>
          <p:spPr>
            <a:xfrm rot="10800000">
              <a:off x="883525" y="2915225"/>
              <a:ext cx="1848600" cy="1500"/>
            </a:xfrm>
            <a:prstGeom prst="straightConnector1">
              <a:avLst/>
            </a:prstGeom>
            <a:noFill/>
            <a:ln w="38100" cap="flat" cmpd="sng">
              <a:solidFill>
                <a:srgbClr val="000000"/>
              </a:solidFill>
              <a:prstDash val="solid"/>
              <a:round/>
              <a:headEnd type="none" w="med" len="med"/>
              <a:tailEnd type="none" w="med" len="med"/>
            </a:ln>
          </p:spPr>
        </p:cxnSp>
        <p:cxnSp>
          <p:nvCxnSpPr>
            <p:cNvPr id="515" name="Google Shape;515;p36"/>
            <p:cNvCxnSpPr/>
            <p:nvPr/>
          </p:nvCxnSpPr>
          <p:spPr>
            <a:xfrm rot="10800000" flipH="1">
              <a:off x="2732125" y="2915225"/>
              <a:ext cx="1848600" cy="1500"/>
            </a:xfrm>
            <a:prstGeom prst="straightConnector1">
              <a:avLst/>
            </a:prstGeom>
            <a:noFill/>
            <a:ln w="38100" cap="flat" cmpd="sng">
              <a:solidFill>
                <a:srgbClr val="000000"/>
              </a:solidFill>
              <a:prstDash val="solid"/>
              <a:round/>
              <a:headEnd type="none" w="med" len="med"/>
              <a:tailEnd type="none" w="med" len="med"/>
            </a:ln>
          </p:spPr>
        </p:cxnSp>
        <p:sp>
          <p:nvSpPr>
            <p:cNvPr id="516" name="Google Shape;516;p36"/>
            <p:cNvSpPr/>
            <p:nvPr/>
          </p:nvSpPr>
          <p:spPr>
            <a:xfrm>
              <a:off x="81852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659250"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449997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37"/>
          <p:cNvPicPr preferRelativeResize="0"/>
          <p:nvPr/>
        </p:nvPicPr>
        <p:blipFill rotWithShape="1">
          <a:blip r:embed="rId3">
            <a:alphaModFix/>
          </a:blip>
          <a:srcRect/>
          <a:stretch/>
        </p:blipFill>
        <p:spPr>
          <a:xfrm>
            <a:off x="5435204" y="3899297"/>
            <a:ext cx="466725" cy="457200"/>
          </a:xfrm>
          <a:prstGeom prst="rect">
            <a:avLst/>
          </a:prstGeom>
          <a:noFill/>
          <a:ln>
            <a:noFill/>
          </a:ln>
        </p:spPr>
      </p:pic>
      <p:sp>
        <p:nvSpPr>
          <p:cNvPr id="524" name="Google Shape;524;p37"/>
          <p:cNvSpPr/>
          <p:nvPr/>
        </p:nvSpPr>
        <p:spPr>
          <a:xfrm>
            <a:off x="65100"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525" name="Google Shape;525;p37"/>
          <p:cNvSpPr/>
          <p:nvPr/>
        </p:nvSpPr>
        <p:spPr>
          <a:xfrm>
            <a:off x="4589396"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526" name="Google Shape;526;p37"/>
          <p:cNvSpPr/>
          <p:nvPr/>
        </p:nvSpPr>
        <p:spPr>
          <a:xfrm rot="-5400000">
            <a:off x="-74805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527" name="Google Shape;527;p37"/>
          <p:cNvSpPr/>
          <p:nvPr/>
        </p:nvSpPr>
        <p:spPr>
          <a:xfrm rot="-5400000">
            <a:off x="2854017" y="1304851"/>
            <a:ext cx="34362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528" name="Google Shape;528;p37"/>
          <p:cNvSpPr/>
          <p:nvPr/>
        </p:nvSpPr>
        <p:spPr>
          <a:xfrm rot="-5400000">
            <a:off x="646328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529" name="Google Shape;529;p37"/>
          <p:cNvSpPr/>
          <p:nvPr/>
        </p:nvSpPr>
        <p:spPr>
          <a:xfrm rot="-5400000">
            <a:off x="1912033"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530" name="Google Shape;530;p37"/>
          <p:cNvSpPr/>
          <p:nvPr/>
        </p:nvSpPr>
        <p:spPr>
          <a:xfrm rot="-5400000">
            <a:off x="5517698"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531" name="Google Shape;531;p37"/>
          <p:cNvSpPr/>
          <p:nvPr/>
        </p:nvSpPr>
        <p:spPr>
          <a:xfrm rot="-5400000">
            <a:off x="1912033"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532" name="Google Shape;532;p37"/>
          <p:cNvSpPr/>
          <p:nvPr/>
        </p:nvSpPr>
        <p:spPr>
          <a:xfrm rot="-5400000">
            <a:off x="5517698"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0000"/>
              </a:solidFill>
              <a:latin typeface="Arial"/>
              <a:ea typeface="Arial"/>
              <a:cs typeface="Arial"/>
              <a:sym typeface="Arial"/>
            </a:endParaRPr>
          </a:p>
        </p:txBody>
      </p:sp>
      <p:pic>
        <p:nvPicPr>
          <p:cNvPr id="533" name="Google Shape;533;p37"/>
          <p:cNvPicPr preferRelativeResize="0"/>
          <p:nvPr/>
        </p:nvPicPr>
        <p:blipFill rotWithShape="1">
          <a:blip r:embed="rId4">
            <a:alphaModFix/>
          </a:blip>
          <a:srcRect/>
          <a:stretch/>
        </p:blipFill>
        <p:spPr>
          <a:xfrm>
            <a:off x="66030" y="510779"/>
            <a:ext cx="1331119" cy="259556"/>
          </a:xfrm>
          <a:prstGeom prst="rect">
            <a:avLst/>
          </a:prstGeom>
          <a:noFill/>
          <a:ln>
            <a:noFill/>
          </a:ln>
        </p:spPr>
      </p:pic>
      <p:pic>
        <p:nvPicPr>
          <p:cNvPr id="534" name="Google Shape;534;p37"/>
          <p:cNvPicPr preferRelativeResize="0"/>
          <p:nvPr/>
        </p:nvPicPr>
        <p:blipFill rotWithShape="1">
          <a:blip r:embed="rId5">
            <a:alphaModFix/>
          </a:blip>
          <a:srcRect/>
          <a:stretch/>
        </p:blipFill>
        <p:spPr>
          <a:xfrm>
            <a:off x="101204" y="3962400"/>
            <a:ext cx="714375" cy="161925"/>
          </a:xfrm>
          <a:prstGeom prst="rect">
            <a:avLst/>
          </a:prstGeom>
          <a:noFill/>
          <a:ln>
            <a:noFill/>
          </a:ln>
        </p:spPr>
      </p:pic>
      <p:pic>
        <p:nvPicPr>
          <p:cNvPr id="535" name="Google Shape;535;p37"/>
          <p:cNvPicPr preferRelativeResize="0"/>
          <p:nvPr/>
        </p:nvPicPr>
        <p:blipFill rotWithShape="1">
          <a:blip r:embed="rId6">
            <a:alphaModFix/>
          </a:blip>
          <a:srcRect/>
          <a:stretch/>
        </p:blipFill>
        <p:spPr>
          <a:xfrm>
            <a:off x="879872" y="3962400"/>
            <a:ext cx="466725" cy="333375"/>
          </a:xfrm>
          <a:prstGeom prst="rect">
            <a:avLst/>
          </a:prstGeom>
          <a:noFill/>
          <a:ln>
            <a:noFill/>
          </a:ln>
        </p:spPr>
      </p:pic>
      <p:pic>
        <p:nvPicPr>
          <p:cNvPr id="536" name="Google Shape;536;p37"/>
          <p:cNvPicPr preferRelativeResize="0"/>
          <p:nvPr/>
        </p:nvPicPr>
        <p:blipFill rotWithShape="1">
          <a:blip r:embed="rId7">
            <a:alphaModFix/>
          </a:blip>
          <a:srcRect/>
          <a:stretch/>
        </p:blipFill>
        <p:spPr>
          <a:xfrm>
            <a:off x="4610100" y="3962400"/>
            <a:ext cx="857250" cy="161925"/>
          </a:xfrm>
          <a:prstGeom prst="rect">
            <a:avLst/>
          </a:prstGeom>
          <a:noFill/>
          <a:ln>
            <a:noFill/>
          </a:ln>
        </p:spPr>
      </p:pic>
      <p:pic>
        <p:nvPicPr>
          <p:cNvPr id="537" name="Google Shape;537;p37"/>
          <p:cNvPicPr preferRelativeResize="0"/>
          <p:nvPr/>
        </p:nvPicPr>
        <p:blipFill rotWithShape="1">
          <a:blip r:embed="rId8">
            <a:alphaModFix/>
          </a:blip>
          <a:srcRect/>
          <a:stretch/>
        </p:blipFill>
        <p:spPr>
          <a:xfrm>
            <a:off x="1939529" y="535782"/>
            <a:ext cx="695325" cy="209550"/>
          </a:xfrm>
          <a:prstGeom prst="rect">
            <a:avLst/>
          </a:prstGeom>
          <a:noFill/>
          <a:ln>
            <a:noFill/>
          </a:ln>
        </p:spPr>
      </p:pic>
      <p:pic>
        <p:nvPicPr>
          <p:cNvPr id="538" name="Google Shape;538;p37"/>
          <p:cNvPicPr preferRelativeResize="0"/>
          <p:nvPr/>
        </p:nvPicPr>
        <p:blipFill rotWithShape="1">
          <a:blip r:embed="rId9">
            <a:alphaModFix/>
          </a:blip>
          <a:srcRect/>
          <a:stretch/>
        </p:blipFill>
        <p:spPr>
          <a:xfrm>
            <a:off x="2706291" y="533400"/>
            <a:ext cx="323850" cy="323850"/>
          </a:xfrm>
          <a:prstGeom prst="rect">
            <a:avLst/>
          </a:prstGeom>
          <a:noFill/>
          <a:ln>
            <a:noFill/>
          </a:ln>
        </p:spPr>
      </p:pic>
      <p:pic>
        <p:nvPicPr>
          <p:cNvPr id="539" name="Google Shape;539;p37"/>
          <p:cNvPicPr preferRelativeResize="0"/>
          <p:nvPr/>
        </p:nvPicPr>
        <p:blipFill rotWithShape="1">
          <a:blip r:embed="rId10">
            <a:alphaModFix/>
          </a:blip>
          <a:srcRect/>
          <a:stretch/>
        </p:blipFill>
        <p:spPr>
          <a:xfrm>
            <a:off x="1920479" y="2247900"/>
            <a:ext cx="714375" cy="190500"/>
          </a:xfrm>
          <a:prstGeom prst="rect">
            <a:avLst/>
          </a:prstGeom>
          <a:noFill/>
          <a:ln>
            <a:noFill/>
          </a:ln>
        </p:spPr>
      </p:pic>
      <p:pic>
        <p:nvPicPr>
          <p:cNvPr id="540" name="Google Shape;540;p37"/>
          <p:cNvPicPr preferRelativeResize="0"/>
          <p:nvPr/>
        </p:nvPicPr>
        <p:blipFill rotWithShape="1">
          <a:blip r:embed="rId11">
            <a:alphaModFix/>
          </a:blip>
          <a:srcRect/>
          <a:stretch/>
        </p:blipFill>
        <p:spPr>
          <a:xfrm>
            <a:off x="2658666" y="2257425"/>
            <a:ext cx="371475" cy="361950"/>
          </a:xfrm>
          <a:prstGeom prst="rect">
            <a:avLst/>
          </a:prstGeom>
          <a:noFill/>
          <a:ln>
            <a:noFill/>
          </a:ln>
        </p:spPr>
      </p:pic>
      <p:pic>
        <p:nvPicPr>
          <p:cNvPr id="541" name="Google Shape;541;p37"/>
          <p:cNvPicPr preferRelativeResize="0"/>
          <p:nvPr/>
        </p:nvPicPr>
        <p:blipFill rotWithShape="1">
          <a:blip r:embed="rId12">
            <a:alphaModFix/>
          </a:blip>
          <a:srcRect/>
          <a:stretch/>
        </p:blipFill>
        <p:spPr>
          <a:xfrm>
            <a:off x="3682604" y="535782"/>
            <a:ext cx="914400" cy="209550"/>
          </a:xfrm>
          <a:prstGeom prst="rect">
            <a:avLst/>
          </a:prstGeom>
          <a:noFill/>
          <a:ln>
            <a:noFill/>
          </a:ln>
        </p:spPr>
      </p:pic>
      <p:pic>
        <p:nvPicPr>
          <p:cNvPr id="542" name="Google Shape;542;p37"/>
          <p:cNvPicPr preferRelativeResize="0"/>
          <p:nvPr/>
        </p:nvPicPr>
        <p:blipFill rotWithShape="1">
          <a:blip r:embed="rId13">
            <a:alphaModFix/>
          </a:blip>
          <a:srcRect/>
          <a:stretch/>
        </p:blipFill>
        <p:spPr>
          <a:xfrm>
            <a:off x="4586288" y="520304"/>
            <a:ext cx="409575" cy="333375"/>
          </a:xfrm>
          <a:prstGeom prst="rect">
            <a:avLst/>
          </a:prstGeom>
          <a:noFill/>
          <a:ln>
            <a:noFill/>
          </a:ln>
        </p:spPr>
      </p:pic>
      <p:pic>
        <p:nvPicPr>
          <p:cNvPr id="543" name="Google Shape;543;p37"/>
          <p:cNvPicPr preferRelativeResize="0"/>
          <p:nvPr/>
        </p:nvPicPr>
        <p:blipFill rotWithShape="1">
          <a:blip r:embed="rId14">
            <a:alphaModFix/>
          </a:blip>
          <a:srcRect/>
          <a:stretch/>
        </p:blipFill>
        <p:spPr>
          <a:xfrm>
            <a:off x="5543550" y="2260997"/>
            <a:ext cx="514350" cy="180975"/>
          </a:xfrm>
          <a:prstGeom prst="rect">
            <a:avLst/>
          </a:prstGeom>
          <a:noFill/>
          <a:ln>
            <a:noFill/>
          </a:ln>
        </p:spPr>
      </p:pic>
      <p:pic>
        <p:nvPicPr>
          <p:cNvPr id="544" name="Google Shape;544;p37"/>
          <p:cNvPicPr preferRelativeResize="0"/>
          <p:nvPr/>
        </p:nvPicPr>
        <p:blipFill rotWithShape="1">
          <a:blip r:embed="rId15">
            <a:alphaModFix/>
          </a:blip>
          <a:srcRect/>
          <a:stretch/>
        </p:blipFill>
        <p:spPr>
          <a:xfrm>
            <a:off x="7343775" y="545307"/>
            <a:ext cx="990600" cy="190500"/>
          </a:xfrm>
          <a:prstGeom prst="rect">
            <a:avLst/>
          </a:prstGeom>
          <a:noFill/>
          <a:ln>
            <a:noFill/>
          </a:ln>
        </p:spPr>
      </p:pic>
      <p:pic>
        <p:nvPicPr>
          <p:cNvPr id="545" name="Google Shape;545;p37"/>
          <p:cNvPicPr preferRelativeResize="0"/>
          <p:nvPr/>
        </p:nvPicPr>
        <p:blipFill rotWithShape="1">
          <a:blip r:embed="rId16">
            <a:alphaModFix/>
          </a:blip>
          <a:srcRect/>
          <a:stretch/>
        </p:blipFill>
        <p:spPr>
          <a:xfrm>
            <a:off x="8334375" y="561975"/>
            <a:ext cx="304800" cy="361950"/>
          </a:xfrm>
          <a:prstGeom prst="rect">
            <a:avLst/>
          </a:prstGeom>
          <a:noFill/>
          <a:ln>
            <a:noFill/>
          </a:ln>
        </p:spPr>
      </p:pic>
      <p:pic>
        <p:nvPicPr>
          <p:cNvPr id="546" name="Google Shape;546;p37"/>
          <p:cNvPicPr preferRelativeResize="0"/>
          <p:nvPr/>
        </p:nvPicPr>
        <p:blipFill rotWithShape="1">
          <a:blip r:embed="rId17">
            <a:alphaModFix/>
          </a:blip>
          <a:srcRect/>
          <a:stretch/>
        </p:blipFill>
        <p:spPr>
          <a:xfrm>
            <a:off x="5549503" y="519708"/>
            <a:ext cx="1308497" cy="241697"/>
          </a:xfrm>
          <a:prstGeom prst="rect">
            <a:avLst/>
          </a:prstGeom>
          <a:noFill/>
          <a:ln>
            <a:noFill/>
          </a:ln>
        </p:spPr>
      </p:pic>
      <p:pic>
        <p:nvPicPr>
          <p:cNvPr id="547" name="Google Shape;547;p37"/>
          <p:cNvPicPr preferRelativeResize="0"/>
          <p:nvPr/>
        </p:nvPicPr>
        <p:blipFill rotWithShape="1">
          <a:blip r:embed="rId18">
            <a:alphaModFix/>
          </a:blip>
          <a:srcRect/>
          <a:stretch/>
        </p:blipFill>
        <p:spPr>
          <a:xfrm>
            <a:off x="6162675" y="2247900"/>
            <a:ext cx="419100" cy="333375"/>
          </a:xfrm>
          <a:prstGeom prst="rect">
            <a:avLst/>
          </a:prstGeom>
          <a:noFill/>
          <a:ln>
            <a:noFill/>
          </a:ln>
        </p:spPr>
      </p:pic>
      <p:sp>
        <p:nvSpPr>
          <p:cNvPr id="548" name="Google Shape;548;p37"/>
          <p:cNvSpPr/>
          <p:nvPr/>
        </p:nvSpPr>
        <p:spPr>
          <a:xfrm>
            <a:off x="490579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1</a:t>
            </a:r>
            <a:endParaRPr sz="4050" b="1" i="0" u="none" strike="noStrike" cap="none">
              <a:solidFill>
                <a:srgbClr val="F4F0E2"/>
              </a:solidFill>
              <a:latin typeface="Arial"/>
              <a:ea typeface="Arial"/>
              <a:cs typeface="Arial"/>
              <a:sym typeface="Arial"/>
            </a:endParaRPr>
          </a:p>
        </p:txBody>
      </p:sp>
      <p:sp>
        <p:nvSpPr>
          <p:cNvPr id="549" name="Google Shape;549;p37"/>
          <p:cNvSpPr/>
          <p:nvPr/>
        </p:nvSpPr>
        <p:spPr>
          <a:xfrm>
            <a:off x="6553201"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3</a:t>
            </a:r>
            <a:endParaRPr sz="4050" b="1" i="0" u="none" strike="noStrike" cap="none">
              <a:solidFill>
                <a:srgbClr val="F4F0E2"/>
              </a:solidFill>
              <a:latin typeface="Arial"/>
              <a:ea typeface="Arial"/>
              <a:cs typeface="Arial"/>
              <a:sym typeface="Arial"/>
            </a:endParaRPr>
          </a:p>
        </p:txBody>
      </p:sp>
      <p:sp>
        <p:nvSpPr>
          <p:cNvPr id="550" name="Google Shape;550;p37"/>
          <p:cNvSpPr/>
          <p:nvPr/>
        </p:nvSpPr>
        <p:spPr>
          <a:xfrm>
            <a:off x="658850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4</a:t>
            </a:r>
            <a:endParaRPr sz="4050" b="1" i="0" u="none" strike="noStrike" cap="none">
              <a:solidFill>
                <a:srgbClr val="F4F0E2"/>
              </a:solidFill>
              <a:latin typeface="Arial"/>
              <a:ea typeface="Arial"/>
              <a:cs typeface="Arial"/>
              <a:sym typeface="Arial"/>
            </a:endParaRPr>
          </a:p>
        </p:txBody>
      </p:sp>
      <p:sp>
        <p:nvSpPr>
          <p:cNvPr id="551" name="Google Shape;551;p37"/>
          <p:cNvSpPr/>
          <p:nvPr/>
        </p:nvSpPr>
        <p:spPr>
          <a:xfrm>
            <a:off x="85185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2</a:t>
            </a:r>
            <a:endParaRPr sz="4050" b="1" i="0" u="none" strike="noStrike" cap="none">
              <a:solidFill>
                <a:srgbClr val="F4F0E2"/>
              </a:solidFill>
              <a:latin typeface="Arial"/>
              <a:ea typeface="Arial"/>
              <a:cs typeface="Arial"/>
              <a:sym typeface="Arial"/>
            </a:endParaRPr>
          </a:p>
        </p:txBody>
      </p:sp>
      <p:sp>
        <p:nvSpPr>
          <p:cNvPr id="552" name="Google Shape;552;p37"/>
          <p:cNvSpPr/>
          <p:nvPr/>
        </p:nvSpPr>
        <p:spPr>
          <a:xfrm>
            <a:off x="30702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5</a:t>
            </a:r>
            <a:endParaRPr sz="4050" b="1" i="0" u="none" strike="noStrike" cap="none">
              <a:solidFill>
                <a:srgbClr val="F4F0E2"/>
              </a:solidFill>
              <a:latin typeface="Arial"/>
              <a:ea typeface="Arial"/>
              <a:cs typeface="Arial"/>
              <a:sym typeface="Arial"/>
            </a:endParaRPr>
          </a:p>
        </p:txBody>
      </p:sp>
      <p:sp>
        <p:nvSpPr>
          <p:cNvPr id="553" name="Google Shape;553;p37"/>
          <p:cNvSpPr/>
          <p:nvPr/>
        </p:nvSpPr>
        <p:spPr>
          <a:xfrm>
            <a:off x="3090507"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6</a:t>
            </a:r>
            <a:endParaRPr sz="4050" b="1" i="0" u="none" strike="noStrike" cap="none">
              <a:solidFill>
                <a:srgbClr val="F4F0E2"/>
              </a:solidFill>
              <a:latin typeface="Arial"/>
              <a:ea typeface="Arial"/>
              <a:cs typeface="Arial"/>
              <a:sym typeface="Arial"/>
            </a:endParaRPr>
          </a:p>
        </p:txBody>
      </p:sp>
      <p:sp>
        <p:nvSpPr>
          <p:cNvPr id="554" name="Google Shape;554;p37"/>
          <p:cNvSpPr/>
          <p:nvPr/>
        </p:nvSpPr>
        <p:spPr>
          <a:xfrm>
            <a:off x="1267025"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7</a:t>
            </a:r>
            <a:endParaRPr sz="4050" b="1" i="0" u="none" strike="noStrike" cap="none">
              <a:solidFill>
                <a:srgbClr val="F4F0E2"/>
              </a:solidFill>
              <a:latin typeface="Arial"/>
              <a:ea typeface="Arial"/>
              <a:cs typeface="Arial"/>
              <a:sym typeface="Arial"/>
            </a:endParaRPr>
          </a:p>
        </p:txBody>
      </p:sp>
      <p:sp>
        <p:nvSpPr>
          <p:cNvPr id="555" name="Google Shape;555;p37"/>
          <p:cNvSpPr/>
          <p:nvPr/>
        </p:nvSpPr>
        <p:spPr>
          <a:xfrm>
            <a:off x="8503089"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8</a:t>
            </a:r>
            <a:endParaRPr sz="4050" b="1" i="0" u="none" strike="noStrike" cap="none">
              <a:solidFill>
                <a:srgbClr val="F4F0E2"/>
              </a:solidFill>
              <a:latin typeface="Arial"/>
              <a:ea typeface="Arial"/>
              <a:cs typeface="Arial"/>
              <a:sym typeface="Arial"/>
            </a:endParaRPr>
          </a:p>
        </p:txBody>
      </p:sp>
      <p:sp>
        <p:nvSpPr>
          <p:cNvPr id="556" name="Google Shape;556;p37"/>
          <p:cNvSpPr/>
          <p:nvPr/>
        </p:nvSpPr>
        <p:spPr>
          <a:xfrm>
            <a:off x="3918408"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9</a:t>
            </a:r>
            <a:endParaRPr sz="4050" b="1" i="0" u="none" strike="noStrike" cap="none">
              <a:solidFill>
                <a:srgbClr val="F4F0E2"/>
              </a:solidFill>
              <a:latin typeface="Arial"/>
              <a:ea typeface="Arial"/>
              <a:cs typeface="Arial"/>
              <a:sym typeface="Arial"/>
            </a:endParaRPr>
          </a:p>
        </p:txBody>
      </p:sp>
      <p:sp>
        <p:nvSpPr>
          <p:cNvPr id="557" name="Google Shape;557;p37"/>
          <p:cNvSpPr txBox="1"/>
          <p:nvPr/>
        </p:nvSpPr>
        <p:spPr>
          <a:xfrm>
            <a:off x="459151" y="108150"/>
            <a:ext cx="4822200" cy="3924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 sz="2100" b="0" i="0" u="none" strike="noStrike" cap="none">
                <a:solidFill>
                  <a:srgbClr val="000000"/>
                </a:solidFill>
                <a:latin typeface="Arial"/>
                <a:ea typeface="Arial"/>
                <a:cs typeface="Arial"/>
                <a:sym typeface="Arial"/>
              </a:rPr>
              <a:t>Business Model Canvas - </a:t>
            </a:r>
            <a:r>
              <a:rPr lang="en" sz="2100"/>
              <a:t>v0.2</a:t>
            </a:r>
            <a:endParaRPr sz="2100" b="0" i="0" u="none" strike="noStrike" cap="none">
              <a:solidFill>
                <a:srgbClr val="000000"/>
              </a:solidFill>
              <a:latin typeface="Arial"/>
              <a:ea typeface="Arial"/>
              <a:cs typeface="Arial"/>
              <a:sym typeface="Arial"/>
            </a:endParaRPr>
          </a:p>
        </p:txBody>
      </p:sp>
      <p:sp>
        <p:nvSpPr>
          <p:cNvPr id="558" name="Google Shape;558;p37"/>
          <p:cNvSpPr txBox="1"/>
          <p:nvPr/>
        </p:nvSpPr>
        <p:spPr>
          <a:xfrm>
            <a:off x="99500" y="770325"/>
            <a:ext cx="1665000" cy="28938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Travel content creators / bloggers / influencers / locals / city ambassadors </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YouTube / Vimeo / TikTok / Facebook for existing content</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Airlines / Cars / Trains / Bicycles</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Hotels / AirBnB / VRBO</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Tour operators</a:t>
            </a:r>
            <a:endParaRPr sz="1100">
              <a:solidFill>
                <a:schemeClr val="dk1"/>
              </a:solidFill>
              <a:latin typeface="Lato"/>
              <a:ea typeface="Lato"/>
              <a:cs typeface="Lato"/>
              <a:sym typeface="Lato"/>
            </a:endParaRPr>
          </a:p>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Booking platforms (booking.com, skyscanner.com, expedia.com)</a:t>
            </a:r>
            <a:endParaRPr sz="1100">
              <a:solidFill>
                <a:schemeClr val="dk1"/>
              </a:solidFill>
              <a:latin typeface="Lato"/>
              <a:ea typeface="Lato"/>
              <a:cs typeface="Lato"/>
              <a:sym typeface="Lato"/>
            </a:endParaRPr>
          </a:p>
        </p:txBody>
      </p:sp>
      <p:sp>
        <p:nvSpPr>
          <p:cNvPr id="559" name="Google Shape;559;p37"/>
          <p:cNvSpPr txBox="1"/>
          <p:nvPr/>
        </p:nvSpPr>
        <p:spPr>
          <a:xfrm>
            <a:off x="1900500" y="740640"/>
            <a:ext cx="1665000" cy="15393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Generate travel video content / community building</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AI video analysis and augmentation</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Itinerary generation</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Affiliate booking partnerships</a:t>
            </a:r>
            <a:endParaRPr sz="1100">
              <a:latin typeface="Lato"/>
              <a:ea typeface="Lato"/>
              <a:cs typeface="Lato"/>
              <a:sym typeface="Lato"/>
            </a:endParaRPr>
          </a:p>
        </p:txBody>
      </p:sp>
      <p:sp>
        <p:nvSpPr>
          <p:cNvPr id="560" name="Google Shape;560;p37"/>
          <p:cNvSpPr txBox="1"/>
          <p:nvPr/>
        </p:nvSpPr>
        <p:spPr>
          <a:xfrm>
            <a:off x="1909855" y="2575200"/>
            <a:ext cx="1665000" cy="12006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Travel content, creators and planers (remote first, paid with shares?)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Engineering and AI talent</a:t>
            </a:r>
            <a:endParaRPr sz="1100">
              <a:latin typeface="Lato"/>
              <a:ea typeface="Lato"/>
              <a:cs typeface="Lato"/>
              <a:sym typeface="Lato"/>
            </a:endParaRPr>
          </a:p>
        </p:txBody>
      </p:sp>
      <p:sp>
        <p:nvSpPr>
          <p:cNvPr id="561" name="Google Shape;561;p37"/>
          <p:cNvSpPr txBox="1"/>
          <p:nvPr/>
        </p:nvSpPr>
        <p:spPr>
          <a:xfrm>
            <a:off x="5542450" y="664440"/>
            <a:ext cx="1665000" cy="1569900"/>
          </a:xfrm>
          <a:prstGeom prst="rect">
            <a:avLst/>
          </a:prstGeom>
          <a:noFill/>
          <a:ln>
            <a:noFill/>
          </a:ln>
        </p:spPr>
        <p:txBody>
          <a:bodyPr spcFirstLastPara="1" wrap="square" lIns="91425" tIns="91425" rIns="91425" bIns="91425" anchor="t" anchorCtr="0">
            <a:spAutoFit/>
          </a:bodyPr>
          <a:lstStyle/>
          <a:p>
            <a:pPr marL="57150" lvl="0" indent="-120650" algn="l" rtl="0">
              <a:spcBef>
                <a:spcPts val="0"/>
              </a:spcBef>
              <a:spcAft>
                <a:spcPts val="0"/>
              </a:spcAft>
              <a:buSzPts val="1000"/>
              <a:buFont typeface="Lato"/>
              <a:buChar char="-"/>
            </a:pPr>
            <a:r>
              <a:rPr lang="en" sz="1000">
                <a:latin typeface="Lato"/>
                <a:ea typeface="Lato"/>
                <a:cs typeface="Lato"/>
                <a:sym typeface="Lato"/>
              </a:rPr>
              <a:t>How do we acquire, keep &amp; grow travelers, content creators and booking platforms?</a:t>
            </a:r>
            <a:br>
              <a:rPr lang="en" sz="1000">
                <a:latin typeface="Lato"/>
                <a:ea typeface="Lato"/>
                <a:cs typeface="Lato"/>
                <a:sym typeface="Lato"/>
              </a:rPr>
            </a:br>
            <a:r>
              <a:rPr lang="en" sz="1000">
                <a:latin typeface="Lato"/>
                <a:ea typeface="Lato"/>
                <a:cs typeface="Lato"/>
                <a:sym typeface="Lato"/>
              </a:rPr>
              <a:t>i.e. gamification (scratch map), digital postcards, paid automated booking, city competitions / battles / events</a:t>
            </a:r>
            <a:endParaRPr sz="1000">
              <a:latin typeface="Lato"/>
              <a:ea typeface="Lato"/>
              <a:cs typeface="Lato"/>
              <a:sym typeface="Lato"/>
            </a:endParaRPr>
          </a:p>
        </p:txBody>
      </p:sp>
      <p:sp>
        <p:nvSpPr>
          <p:cNvPr id="562" name="Google Shape;562;p37"/>
          <p:cNvSpPr txBox="1"/>
          <p:nvPr/>
        </p:nvSpPr>
        <p:spPr>
          <a:xfrm>
            <a:off x="3774025" y="864475"/>
            <a:ext cx="1665000" cy="3080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discovery</a:t>
            </a:r>
            <a:r>
              <a:rPr lang="en" sz="1100">
                <a:latin typeface="Lato"/>
                <a:ea typeface="Lato"/>
                <a:cs typeface="Lato"/>
                <a:sym typeface="Lato"/>
              </a:rPr>
              <a:t> via short video clips automatically generated using computer vision from uploaded travel videos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planning</a:t>
            </a:r>
            <a:r>
              <a:rPr lang="en" sz="1100">
                <a:latin typeface="Lato"/>
                <a:ea typeface="Lato"/>
                <a:cs typeface="Lato"/>
                <a:sym typeface="Lato"/>
              </a:rPr>
              <a:t> via automatically generated itineraries based on user likes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Travel booking</a:t>
            </a:r>
            <a:r>
              <a:rPr lang="en" sz="1100">
                <a:latin typeface="Lato"/>
                <a:ea typeface="Lato"/>
                <a:cs typeface="Lato"/>
                <a:sym typeface="Lato"/>
              </a:rPr>
              <a:t> via affiliated partners in a unified streamlined interface</a:t>
            </a:r>
            <a:endParaRPr sz="1100">
              <a:latin typeface="Lato"/>
              <a:ea typeface="Lato"/>
              <a:cs typeface="Lato"/>
              <a:sym typeface="Lato"/>
            </a:endParaRPr>
          </a:p>
        </p:txBody>
      </p:sp>
      <p:sp>
        <p:nvSpPr>
          <p:cNvPr id="563" name="Google Shape;563;p37"/>
          <p:cNvSpPr txBox="1"/>
          <p:nvPr/>
        </p:nvSpPr>
        <p:spPr>
          <a:xfrm>
            <a:off x="5542450" y="2448400"/>
            <a:ext cx="1665000" cy="13698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Social media ads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Travel groups on reddit / facebook</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API to integrate into existing booking platforms</a:t>
            </a:r>
            <a:endParaRPr sz="1100">
              <a:latin typeface="Lato"/>
              <a:ea typeface="Lato"/>
              <a:cs typeface="Lato"/>
              <a:sym typeface="Lato"/>
            </a:endParaRPr>
          </a:p>
          <a:p>
            <a:pPr marL="57150" lvl="0" indent="-127000" algn="l" rtl="0">
              <a:spcBef>
                <a:spcPts val="0"/>
              </a:spcBef>
              <a:spcAft>
                <a:spcPts val="0"/>
              </a:spcAft>
              <a:buSzPts val="1100"/>
              <a:buFont typeface="Lato"/>
              <a:buChar char="-"/>
            </a:pPr>
            <a:r>
              <a:rPr lang="en" sz="1100">
                <a:latin typeface="Lato"/>
                <a:ea typeface="Lato"/>
                <a:cs typeface="Lato"/>
                <a:sym typeface="Lato"/>
              </a:rPr>
              <a:t>Emailing  bloggers</a:t>
            </a:r>
            <a:endParaRPr sz="1100">
              <a:latin typeface="Lato"/>
              <a:ea typeface="Lato"/>
              <a:cs typeface="Lato"/>
              <a:sym typeface="Lato"/>
            </a:endParaRPr>
          </a:p>
        </p:txBody>
      </p:sp>
      <p:sp>
        <p:nvSpPr>
          <p:cNvPr id="564" name="Google Shape;564;p37"/>
          <p:cNvSpPr txBox="1"/>
          <p:nvPr/>
        </p:nvSpPr>
        <p:spPr>
          <a:xfrm>
            <a:off x="4648600" y="4104675"/>
            <a:ext cx="4365300" cy="11328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Subscription tiers to unlock features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Handling of booking everything / cancellations / insurance</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Video sessions with travel experts / courses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Affiliate links and ads for airlines / hotels / tours / platforms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Sell data to city planners / travel gear companies</a:t>
            </a:r>
            <a:endParaRPr sz="1100">
              <a:latin typeface="Lato"/>
              <a:ea typeface="Lato"/>
              <a:cs typeface="Lato"/>
              <a:sym typeface="Lato"/>
            </a:endParaRPr>
          </a:p>
        </p:txBody>
      </p:sp>
      <p:sp>
        <p:nvSpPr>
          <p:cNvPr id="565" name="Google Shape;565;p37"/>
          <p:cNvSpPr txBox="1"/>
          <p:nvPr/>
        </p:nvSpPr>
        <p:spPr>
          <a:xfrm>
            <a:off x="130225" y="4257075"/>
            <a:ext cx="4278600" cy="938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Char char="-"/>
            </a:pPr>
            <a:r>
              <a:rPr lang="en" sz="1100">
                <a:latin typeface="Lato"/>
                <a:ea typeface="Lato"/>
                <a:cs typeface="Lato"/>
                <a:sym typeface="Lato"/>
              </a:rPr>
              <a:t>Fixed: Engineering and AI research cost; video creators / editors; no office cost (remote first); video data storage costs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Char char="-"/>
            </a:pPr>
            <a:r>
              <a:rPr lang="en" sz="1100">
                <a:latin typeface="Lato"/>
                <a:ea typeface="Lato"/>
                <a:cs typeface="Lato"/>
                <a:sym typeface="Lato"/>
              </a:rPr>
              <a:t>Variable: Traveler acquisition; content creator acquisition; cloud costs;</a:t>
            </a:r>
            <a:endParaRPr sz="1100">
              <a:latin typeface="Lato"/>
              <a:ea typeface="Lato"/>
              <a:cs typeface="Lato"/>
              <a:sym typeface="Lato"/>
            </a:endParaRPr>
          </a:p>
        </p:txBody>
      </p:sp>
      <p:sp>
        <p:nvSpPr>
          <p:cNvPr id="566" name="Google Shape;566;p37"/>
          <p:cNvSpPr txBox="1"/>
          <p:nvPr/>
        </p:nvSpPr>
        <p:spPr>
          <a:xfrm>
            <a:off x="7349013" y="855625"/>
            <a:ext cx="1665000" cy="30801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Traveling millennials that value experiences over possessions</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Travel bloggers / content creators that want to make a living off travel / locals who can show their city</a:t>
            </a:r>
            <a:endParaRPr sz="1100">
              <a:latin typeface="Lato"/>
              <a:ea typeface="Lato"/>
              <a:cs typeface="Lato"/>
              <a:sym typeface="Lato"/>
            </a:endParaRPr>
          </a:p>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Transportation / accommodation / activity providers and booking platforms looking for new channels to sell their services</a:t>
            </a:r>
            <a:endParaRPr sz="11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70"/>
        <p:cNvGrpSpPr/>
        <p:nvPr/>
      </p:nvGrpSpPr>
      <p:grpSpPr>
        <a:xfrm>
          <a:off x="0" y="0"/>
          <a:ext cx="0" cy="0"/>
          <a:chOff x="0" y="0"/>
          <a:chExt cx="0" cy="0"/>
        </a:xfrm>
      </p:grpSpPr>
      <p:sp>
        <p:nvSpPr>
          <p:cNvPr id="571" name="Google Shape;571;p38"/>
          <p:cNvSpPr txBox="1">
            <a:spLocks noGrp="1"/>
          </p:cNvSpPr>
          <p:nvPr>
            <p:ph type="title"/>
          </p:nvPr>
        </p:nvSpPr>
        <p:spPr>
          <a:xfrm>
            <a:off x="342900" y="154475"/>
            <a:ext cx="70374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Booking Customer </a:t>
            </a:r>
            <a:endParaRPr/>
          </a:p>
        </p:txBody>
      </p:sp>
      <p:sp>
        <p:nvSpPr>
          <p:cNvPr id="572" name="Google Shape;572;p38"/>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342900" lvl="0" indent="-215900" algn="l" rtl="0">
              <a:spcBef>
                <a:spcPts val="0"/>
              </a:spcBef>
              <a:spcAft>
                <a:spcPts val="0"/>
              </a:spcAft>
              <a:buClr>
                <a:srgbClr val="FF0000"/>
              </a:buClr>
              <a:buSzPts val="800"/>
              <a:buFont typeface="Helvetica Neue"/>
              <a:buChar char="●"/>
            </a:pPr>
            <a:r>
              <a:rPr lang="en" sz="800" b="1" strike="sngStrike">
                <a:solidFill>
                  <a:srgbClr val="FF0000"/>
                </a:solidFill>
                <a:latin typeface="Helvetica Neue"/>
                <a:ea typeface="Helvetica Neue"/>
                <a:cs typeface="Helvetica Neue"/>
                <a:sym typeface="Helvetica Neue"/>
              </a:rPr>
              <a:t>Discovery engine</a:t>
            </a:r>
            <a:r>
              <a:rPr lang="en" sz="800" strike="sngStrike">
                <a:solidFill>
                  <a:srgbClr val="FF0000"/>
                </a:solidFill>
                <a:latin typeface="Helvetica Neue"/>
                <a:ea typeface="Helvetica Neue"/>
                <a:cs typeface="Helvetica Neue"/>
                <a:sym typeface="Helvetica Neue"/>
              </a:rPr>
              <a:t> that does not only hone in on what the customer likes but might not know that they like.</a:t>
            </a:r>
            <a:endParaRPr sz="800" strike="sngStrike">
              <a:solidFill>
                <a:srgbClr val="FF0000"/>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Quick impressions</a:t>
            </a:r>
            <a:r>
              <a:rPr lang="en" sz="800">
                <a:solidFill>
                  <a:srgbClr val="38761D"/>
                </a:solidFill>
                <a:latin typeface="Helvetica Neue"/>
                <a:ea typeface="Helvetica Neue"/>
                <a:cs typeface="Helvetica Neue"/>
                <a:sym typeface="Helvetica Neue"/>
              </a:rPr>
              <a:t> via 10 second video clips of sights.</a:t>
            </a:r>
            <a:endParaRPr sz="800">
              <a:latin typeface="Helvetica Neue"/>
              <a:ea typeface="Helvetica Neue"/>
              <a:cs typeface="Helvetica Neue"/>
              <a:sym typeface="Helvetica Neue"/>
            </a:endParaRPr>
          </a:p>
          <a:p>
            <a:pPr marL="342900" lvl="0" indent="-215900" algn="l" rtl="0">
              <a:spcBef>
                <a:spcPts val="0"/>
              </a:spcBef>
              <a:spcAft>
                <a:spcPts val="0"/>
              </a:spcAft>
              <a:buSzPts val="800"/>
              <a:buFont typeface="Helvetica Neue"/>
              <a:buChar char="●"/>
            </a:pPr>
            <a:r>
              <a:rPr lang="en" sz="800">
                <a:latin typeface="Helvetica Neue"/>
                <a:ea typeface="Helvetica Neue"/>
                <a:cs typeface="Helvetica Neue"/>
                <a:sym typeface="Helvetica Neue"/>
              </a:rPr>
              <a:t>A </a:t>
            </a:r>
            <a:r>
              <a:rPr lang="en" sz="800" b="1">
                <a:latin typeface="Helvetica Neue"/>
                <a:ea typeface="Helvetica Neue"/>
                <a:cs typeface="Helvetica Neue"/>
                <a:sym typeface="Helvetica Neue"/>
              </a:rPr>
              <a:t>shopping cart like travel booking</a:t>
            </a:r>
            <a:r>
              <a:rPr lang="en" sz="800">
                <a:latin typeface="Helvetica Neue"/>
                <a:ea typeface="Helvetica Neue"/>
                <a:cs typeface="Helvetica Neue"/>
                <a:sym typeface="Helvetica Neue"/>
              </a:rPr>
              <a:t> experience for travel (like buying computer parts).</a:t>
            </a:r>
            <a:endParaRPr sz="800">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a:solidFill>
                  <a:srgbClr val="38761D"/>
                </a:solidFill>
                <a:latin typeface="Helvetica Neue"/>
                <a:ea typeface="Helvetica Neue"/>
                <a:cs typeface="Helvetica Neue"/>
                <a:sym typeface="Helvetica Neue"/>
              </a:rPr>
              <a:t>Similarly, </a:t>
            </a:r>
            <a:r>
              <a:rPr lang="en" sz="800" b="1">
                <a:solidFill>
                  <a:srgbClr val="38761D"/>
                </a:solidFill>
                <a:latin typeface="Helvetica Neue"/>
                <a:ea typeface="Helvetica Neue"/>
                <a:cs typeface="Helvetica Neue"/>
                <a:sym typeface="Helvetica Neue"/>
              </a:rPr>
              <a:t>trip cancellation handled or insured as a whole</a:t>
            </a:r>
            <a:r>
              <a:rPr lang="en" sz="800">
                <a:solidFill>
                  <a:srgbClr val="38761D"/>
                </a:solidFill>
                <a:latin typeface="Helvetica Neue"/>
                <a:ea typeface="Helvetica Neue"/>
                <a:cs typeface="Helvetica Neue"/>
                <a:sym typeface="Helvetica Neue"/>
              </a:rPr>
              <a:t> rather than parts individually.</a:t>
            </a:r>
            <a:endParaRPr sz="800">
              <a:solidFill>
                <a:srgbClr val="38761D"/>
              </a:solidFill>
              <a:latin typeface="Helvetica Neue"/>
              <a:ea typeface="Helvetica Neue"/>
              <a:cs typeface="Helvetica Neue"/>
              <a:sym typeface="Helvetica Neue"/>
            </a:endParaRPr>
          </a:p>
          <a:p>
            <a:pPr marL="342900" lvl="0" indent="-215900" algn="l" rtl="0">
              <a:spcBef>
                <a:spcPts val="0"/>
              </a:spcBef>
              <a:spcAft>
                <a:spcPts val="0"/>
              </a:spcAft>
              <a:buClr>
                <a:srgbClr val="0000FF"/>
              </a:buClr>
              <a:buSzPts val="800"/>
              <a:buFont typeface="Helvetica Neue"/>
              <a:buChar char="●"/>
            </a:pPr>
            <a:r>
              <a:rPr lang="en" sz="800" b="1">
                <a:solidFill>
                  <a:srgbClr val="0000FF"/>
                </a:solidFill>
                <a:latin typeface="Helvetica Neue"/>
                <a:ea typeface="Helvetica Neue"/>
                <a:cs typeface="Helvetica Neue"/>
                <a:sym typeface="Helvetica Neue"/>
              </a:rPr>
              <a:t>A tight-knit</a:t>
            </a:r>
            <a:r>
              <a:rPr lang="en" sz="800">
                <a:solidFill>
                  <a:srgbClr val="0000FF"/>
                </a:solidFill>
                <a:latin typeface="Helvetica Neue"/>
                <a:ea typeface="Helvetica Neue"/>
                <a:cs typeface="Helvetica Neue"/>
                <a:sym typeface="Helvetica Neue"/>
              </a:rPr>
              <a:t> </a:t>
            </a:r>
            <a:r>
              <a:rPr lang="en" sz="800" b="1">
                <a:solidFill>
                  <a:srgbClr val="0000FF"/>
                </a:solidFill>
                <a:latin typeface="Helvetica Neue"/>
                <a:ea typeface="Helvetica Neue"/>
                <a:cs typeface="Helvetica Neue"/>
                <a:sym typeface="Helvetica Neue"/>
              </a:rPr>
              <a:t>travel community</a:t>
            </a:r>
            <a:r>
              <a:rPr lang="en" sz="800">
                <a:solidFill>
                  <a:srgbClr val="0000FF"/>
                </a:solidFill>
                <a:latin typeface="Helvetica Neue"/>
                <a:ea typeface="Helvetica Neue"/>
                <a:cs typeface="Helvetica Neue"/>
                <a:sym typeface="Helvetica Neue"/>
              </a:rPr>
              <a:t> of tourists, locals, creators, and operators. </a:t>
            </a:r>
            <a:r>
              <a:rPr lang="en" sz="800" b="1">
                <a:solidFill>
                  <a:srgbClr val="0000FF"/>
                </a:solidFill>
                <a:latin typeface="Helvetica Neue"/>
                <a:ea typeface="Helvetica Neue"/>
                <a:cs typeface="Helvetica Neue"/>
                <a:sym typeface="Helvetica Neue"/>
              </a:rPr>
              <a:t>TripAdvisor 2.0 !!!</a:t>
            </a:r>
            <a:endParaRPr sz="800" b="1">
              <a:solidFill>
                <a:srgbClr val="0000FF"/>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Travel planning -</a:t>
            </a:r>
            <a:r>
              <a:rPr lang="en" sz="800">
                <a:solidFill>
                  <a:srgbClr val="38761D"/>
                </a:solidFill>
                <a:latin typeface="Helvetica Neue"/>
                <a:ea typeface="Helvetica Neue"/>
                <a:cs typeface="Helvetica Neue"/>
                <a:sym typeface="Helvetica Neue"/>
              </a:rPr>
              <a:t> send customer itinerary to travel office who book it for them / make them an offer</a:t>
            </a:r>
            <a:endParaRPr sz="800">
              <a:solidFill>
                <a:srgbClr val="38761D"/>
              </a:solidFill>
              <a:latin typeface="Helvetica Neue"/>
              <a:ea typeface="Helvetica Neue"/>
              <a:cs typeface="Helvetica Neue"/>
              <a:sym typeface="Helvetica Neue"/>
            </a:endParaRPr>
          </a:p>
        </p:txBody>
      </p:sp>
      <p:sp>
        <p:nvSpPr>
          <p:cNvPr id="573" name="Google Shape;573;p38"/>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One app and not a hundred</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S</a:t>
            </a:r>
            <a:r>
              <a:rPr lang="en" sz="900">
                <a:solidFill>
                  <a:schemeClr val="dk1"/>
                </a:solidFill>
                <a:latin typeface="Helvetica Neue"/>
                <a:ea typeface="Helvetica Neue"/>
                <a:cs typeface="Helvetica Neue"/>
                <a:sym typeface="Helvetica Neue"/>
              </a:rPr>
              <a:t>mart automated </a:t>
            </a:r>
            <a:r>
              <a:rPr lang="en" sz="900">
                <a:solidFill>
                  <a:srgbClr val="38761D"/>
                </a:solidFill>
                <a:latin typeface="Helvetica Neue"/>
                <a:ea typeface="Helvetica Neue"/>
                <a:cs typeface="Helvetica Neue"/>
                <a:sym typeface="Helvetica Neue"/>
              </a:rPr>
              <a:t>itinerary planner</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solidFill>
                  <a:srgbClr val="38761D"/>
                </a:solidFill>
                <a:latin typeface="Helvetica Neue"/>
                <a:ea typeface="Helvetica Neue"/>
                <a:cs typeface="Helvetica Neue"/>
                <a:sym typeface="Helvetica Neue"/>
              </a:rPr>
              <a:t>All-in-one trip booking, modification, and cancellation</a:t>
            </a:r>
            <a:r>
              <a:rPr lang="en" sz="900">
                <a:solidFill>
                  <a:schemeClr val="dk1"/>
                </a:solidFill>
                <a:latin typeface="Helvetica Neue"/>
                <a:ea typeface="Helvetica Neue"/>
                <a:cs typeface="Helvetica Neue"/>
                <a:sym typeface="Helvetica Neue"/>
              </a:rPr>
              <a:t> (shopping cart)</a:t>
            </a:r>
            <a:endParaRPr sz="900">
              <a:solidFill>
                <a:schemeClr val="dk1"/>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No worry booking via terms of services analysis, handling and cancellation</a:t>
            </a:r>
            <a:endParaRPr sz="900">
              <a:solidFill>
                <a:srgbClr val="38761D"/>
              </a:solidFill>
              <a:latin typeface="Helvetica Neue"/>
              <a:ea typeface="Helvetica Neue"/>
              <a:cs typeface="Helvetica Neue"/>
              <a:sym typeface="Helvetica Neue"/>
            </a:endParaRPr>
          </a:p>
          <a:p>
            <a:pPr marL="177800" lvl="0" indent="-8890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177800" lvl="0" indent="-88900" algn="l" rtl="0">
              <a:spcBef>
                <a:spcPts val="0"/>
              </a:spcBef>
              <a:spcAft>
                <a:spcPts val="0"/>
              </a:spcAft>
              <a:buNone/>
            </a:pPr>
            <a:endParaRPr sz="900">
              <a:latin typeface="Helvetica Neue"/>
              <a:ea typeface="Helvetica Neue"/>
              <a:cs typeface="Helvetica Neue"/>
              <a:sym typeface="Helvetica Neue"/>
            </a:endParaRPr>
          </a:p>
          <a:p>
            <a:pPr marL="177800" lvl="0" indent="-88900" algn="l" rtl="0">
              <a:spcBef>
                <a:spcPts val="0"/>
              </a:spcBef>
              <a:spcAft>
                <a:spcPts val="0"/>
              </a:spcAft>
              <a:buNone/>
            </a:pPr>
            <a:endParaRPr sz="900">
              <a:latin typeface="Helvetica Neue"/>
              <a:ea typeface="Helvetica Neue"/>
              <a:cs typeface="Helvetica Neue"/>
              <a:sym typeface="Helvetica Neue"/>
            </a:endParaRPr>
          </a:p>
          <a:p>
            <a:pPr marL="177800" lvl="0" indent="-8890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574" name="Google Shape;574;p38"/>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p>
          <a:p>
            <a:pPr marL="285750" lvl="0" indent="-171450" algn="l" rtl="0">
              <a:spcBef>
                <a:spcPts val="0"/>
              </a:spcBef>
              <a:spcAft>
                <a:spcPts val="0"/>
              </a:spcAft>
              <a:buClr>
                <a:srgbClr val="FF0000"/>
              </a:buClr>
              <a:buSzPts val="900"/>
              <a:buFont typeface="Helvetica Neue"/>
              <a:buChar char="●"/>
            </a:pPr>
            <a:r>
              <a:rPr lang="en" sz="900" strike="sngStrike">
                <a:solidFill>
                  <a:srgbClr val="FF0000"/>
                </a:solidFill>
                <a:latin typeface="Helvetica Neue"/>
                <a:ea typeface="Helvetica Neue"/>
                <a:cs typeface="Helvetica Neue"/>
                <a:sym typeface="Helvetica Neue"/>
              </a:rPr>
              <a:t>Recommendation engine focused on discovery and inspiration rather than what people like</a:t>
            </a: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Meta-information right there extracted from videos</a:t>
            </a:r>
            <a:endParaRPr sz="900">
              <a:latin typeface="Helvetica Neue"/>
              <a:ea typeface="Helvetica Neue"/>
              <a:cs typeface="Helvetica Neue"/>
              <a:sym typeface="Helvetica Neue"/>
            </a:endParaRPr>
          </a:p>
          <a:p>
            <a:pPr marL="285750" lvl="0" indent="-171450" algn="l" rtl="0">
              <a:spcBef>
                <a:spcPts val="0"/>
              </a:spcBef>
              <a:spcAft>
                <a:spcPts val="0"/>
              </a:spcAft>
              <a:buClr>
                <a:srgbClr val="0000FF"/>
              </a:buClr>
              <a:buSzPts val="900"/>
              <a:buFont typeface="Helvetica Neue"/>
              <a:buChar char="●"/>
            </a:pPr>
            <a:r>
              <a:rPr lang="en" sz="900">
                <a:solidFill>
                  <a:srgbClr val="0000FF"/>
                </a:solidFill>
                <a:latin typeface="Helvetica Neue"/>
                <a:ea typeface="Helvetica Neue"/>
                <a:cs typeface="Helvetica Neue"/>
                <a:sym typeface="Helvetica Neue"/>
              </a:rPr>
              <a:t>A tight-knit travel community based on comments on videos and travel products -&gt; Curated</a:t>
            </a:r>
            <a:endParaRPr sz="900">
              <a:solidFill>
                <a:srgbClr val="0000FF"/>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p:txBody>
      </p:sp>
      <p:sp>
        <p:nvSpPr>
          <p:cNvPr id="575" name="Google Shape;575;p38"/>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576" name="Google Shape;576;p38"/>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577" name="Google Shape;577;p38"/>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71450" algn="l" rtl="0">
              <a:spcBef>
                <a:spcPts val="0"/>
              </a:spcBef>
              <a:spcAft>
                <a:spcPts val="0"/>
              </a:spcAft>
              <a:buClr>
                <a:srgbClr val="FF0000"/>
              </a:buClr>
              <a:buSzPts val="900"/>
              <a:buFont typeface="Helvetica Neue"/>
              <a:buChar char="●"/>
            </a:pPr>
            <a:r>
              <a:rPr lang="en" sz="900" strike="sngStrike">
                <a:solidFill>
                  <a:srgbClr val="FF0000"/>
                </a:solidFill>
                <a:latin typeface="Helvetica Neue"/>
                <a:ea typeface="Helvetica Neue"/>
                <a:cs typeface="Helvetica Neue"/>
                <a:sym typeface="Helvetica Neue"/>
              </a:rPr>
              <a:t>Not knowing what to search</a:t>
            </a: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Clr>
                <a:srgbClr val="FF0000"/>
              </a:buClr>
              <a:buSzPts val="900"/>
              <a:buFont typeface="Helvetica Neue"/>
              <a:buChar char="●"/>
            </a:pPr>
            <a:r>
              <a:rPr lang="en" sz="900" strike="sngStrike">
                <a:solidFill>
                  <a:srgbClr val="FF0000"/>
                </a:solidFill>
                <a:latin typeface="Helvetica Neue"/>
                <a:ea typeface="Helvetica Neue"/>
                <a:cs typeface="Helvetica Neue"/>
                <a:sym typeface="Helvetica Neue"/>
              </a:rPr>
              <a:t>Cost and money</a:t>
            </a: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Browsing 1,000 websites</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Coordinating flights, hotels, activities</a:t>
            </a: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Finding best and cheapest flight, hotel, activity</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Booking everything separately instead of on page</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Managing / Canceling everything separately</a:t>
            </a:r>
            <a:endParaRPr sz="900">
              <a:solidFill>
                <a:srgbClr val="38761D"/>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578" name="Google Shape;578;p38"/>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a:p>
          <a:p>
            <a:pPr marL="285750" lvl="0" indent="-171450" algn="l" rtl="0">
              <a:spcBef>
                <a:spcPts val="0"/>
              </a:spcBef>
              <a:spcAft>
                <a:spcPts val="0"/>
              </a:spcAft>
              <a:buClr>
                <a:srgbClr val="FF0000"/>
              </a:buClr>
              <a:buSzPts val="900"/>
              <a:buFont typeface="Helvetica Neue"/>
              <a:buChar char="●"/>
            </a:pPr>
            <a:r>
              <a:rPr lang="en" sz="900" strike="sngStrike">
                <a:solidFill>
                  <a:srgbClr val="FF0000"/>
                </a:solidFill>
                <a:latin typeface="Helvetica Neue"/>
                <a:ea typeface="Helvetica Neue"/>
                <a:cs typeface="Helvetica Neue"/>
                <a:sym typeface="Helvetica Neue"/>
              </a:rPr>
              <a:t>Discovering new things to do</a:t>
            </a: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Planning all in one</a:t>
            </a: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Being the first among friends to go there / being unique</a:t>
            </a: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Sharing / monetizing experiences in short clips</a:t>
            </a: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Smart itineraries / assurance that trip possible &amp; complete</a:t>
            </a: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Zero hassle all-in-one cancellation</a:t>
            </a:r>
            <a:endParaRPr sz="900">
              <a:solidFill>
                <a:srgbClr val="38761D"/>
              </a:solidFill>
              <a:latin typeface="Helvetica Neue"/>
              <a:ea typeface="Helvetica Neue"/>
              <a:cs typeface="Helvetica Neue"/>
              <a:sym typeface="Helvetica Neue"/>
            </a:endParaRPr>
          </a:p>
        </p:txBody>
      </p:sp>
      <p:sp>
        <p:nvSpPr>
          <p:cNvPr id="579" name="Google Shape;579;p38"/>
          <p:cNvSpPr txBox="1"/>
          <p:nvPr/>
        </p:nvSpPr>
        <p:spPr>
          <a:xfrm>
            <a:off x="7038496"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Find places to go to and things to do there</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FF0000"/>
              </a:buClr>
              <a:buSzPts val="900"/>
              <a:buFont typeface="Helvetica Neue"/>
              <a:buChar char="●"/>
            </a:pPr>
            <a:r>
              <a:rPr lang="en" sz="900" strike="sngStrike">
                <a:solidFill>
                  <a:srgbClr val="FF0000"/>
                </a:solidFill>
                <a:latin typeface="Helvetica Neue"/>
                <a:ea typeface="Helvetica Neue"/>
                <a:cs typeface="Helvetica Neue"/>
                <a:sym typeface="Helvetica Neue"/>
              </a:rPr>
              <a:t>Make wishlist of things to do</a:t>
            </a:r>
            <a:endParaRPr sz="900" strike="sngStrike">
              <a:solidFill>
                <a:srgbClr val="FF0000"/>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Find flights, hotels, cars, activities</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Read reviews</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Check hotels close to activities, flights close to destination, transportation from airport to destination</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Make sure flights, hotels, activities fit together and are chronologically arranged</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b="1">
                <a:solidFill>
                  <a:srgbClr val="38761D"/>
                </a:solidFill>
                <a:latin typeface="Helvetica Neue"/>
                <a:ea typeface="Helvetica Neue"/>
                <a:cs typeface="Helvetica Neue"/>
                <a:sym typeface="Helvetica Neue"/>
              </a:rPr>
              <a:t>Find cheapest best deal</a:t>
            </a:r>
            <a:endParaRPr sz="900" b="1">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Book flights, hotels, activities</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0000FF"/>
              </a:buClr>
              <a:buSzPts val="900"/>
              <a:buFont typeface="Helvetica Neue"/>
              <a:buChar char="●"/>
            </a:pPr>
            <a:r>
              <a:rPr lang="en" sz="900">
                <a:solidFill>
                  <a:srgbClr val="0000FF"/>
                </a:solidFill>
                <a:latin typeface="Helvetica Neue"/>
                <a:ea typeface="Helvetica Neue"/>
                <a:cs typeface="Helvetica Neue"/>
                <a:sym typeface="Helvetica Neue"/>
              </a:rPr>
              <a:t>Coordinate with buddies</a:t>
            </a:r>
            <a:endParaRPr sz="900">
              <a:solidFill>
                <a:srgbClr val="0000FF"/>
              </a:solidFill>
              <a:latin typeface="Helvetica Neue"/>
              <a:ea typeface="Helvetica Neue"/>
              <a:cs typeface="Helvetica Neue"/>
              <a:sym typeface="Helvetica Neue"/>
            </a:endParaRPr>
          </a:p>
          <a:p>
            <a:pPr marL="342900" lvl="0" indent="-222250" algn="l" rtl="0">
              <a:spcBef>
                <a:spcPts val="0"/>
              </a:spcBef>
              <a:spcAft>
                <a:spcPts val="0"/>
              </a:spcAft>
              <a:buClr>
                <a:schemeClr val="dk1"/>
              </a:buClr>
              <a:buSzPts val="900"/>
              <a:buFont typeface="Helvetica Neue"/>
              <a:buChar char="●"/>
            </a:pPr>
            <a:r>
              <a:rPr lang="en" sz="900">
                <a:solidFill>
                  <a:schemeClr val="dk1"/>
                </a:solidFill>
                <a:latin typeface="Helvetica Neue"/>
                <a:ea typeface="Helvetica Neue"/>
                <a:cs typeface="Helvetica Neue"/>
                <a:sym typeface="Helvetica Neue"/>
              </a:rPr>
              <a:t>Check eligibility for flight, car, visa, activities, discounts</a:t>
            </a:r>
            <a:endParaRPr sz="900">
              <a:solidFill>
                <a:schemeClr val="dk1"/>
              </a:solidFill>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r>
              <a:rPr lang="en" sz="900">
                <a:latin typeface="Helvetica Neue"/>
                <a:ea typeface="Helvetica Neue"/>
                <a:cs typeface="Helvetica Neue"/>
                <a:sym typeface="Helvetica Neue"/>
              </a:rPr>
              <a:t>Check if reservations need to be made (years) in advance</a:t>
            </a:r>
            <a:endParaRPr sz="900">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r>
              <a:rPr lang="en" sz="900">
                <a:latin typeface="Helvetica Neue"/>
                <a:ea typeface="Helvetica Neue"/>
                <a:cs typeface="Helvetica Neue"/>
                <a:sym typeface="Helvetica Neue"/>
              </a:rPr>
              <a:t>Travel hack (book on miles, fly into different airport)</a:t>
            </a: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p:txBody>
      </p:sp>
      <p:cxnSp>
        <p:nvCxnSpPr>
          <p:cNvPr id="580" name="Google Shape;580;p38"/>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581" name="Google Shape;581;p38" descr="gift.png"/>
          <p:cNvPicPr preferRelativeResize="0"/>
          <p:nvPr/>
        </p:nvPicPr>
        <p:blipFill>
          <a:blip r:embed="rId3">
            <a:alphaModFix/>
          </a:blip>
          <a:stretch>
            <a:fillRect/>
          </a:stretch>
        </p:blipFill>
        <p:spPr>
          <a:xfrm>
            <a:off x="1955001" y="2967291"/>
            <a:ext cx="376482" cy="389769"/>
          </a:xfrm>
          <a:prstGeom prst="rect">
            <a:avLst/>
          </a:prstGeom>
          <a:noFill/>
          <a:ln>
            <a:noFill/>
          </a:ln>
        </p:spPr>
      </p:pic>
      <p:cxnSp>
        <p:nvCxnSpPr>
          <p:cNvPr id="582" name="Google Shape;582;p38"/>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583" name="Google Shape;583;p38"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584" name="Google Shape;584;p38"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585" name="Google Shape;585;p38"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586" name="Google Shape;586;p38"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587" name="Google Shape;587;p38"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588" name="Google Shape;588;p38"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589" name="Google Shape;589;p38"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9"/>
          <p:cNvSpPr txBox="1">
            <a:spLocks noGrp="1"/>
          </p:cNvSpPr>
          <p:nvPr>
            <p:ph type="title"/>
          </p:nvPr>
        </p:nvSpPr>
        <p:spPr>
          <a:xfrm>
            <a:off x="342900" y="154475"/>
            <a:ext cx="84858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Travel Booking Customer </a:t>
            </a:r>
            <a:endParaRPr/>
          </a:p>
        </p:txBody>
      </p:sp>
      <p:sp>
        <p:nvSpPr>
          <p:cNvPr id="595" name="Google Shape;595;p39"/>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strike="sngStrike">
              <a:solidFill>
                <a:srgbClr val="FF0000"/>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All information of destination via mix of text, photos, videos</a:t>
            </a:r>
            <a:endParaRPr sz="800" b="1">
              <a:solidFill>
                <a:srgbClr val="38761D"/>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Quick impressions</a:t>
            </a:r>
            <a:r>
              <a:rPr lang="en" sz="800">
                <a:solidFill>
                  <a:srgbClr val="38761D"/>
                </a:solidFill>
                <a:latin typeface="Helvetica Neue"/>
                <a:ea typeface="Helvetica Neue"/>
                <a:cs typeface="Helvetica Neue"/>
                <a:sym typeface="Helvetica Neue"/>
              </a:rPr>
              <a:t> via 10 second video clips of sights.</a:t>
            </a:r>
            <a:endParaRPr sz="800">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a:solidFill>
                  <a:srgbClr val="38761D"/>
                </a:solidFill>
                <a:latin typeface="Helvetica Neue"/>
                <a:ea typeface="Helvetica Neue"/>
                <a:cs typeface="Helvetica Neue"/>
                <a:sym typeface="Helvetica Neue"/>
              </a:rPr>
              <a:t>Similarly, </a:t>
            </a:r>
            <a:r>
              <a:rPr lang="en" sz="800" b="1">
                <a:solidFill>
                  <a:srgbClr val="38761D"/>
                </a:solidFill>
                <a:latin typeface="Helvetica Neue"/>
                <a:ea typeface="Helvetica Neue"/>
                <a:cs typeface="Helvetica Neue"/>
                <a:sym typeface="Helvetica Neue"/>
              </a:rPr>
              <a:t>trip cancellation handled or insured as a whole</a:t>
            </a:r>
            <a:r>
              <a:rPr lang="en" sz="800">
                <a:solidFill>
                  <a:srgbClr val="38761D"/>
                </a:solidFill>
                <a:latin typeface="Helvetica Neue"/>
                <a:ea typeface="Helvetica Neue"/>
                <a:cs typeface="Helvetica Neue"/>
                <a:sym typeface="Helvetica Neue"/>
              </a:rPr>
              <a:t> rather than parts individually.</a:t>
            </a:r>
            <a:endParaRPr sz="800" b="1">
              <a:solidFill>
                <a:srgbClr val="0000FF"/>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From travel planning to booking -</a:t>
            </a:r>
            <a:r>
              <a:rPr lang="en" sz="800">
                <a:solidFill>
                  <a:srgbClr val="38761D"/>
                </a:solidFill>
                <a:latin typeface="Helvetica Neue"/>
                <a:ea typeface="Helvetica Neue"/>
                <a:cs typeface="Helvetica Neue"/>
                <a:sym typeface="Helvetica Neue"/>
              </a:rPr>
              <a:t> send customer itinerary to travel office who book it for them / make them an offer</a:t>
            </a:r>
            <a:endParaRPr sz="800">
              <a:solidFill>
                <a:srgbClr val="38761D"/>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a:solidFill>
                  <a:schemeClr val="dk1"/>
                </a:solidFill>
                <a:latin typeface="Helvetica Neue"/>
                <a:ea typeface="Helvetica Neue"/>
                <a:cs typeface="Helvetica Neue"/>
                <a:sym typeface="Helvetica Neue"/>
              </a:rPr>
              <a:t>A </a:t>
            </a:r>
            <a:r>
              <a:rPr lang="en" sz="800" b="1">
                <a:solidFill>
                  <a:schemeClr val="dk1"/>
                </a:solidFill>
                <a:latin typeface="Helvetica Neue"/>
                <a:ea typeface="Helvetica Neue"/>
                <a:cs typeface="Helvetica Neue"/>
                <a:sym typeface="Helvetica Neue"/>
              </a:rPr>
              <a:t>shopping cart like travel booking</a:t>
            </a:r>
            <a:r>
              <a:rPr lang="en" sz="800">
                <a:solidFill>
                  <a:schemeClr val="dk1"/>
                </a:solidFill>
                <a:latin typeface="Helvetica Neue"/>
                <a:ea typeface="Helvetica Neue"/>
                <a:cs typeface="Helvetica Neue"/>
                <a:sym typeface="Helvetica Neue"/>
              </a:rPr>
              <a:t> experience for travel (like buying computer parts).</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Avoid overkill / no new apps</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Go directly from excel / notes to book</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Simple travel guide (digital lonely planet) with high quality</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Central website with dashboards - flights, hotels, hiking tours,... book and find </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Music to get in mood</a:t>
            </a:r>
            <a:endParaRPr sz="800">
              <a:solidFill>
                <a:schemeClr val="dk1"/>
              </a:solidFill>
              <a:latin typeface="Helvetica Neue"/>
              <a:ea typeface="Helvetica Neue"/>
              <a:cs typeface="Helvetica Neue"/>
              <a:sym typeface="Helvetica Neue"/>
            </a:endParaRPr>
          </a:p>
        </p:txBody>
      </p:sp>
      <p:sp>
        <p:nvSpPr>
          <p:cNvPr id="596" name="Google Shape;596;p39"/>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One app and not a hundred</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S</a:t>
            </a:r>
            <a:r>
              <a:rPr lang="en" sz="900">
                <a:solidFill>
                  <a:schemeClr val="dk1"/>
                </a:solidFill>
                <a:latin typeface="Helvetica Neue"/>
                <a:ea typeface="Helvetica Neue"/>
                <a:cs typeface="Helvetica Neue"/>
                <a:sym typeface="Helvetica Neue"/>
              </a:rPr>
              <a:t>mart automated </a:t>
            </a:r>
            <a:r>
              <a:rPr lang="en" sz="900">
                <a:solidFill>
                  <a:srgbClr val="38761D"/>
                </a:solidFill>
                <a:latin typeface="Helvetica Neue"/>
                <a:ea typeface="Helvetica Neue"/>
                <a:cs typeface="Helvetica Neue"/>
                <a:sym typeface="Helvetica Neue"/>
              </a:rPr>
              <a:t>itinerary planner</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solidFill>
                  <a:srgbClr val="38761D"/>
                </a:solidFill>
                <a:latin typeface="Helvetica Neue"/>
                <a:ea typeface="Helvetica Neue"/>
                <a:cs typeface="Helvetica Neue"/>
                <a:sym typeface="Helvetica Neue"/>
              </a:rPr>
              <a:t>All-in-one trip booking, modification, and cancellation</a:t>
            </a:r>
            <a:r>
              <a:rPr lang="en" sz="900">
                <a:solidFill>
                  <a:schemeClr val="dk1"/>
                </a:solidFill>
                <a:latin typeface="Helvetica Neue"/>
                <a:ea typeface="Helvetica Neue"/>
                <a:cs typeface="Helvetica Neue"/>
                <a:sym typeface="Helvetica Neue"/>
              </a:rPr>
              <a:t> (shopping cart)</a:t>
            </a:r>
            <a:endParaRPr sz="900">
              <a:solidFill>
                <a:schemeClr val="dk1"/>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No worry booking via terms of services analysis, handling and cancellation</a:t>
            </a:r>
            <a:endParaRPr sz="900">
              <a:solidFill>
                <a:srgbClr val="38761D"/>
              </a:solidFill>
              <a:latin typeface="Helvetica Neue"/>
              <a:ea typeface="Helvetica Neue"/>
              <a:cs typeface="Helvetica Neue"/>
              <a:sym typeface="Helvetica Neue"/>
            </a:endParaRPr>
          </a:p>
          <a:p>
            <a:pPr marL="177800" lvl="0" indent="-8890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597" name="Google Shape;597;p39"/>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45720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Better imagination with videos, curated, text narrated, short</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Planning and booking service given list of travel destinations and wishes in excel or notes</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Generate context and feel for country with top-down approach</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598" name="Google Shape;598;p39"/>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599" name="Google Shape;599;p39"/>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600" name="Google Shape;600;p39"/>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Browsing 1,000 websites</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Time / season and money</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Coordinating flights, hotels, transport, activities -&gt; A to B</a:t>
            </a: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Finding best and cheapest flight, hotel, activity</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Booking everything separately instead of on page</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Managing / Canceling everything separately</a:t>
            </a:r>
            <a:endParaRPr sz="900">
              <a:solidFill>
                <a:srgbClr val="38761D"/>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01" name="Google Shape;601;p39"/>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Planning all in one</a:t>
            </a: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Being the first among friends to go there / being unique</a:t>
            </a: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Sharing / monetizing experiences in short clips</a:t>
            </a: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Smart itineraries / assurance that trip possible &amp; complete</a:t>
            </a: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Zero hassle all-in-one cancellation</a:t>
            </a:r>
            <a:endParaRPr sz="900">
              <a:solidFill>
                <a:srgbClr val="38761D"/>
              </a:solidFill>
              <a:latin typeface="Helvetica Neue"/>
              <a:ea typeface="Helvetica Neue"/>
              <a:cs typeface="Helvetica Neue"/>
              <a:sym typeface="Helvetica Neue"/>
            </a:endParaRPr>
          </a:p>
        </p:txBody>
      </p:sp>
      <p:sp>
        <p:nvSpPr>
          <p:cNvPr id="602" name="Google Shape;602;p39"/>
          <p:cNvSpPr txBox="1"/>
          <p:nvPr/>
        </p:nvSpPr>
        <p:spPr>
          <a:xfrm>
            <a:off x="7038496"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Search for top things to do</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Arrange travel around top things to do</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Find more things to do</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Find flights, hotels, cars, activities</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Read reviews</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Check hotels close to activities, flights close to destination, transportation from airport to destination</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Make sure flights, hotels, activities fit together and are chronologically arranged</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b="1">
                <a:solidFill>
                  <a:srgbClr val="38761D"/>
                </a:solidFill>
                <a:latin typeface="Helvetica Neue"/>
                <a:ea typeface="Helvetica Neue"/>
                <a:cs typeface="Helvetica Neue"/>
                <a:sym typeface="Helvetica Neue"/>
              </a:rPr>
              <a:t>Find cheapest best deal</a:t>
            </a:r>
            <a:endParaRPr sz="900" b="1">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Book flights, hotels, activities</a:t>
            </a:r>
            <a:endParaRPr sz="900">
              <a:solidFill>
                <a:srgbClr val="0000FF"/>
              </a:solidFill>
              <a:latin typeface="Helvetica Neue"/>
              <a:ea typeface="Helvetica Neue"/>
              <a:cs typeface="Helvetica Neue"/>
              <a:sym typeface="Helvetica Neue"/>
            </a:endParaRPr>
          </a:p>
          <a:p>
            <a:pPr marL="342900" lvl="0" indent="-222250" algn="l" rtl="0">
              <a:spcBef>
                <a:spcPts val="0"/>
              </a:spcBef>
              <a:spcAft>
                <a:spcPts val="0"/>
              </a:spcAft>
              <a:buClr>
                <a:schemeClr val="dk1"/>
              </a:buClr>
              <a:buSzPts val="900"/>
              <a:buFont typeface="Helvetica Neue"/>
              <a:buChar char="●"/>
            </a:pPr>
            <a:r>
              <a:rPr lang="en" sz="900">
                <a:solidFill>
                  <a:schemeClr val="dk1"/>
                </a:solidFill>
                <a:latin typeface="Helvetica Neue"/>
                <a:ea typeface="Helvetica Neue"/>
                <a:cs typeface="Helvetica Neue"/>
                <a:sym typeface="Helvetica Neue"/>
              </a:rPr>
              <a:t>Check eligibility for flight, car, visa, activities, discounts</a:t>
            </a:r>
            <a:endParaRPr sz="900">
              <a:solidFill>
                <a:schemeClr val="dk1"/>
              </a:solidFill>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r>
              <a:rPr lang="en" sz="900">
                <a:latin typeface="Helvetica Neue"/>
                <a:ea typeface="Helvetica Neue"/>
                <a:cs typeface="Helvetica Neue"/>
                <a:sym typeface="Helvetica Neue"/>
              </a:rPr>
              <a:t>Check if reservations need to be made (years) in advance</a:t>
            </a:r>
            <a:endParaRPr sz="900">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r>
              <a:rPr lang="en" sz="900">
                <a:latin typeface="Helvetica Neue"/>
                <a:ea typeface="Helvetica Neue"/>
                <a:cs typeface="Helvetica Neue"/>
                <a:sym typeface="Helvetica Neue"/>
              </a:rPr>
              <a:t>Travel hack (book on miles, fly into different airport)</a:t>
            </a: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p:txBody>
      </p:sp>
      <p:cxnSp>
        <p:nvCxnSpPr>
          <p:cNvPr id="603" name="Google Shape;603;p39"/>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604" name="Google Shape;604;p39" descr="gift.png"/>
          <p:cNvPicPr preferRelativeResize="0"/>
          <p:nvPr/>
        </p:nvPicPr>
        <p:blipFill>
          <a:blip r:embed="rId3">
            <a:alphaModFix/>
          </a:blip>
          <a:stretch>
            <a:fillRect/>
          </a:stretch>
        </p:blipFill>
        <p:spPr>
          <a:xfrm>
            <a:off x="1955001" y="2967291"/>
            <a:ext cx="376482" cy="389769"/>
          </a:xfrm>
          <a:prstGeom prst="rect">
            <a:avLst/>
          </a:prstGeom>
          <a:noFill/>
          <a:ln>
            <a:noFill/>
          </a:ln>
        </p:spPr>
      </p:pic>
      <p:cxnSp>
        <p:nvCxnSpPr>
          <p:cNvPr id="605" name="Google Shape;605;p39"/>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606" name="Google Shape;606;p39"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607" name="Google Shape;607;p39"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608" name="Google Shape;608;p39"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609" name="Google Shape;609;p39"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610" name="Google Shape;610;p39"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611" name="Google Shape;611;p39"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612" name="Google Shape;612;p39"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0"/>
          <p:cNvSpPr txBox="1">
            <a:spLocks noGrp="1"/>
          </p:cNvSpPr>
          <p:nvPr>
            <p:ph type="title"/>
          </p:nvPr>
        </p:nvSpPr>
        <p:spPr>
          <a:xfrm>
            <a:off x="342900" y="154475"/>
            <a:ext cx="84858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Booking Page and Wallet</a:t>
            </a:r>
            <a:endParaRPr/>
          </a:p>
        </p:txBody>
      </p:sp>
      <p:sp>
        <p:nvSpPr>
          <p:cNvPr id="618" name="Google Shape;618;p40"/>
          <p:cNvSpPr txBox="1"/>
          <p:nvPr/>
        </p:nvSpPr>
        <p:spPr>
          <a:xfrm>
            <a:off x="216338" y="1547532"/>
            <a:ext cx="2000700" cy="3386400"/>
          </a:xfrm>
          <a:prstGeom prst="rect">
            <a:avLst/>
          </a:prstGeom>
          <a:noFill/>
          <a:ln w="9525" cap="flat" cmpd="sng">
            <a:solidFill>
              <a:schemeClr val="dk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strike="sngStrike">
              <a:solidFill>
                <a:srgbClr val="FF0000"/>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Book everything through one app (links to booking, kayak,...)</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If booked through us see booking pdf in the app + additional information (e.g. gate etc.)</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Later connect other services</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Wallet that keeps all tickets and bookings </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b="1">
                <a:solidFill>
                  <a:srgbClr val="38761D"/>
                </a:solidFill>
                <a:latin typeface="Helvetica Neue"/>
                <a:ea typeface="Helvetica Neue"/>
                <a:cs typeface="Helvetica Neue"/>
                <a:sym typeface="Helvetica Neue"/>
              </a:rPr>
              <a:t>trip cancellation handled or insured as a whole</a:t>
            </a:r>
            <a:r>
              <a:rPr lang="en" sz="800">
                <a:solidFill>
                  <a:srgbClr val="38761D"/>
                </a:solidFill>
                <a:latin typeface="Helvetica Neue"/>
                <a:ea typeface="Helvetica Neue"/>
                <a:cs typeface="Helvetica Neue"/>
                <a:sym typeface="Helvetica Neue"/>
              </a:rPr>
              <a:t> rather than parts individually.</a:t>
            </a:r>
            <a:endParaRPr sz="800" b="1">
              <a:solidFill>
                <a:srgbClr val="0000FF"/>
              </a:solidFill>
              <a:latin typeface="Helvetica Neue"/>
              <a:ea typeface="Helvetica Neue"/>
              <a:cs typeface="Helvetica Neue"/>
              <a:sym typeface="Helvetica Neue"/>
            </a:endParaRPr>
          </a:p>
          <a:p>
            <a:pPr marL="342900" lvl="0" indent="-215900" algn="l" rtl="0">
              <a:spcBef>
                <a:spcPts val="0"/>
              </a:spcBef>
              <a:spcAft>
                <a:spcPts val="0"/>
              </a:spcAft>
              <a:buClr>
                <a:srgbClr val="38761D"/>
              </a:buClr>
              <a:buSzPts val="800"/>
              <a:buFont typeface="Helvetica Neue"/>
              <a:buChar char="●"/>
            </a:pPr>
            <a:r>
              <a:rPr lang="en" sz="800">
                <a:solidFill>
                  <a:schemeClr val="dk1"/>
                </a:solidFill>
                <a:latin typeface="Helvetica Neue"/>
                <a:ea typeface="Helvetica Neue"/>
                <a:cs typeface="Helvetica Neue"/>
                <a:sym typeface="Helvetica Neue"/>
              </a:rPr>
              <a:t>A </a:t>
            </a:r>
            <a:r>
              <a:rPr lang="en" sz="800" b="1">
                <a:solidFill>
                  <a:schemeClr val="dk1"/>
                </a:solidFill>
                <a:latin typeface="Helvetica Neue"/>
                <a:ea typeface="Helvetica Neue"/>
                <a:cs typeface="Helvetica Neue"/>
                <a:sym typeface="Helvetica Neue"/>
              </a:rPr>
              <a:t>shopping cart like travel booking</a:t>
            </a:r>
            <a:r>
              <a:rPr lang="en" sz="800">
                <a:solidFill>
                  <a:schemeClr val="dk1"/>
                </a:solidFill>
                <a:latin typeface="Helvetica Neue"/>
                <a:ea typeface="Helvetica Neue"/>
                <a:cs typeface="Helvetica Neue"/>
                <a:sym typeface="Helvetica Neue"/>
              </a:rPr>
              <a:t> experience for travel (like buying computer parts).</a:t>
            </a:r>
            <a:endParaRPr sz="800">
              <a:solidFill>
                <a:schemeClr val="dk1"/>
              </a:solidFill>
              <a:latin typeface="Helvetica Neue"/>
              <a:ea typeface="Helvetica Neue"/>
              <a:cs typeface="Helvetica Neue"/>
              <a:sym typeface="Helvetica Neue"/>
            </a:endParaRPr>
          </a:p>
          <a:p>
            <a:pPr marL="342900" lvl="0" indent="0" algn="l" rtl="0">
              <a:spcBef>
                <a:spcPts val="0"/>
              </a:spcBef>
              <a:spcAft>
                <a:spcPts val="0"/>
              </a:spcAft>
              <a:buNone/>
            </a:pPr>
            <a:endParaRPr sz="800">
              <a:solidFill>
                <a:schemeClr val="dk1"/>
              </a:solidFill>
              <a:latin typeface="Helvetica Neue"/>
              <a:ea typeface="Helvetica Neue"/>
              <a:cs typeface="Helvetica Neue"/>
              <a:sym typeface="Helvetica Neue"/>
            </a:endParaRPr>
          </a:p>
        </p:txBody>
      </p:sp>
      <p:sp>
        <p:nvSpPr>
          <p:cNvPr id="619" name="Google Shape;619;p40"/>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One app and not a hundred</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solidFill>
                  <a:srgbClr val="38761D"/>
                </a:solidFill>
                <a:latin typeface="Helvetica Neue"/>
                <a:ea typeface="Helvetica Neue"/>
                <a:cs typeface="Helvetica Neue"/>
                <a:sym typeface="Helvetica Neue"/>
              </a:rPr>
              <a:t>All-in-one trip booking, modification, and cancellation</a:t>
            </a:r>
            <a:r>
              <a:rPr lang="en" sz="900">
                <a:solidFill>
                  <a:schemeClr val="dk1"/>
                </a:solidFill>
                <a:latin typeface="Helvetica Neue"/>
                <a:ea typeface="Helvetica Neue"/>
                <a:cs typeface="Helvetica Neue"/>
                <a:sym typeface="Helvetica Neue"/>
              </a:rPr>
              <a:t> </a:t>
            </a:r>
            <a:endParaRPr sz="900">
              <a:solidFill>
                <a:schemeClr val="dk1"/>
              </a:solidFill>
              <a:latin typeface="Helvetica Neue"/>
              <a:ea typeface="Helvetica Neue"/>
              <a:cs typeface="Helvetica Neue"/>
              <a:sym typeface="Helvetica Neue"/>
            </a:endParaRPr>
          </a:p>
          <a:p>
            <a:pPr marL="285750" lvl="0" indent="-171450" algn="l" rtl="0">
              <a:spcBef>
                <a:spcPts val="0"/>
              </a:spcBef>
              <a:spcAft>
                <a:spcPts val="0"/>
              </a:spcAft>
              <a:buClr>
                <a:schemeClr val="dk1"/>
              </a:buClr>
              <a:buSzPts val="900"/>
              <a:buFont typeface="Helvetica Neue"/>
              <a:buChar char="●"/>
            </a:pPr>
            <a:r>
              <a:rPr lang="en" sz="900">
                <a:solidFill>
                  <a:schemeClr val="dk1"/>
                </a:solidFill>
                <a:latin typeface="Helvetica Neue"/>
                <a:ea typeface="Helvetica Neue"/>
                <a:cs typeface="Helvetica Neue"/>
                <a:sym typeface="Helvetica Neue"/>
              </a:rPr>
              <a:t>No need to remember bookings but have it in one place</a:t>
            </a:r>
            <a:endParaRPr sz="900">
              <a:solidFill>
                <a:schemeClr val="dk1"/>
              </a:solidFill>
              <a:latin typeface="Helvetica Neue"/>
              <a:ea typeface="Helvetica Neue"/>
              <a:cs typeface="Helvetica Neue"/>
              <a:sym typeface="Helvetica Neue"/>
            </a:endParaRPr>
          </a:p>
        </p:txBody>
      </p:sp>
      <p:sp>
        <p:nvSpPr>
          <p:cNvPr id="620" name="Google Shape;620;p40"/>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45720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All bookings done in one app</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One Click Cancelation </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Overview all bookings in one app instead of searching for PDFs in mails</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621" name="Google Shape;621;p40"/>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622" name="Google Shape;622;p40"/>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623" name="Google Shape;623;p40"/>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Finding best and cheapest flight, hotel, activity</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Booking everything separately instead of on page</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Managing / Canceling everything separately</a:t>
            </a:r>
            <a:endParaRPr sz="900">
              <a:solidFill>
                <a:srgbClr val="38761D"/>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24" name="Google Shape;624;p40"/>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Planning all in one</a:t>
            </a: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Zero hassle all-in-one cancellation</a:t>
            </a:r>
            <a:endParaRPr sz="900">
              <a:solidFill>
                <a:srgbClr val="38761D"/>
              </a:solidFill>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Overview of and access to all bookings in one wallet</a:t>
            </a:r>
            <a:endParaRPr sz="900">
              <a:solidFill>
                <a:srgbClr val="38761D"/>
              </a:solidFill>
              <a:latin typeface="Helvetica Neue"/>
              <a:ea typeface="Helvetica Neue"/>
              <a:cs typeface="Helvetica Neue"/>
              <a:sym typeface="Helvetica Neue"/>
            </a:endParaRPr>
          </a:p>
        </p:txBody>
      </p:sp>
      <p:cxnSp>
        <p:nvCxnSpPr>
          <p:cNvPr id="625" name="Google Shape;625;p40"/>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626" name="Google Shape;626;p40" descr="gift.png"/>
          <p:cNvPicPr preferRelativeResize="0"/>
          <p:nvPr/>
        </p:nvPicPr>
        <p:blipFill>
          <a:blip r:embed="rId3">
            <a:alphaModFix/>
          </a:blip>
          <a:stretch>
            <a:fillRect/>
          </a:stretch>
        </p:blipFill>
        <p:spPr>
          <a:xfrm>
            <a:off x="1955001" y="2967291"/>
            <a:ext cx="376482" cy="389769"/>
          </a:xfrm>
          <a:prstGeom prst="rect">
            <a:avLst/>
          </a:prstGeom>
          <a:noFill/>
          <a:ln>
            <a:noFill/>
          </a:ln>
        </p:spPr>
      </p:pic>
      <p:cxnSp>
        <p:nvCxnSpPr>
          <p:cNvPr id="627" name="Google Shape;627;p40"/>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628" name="Google Shape;628;p40"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629" name="Google Shape;629;p40"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630" name="Google Shape;630;p40"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631" name="Google Shape;631;p40"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632" name="Google Shape;632;p40"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633" name="Google Shape;633;p40"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634" name="Google Shape;634;p40"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sp>
        <p:nvSpPr>
          <p:cNvPr id="635" name="Google Shape;635;p40"/>
          <p:cNvSpPr txBox="1"/>
          <p:nvPr/>
        </p:nvSpPr>
        <p:spPr>
          <a:xfrm>
            <a:off x="7038496"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Open wallet </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Search for flights, hotels, cars, activities via our website that embeds other websites</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Read reviews</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Check hotels close to activities, flights close to destination, transportation from airport to destination</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Make sure flights, hotels, activities fit together </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b="1">
                <a:solidFill>
                  <a:srgbClr val="38761D"/>
                </a:solidFill>
                <a:latin typeface="Helvetica Neue"/>
                <a:ea typeface="Helvetica Neue"/>
                <a:cs typeface="Helvetica Neue"/>
                <a:sym typeface="Helvetica Neue"/>
              </a:rPr>
              <a:t>Find cheapest best deal</a:t>
            </a:r>
            <a:endParaRPr sz="900" b="1">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Book flights, hotels, activities through embedding</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r>
              <a:rPr lang="en" sz="900">
                <a:solidFill>
                  <a:srgbClr val="38761D"/>
                </a:solidFill>
                <a:latin typeface="Helvetica Neue"/>
                <a:ea typeface="Helvetica Neue"/>
                <a:cs typeface="Helvetica Neue"/>
                <a:sym typeface="Helvetica Neue"/>
              </a:rPr>
              <a:t>Use PDFs/bookings in wallet to get service</a:t>
            </a:r>
            <a:endParaRPr sz="900">
              <a:solidFill>
                <a:srgbClr val="38761D"/>
              </a:solidFill>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r>
              <a:rPr lang="en" sz="900">
                <a:latin typeface="Helvetica Neue"/>
                <a:ea typeface="Helvetica Neue"/>
                <a:cs typeface="Helvetica Neue"/>
                <a:sym typeface="Helvetica Neue"/>
              </a:rPr>
              <a:t>Cancel bookings via the app with one click</a:t>
            </a: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1"/>
          <p:cNvSpPr txBox="1">
            <a:spLocks noGrp="1"/>
          </p:cNvSpPr>
          <p:nvPr>
            <p:ph type="title"/>
          </p:nvPr>
        </p:nvSpPr>
        <p:spPr>
          <a:xfrm>
            <a:off x="342900" y="154475"/>
            <a:ext cx="70374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Local Transportation</a:t>
            </a:r>
            <a:endParaRPr/>
          </a:p>
        </p:txBody>
      </p:sp>
      <p:sp>
        <p:nvSpPr>
          <p:cNvPr id="641" name="Google Shape;641;p41"/>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strike="sngStrike">
              <a:solidFill>
                <a:srgbClr val="FF0000"/>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One app for all local transportation where you book tickets</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solidFill>
                <a:schemeClr val="dk1"/>
              </a:solidFill>
              <a:latin typeface="Helvetica Neue"/>
              <a:ea typeface="Helvetica Neue"/>
              <a:cs typeface="Helvetica Neue"/>
              <a:sym typeface="Helvetica Neue"/>
            </a:endParaRPr>
          </a:p>
        </p:txBody>
      </p:sp>
      <p:sp>
        <p:nvSpPr>
          <p:cNvPr id="642" name="Google Shape;642;p41"/>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71450" algn="l" rtl="0">
              <a:spcBef>
                <a:spcPts val="0"/>
              </a:spcBef>
              <a:spcAft>
                <a:spcPts val="0"/>
              </a:spcAft>
              <a:buClr>
                <a:srgbClr val="38761D"/>
              </a:buClr>
              <a:buSzPts val="900"/>
              <a:buFont typeface="Helvetica Neue"/>
              <a:buChar char="●"/>
            </a:pPr>
            <a:endParaRPr sz="900">
              <a:solidFill>
                <a:srgbClr val="38761D"/>
              </a:solidFill>
              <a:latin typeface="Helvetica Neue"/>
              <a:ea typeface="Helvetica Neue"/>
              <a:cs typeface="Helvetica Neue"/>
              <a:sym typeface="Helvetica Neue"/>
            </a:endParaRPr>
          </a:p>
          <a:p>
            <a:pPr marL="177800" lvl="0" indent="-8890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43" name="Google Shape;643;p41"/>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45720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No need to worry about which ticket to get</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No need to download new app as it can be booked over one app</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Local train / bus networks do not need to build their own apps</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Mix and match tickets</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644" name="Google Shape;644;p41"/>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645" name="Google Shape;645;p41"/>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646" name="Google Shape;646;p41"/>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chemeClr val="dk1"/>
              </a:solidFill>
              <a:latin typeface="Helvetica Neue"/>
              <a:ea typeface="Helvetica Neue"/>
              <a:cs typeface="Helvetica Neue"/>
              <a:sym typeface="Helvetica Neue"/>
            </a:endParaRPr>
          </a:p>
          <a:p>
            <a:pPr marL="285750" lvl="0" indent="-171450" algn="l" rtl="0">
              <a:spcBef>
                <a:spcPts val="0"/>
              </a:spcBef>
              <a:spcAft>
                <a:spcPts val="0"/>
              </a:spcAft>
              <a:buClr>
                <a:schemeClr val="dk1"/>
              </a:buClr>
              <a:buSzPts val="900"/>
              <a:buFont typeface="Helvetica Neue"/>
              <a:buChar char="●"/>
            </a:pPr>
            <a:r>
              <a:rPr lang="en" sz="900">
                <a:solidFill>
                  <a:schemeClr val="dk1"/>
                </a:solidFill>
                <a:latin typeface="Helvetica Neue"/>
                <a:ea typeface="Helvetica Neue"/>
                <a:cs typeface="Helvetica Neue"/>
                <a:sym typeface="Helvetica Neue"/>
              </a:rPr>
              <a:t>Does not know about local ticket system and network structure</a:t>
            </a:r>
            <a:endParaRPr sz="9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47" name="Google Shape;647;p41"/>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strike="sngStrike">
              <a:solidFill>
                <a:schemeClr val="dk1"/>
              </a:solidFill>
              <a:latin typeface="Helvetica Neue"/>
              <a:ea typeface="Helvetica Neue"/>
              <a:cs typeface="Helvetica Neue"/>
              <a:sym typeface="Helvetica Neue"/>
            </a:endParaRPr>
          </a:p>
          <a:p>
            <a:pPr marL="285750" lvl="0" indent="-171450" algn="l" rtl="0">
              <a:spcBef>
                <a:spcPts val="0"/>
              </a:spcBef>
              <a:spcAft>
                <a:spcPts val="0"/>
              </a:spcAft>
              <a:buClr>
                <a:schemeClr val="dk1"/>
              </a:buClr>
              <a:buSzPts val="900"/>
              <a:buFont typeface="Helvetica Neue"/>
              <a:buChar char="●"/>
            </a:pPr>
            <a:r>
              <a:rPr lang="en" sz="900">
                <a:solidFill>
                  <a:schemeClr val="dk1"/>
                </a:solidFill>
                <a:latin typeface="Helvetica Neue"/>
                <a:ea typeface="Helvetica Neue"/>
                <a:cs typeface="Helvetica Neue"/>
                <a:sym typeface="Helvetica Neue"/>
              </a:rPr>
              <a:t>Can book ticket in familiar app</a:t>
            </a:r>
            <a:endParaRPr sz="900">
              <a:solidFill>
                <a:schemeClr val="dk1"/>
              </a:solidFill>
              <a:latin typeface="Helvetica Neue"/>
              <a:ea typeface="Helvetica Neue"/>
              <a:cs typeface="Helvetica Neue"/>
              <a:sym typeface="Helvetica Neue"/>
            </a:endParaRPr>
          </a:p>
        </p:txBody>
      </p:sp>
      <p:sp>
        <p:nvSpPr>
          <p:cNvPr id="648" name="Google Shape;648;p41"/>
          <p:cNvSpPr txBox="1"/>
          <p:nvPr/>
        </p:nvSpPr>
        <p:spPr>
          <a:xfrm>
            <a:off x="7038496"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latin typeface="Helvetica Neue"/>
              <a:ea typeface="Helvetica Neue"/>
              <a:cs typeface="Helvetica Neue"/>
              <a:sym typeface="Helvetica Neue"/>
            </a:endParaRPr>
          </a:p>
          <a:p>
            <a:pPr marL="342900" lvl="0" indent="-222250" algn="l" rtl="0">
              <a:spcBef>
                <a:spcPts val="0"/>
              </a:spcBef>
              <a:spcAft>
                <a:spcPts val="0"/>
              </a:spcAft>
              <a:buClr>
                <a:srgbClr val="38761D"/>
              </a:buClr>
              <a:buSzPts val="900"/>
              <a:buFont typeface="Helvetica Neue"/>
              <a:buChar char="●"/>
            </a:pP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p:txBody>
      </p:sp>
      <p:cxnSp>
        <p:nvCxnSpPr>
          <p:cNvPr id="649" name="Google Shape;649;p41"/>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650" name="Google Shape;650;p41" descr="gift.png"/>
          <p:cNvPicPr preferRelativeResize="0"/>
          <p:nvPr/>
        </p:nvPicPr>
        <p:blipFill>
          <a:blip r:embed="rId3">
            <a:alphaModFix/>
          </a:blip>
          <a:stretch>
            <a:fillRect/>
          </a:stretch>
        </p:blipFill>
        <p:spPr>
          <a:xfrm>
            <a:off x="1955001" y="2967291"/>
            <a:ext cx="376482" cy="389769"/>
          </a:xfrm>
          <a:prstGeom prst="rect">
            <a:avLst/>
          </a:prstGeom>
          <a:noFill/>
          <a:ln>
            <a:noFill/>
          </a:ln>
        </p:spPr>
      </p:pic>
      <p:cxnSp>
        <p:nvCxnSpPr>
          <p:cNvPr id="651" name="Google Shape;651;p41"/>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652" name="Google Shape;652;p41"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653" name="Google Shape;653;p41"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654" name="Google Shape;654;p41"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655" name="Google Shape;655;p41"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656" name="Google Shape;656;p41"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657" name="Google Shape;657;p41"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658" name="Google Shape;658;p41"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2"/>
          <p:cNvSpPr txBox="1">
            <a:spLocks noGrp="1"/>
          </p:cNvSpPr>
          <p:nvPr>
            <p:ph type="title"/>
          </p:nvPr>
        </p:nvSpPr>
        <p:spPr>
          <a:xfrm>
            <a:off x="342900" y="154475"/>
            <a:ext cx="70374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Content Creator </a:t>
            </a:r>
            <a:endParaRPr/>
          </a:p>
        </p:txBody>
      </p:sp>
      <p:sp>
        <p:nvSpPr>
          <p:cNvPr id="664" name="Google Shape;664;p42"/>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r>
              <a:rPr lang="en" sz="800" b="1">
                <a:solidFill>
                  <a:schemeClr val="dk1"/>
                </a:solidFill>
                <a:latin typeface="Helvetica Neue"/>
                <a:ea typeface="Helvetica Neue"/>
                <a:cs typeface="Helvetica Neue"/>
                <a:sym typeface="Helvetica Neue"/>
              </a:rPr>
              <a:t>Automated video cropping and extraction of meta</a:t>
            </a:r>
            <a:br>
              <a:rPr lang="en" sz="800" b="1">
                <a:solidFill>
                  <a:schemeClr val="dk1"/>
                </a:solidFill>
                <a:latin typeface="Helvetica Neue"/>
                <a:ea typeface="Helvetica Neue"/>
                <a:cs typeface="Helvetica Neue"/>
                <a:sym typeface="Helvetica Neue"/>
              </a:rPr>
            </a:br>
            <a:r>
              <a:rPr lang="en" sz="800" b="1">
                <a:solidFill>
                  <a:schemeClr val="dk1"/>
                </a:solidFill>
                <a:latin typeface="Helvetica Neue"/>
                <a:ea typeface="Helvetica Neue"/>
                <a:cs typeface="Helvetica Neue"/>
                <a:sym typeface="Helvetica Neue"/>
              </a:rPr>
              <a:t>data from uploaded </a:t>
            </a:r>
            <a:br>
              <a:rPr lang="en" sz="800" b="1">
                <a:solidFill>
                  <a:schemeClr val="dk1"/>
                </a:solidFill>
                <a:latin typeface="Helvetica Neue"/>
                <a:ea typeface="Helvetica Neue"/>
                <a:cs typeface="Helvetica Neue"/>
                <a:sym typeface="Helvetica Neue"/>
              </a:rPr>
            </a:br>
            <a:r>
              <a:rPr lang="en" sz="800" b="1">
                <a:solidFill>
                  <a:schemeClr val="dk1"/>
                </a:solidFill>
                <a:latin typeface="Helvetica Neue"/>
                <a:ea typeface="Helvetica Neue"/>
                <a:cs typeface="Helvetica Neue"/>
                <a:sym typeface="Helvetica Neue"/>
              </a:rPr>
              <a:t>videos.</a:t>
            </a:r>
            <a:r>
              <a:rPr lang="en" sz="800">
                <a:solidFill>
                  <a:schemeClr val="dk1"/>
                </a:solidFill>
                <a:latin typeface="Helvetica Neue"/>
                <a:ea typeface="Helvetica Neue"/>
                <a:cs typeface="Helvetica Neue"/>
                <a:sym typeface="Helvetica Neue"/>
              </a:rPr>
              <a:t> Video curation by experts for taste and value.</a:t>
            </a:r>
            <a:endParaRPr sz="800">
              <a:solidFill>
                <a:schemeClr val="dk1"/>
              </a:solidFill>
              <a:latin typeface="Helvetica Neue"/>
              <a:ea typeface="Helvetica Neue"/>
              <a:cs typeface="Helvetica Neue"/>
              <a:sym typeface="Helvetica Neue"/>
            </a:endParaRPr>
          </a:p>
          <a:p>
            <a:pPr marL="342900" lvl="0" indent="-215900" algn="l" rtl="0">
              <a:lnSpc>
                <a:spcPct val="115000"/>
              </a:lnSpc>
              <a:spcBef>
                <a:spcPts val="0"/>
              </a:spcBef>
              <a:spcAft>
                <a:spcPts val="0"/>
              </a:spcAft>
              <a:buClr>
                <a:schemeClr val="dk1"/>
              </a:buClr>
              <a:buSzPts val="800"/>
              <a:buFont typeface="Helvetica Neue"/>
              <a:buChar char="●"/>
            </a:pPr>
            <a:r>
              <a:rPr lang="en" sz="1100">
                <a:solidFill>
                  <a:schemeClr val="dk1"/>
                </a:solidFill>
              </a:rPr>
              <a:t>Get first content creators via TikTok / beacons.ai and TikTokAPI</a:t>
            </a:r>
            <a:endParaRPr sz="800">
              <a:solidFill>
                <a:schemeClr val="dk1"/>
              </a:solidFill>
              <a:latin typeface="Helvetica Neue"/>
              <a:ea typeface="Helvetica Neue"/>
              <a:cs typeface="Helvetica Neue"/>
              <a:sym typeface="Helvetica Neue"/>
            </a:endParaRPr>
          </a:p>
        </p:txBody>
      </p:sp>
      <p:sp>
        <p:nvSpPr>
          <p:cNvPr id="665" name="Google Shape;665;p42"/>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endParaRPr sz="900">
              <a:latin typeface="Helvetica Neue"/>
              <a:ea typeface="Helvetica Neue"/>
              <a:cs typeface="Helvetica Neue"/>
              <a:sym typeface="Helvetica Neue"/>
            </a:endParaRPr>
          </a:p>
          <a:p>
            <a:pPr marL="177800" lvl="0" indent="-8890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177800" lvl="0" indent="-88900" algn="l" rtl="0">
              <a:spcBef>
                <a:spcPts val="0"/>
              </a:spcBef>
              <a:spcAft>
                <a:spcPts val="0"/>
              </a:spcAft>
              <a:buNone/>
            </a:pPr>
            <a:endParaRPr sz="900">
              <a:latin typeface="Helvetica Neue"/>
              <a:ea typeface="Helvetica Neue"/>
              <a:cs typeface="Helvetica Neue"/>
              <a:sym typeface="Helvetica Neue"/>
            </a:endParaRPr>
          </a:p>
          <a:p>
            <a:pPr marL="177800" lvl="0" indent="-88900" algn="l" rtl="0">
              <a:spcBef>
                <a:spcPts val="0"/>
              </a:spcBef>
              <a:spcAft>
                <a:spcPts val="0"/>
              </a:spcAft>
              <a:buNone/>
            </a:pPr>
            <a:endParaRPr sz="900">
              <a:latin typeface="Helvetica Neue"/>
              <a:ea typeface="Helvetica Neue"/>
              <a:cs typeface="Helvetica Neue"/>
              <a:sym typeface="Helvetica Neue"/>
            </a:endParaRPr>
          </a:p>
          <a:p>
            <a:pPr marL="177800" lvl="0" indent="-8890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66" name="Google Shape;666;p42"/>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p>
          <a:p>
            <a:pPr marL="285750" lvl="0" indent="-171450" algn="l" rtl="0">
              <a:spcBef>
                <a:spcPts val="0"/>
              </a:spcBef>
              <a:spcAft>
                <a:spcPts val="0"/>
              </a:spcAft>
              <a:buSzPts val="900"/>
              <a:buFont typeface="Helvetica Neue"/>
              <a:buChar char="●"/>
            </a:pPr>
            <a:r>
              <a:rPr lang="en" sz="900">
                <a:solidFill>
                  <a:schemeClr val="dk1"/>
                </a:solidFill>
                <a:latin typeface="Helvetica Neue"/>
                <a:ea typeface="Helvetica Neue"/>
                <a:cs typeface="Helvetica Neue"/>
                <a:sym typeface="Helvetica Neue"/>
              </a:rPr>
              <a:t>Meta-information right there extracted from videos</a:t>
            </a:r>
            <a:endParaRPr sz="900" b="1">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p:txBody>
      </p:sp>
      <p:sp>
        <p:nvSpPr>
          <p:cNvPr id="667" name="Google Shape;667;p42"/>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668" name="Google Shape;668;p42"/>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669" name="Google Shape;669;p42"/>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71450" algn="l" rtl="0">
              <a:spcBef>
                <a:spcPts val="0"/>
              </a:spcBef>
              <a:spcAft>
                <a:spcPts val="0"/>
              </a:spcAft>
              <a:buSzPts val="900"/>
              <a:buFont typeface="Helvetica Neue"/>
              <a:buChar char="●"/>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70" name="Google Shape;670;p42"/>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a:p>
          <a:p>
            <a:pPr marL="285750" lvl="0" indent="-171450" algn="l" rtl="0">
              <a:spcBef>
                <a:spcPts val="0"/>
              </a:spcBef>
              <a:spcAft>
                <a:spcPts val="0"/>
              </a:spcAft>
              <a:buSzPts val="900"/>
              <a:buFont typeface="Helvetica Neue"/>
              <a:buChar char="●"/>
            </a:pPr>
            <a:endParaRPr sz="900">
              <a:latin typeface="Helvetica Neue"/>
              <a:ea typeface="Helvetica Neue"/>
              <a:cs typeface="Helvetica Neue"/>
              <a:sym typeface="Helvetica Neue"/>
            </a:endParaRPr>
          </a:p>
        </p:txBody>
      </p:sp>
      <p:sp>
        <p:nvSpPr>
          <p:cNvPr id="671" name="Google Shape;671;p42"/>
          <p:cNvSpPr txBox="1"/>
          <p:nvPr/>
        </p:nvSpPr>
        <p:spPr>
          <a:xfrm>
            <a:off x="7038496"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endParaRPr sz="900">
              <a:latin typeface="Helvetica Neue"/>
              <a:ea typeface="Helvetica Neue"/>
              <a:cs typeface="Helvetica Neue"/>
              <a:sym typeface="Helvetica Neue"/>
            </a:endParaRPr>
          </a:p>
        </p:txBody>
      </p:sp>
      <p:cxnSp>
        <p:nvCxnSpPr>
          <p:cNvPr id="672" name="Google Shape;672;p42"/>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673" name="Google Shape;673;p42" descr="gift.png"/>
          <p:cNvPicPr preferRelativeResize="0"/>
          <p:nvPr/>
        </p:nvPicPr>
        <p:blipFill>
          <a:blip r:embed="rId3">
            <a:alphaModFix/>
          </a:blip>
          <a:stretch>
            <a:fillRect/>
          </a:stretch>
        </p:blipFill>
        <p:spPr>
          <a:xfrm>
            <a:off x="1955001" y="2967291"/>
            <a:ext cx="376482" cy="389769"/>
          </a:xfrm>
          <a:prstGeom prst="rect">
            <a:avLst/>
          </a:prstGeom>
          <a:noFill/>
          <a:ln>
            <a:noFill/>
          </a:ln>
        </p:spPr>
      </p:pic>
      <p:cxnSp>
        <p:nvCxnSpPr>
          <p:cNvPr id="674" name="Google Shape;674;p42"/>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675" name="Google Shape;675;p42"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676" name="Google Shape;676;p42"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677" name="Google Shape;677;p42"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678" name="Google Shape;678;p42"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679" name="Google Shape;679;p42"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680" name="Google Shape;680;p42"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681" name="Google Shape;681;p42"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3"/>
          <p:cNvSpPr txBox="1">
            <a:spLocks noGrp="1"/>
          </p:cNvSpPr>
          <p:nvPr>
            <p:ph type="title"/>
          </p:nvPr>
        </p:nvSpPr>
        <p:spPr>
          <a:xfrm>
            <a:off x="342900" y="154475"/>
            <a:ext cx="70374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Travel Operator </a:t>
            </a:r>
            <a:endParaRPr/>
          </a:p>
        </p:txBody>
      </p:sp>
      <p:sp>
        <p:nvSpPr>
          <p:cNvPr id="687" name="Google Shape;687;p43"/>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r>
              <a:rPr lang="en" sz="900" b="1">
                <a:latin typeface="Helvetica Neue"/>
                <a:ea typeface="Helvetica Neue"/>
                <a:cs typeface="Helvetica Neue"/>
                <a:sym typeface="Helvetica Neue"/>
              </a:rPr>
              <a:t>Write personalized travel stories for marketing purposes</a:t>
            </a:r>
            <a:endParaRPr sz="900" b="1">
              <a:latin typeface="Helvetica Neue"/>
              <a:ea typeface="Helvetica Neue"/>
              <a:cs typeface="Helvetica Neue"/>
              <a:sym typeface="Helvetica Neue"/>
            </a:endParaRPr>
          </a:p>
        </p:txBody>
      </p:sp>
      <p:sp>
        <p:nvSpPr>
          <p:cNvPr id="688" name="Google Shape;688;p43"/>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457200" lvl="0" indent="-285750" algn="l" rtl="0">
              <a:spcBef>
                <a:spcPts val="0"/>
              </a:spcBef>
              <a:spcAft>
                <a:spcPts val="0"/>
              </a:spcAft>
              <a:buSzPts val="900"/>
              <a:buFont typeface="Helvetica Neue"/>
              <a:buChar char="●"/>
            </a:pPr>
            <a:r>
              <a:rPr lang="en" sz="800">
                <a:solidFill>
                  <a:schemeClr val="dk1"/>
                </a:solidFill>
                <a:latin typeface="Helvetica Neue"/>
                <a:ea typeface="Helvetica Neue"/>
                <a:cs typeface="Helvetica Neue"/>
                <a:sym typeface="Helvetica Neue"/>
              </a:rPr>
              <a:t>Travel data is messy and buggy and needs to be fixed and aggregated across multiple sources</a:t>
            </a:r>
            <a:endParaRPr sz="900">
              <a:latin typeface="Helvetica Neue"/>
              <a:ea typeface="Helvetica Neue"/>
              <a:cs typeface="Helvetica Neue"/>
              <a:sym typeface="Helvetica Neue"/>
            </a:endParaRPr>
          </a:p>
          <a:p>
            <a:pPr marL="177800" lvl="0" indent="-88900" algn="l" rtl="0">
              <a:spcBef>
                <a:spcPts val="0"/>
              </a:spcBef>
              <a:spcAft>
                <a:spcPts val="0"/>
              </a:spcAft>
              <a:buNone/>
            </a:pPr>
            <a:endParaRPr sz="900">
              <a:latin typeface="Helvetica Neue"/>
              <a:ea typeface="Helvetica Neue"/>
              <a:cs typeface="Helvetica Neue"/>
              <a:sym typeface="Helvetica Neue"/>
            </a:endParaRPr>
          </a:p>
          <a:p>
            <a:pPr marL="177800" lvl="0" indent="-88900" algn="l" rtl="0">
              <a:spcBef>
                <a:spcPts val="0"/>
              </a:spcBef>
              <a:spcAft>
                <a:spcPts val="0"/>
              </a:spcAft>
              <a:buNone/>
            </a:pPr>
            <a:endParaRPr sz="900">
              <a:latin typeface="Helvetica Neue"/>
              <a:ea typeface="Helvetica Neue"/>
              <a:cs typeface="Helvetica Neue"/>
              <a:sym typeface="Helvetica Neue"/>
            </a:endParaRPr>
          </a:p>
          <a:p>
            <a:pPr marL="177800" lvl="0" indent="-8890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89" name="Google Shape;689;p43"/>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p>
          <a:p>
            <a:pPr marL="285750" lvl="0" indent="-171450" algn="l" rtl="0">
              <a:spcBef>
                <a:spcPts val="0"/>
              </a:spcBef>
              <a:spcAft>
                <a:spcPts val="0"/>
              </a:spcAft>
              <a:buSzPts val="900"/>
              <a:buFont typeface="Helvetica Neue"/>
              <a:buChar char="●"/>
            </a:pPr>
            <a:r>
              <a:rPr lang="en" sz="900">
                <a:latin typeface="Helvetica Neue"/>
                <a:ea typeface="Helvetica Neue"/>
                <a:cs typeface="Helvetica Neue"/>
                <a:sym typeface="Helvetica Neue"/>
              </a:rPr>
              <a:t>Travel data intelligence based on aggregated data (forecasting of demand etc.)</a:t>
            </a:r>
            <a:endParaRPr sz="900">
              <a:latin typeface="Helvetica Neue"/>
              <a:ea typeface="Helvetica Neue"/>
              <a:cs typeface="Helvetica Neue"/>
              <a:sym typeface="Helvetica Neue"/>
            </a:endParaRPr>
          </a:p>
        </p:txBody>
      </p:sp>
      <p:sp>
        <p:nvSpPr>
          <p:cNvPr id="690" name="Google Shape;690;p43"/>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691" name="Google Shape;691;p43"/>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sick of browsing hundreds of websites, looking to go from inspiration to trip all-in-one-go.</a:t>
            </a:r>
            <a:endParaRPr sz="1100">
              <a:latin typeface="Helvetica Neue"/>
              <a:ea typeface="Helvetica Neue"/>
              <a:cs typeface="Helvetica Neue"/>
              <a:sym typeface="Helvetica Neue"/>
            </a:endParaRPr>
          </a:p>
        </p:txBody>
      </p:sp>
      <p:sp>
        <p:nvSpPr>
          <p:cNvPr id="692" name="Google Shape;692;p43"/>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693" name="Google Shape;693;p43"/>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a:p>
          <a:p>
            <a:pPr marL="285750" lvl="0" indent="-171450" algn="l" rtl="0">
              <a:spcBef>
                <a:spcPts val="0"/>
              </a:spcBef>
              <a:spcAft>
                <a:spcPts val="0"/>
              </a:spcAft>
              <a:buSzPts val="900"/>
              <a:buFont typeface="Helvetica Neue"/>
              <a:buChar char="●"/>
            </a:pPr>
            <a:endParaRPr sz="900">
              <a:latin typeface="Helvetica Neue"/>
              <a:ea typeface="Helvetica Neue"/>
              <a:cs typeface="Helvetica Neue"/>
              <a:sym typeface="Helvetica Neue"/>
            </a:endParaRPr>
          </a:p>
        </p:txBody>
      </p:sp>
      <p:cxnSp>
        <p:nvCxnSpPr>
          <p:cNvPr id="694" name="Google Shape;694;p43"/>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695" name="Google Shape;695;p43" descr="gift.png"/>
          <p:cNvPicPr preferRelativeResize="0"/>
          <p:nvPr/>
        </p:nvPicPr>
        <p:blipFill>
          <a:blip r:embed="rId3">
            <a:alphaModFix/>
          </a:blip>
          <a:stretch>
            <a:fillRect/>
          </a:stretch>
        </p:blipFill>
        <p:spPr>
          <a:xfrm>
            <a:off x="1955001" y="2967291"/>
            <a:ext cx="376482" cy="389769"/>
          </a:xfrm>
          <a:prstGeom prst="rect">
            <a:avLst/>
          </a:prstGeom>
          <a:noFill/>
          <a:ln>
            <a:noFill/>
          </a:ln>
        </p:spPr>
      </p:pic>
      <p:cxnSp>
        <p:nvCxnSpPr>
          <p:cNvPr id="696" name="Google Shape;696;p43"/>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697" name="Google Shape;697;p43"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698" name="Google Shape;698;p43"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699" name="Google Shape;699;p43"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700" name="Google Shape;700;p43"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701" name="Google Shape;701;p43"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702" name="Google Shape;702;p43"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703" name="Google Shape;703;p43"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sp>
        <p:nvSpPr>
          <p:cNvPr id="704" name="Google Shape;704;p43"/>
          <p:cNvSpPr txBox="1"/>
          <p:nvPr/>
        </p:nvSpPr>
        <p:spPr>
          <a:xfrm>
            <a:off x="7038496"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latin typeface="Helvetica Neue"/>
              <a:ea typeface="Helvetica Neue"/>
              <a:cs typeface="Helvetica Neue"/>
              <a:sym typeface="Helvetica Neue"/>
            </a:endParaRPr>
          </a:p>
          <a:p>
            <a:pPr marL="342900" lvl="0" indent="-222250" algn="l" rtl="0">
              <a:spcBef>
                <a:spcPts val="0"/>
              </a:spcBef>
              <a:spcAft>
                <a:spcPts val="0"/>
              </a:spcAft>
              <a:buSzPts val="900"/>
              <a:buFont typeface="Helvetica Neue"/>
              <a:buChar char="●"/>
            </a:pPr>
            <a:endParaRPr sz="9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Current Status</a:t>
            </a:r>
            <a:endParaRPr/>
          </a:p>
        </p:txBody>
      </p:sp>
      <p:sp>
        <p:nvSpPr>
          <p:cNvPr id="80" name="Google Shape;80;p17"/>
          <p:cNvSpPr txBox="1"/>
          <p:nvPr/>
        </p:nvSpPr>
        <p:spPr>
          <a:xfrm>
            <a:off x="457200" y="590550"/>
            <a:ext cx="8388600" cy="438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900"/>
              <a:t>For </a:t>
            </a:r>
            <a:r>
              <a:rPr lang="en" sz="1900">
                <a:highlight>
                  <a:srgbClr val="9FC5E8"/>
                </a:highlight>
              </a:rPr>
              <a:t>people who are planning a trip or are in the process of traveling</a:t>
            </a:r>
            <a:r>
              <a:rPr lang="en" sz="1900"/>
              <a:t> who </a:t>
            </a:r>
            <a:r>
              <a:rPr lang="en" sz="1900">
                <a:highlight>
                  <a:srgbClr val="FFD966"/>
                </a:highlight>
              </a:rPr>
              <a:t>want to know the main spots and typical routes that there are at their destination or things they need to cross of their bucketlist</a:t>
            </a:r>
            <a:r>
              <a:rPr lang="en" sz="1900"/>
              <a:t>, </a:t>
            </a:r>
            <a:r>
              <a:rPr lang="en" sz="1900" i="1">
                <a:highlight>
                  <a:srgbClr val="E91D63"/>
                </a:highlight>
              </a:rPr>
              <a:t>truv.ai</a:t>
            </a:r>
            <a:r>
              <a:rPr lang="en" sz="1900"/>
              <a:t> provides a </a:t>
            </a:r>
            <a:r>
              <a:rPr lang="en" sz="1900">
                <a:highlight>
                  <a:srgbClr val="CCCCCC"/>
                </a:highlight>
              </a:rPr>
              <a:t>??</a:t>
            </a:r>
            <a:r>
              <a:rPr lang="en" sz="1900"/>
              <a:t> that </a:t>
            </a:r>
            <a:r>
              <a:rPr lang="en" sz="1900">
                <a:highlight>
                  <a:srgbClr val="EA9999"/>
                </a:highlight>
              </a:rPr>
              <a:t>allows users to ???</a:t>
            </a:r>
            <a:r>
              <a:rPr lang="en" sz="1900"/>
              <a:t>. Unlike our competitors, we </a:t>
            </a:r>
            <a:r>
              <a:rPr lang="en" sz="1900">
                <a:highlight>
                  <a:srgbClr val="88D3CE"/>
                </a:highlight>
              </a:rPr>
              <a:t>???</a:t>
            </a:r>
            <a:endParaRPr sz="2100">
              <a:latin typeface="Calibri"/>
              <a:ea typeface="Calibri"/>
              <a:cs typeface="Calibri"/>
              <a:sym typeface="Calibri"/>
            </a:endParaRPr>
          </a:p>
        </p:txBody>
      </p:sp>
      <p:sp>
        <p:nvSpPr>
          <p:cNvPr id="81" name="Google Shape;81;p17"/>
          <p:cNvSpPr txBox="1"/>
          <p:nvPr/>
        </p:nvSpPr>
        <p:spPr>
          <a:xfrm>
            <a:off x="1289225" y="5971325"/>
            <a:ext cx="1174200" cy="127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Validation</a:t>
            </a:r>
            <a:endParaRPr sz="1200">
              <a:solidFill>
                <a:srgbClr val="1877F2"/>
              </a:solidFill>
              <a:latin typeface="Poppins"/>
              <a:ea typeface="Poppins"/>
              <a:cs typeface="Poppins"/>
              <a:sym typeface="Poppins"/>
            </a:endParaRPr>
          </a:p>
          <a:p>
            <a:pPr marL="0" lvl="0" indent="0" algn="l" rtl="0">
              <a:spcBef>
                <a:spcPts val="0"/>
              </a:spcBef>
              <a:spcAft>
                <a:spcPts val="0"/>
              </a:spcAft>
              <a:buNone/>
            </a:pPr>
            <a:r>
              <a:rPr lang="en" sz="1200">
                <a:solidFill>
                  <a:srgbClr val="1877F2"/>
                </a:solidFill>
                <a:latin typeface="Poppins"/>
                <a:ea typeface="Poppins"/>
                <a:cs typeface="Poppins"/>
                <a:sym typeface="Poppins"/>
              </a:rPr>
              <a:t>Interviews</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Spoke with &gt;20 key stakeholders and are continuing to have these conversations.</a:t>
            </a:r>
            <a:endParaRPr sz="800" i="1">
              <a:solidFill>
                <a:srgbClr val="1877F2"/>
              </a:solidFill>
              <a:latin typeface="Poppins"/>
              <a:ea typeface="Poppins"/>
              <a:cs typeface="Poppins"/>
              <a:sym typeface="Poppins"/>
            </a:endParaRPr>
          </a:p>
        </p:txBody>
      </p:sp>
      <p:sp>
        <p:nvSpPr>
          <p:cNvPr id="82" name="Google Shape;82;p17"/>
          <p:cNvSpPr txBox="1"/>
          <p:nvPr/>
        </p:nvSpPr>
        <p:spPr>
          <a:xfrm>
            <a:off x="3104325" y="5971325"/>
            <a:ext cx="13824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Secured Initial Data</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Secured Medicare facility dataset and MIMIC III Dataset (EHR data for 80k patients).</a:t>
            </a:r>
            <a:endParaRPr sz="800" i="1">
              <a:solidFill>
                <a:srgbClr val="1877F2"/>
              </a:solidFill>
              <a:latin typeface="Poppins"/>
              <a:ea typeface="Poppins"/>
              <a:cs typeface="Poppins"/>
              <a:sym typeface="Poppins"/>
            </a:endParaRPr>
          </a:p>
        </p:txBody>
      </p:sp>
      <p:sp>
        <p:nvSpPr>
          <p:cNvPr id="83" name="Google Shape;83;p17"/>
          <p:cNvSpPr txBox="1"/>
          <p:nvPr/>
        </p:nvSpPr>
        <p:spPr>
          <a:xfrm>
            <a:off x="4964675" y="5971325"/>
            <a:ext cx="15366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877F2"/>
                </a:solidFill>
                <a:latin typeface="Poppins"/>
                <a:ea typeface="Poppins"/>
                <a:cs typeface="Poppins"/>
                <a:sym typeface="Poppins"/>
              </a:rPr>
              <a:t>Have Begun Work on a Prototype</a:t>
            </a:r>
            <a:endParaRPr sz="1200">
              <a:solidFill>
                <a:srgbClr val="1877F2"/>
              </a:solidFill>
              <a:latin typeface="Poppins"/>
              <a:ea typeface="Poppins"/>
              <a:cs typeface="Poppins"/>
              <a:sym typeface="Poppins"/>
            </a:endParaRPr>
          </a:p>
          <a:p>
            <a:pPr marL="0" lvl="0" indent="0" algn="l" rtl="0">
              <a:spcBef>
                <a:spcPts val="0"/>
              </a:spcBef>
              <a:spcAft>
                <a:spcPts val="0"/>
              </a:spcAft>
              <a:buNone/>
            </a:pPr>
            <a:endParaRPr sz="700" i="1">
              <a:solidFill>
                <a:srgbClr val="1877F2"/>
              </a:solidFill>
              <a:latin typeface="Poppins"/>
              <a:ea typeface="Poppins"/>
              <a:cs typeface="Poppins"/>
              <a:sym typeface="Poppins"/>
            </a:endParaRPr>
          </a:p>
          <a:p>
            <a:pPr marL="0" lvl="0" indent="0" algn="l" rtl="0">
              <a:spcBef>
                <a:spcPts val="0"/>
              </a:spcBef>
              <a:spcAft>
                <a:spcPts val="0"/>
              </a:spcAft>
              <a:buNone/>
            </a:pPr>
            <a:r>
              <a:rPr lang="en" sz="800">
                <a:solidFill>
                  <a:srgbClr val="2F2535"/>
                </a:solidFill>
                <a:latin typeface="Poppins"/>
                <a:ea typeface="Poppins"/>
                <a:cs typeface="Poppins"/>
                <a:sym typeface="Poppins"/>
              </a:rPr>
              <a:t>Beginning work to create our algorithm using the training dataset.</a:t>
            </a:r>
            <a:endParaRPr sz="800" i="1">
              <a:solidFill>
                <a:srgbClr val="1877F2"/>
              </a:solidFill>
              <a:latin typeface="Poppins"/>
              <a:ea typeface="Poppins"/>
              <a:cs typeface="Poppins"/>
              <a:sym typeface="Poppins"/>
            </a:endParaRPr>
          </a:p>
        </p:txBody>
      </p:sp>
      <p:grpSp>
        <p:nvGrpSpPr>
          <p:cNvPr id="84" name="Google Shape;84;p17"/>
          <p:cNvGrpSpPr/>
          <p:nvPr/>
        </p:nvGrpSpPr>
        <p:grpSpPr>
          <a:xfrm>
            <a:off x="1351925" y="5499575"/>
            <a:ext cx="3848250" cy="166800"/>
            <a:chOff x="818525" y="2832575"/>
            <a:chExt cx="3848250" cy="166800"/>
          </a:xfrm>
        </p:grpSpPr>
        <p:cxnSp>
          <p:nvCxnSpPr>
            <p:cNvPr id="85" name="Google Shape;85;p17"/>
            <p:cNvCxnSpPr/>
            <p:nvPr/>
          </p:nvCxnSpPr>
          <p:spPr>
            <a:xfrm rot="10800000">
              <a:off x="883525" y="2915225"/>
              <a:ext cx="1848600" cy="1500"/>
            </a:xfrm>
            <a:prstGeom prst="straightConnector1">
              <a:avLst/>
            </a:prstGeom>
            <a:noFill/>
            <a:ln w="38100" cap="flat" cmpd="sng">
              <a:solidFill>
                <a:srgbClr val="000000"/>
              </a:solidFill>
              <a:prstDash val="solid"/>
              <a:round/>
              <a:headEnd type="none" w="med" len="med"/>
              <a:tailEnd type="none" w="med" len="med"/>
            </a:ln>
          </p:spPr>
        </p:cxnSp>
        <p:cxnSp>
          <p:nvCxnSpPr>
            <p:cNvPr id="86" name="Google Shape;86;p17"/>
            <p:cNvCxnSpPr/>
            <p:nvPr/>
          </p:nvCxnSpPr>
          <p:spPr>
            <a:xfrm rot="10800000" flipH="1">
              <a:off x="2732125" y="2915225"/>
              <a:ext cx="1848600" cy="1500"/>
            </a:xfrm>
            <a:prstGeom prst="straightConnector1">
              <a:avLst/>
            </a:prstGeom>
            <a:noFill/>
            <a:ln w="38100" cap="flat" cmpd="sng">
              <a:solidFill>
                <a:srgbClr val="000000"/>
              </a:solidFill>
              <a:prstDash val="solid"/>
              <a:round/>
              <a:headEnd type="none" w="med" len="med"/>
              <a:tailEnd type="none" w="med" len="med"/>
            </a:ln>
          </p:spPr>
        </p:cxnSp>
        <p:sp>
          <p:nvSpPr>
            <p:cNvPr id="87" name="Google Shape;87;p17"/>
            <p:cNvSpPr/>
            <p:nvPr/>
          </p:nvSpPr>
          <p:spPr>
            <a:xfrm>
              <a:off x="81852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2659250"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4499975" y="2832575"/>
              <a:ext cx="166800" cy="166800"/>
            </a:xfrm>
            <a:prstGeom prst="ellipse">
              <a:avLst/>
            </a:prstGeom>
            <a:solidFill>
              <a:srgbClr val="187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4"/>
          <p:cNvSpPr txBox="1">
            <a:spLocks noGrp="1"/>
          </p:cNvSpPr>
          <p:nvPr>
            <p:ph type="title"/>
          </p:nvPr>
        </p:nvSpPr>
        <p:spPr>
          <a:xfrm>
            <a:off x="264431" y="206288"/>
            <a:ext cx="2574600" cy="866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SzPts val="700"/>
              <a:buNone/>
            </a:pPr>
            <a:r>
              <a:rPr lang="en" sz="3100">
                <a:solidFill>
                  <a:srgbClr val="DB3A34"/>
                </a:solidFill>
              </a:rPr>
              <a:t>Competitive </a:t>
            </a:r>
            <a:endParaRPr sz="3100">
              <a:solidFill>
                <a:srgbClr val="DB3A34"/>
              </a:solidFill>
            </a:endParaRPr>
          </a:p>
          <a:p>
            <a:pPr marL="0" lvl="0" indent="0" algn="l" rtl="0">
              <a:spcBef>
                <a:spcPts val="0"/>
              </a:spcBef>
              <a:spcAft>
                <a:spcPts val="0"/>
              </a:spcAft>
              <a:buSzPts val="700"/>
              <a:buNone/>
            </a:pPr>
            <a:r>
              <a:rPr lang="en" sz="3100">
                <a:solidFill>
                  <a:srgbClr val="DB3A34"/>
                </a:solidFill>
              </a:rPr>
              <a:t>Landscape</a:t>
            </a:r>
            <a:endParaRPr sz="3100">
              <a:solidFill>
                <a:srgbClr val="DB3A34"/>
              </a:solidFill>
            </a:endParaRPr>
          </a:p>
        </p:txBody>
      </p:sp>
      <p:sp>
        <p:nvSpPr>
          <p:cNvPr id="710" name="Google Shape;710;p44"/>
          <p:cNvSpPr txBox="1"/>
          <p:nvPr/>
        </p:nvSpPr>
        <p:spPr>
          <a:xfrm rot="-43706">
            <a:off x="447306" y="2166321"/>
            <a:ext cx="2642914" cy="159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800"/>
              <a:buFont typeface="Arial"/>
              <a:buNone/>
            </a:pPr>
            <a:r>
              <a:rPr lang="en" sz="1500" b="1">
                <a:solidFill>
                  <a:srgbClr val="595959"/>
                </a:solidFill>
                <a:latin typeface="Lato"/>
                <a:ea typeface="Lato"/>
                <a:cs typeface="Lato"/>
                <a:sym typeface="Lato"/>
              </a:rPr>
              <a:t>Full-stack travel. </a:t>
            </a:r>
            <a:endParaRPr sz="1500" b="1">
              <a:solidFill>
                <a:srgbClr val="595959"/>
              </a:solidFill>
              <a:latin typeface="Lato"/>
              <a:ea typeface="Lato"/>
              <a:cs typeface="Lato"/>
              <a:sym typeface="Lato"/>
            </a:endParaRPr>
          </a:p>
          <a:p>
            <a:pPr marL="0" lvl="0" indent="0" algn="l" rtl="0">
              <a:spcBef>
                <a:spcPts val="0"/>
              </a:spcBef>
              <a:spcAft>
                <a:spcPts val="0"/>
              </a:spcAft>
              <a:buClr>
                <a:schemeClr val="dk1"/>
              </a:buClr>
              <a:buSzPts val="800"/>
              <a:buFont typeface="Arial"/>
              <a:buNone/>
            </a:pPr>
            <a:r>
              <a:rPr lang="en" sz="1500" b="1">
                <a:solidFill>
                  <a:srgbClr val="595959"/>
                </a:solidFill>
                <a:latin typeface="Lato"/>
                <a:ea typeface="Lato"/>
                <a:cs typeface="Lato"/>
                <a:sym typeface="Lato"/>
              </a:rPr>
              <a:t>Discover, plan, book.</a:t>
            </a:r>
            <a:endParaRPr sz="1800" b="1">
              <a:solidFill>
                <a:srgbClr val="595959"/>
              </a:solidFill>
              <a:latin typeface="Lato"/>
              <a:ea typeface="Lato"/>
              <a:cs typeface="Lato"/>
              <a:sym typeface="Lato"/>
            </a:endParaRPr>
          </a:p>
        </p:txBody>
      </p:sp>
      <p:cxnSp>
        <p:nvCxnSpPr>
          <p:cNvPr id="711" name="Google Shape;711;p44"/>
          <p:cNvCxnSpPr/>
          <p:nvPr/>
        </p:nvCxnSpPr>
        <p:spPr>
          <a:xfrm>
            <a:off x="388969" y="2459756"/>
            <a:ext cx="0" cy="1075800"/>
          </a:xfrm>
          <a:prstGeom prst="straightConnector1">
            <a:avLst/>
          </a:prstGeom>
          <a:noFill/>
          <a:ln w="38100" cap="flat" cmpd="sng">
            <a:solidFill>
              <a:srgbClr val="DB3A34"/>
            </a:solidFill>
            <a:prstDash val="solid"/>
            <a:round/>
            <a:headEnd type="none" w="med" len="med"/>
            <a:tailEnd type="none" w="med" len="med"/>
          </a:ln>
        </p:spPr>
      </p:cxnSp>
      <p:grpSp>
        <p:nvGrpSpPr>
          <p:cNvPr id="712" name="Google Shape;712;p44"/>
          <p:cNvGrpSpPr/>
          <p:nvPr/>
        </p:nvGrpSpPr>
        <p:grpSpPr>
          <a:xfrm>
            <a:off x="2839037" y="0"/>
            <a:ext cx="6151760" cy="5443878"/>
            <a:chOff x="2575338" y="753553"/>
            <a:chExt cx="7048304" cy="6237257"/>
          </a:xfrm>
        </p:grpSpPr>
        <p:pic>
          <p:nvPicPr>
            <p:cNvPr id="713" name="Google Shape;713;p44"/>
            <p:cNvPicPr preferRelativeResize="0"/>
            <p:nvPr/>
          </p:nvPicPr>
          <p:blipFill>
            <a:blip r:embed="rId3">
              <a:alphaModFix/>
            </a:blip>
            <a:stretch>
              <a:fillRect/>
            </a:stretch>
          </p:blipFill>
          <p:spPr>
            <a:xfrm>
              <a:off x="3395569" y="1051525"/>
              <a:ext cx="5392646" cy="5270782"/>
            </a:xfrm>
            <a:prstGeom prst="rect">
              <a:avLst/>
            </a:prstGeom>
            <a:noFill/>
            <a:ln>
              <a:noFill/>
            </a:ln>
          </p:spPr>
        </p:pic>
        <p:sp>
          <p:nvSpPr>
            <p:cNvPr id="714" name="Google Shape;714;p44"/>
            <p:cNvSpPr txBox="1"/>
            <p:nvPr/>
          </p:nvSpPr>
          <p:spPr>
            <a:xfrm>
              <a:off x="5048857" y="753553"/>
              <a:ext cx="2220900" cy="335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Online Travel Agencies</a:t>
              </a:r>
              <a:endParaRPr sz="1200" b="1">
                <a:solidFill>
                  <a:srgbClr val="084C61"/>
                </a:solidFill>
                <a:latin typeface="Helvetica Neue"/>
                <a:ea typeface="Helvetica Neue"/>
                <a:cs typeface="Helvetica Neue"/>
                <a:sym typeface="Helvetica Neue"/>
              </a:endParaRPr>
            </a:p>
          </p:txBody>
        </p:sp>
        <p:sp>
          <p:nvSpPr>
            <p:cNvPr id="715" name="Google Shape;715;p44"/>
            <p:cNvSpPr txBox="1"/>
            <p:nvPr/>
          </p:nvSpPr>
          <p:spPr>
            <a:xfrm rot="3574013">
              <a:off x="7967431" y="2129095"/>
              <a:ext cx="1827722" cy="644225"/>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(Video) Discovery</a:t>
              </a:r>
              <a:endParaRPr sz="1200" b="1">
                <a:solidFill>
                  <a:srgbClr val="084C61"/>
                </a:solidFill>
                <a:latin typeface="Helvetica Neue"/>
                <a:ea typeface="Helvetica Neue"/>
                <a:cs typeface="Helvetica Neue"/>
                <a:sym typeface="Helvetica Neue"/>
              </a:endParaRPr>
            </a:p>
          </p:txBody>
        </p:sp>
        <p:sp>
          <p:nvSpPr>
            <p:cNvPr id="716" name="Google Shape;716;p44"/>
            <p:cNvSpPr txBox="1"/>
            <p:nvPr/>
          </p:nvSpPr>
          <p:spPr>
            <a:xfrm rot="2585850">
              <a:off x="3155040" y="5829485"/>
              <a:ext cx="1827464" cy="619849"/>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Planners</a:t>
              </a:r>
              <a:endParaRPr sz="1200" b="1">
                <a:solidFill>
                  <a:srgbClr val="084C61"/>
                </a:solidFill>
                <a:latin typeface="Helvetica Neue"/>
                <a:ea typeface="Helvetica Neue"/>
                <a:cs typeface="Helvetica Neue"/>
                <a:sym typeface="Helvetica Neue"/>
              </a:endParaRPr>
            </a:p>
          </p:txBody>
        </p:sp>
        <p:sp>
          <p:nvSpPr>
            <p:cNvPr id="717" name="Google Shape;717;p44"/>
            <p:cNvSpPr txBox="1"/>
            <p:nvPr/>
          </p:nvSpPr>
          <p:spPr>
            <a:xfrm rot="-2701144">
              <a:off x="7344124" y="5752360"/>
              <a:ext cx="1911946" cy="650615"/>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Bundlers / Tour Operators</a:t>
              </a:r>
              <a:endParaRPr sz="1200" b="1">
                <a:solidFill>
                  <a:srgbClr val="084C61"/>
                </a:solidFill>
                <a:latin typeface="Helvetica Neue"/>
                <a:ea typeface="Helvetica Neue"/>
                <a:cs typeface="Helvetica Neue"/>
                <a:sym typeface="Helvetica Neue"/>
              </a:endParaRPr>
            </a:p>
          </p:txBody>
        </p:sp>
        <p:sp>
          <p:nvSpPr>
            <p:cNvPr id="718" name="Google Shape;718;p44"/>
            <p:cNvSpPr txBox="1"/>
            <p:nvPr/>
          </p:nvSpPr>
          <p:spPr>
            <a:xfrm rot="-3390151">
              <a:off x="2393812" y="2258212"/>
              <a:ext cx="1831852" cy="553839"/>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Social Media</a:t>
              </a:r>
              <a:endParaRPr sz="1200" b="1">
                <a:solidFill>
                  <a:srgbClr val="084C61"/>
                </a:solidFill>
                <a:latin typeface="Helvetica Neue"/>
                <a:ea typeface="Helvetica Neue"/>
                <a:cs typeface="Helvetica Neue"/>
                <a:sym typeface="Helvetica Neue"/>
              </a:endParaRPr>
            </a:p>
          </p:txBody>
        </p:sp>
      </p:grpSp>
      <p:pic>
        <p:nvPicPr>
          <p:cNvPr id="719" name="Google Shape;719;p44"/>
          <p:cNvPicPr preferRelativeResize="0"/>
          <p:nvPr/>
        </p:nvPicPr>
        <p:blipFill>
          <a:blip r:embed="rId4">
            <a:alphaModFix/>
          </a:blip>
          <a:stretch>
            <a:fillRect/>
          </a:stretch>
        </p:blipFill>
        <p:spPr>
          <a:xfrm>
            <a:off x="5606126" y="264551"/>
            <a:ext cx="940498" cy="529024"/>
          </a:xfrm>
          <a:prstGeom prst="rect">
            <a:avLst/>
          </a:prstGeom>
          <a:noFill/>
          <a:ln>
            <a:noFill/>
          </a:ln>
        </p:spPr>
      </p:pic>
      <p:pic>
        <p:nvPicPr>
          <p:cNvPr id="720" name="Google Shape;720;p44"/>
          <p:cNvPicPr preferRelativeResize="0"/>
          <p:nvPr/>
        </p:nvPicPr>
        <p:blipFill>
          <a:blip r:embed="rId5">
            <a:alphaModFix/>
          </a:blip>
          <a:stretch>
            <a:fillRect/>
          </a:stretch>
        </p:blipFill>
        <p:spPr>
          <a:xfrm>
            <a:off x="5531024" y="670495"/>
            <a:ext cx="788173" cy="223225"/>
          </a:xfrm>
          <a:prstGeom prst="rect">
            <a:avLst/>
          </a:prstGeom>
          <a:noFill/>
          <a:ln>
            <a:noFill/>
          </a:ln>
        </p:spPr>
      </p:pic>
      <p:pic>
        <p:nvPicPr>
          <p:cNvPr id="721" name="Google Shape;721;p44"/>
          <p:cNvPicPr preferRelativeResize="0"/>
          <p:nvPr/>
        </p:nvPicPr>
        <p:blipFill rotWithShape="1">
          <a:blip r:embed="rId6">
            <a:alphaModFix/>
          </a:blip>
          <a:srcRect l="25392" r="20708"/>
          <a:stretch/>
        </p:blipFill>
        <p:spPr>
          <a:xfrm>
            <a:off x="7547747" y="1291050"/>
            <a:ext cx="342655" cy="396225"/>
          </a:xfrm>
          <a:prstGeom prst="rect">
            <a:avLst/>
          </a:prstGeom>
          <a:noFill/>
          <a:ln>
            <a:noFill/>
          </a:ln>
        </p:spPr>
      </p:pic>
      <p:pic>
        <p:nvPicPr>
          <p:cNvPr id="722" name="Google Shape;722;p44"/>
          <p:cNvPicPr preferRelativeResize="0"/>
          <p:nvPr/>
        </p:nvPicPr>
        <p:blipFill>
          <a:blip r:embed="rId7">
            <a:alphaModFix/>
          </a:blip>
          <a:stretch>
            <a:fillRect/>
          </a:stretch>
        </p:blipFill>
        <p:spPr>
          <a:xfrm>
            <a:off x="7429275" y="1957240"/>
            <a:ext cx="828075" cy="435575"/>
          </a:xfrm>
          <a:prstGeom prst="rect">
            <a:avLst/>
          </a:prstGeom>
          <a:noFill/>
          <a:ln>
            <a:noFill/>
          </a:ln>
        </p:spPr>
      </p:pic>
      <p:pic>
        <p:nvPicPr>
          <p:cNvPr id="723" name="Google Shape;723;p44"/>
          <p:cNvPicPr preferRelativeResize="0"/>
          <p:nvPr/>
        </p:nvPicPr>
        <p:blipFill>
          <a:blip r:embed="rId8">
            <a:alphaModFix/>
          </a:blip>
          <a:stretch>
            <a:fillRect/>
          </a:stretch>
        </p:blipFill>
        <p:spPr>
          <a:xfrm>
            <a:off x="6743400" y="4235625"/>
            <a:ext cx="743775" cy="396225"/>
          </a:xfrm>
          <a:prstGeom prst="rect">
            <a:avLst/>
          </a:prstGeom>
          <a:noFill/>
          <a:ln>
            <a:noFill/>
          </a:ln>
        </p:spPr>
      </p:pic>
      <p:pic>
        <p:nvPicPr>
          <p:cNvPr id="724" name="Google Shape;724;p44"/>
          <p:cNvPicPr preferRelativeResize="0"/>
          <p:nvPr/>
        </p:nvPicPr>
        <p:blipFill>
          <a:blip r:embed="rId9">
            <a:alphaModFix/>
          </a:blip>
          <a:stretch>
            <a:fillRect/>
          </a:stretch>
        </p:blipFill>
        <p:spPr>
          <a:xfrm>
            <a:off x="7102224" y="3096850"/>
            <a:ext cx="788176" cy="600984"/>
          </a:xfrm>
          <a:prstGeom prst="rect">
            <a:avLst/>
          </a:prstGeom>
          <a:noFill/>
          <a:ln>
            <a:noFill/>
          </a:ln>
        </p:spPr>
      </p:pic>
      <p:pic>
        <p:nvPicPr>
          <p:cNvPr id="725" name="Google Shape;725;p44"/>
          <p:cNvPicPr preferRelativeResize="0"/>
          <p:nvPr/>
        </p:nvPicPr>
        <p:blipFill>
          <a:blip r:embed="rId10">
            <a:alphaModFix/>
          </a:blip>
          <a:stretch>
            <a:fillRect/>
          </a:stretch>
        </p:blipFill>
        <p:spPr>
          <a:xfrm>
            <a:off x="6045550" y="950325"/>
            <a:ext cx="828073" cy="258776"/>
          </a:xfrm>
          <a:prstGeom prst="rect">
            <a:avLst/>
          </a:prstGeom>
          <a:noFill/>
          <a:ln>
            <a:noFill/>
          </a:ln>
        </p:spPr>
      </p:pic>
      <p:pic>
        <p:nvPicPr>
          <p:cNvPr id="726" name="Google Shape;726;p44"/>
          <p:cNvPicPr preferRelativeResize="0"/>
          <p:nvPr/>
        </p:nvPicPr>
        <p:blipFill>
          <a:blip r:embed="rId11">
            <a:alphaModFix/>
          </a:blip>
          <a:stretch>
            <a:fillRect/>
          </a:stretch>
        </p:blipFill>
        <p:spPr>
          <a:xfrm>
            <a:off x="4407325" y="4202925"/>
            <a:ext cx="938000" cy="529025"/>
          </a:xfrm>
          <a:prstGeom prst="rect">
            <a:avLst/>
          </a:prstGeom>
          <a:noFill/>
          <a:ln>
            <a:noFill/>
          </a:ln>
        </p:spPr>
      </p:pic>
      <p:pic>
        <p:nvPicPr>
          <p:cNvPr id="727" name="Google Shape;727;p44"/>
          <p:cNvPicPr preferRelativeResize="0"/>
          <p:nvPr/>
        </p:nvPicPr>
        <p:blipFill>
          <a:blip r:embed="rId12">
            <a:alphaModFix/>
          </a:blip>
          <a:stretch>
            <a:fillRect/>
          </a:stretch>
        </p:blipFill>
        <p:spPr>
          <a:xfrm>
            <a:off x="5226229" y="1026520"/>
            <a:ext cx="488269" cy="435575"/>
          </a:xfrm>
          <a:prstGeom prst="rect">
            <a:avLst/>
          </a:prstGeom>
          <a:noFill/>
          <a:ln>
            <a:noFill/>
          </a:ln>
        </p:spPr>
      </p:pic>
      <p:pic>
        <p:nvPicPr>
          <p:cNvPr id="728" name="Google Shape;728;p44"/>
          <p:cNvPicPr preferRelativeResize="0"/>
          <p:nvPr/>
        </p:nvPicPr>
        <p:blipFill rotWithShape="1">
          <a:blip r:embed="rId13">
            <a:alphaModFix/>
          </a:blip>
          <a:srcRect l="17272" t="22530" r="19480" b="28201"/>
          <a:stretch/>
        </p:blipFill>
        <p:spPr>
          <a:xfrm>
            <a:off x="4930150" y="4061996"/>
            <a:ext cx="936750" cy="260679"/>
          </a:xfrm>
          <a:prstGeom prst="rect">
            <a:avLst/>
          </a:prstGeom>
          <a:noFill/>
          <a:ln>
            <a:noFill/>
          </a:ln>
        </p:spPr>
      </p:pic>
      <p:pic>
        <p:nvPicPr>
          <p:cNvPr id="729" name="Google Shape;729;p44"/>
          <p:cNvPicPr preferRelativeResize="0"/>
          <p:nvPr/>
        </p:nvPicPr>
        <p:blipFill>
          <a:blip r:embed="rId14">
            <a:alphaModFix/>
          </a:blip>
          <a:stretch>
            <a:fillRect/>
          </a:stretch>
        </p:blipFill>
        <p:spPr>
          <a:xfrm>
            <a:off x="5794750" y="1132900"/>
            <a:ext cx="828074" cy="404836"/>
          </a:xfrm>
          <a:prstGeom prst="rect">
            <a:avLst/>
          </a:prstGeom>
          <a:noFill/>
          <a:ln>
            <a:noFill/>
          </a:ln>
        </p:spPr>
      </p:pic>
      <p:pic>
        <p:nvPicPr>
          <p:cNvPr id="730" name="Google Shape;730;p44"/>
          <p:cNvPicPr preferRelativeResize="0"/>
          <p:nvPr/>
        </p:nvPicPr>
        <p:blipFill>
          <a:blip r:embed="rId15">
            <a:alphaModFix/>
          </a:blip>
          <a:stretch>
            <a:fillRect/>
          </a:stretch>
        </p:blipFill>
        <p:spPr>
          <a:xfrm>
            <a:off x="7594856" y="1785621"/>
            <a:ext cx="662506" cy="223225"/>
          </a:xfrm>
          <a:prstGeom prst="rect">
            <a:avLst/>
          </a:prstGeom>
          <a:noFill/>
          <a:ln>
            <a:noFill/>
          </a:ln>
        </p:spPr>
      </p:pic>
      <p:pic>
        <p:nvPicPr>
          <p:cNvPr id="731" name="Google Shape;731;p44"/>
          <p:cNvPicPr preferRelativeResize="0"/>
          <p:nvPr/>
        </p:nvPicPr>
        <p:blipFill rotWithShape="1">
          <a:blip r:embed="rId16">
            <a:alphaModFix/>
          </a:blip>
          <a:srcRect t="29423" b="30980"/>
          <a:stretch/>
        </p:blipFill>
        <p:spPr>
          <a:xfrm>
            <a:off x="4353532" y="3817550"/>
            <a:ext cx="1176392" cy="258775"/>
          </a:xfrm>
          <a:prstGeom prst="rect">
            <a:avLst/>
          </a:prstGeom>
          <a:noFill/>
          <a:ln>
            <a:noFill/>
          </a:ln>
        </p:spPr>
      </p:pic>
      <p:pic>
        <p:nvPicPr>
          <p:cNvPr id="732" name="Google Shape;732;p44"/>
          <p:cNvPicPr preferRelativeResize="0"/>
          <p:nvPr/>
        </p:nvPicPr>
        <p:blipFill rotWithShape="1">
          <a:blip r:embed="rId17">
            <a:alphaModFix/>
          </a:blip>
          <a:srcRect t="27195" b="27395"/>
          <a:stretch/>
        </p:blipFill>
        <p:spPr>
          <a:xfrm>
            <a:off x="3913925" y="1687275"/>
            <a:ext cx="1176402" cy="300479"/>
          </a:xfrm>
          <a:prstGeom prst="rect">
            <a:avLst/>
          </a:prstGeom>
          <a:noFill/>
          <a:ln>
            <a:noFill/>
          </a:ln>
        </p:spPr>
      </p:pic>
      <p:pic>
        <p:nvPicPr>
          <p:cNvPr id="733" name="Google Shape;733;p44"/>
          <p:cNvPicPr preferRelativeResize="0"/>
          <p:nvPr/>
        </p:nvPicPr>
        <p:blipFill rotWithShape="1">
          <a:blip r:embed="rId18">
            <a:alphaModFix/>
          </a:blip>
          <a:srcRect t="19064" b="18958"/>
          <a:stretch/>
        </p:blipFill>
        <p:spPr>
          <a:xfrm>
            <a:off x="4146075" y="1421028"/>
            <a:ext cx="828073" cy="288671"/>
          </a:xfrm>
          <a:prstGeom prst="rect">
            <a:avLst/>
          </a:prstGeom>
          <a:noFill/>
          <a:ln>
            <a:noFill/>
          </a:ln>
        </p:spPr>
      </p:pic>
      <p:pic>
        <p:nvPicPr>
          <p:cNvPr id="734" name="Google Shape;734;p44"/>
          <p:cNvPicPr preferRelativeResize="0"/>
          <p:nvPr/>
        </p:nvPicPr>
        <p:blipFill>
          <a:blip r:embed="rId19">
            <a:alphaModFix/>
          </a:blip>
          <a:stretch>
            <a:fillRect/>
          </a:stretch>
        </p:blipFill>
        <p:spPr>
          <a:xfrm>
            <a:off x="4027418" y="2063023"/>
            <a:ext cx="936758" cy="258775"/>
          </a:xfrm>
          <a:prstGeom prst="rect">
            <a:avLst/>
          </a:prstGeom>
          <a:noFill/>
          <a:ln>
            <a:noFill/>
          </a:ln>
        </p:spPr>
      </p:pic>
      <p:pic>
        <p:nvPicPr>
          <p:cNvPr id="735" name="Google Shape;735;p44"/>
          <p:cNvPicPr preferRelativeResize="0"/>
          <p:nvPr/>
        </p:nvPicPr>
        <p:blipFill rotWithShape="1">
          <a:blip r:embed="rId20">
            <a:alphaModFix/>
          </a:blip>
          <a:srcRect l="7829" t="27850" r="10869" b="30468"/>
          <a:stretch/>
        </p:blipFill>
        <p:spPr>
          <a:xfrm>
            <a:off x="4010900" y="2454600"/>
            <a:ext cx="811108" cy="312175"/>
          </a:xfrm>
          <a:prstGeom prst="rect">
            <a:avLst/>
          </a:prstGeom>
          <a:noFill/>
          <a:ln>
            <a:noFill/>
          </a:ln>
        </p:spPr>
      </p:pic>
      <p:pic>
        <p:nvPicPr>
          <p:cNvPr id="736" name="Google Shape;736;p44"/>
          <p:cNvPicPr preferRelativeResize="0"/>
          <p:nvPr/>
        </p:nvPicPr>
        <p:blipFill>
          <a:blip r:embed="rId21">
            <a:alphaModFix/>
          </a:blip>
          <a:stretch>
            <a:fillRect/>
          </a:stretch>
        </p:blipFill>
        <p:spPr>
          <a:xfrm>
            <a:off x="6547800" y="3737175"/>
            <a:ext cx="1111786" cy="396225"/>
          </a:xfrm>
          <a:prstGeom prst="rect">
            <a:avLst/>
          </a:prstGeom>
          <a:noFill/>
          <a:ln>
            <a:noFill/>
          </a:ln>
        </p:spPr>
      </p:pic>
      <p:pic>
        <p:nvPicPr>
          <p:cNvPr id="737" name="Google Shape;737;p44"/>
          <p:cNvPicPr preferRelativeResize="0"/>
          <p:nvPr/>
        </p:nvPicPr>
        <p:blipFill rotWithShape="1">
          <a:blip r:embed="rId22">
            <a:alphaModFix/>
          </a:blip>
          <a:srcRect l="21131" t="17081" r="20671" b="17323"/>
          <a:stretch/>
        </p:blipFill>
        <p:spPr>
          <a:xfrm>
            <a:off x="6998900" y="1627573"/>
            <a:ext cx="488275" cy="440303"/>
          </a:xfrm>
          <a:prstGeom prst="rect">
            <a:avLst/>
          </a:prstGeom>
          <a:noFill/>
          <a:ln>
            <a:noFill/>
          </a:ln>
        </p:spPr>
      </p:pic>
      <p:pic>
        <p:nvPicPr>
          <p:cNvPr id="738" name="Google Shape;738;p44"/>
          <p:cNvPicPr preferRelativeResize="0"/>
          <p:nvPr/>
        </p:nvPicPr>
        <p:blipFill rotWithShape="1">
          <a:blip r:embed="rId23">
            <a:alphaModFix/>
          </a:blip>
          <a:srcRect l="10628" t="20288" r="10407" b="20091"/>
          <a:stretch/>
        </p:blipFill>
        <p:spPr>
          <a:xfrm>
            <a:off x="4429723" y="3357329"/>
            <a:ext cx="828073" cy="416697"/>
          </a:xfrm>
          <a:prstGeom prst="rect">
            <a:avLst/>
          </a:prstGeom>
          <a:noFill/>
          <a:ln>
            <a:noFill/>
          </a:ln>
        </p:spPr>
      </p:pic>
      <p:pic>
        <p:nvPicPr>
          <p:cNvPr id="739" name="Google Shape;739;p44"/>
          <p:cNvPicPr preferRelativeResize="0"/>
          <p:nvPr/>
        </p:nvPicPr>
        <p:blipFill rotWithShape="1">
          <a:blip r:embed="rId24">
            <a:alphaModFix/>
          </a:blip>
          <a:srcRect l="24722" t="12283" r="24448" b="10704"/>
          <a:stretch/>
        </p:blipFill>
        <p:spPr>
          <a:xfrm>
            <a:off x="5604426" y="2313750"/>
            <a:ext cx="853693" cy="866400"/>
          </a:xfrm>
          <a:prstGeom prst="rect">
            <a:avLst/>
          </a:prstGeom>
          <a:noFill/>
          <a:ln>
            <a:noFill/>
          </a:ln>
        </p:spPr>
      </p:pic>
      <p:pic>
        <p:nvPicPr>
          <p:cNvPr id="740" name="Google Shape;740;p44"/>
          <p:cNvPicPr preferRelativeResize="0"/>
          <p:nvPr/>
        </p:nvPicPr>
        <p:blipFill>
          <a:blip r:embed="rId25">
            <a:alphaModFix/>
          </a:blip>
          <a:stretch>
            <a:fillRect/>
          </a:stretch>
        </p:blipFill>
        <p:spPr>
          <a:xfrm>
            <a:off x="7102228" y="2313745"/>
            <a:ext cx="1024275" cy="245294"/>
          </a:xfrm>
          <a:prstGeom prst="rect">
            <a:avLst/>
          </a:prstGeom>
          <a:noFill/>
          <a:ln>
            <a:noFill/>
          </a:ln>
        </p:spPr>
      </p:pic>
      <p:sp>
        <p:nvSpPr>
          <p:cNvPr id="741" name="Google Shape;741;p44"/>
          <p:cNvSpPr txBox="1"/>
          <p:nvPr/>
        </p:nvSpPr>
        <p:spPr>
          <a:xfrm>
            <a:off x="447425" y="3535550"/>
            <a:ext cx="5047200" cy="12621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a:t>Musement</a:t>
            </a:r>
            <a:endParaRPr/>
          </a:p>
          <a:p>
            <a:pPr marL="0" lvl="0" indent="0" algn="l" rtl="0">
              <a:spcBef>
                <a:spcPts val="0"/>
              </a:spcBef>
              <a:spcAft>
                <a:spcPts val="0"/>
              </a:spcAft>
              <a:buNone/>
            </a:pPr>
            <a:r>
              <a:rPr lang="en"/>
              <a:t>Triposo</a:t>
            </a:r>
            <a:endParaRPr/>
          </a:p>
          <a:p>
            <a:pPr marL="0" lvl="0" indent="0" algn="l" rtl="0">
              <a:spcBef>
                <a:spcPts val="0"/>
              </a:spcBef>
              <a:spcAft>
                <a:spcPts val="0"/>
              </a:spcAft>
              <a:buNone/>
            </a:pPr>
            <a:r>
              <a:rPr lang="en"/>
              <a:t>Traveltriangle</a:t>
            </a:r>
            <a:endParaRPr/>
          </a:p>
          <a:p>
            <a:pPr marL="0" lvl="0" indent="0" algn="l" rtl="0">
              <a:spcBef>
                <a:spcPts val="0"/>
              </a:spcBef>
              <a:spcAft>
                <a:spcPts val="0"/>
              </a:spcAft>
              <a:buNone/>
            </a:pPr>
            <a:r>
              <a:rPr lang="en"/>
              <a:t>Sygic travel</a:t>
            </a:r>
            <a:endParaRPr/>
          </a:p>
          <a:p>
            <a:pPr marL="0" lvl="0" indent="0" algn="l" rtl="0">
              <a:spcBef>
                <a:spcPts val="0"/>
              </a:spcBef>
              <a:spcAft>
                <a:spcPts val="0"/>
              </a:spcAft>
              <a:buNone/>
            </a:pPr>
            <a:r>
              <a:rPr lang="en"/>
              <a:t>tripoto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5"/>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Market Size - Top Down</a:t>
            </a:r>
            <a:endParaRPr/>
          </a:p>
        </p:txBody>
      </p:sp>
      <p:sp>
        <p:nvSpPr>
          <p:cNvPr id="747" name="Google Shape;747;p45"/>
          <p:cNvSpPr txBox="1">
            <a:spLocks noGrp="1"/>
          </p:cNvSpPr>
          <p:nvPr>
            <p:ph type="body" idx="1"/>
          </p:nvPr>
        </p:nvSpPr>
        <p:spPr>
          <a:xfrm>
            <a:off x="457200" y="1200150"/>
            <a:ext cx="8410800" cy="33945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2000">
                <a:solidFill>
                  <a:srgbClr val="FFAB40"/>
                </a:solidFill>
                <a:latin typeface="Arial"/>
                <a:ea typeface="Arial"/>
                <a:cs typeface="Arial"/>
                <a:sym typeface="Arial"/>
              </a:rPr>
              <a:t>Total Addressable Market: </a:t>
            </a:r>
            <a:r>
              <a:rPr lang="en" b="1">
                <a:solidFill>
                  <a:srgbClr val="000000"/>
                </a:solidFill>
                <a:latin typeface="Arial"/>
                <a:ea typeface="Arial"/>
                <a:cs typeface="Arial"/>
                <a:sym typeface="Arial"/>
              </a:rPr>
              <a:t>$</a:t>
            </a:r>
            <a:r>
              <a:rPr lang="en" b="1">
                <a:solidFill>
                  <a:schemeClr val="dk1"/>
                </a:solidFill>
              </a:rPr>
              <a:t>2.9 trillion</a:t>
            </a:r>
            <a:r>
              <a:rPr lang="en" sz="2000" b="1">
                <a:solidFill>
                  <a:srgbClr val="000000"/>
                </a:solidFill>
                <a:latin typeface="Arial"/>
                <a:ea typeface="Arial"/>
                <a:cs typeface="Arial"/>
                <a:sym typeface="Arial"/>
              </a:rPr>
              <a:t> </a:t>
            </a:r>
            <a:endParaRPr sz="2000" b="1">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200">
                <a:solidFill>
                  <a:srgbClr val="B7B7B7"/>
                </a:solidFill>
              </a:rPr>
              <a:t>Global tourism industry</a:t>
            </a:r>
            <a:endParaRPr sz="1200">
              <a:solidFill>
                <a:srgbClr val="B7B7B7"/>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5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2000">
                <a:solidFill>
                  <a:srgbClr val="14CC90"/>
                </a:solidFill>
                <a:latin typeface="Arial"/>
                <a:ea typeface="Arial"/>
                <a:cs typeface="Arial"/>
                <a:sym typeface="Arial"/>
              </a:rPr>
              <a:t>Serviceable Market:</a:t>
            </a:r>
            <a:r>
              <a:rPr lang="en" sz="2000">
                <a:solidFill>
                  <a:schemeClr val="accent4"/>
                </a:solidFill>
              </a:rPr>
              <a:t> </a:t>
            </a:r>
            <a:r>
              <a:rPr lang="en" b="1">
                <a:solidFill>
                  <a:schemeClr val="dk1"/>
                </a:solidFill>
              </a:rPr>
              <a:t>$</a:t>
            </a:r>
            <a:r>
              <a:rPr lang="en" b="1">
                <a:solidFill>
                  <a:srgbClr val="000000"/>
                </a:solidFill>
              </a:rPr>
              <a:t>517.8 billion</a:t>
            </a:r>
            <a:endParaRPr sz="2400" b="1">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200">
                <a:solidFill>
                  <a:srgbClr val="B7B7B7"/>
                </a:solidFill>
              </a:rPr>
              <a:t>Travel booking platform industry</a:t>
            </a:r>
            <a:endParaRPr sz="1200">
              <a:solidFill>
                <a:srgbClr val="B7B7B7"/>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5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2000">
                <a:solidFill>
                  <a:srgbClr val="EA7D7D"/>
                </a:solidFill>
                <a:latin typeface="Arial"/>
                <a:ea typeface="Arial"/>
                <a:cs typeface="Arial"/>
                <a:sym typeface="Arial"/>
              </a:rPr>
              <a:t>Target Market:</a:t>
            </a:r>
            <a:r>
              <a:rPr lang="en" sz="2000">
                <a:solidFill>
                  <a:schemeClr val="accent4"/>
                </a:solidFill>
              </a:rPr>
              <a:t> </a:t>
            </a:r>
            <a:r>
              <a:rPr lang="en" b="1">
                <a:solidFill>
                  <a:schemeClr val="dk1"/>
                </a:solidFill>
              </a:rPr>
              <a:t>$</a:t>
            </a:r>
            <a:r>
              <a:rPr lang="en" b="1">
                <a:solidFill>
                  <a:srgbClr val="000000"/>
                </a:solidFill>
              </a:rPr>
              <a:t>15</a:t>
            </a:r>
            <a:r>
              <a:rPr lang="en" b="1">
                <a:solidFill>
                  <a:srgbClr val="000000"/>
                </a:solidFill>
                <a:latin typeface="Arial"/>
                <a:ea typeface="Arial"/>
                <a:cs typeface="Arial"/>
                <a:sym typeface="Arial"/>
              </a:rPr>
              <a:t> </a:t>
            </a:r>
            <a:r>
              <a:rPr lang="en" b="1">
                <a:solidFill>
                  <a:srgbClr val="000000"/>
                </a:solidFill>
              </a:rPr>
              <a:t>billion</a:t>
            </a:r>
            <a:endParaRPr sz="2400" b="1">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200">
                <a:solidFill>
                  <a:srgbClr val="B7B7B7"/>
                </a:solidFill>
              </a:rPr>
              <a:t>Revenue of the leading online travel agency (booking.com) </a:t>
            </a:r>
            <a:endParaRPr sz="1200">
              <a:solidFill>
                <a:srgbClr val="B7B7B7"/>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5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2000">
                <a:solidFill>
                  <a:srgbClr val="6FA8DC"/>
                </a:solidFill>
                <a:latin typeface="Arial"/>
                <a:ea typeface="Arial"/>
                <a:cs typeface="Arial"/>
                <a:sym typeface="Arial"/>
              </a:rPr>
              <a:t>Y1-Y3 Revenue: </a:t>
            </a:r>
            <a:r>
              <a:rPr lang="en" b="1">
                <a:solidFill>
                  <a:schemeClr val="dk1"/>
                </a:solidFill>
              </a:rPr>
              <a:t>$60 thousand, $600 thousand, $6 million, …</a:t>
            </a:r>
            <a:endParaRPr sz="24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200">
                <a:solidFill>
                  <a:srgbClr val="B7B7B7"/>
                </a:solidFill>
              </a:rPr>
              <a:t>10,000 users (x10 Y2, x100 Y3) * 5% booking rate * $2700 annual travel spend * 6% commission = $60,000 (x10, x100)</a:t>
            </a:r>
            <a:endParaRPr sz="20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46"/>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Minimal Viable Product v1.0</a:t>
            </a:r>
            <a:endParaRPr/>
          </a:p>
        </p:txBody>
      </p:sp>
      <p:sp>
        <p:nvSpPr>
          <p:cNvPr id="753" name="Google Shape;753;p46"/>
          <p:cNvSpPr txBox="1">
            <a:spLocks noGrp="1"/>
          </p:cNvSpPr>
          <p:nvPr>
            <p:ph type="body" idx="1"/>
          </p:nvPr>
        </p:nvSpPr>
        <p:spPr>
          <a:xfrm>
            <a:off x="311700" y="744175"/>
            <a:ext cx="8520600" cy="4310700"/>
          </a:xfrm>
          <a:prstGeom prst="rect">
            <a:avLst/>
          </a:prstGeom>
        </p:spPr>
        <p:txBody>
          <a:bodyPr spcFirstLastPara="1" wrap="square" lIns="91425" tIns="45700" rIns="91425" bIns="45700" anchor="t" anchorCtr="0">
            <a:normAutofit lnSpcReduction="10000"/>
          </a:bodyPr>
          <a:lstStyle/>
          <a:p>
            <a:pPr marL="457200" lvl="0" indent="-342900" algn="l" rtl="0">
              <a:spcBef>
                <a:spcPts val="270"/>
              </a:spcBef>
              <a:spcAft>
                <a:spcPts val="0"/>
              </a:spcAft>
              <a:buSzPts val="1800"/>
              <a:buChar char="▪"/>
            </a:pPr>
            <a:r>
              <a:rPr lang="en"/>
              <a:t>(1) Discovery: </a:t>
            </a:r>
            <a:endParaRPr/>
          </a:p>
          <a:p>
            <a:pPr marL="914400" lvl="1" indent="-342900" algn="l" rtl="0">
              <a:spcBef>
                <a:spcPts val="0"/>
              </a:spcBef>
              <a:spcAft>
                <a:spcPts val="0"/>
              </a:spcAft>
              <a:buSzPts val="1800"/>
              <a:buChar char="•"/>
            </a:pPr>
            <a:r>
              <a:rPr lang="en"/>
              <a:t>(1.0) Choose destination (e.g. Cracow -&gt; see carousel for cracow)</a:t>
            </a:r>
            <a:endParaRPr/>
          </a:p>
          <a:p>
            <a:pPr marL="914400" lvl="1" indent="-342900" algn="l" rtl="0">
              <a:spcBef>
                <a:spcPts val="0"/>
              </a:spcBef>
              <a:spcAft>
                <a:spcPts val="0"/>
              </a:spcAft>
              <a:buSzPts val="1800"/>
              <a:buChar char="•"/>
            </a:pPr>
            <a:r>
              <a:rPr lang="en"/>
              <a:t>(1.1) Scroll through 10-15 second videos of spots in a certain country (e.g. Spain) </a:t>
            </a:r>
            <a:endParaRPr/>
          </a:p>
          <a:p>
            <a:pPr marL="1371600" lvl="2" indent="-342900" algn="l" rtl="0">
              <a:spcBef>
                <a:spcPts val="0"/>
              </a:spcBef>
              <a:spcAft>
                <a:spcPts val="0"/>
              </a:spcAft>
              <a:buSzPts val="1800"/>
              <a:buChar char="▪"/>
            </a:pPr>
            <a:r>
              <a:rPr lang="en"/>
              <a:t>Spot = Video + Name of location + Link to book it (affiliate links from day 1!)</a:t>
            </a:r>
            <a:endParaRPr/>
          </a:p>
          <a:p>
            <a:pPr marL="914400" lvl="1" indent="-342900" algn="l" rtl="0">
              <a:spcBef>
                <a:spcPts val="0"/>
              </a:spcBef>
              <a:spcAft>
                <a:spcPts val="0"/>
              </a:spcAft>
              <a:buSzPts val="1800"/>
              <a:buChar char="•"/>
            </a:pPr>
            <a:r>
              <a:rPr lang="en"/>
              <a:t>(1.2) Browse through content in Amazon manner (top down)</a:t>
            </a:r>
            <a:endParaRPr/>
          </a:p>
          <a:p>
            <a:pPr marL="914400" lvl="1" indent="-342900" algn="l" rtl="0">
              <a:spcBef>
                <a:spcPts val="0"/>
              </a:spcBef>
              <a:spcAft>
                <a:spcPts val="0"/>
              </a:spcAft>
              <a:buSzPts val="1800"/>
              <a:buChar char="•"/>
            </a:pPr>
            <a:r>
              <a:rPr lang="en"/>
              <a:t>add spots that I like to </a:t>
            </a:r>
            <a:r>
              <a:rPr lang="en" b="1"/>
              <a:t>one</a:t>
            </a:r>
            <a:r>
              <a:rPr lang="en"/>
              <a:t> list</a:t>
            </a:r>
            <a:endParaRPr/>
          </a:p>
          <a:p>
            <a:pPr marL="457200" lvl="0" indent="-342900" algn="l" rtl="0">
              <a:spcBef>
                <a:spcPts val="0"/>
              </a:spcBef>
              <a:spcAft>
                <a:spcPts val="0"/>
              </a:spcAft>
              <a:buSzPts val="1800"/>
              <a:buChar char="▪"/>
            </a:pPr>
            <a:r>
              <a:rPr lang="en"/>
              <a:t>(2) Plan</a:t>
            </a:r>
            <a:endParaRPr/>
          </a:p>
          <a:p>
            <a:pPr marL="914400" lvl="1" indent="-342900" algn="l" rtl="0">
              <a:spcBef>
                <a:spcPts val="0"/>
              </a:spcBef>
              <a:spcAft>
                <a:spcPts val="0"/>
              </a:spcAft>
              <a:buSzPts val="1800"/>
              <a:buChar char="•"/>
            </a:pPr>
            <a:r>
              <a:rPr lang="en"/>
              <a:t>(2.1.) Sort trip for myself</a:t>
            </a:r>
            <a:endParaRPr/>
          </a:p>
          <a:p>
            <a:pPr marL="1371600" lvl="2" indent="-342900" algn="l" rtl="0">
              <a:spcBef>
                <a:spcPts val="0"/>
              </a:spcBef>
              <a:spcAft>
                <a:spcPts val="0"/>
              </a:spcAft>
              <a:buSzPts val="1800"/>
              <a:buChar char="▪"/>
            </a:pPr>
            <a:r>
              <a:rPr lang="en"/>
              <a:t>Put liked spots in itineraries</a:t>
            </a:r>
            <a:endParaRPr/>
          </a:p>
          <a:p>
            <a:pPr marL="1371600" lvl="2" indent="-342900" algn="l" rtl="0">
              <a:spcBef>
                <a:spcPts val="0"/>
              </a:spcBef>
              <a:spcAft>
                <a:spcPts val="0"/>
              </a:spcAft>
              <a:buSzPts val="1800"/>
              <a:buChar char="▪"/>
            </a:pPr>
            <a:r>
              <a:rPr lang="en"/>
              <a:t>Add custom items to itineraries (e.g. weekend trip - later automate / agents…)</a:t>
            </a:r>
            <a:endParaRPr/>
          </a:p>
          <a:p>
            <a:pPr marL="1371600" lvl="2" indent="-342900" algn="l" rtl="0">
              <a:spcBef>
                <a:spcPts val="0"/>
              </a:spcBef>
              <a:spcAft>
                <a:spcPts val="0"/>
              </a:spcAft>
              <a:buSzPts val="1800"/>
              <a:buChar char="▪"/>
            </a:pPr>
            <a:r>
              <a:rPr lang="en"/>
              <a:t>Sort the itinerary (drag &amp; drop list)</a:t>
            </a:r>
            <a:endParaRPr/>
          </a:p>
          <a:p>
            <a:pPr marL="914400" lvl="1" indent="-342900" algn="l" rtl="0">
              <a:spcBef>
                <a:spcPts val="0"/>
              </a:spcBef>
              <a:spcAft>
                <a:spcPts val="0"/>
              </a:spcAft>
              <a:buSzPts val="1800"/>
              <a:buChar char="•"/>
            </a:pPr>
            <a:r>
              <a:rPr lang="en"/>
              <a:t>(2.2.) Let somebody else do it</a:t>
            </a:r>
            <a:endParaRPr/>
          </a:p>
          <a:p>
            <a:pPr marL="1371600" lvl="2" indent="-342900" algn="l" rtl="0">
              <a:spcBef>
                <a:spcPts val="0"/>
              </a:spcBef>
              <a:spcAft>
                <a:spcPts val="0"/>
              </a:spcAft>
              <a:buSzPts val="1800"/>
              <a:buChar char="▪"/>
            </a:pPr>
            <a:r>
              <a:rPr lang="en"/>
              <a:t>Send itinerary to us to create a trip unverbindlich </a:t>
            </a:r>
            <a:r>
              <a:rPr lang="en" b="1"/>
              <a:t>(empty button - just to validate)</a:t>
            </a:r>
            <a:endParaRPr b="1"/>
          </a:p>
          <a:p>
            <a:pPr marL="457200" lvl="0" indent="-342900" algn="l" rtl="0">
              <a:spcBef>
                <a:spcPts val="0"/>
              </a:spcBef>
              <a:spcAft>
                <a:spcPts val="0"/>
              </a:spcAft>
              <a:buSzPts val="1800"/>
              <a:buChar char="▪"/>
            </a:pPr>
            <a:r>
              <a:rPr lang="en"/>
              <a:t>(3) Book</a:t>
            </a:r>
            <a:endParaRPr/>
          </a:p>
          <a:p>
            <a:pPr marL="914400" lvl="1" indent="-342900" algn="l" rtl="0">
              <a:spcBef>
                <a:spcPts val="0"/>
              </a:spcBef>
              <a:spcAft>
                <a:spcPts val="0"/>
              </a:spcAft>
              <a:buSzPts val="1800"/>
              <a:buChar char="•"/>
            </a:pPr>
            <a:r>
              <a:rPr lang="en"/>
              <a:t>(3.1.) Next to each itinerary point there is a link to hotel websites (e.g. booking), flight websites (e.g. skyscanner), … </a:t>
            </a:r>
            <a:r>
              <a:rPr lang="en" b="1"/>
              <a:t>(button for validation that people use it)</a:t>
            </a:r>
            <a:endParaRPr b="1"/>
          </a:p>
          <a:p>
            <a:pPr marL="914400" lvl="1" indent="-342900" algn="l" rtl="0">
              <a:spcBef>
                <a:spcPts val="0"/>
              </a:spcBef>
              <a:spcAft>
                <a:spcPts val="0"/>
              </a:spcAft>
              <a:buSzPts val="1800"/>
              <a:buChar char="•"/>
            </a:pPr>
            <a:r>
              <a:rPr lang="en"/>
              <a:t>(3.2.) Checkbox - Travel insurance (20$ - if checked can cancel 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7"/>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Minimal Viable Product v1.0</a:t>
            </a:r>
            <a:endParaRPr/>
          </a:p>
        </p:txBody>
      </p:sp>
      <p:sp>
        <p:nvSpPr>
          <p:cNvPr id="759" name="Google Shape;759;p47"/>
          <p:cNvSpPr/>
          <p:nvPr/>
        </p:nvSpPr>
        <p:spPr>
          <a:xfrm>
            <a:off x="3471225" y="887850"/>
            <a:ext cx="2383200" cy="33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7"/>
          <p:cNvSpPr/>
          <p:nvPr/>
        </p:nvSpPr>
        <p:spPr>
          <a:xfrm>
            <a:off x="3471225" y="887850"/>
            <a:ext cx="2383200" cy="32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Barcelona - Sagrada Familia</a:t>
            </a:r>
            <a:endParaRPr sz="1200"/>
          </a:p>
        </p:txBody>
      </p:sp>
      <p:sp>
        <p:nvSpPr>
          <p:cNvPr id="761" name="Google Shape;761;p47"/>
          <p:cNvSpPr/>
          <p:nvPr/>
        </p:nvSpPr>
        <p:spPr>
          <a:xfrm>
            <a:off x="5345950" y="3838675"/>
            <a:ext cx="414300" cy="32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700"/>
              <a:t>+</a:t>
            </a:r>
            <a:endParaRPr sz="2700"/>
          </a:p>
        </p:txBody>
      </p:sp>
      <p:sp>
        <p:nvSpPr>
          <p:cNvPr id="762" name="Google Shape;762;p47"/>
          <p:cNvSpPr/>
          <p:nvPr/>
        </p:nvSpPr>
        <p:spPr>
          <a:xfrm>
            <a:off x="6265975" y="887850"/>
            <a:ext cx="2383200" cy="33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7"/>
          <p:cNvSpPr txBox="1"/>
          <p:nvPr/>
        </p:nvSpPr>
        <p:spPr>
          <a:xfrm>
            <a:off x="6265975" y="158700"/>
            <a:ext cx="1610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Drag &amp; Drop List / Sort &amp; add to categories</a:t>
            </a:r>
            <a:endParaRPr sz="1200"/>
          </a:p>
        </p:txBody>
      </p:sp>
      <p:sp>
        <p:nvSpPr>
          <p:cNvPr id="764" name="Google Shape;764;p47"/>
          <p:cNvSpPr/>
          <p:nvPr/>
        </p:nvSpPr>
        <p:spPr>
          <a:xfrm>
            <a:off x="6265975" y="1361775"/>
            <a:ext cx="2383200" cy="45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Barca - Sagrada Familia</a:t>
            </a:r>
            <a:endParaRPr sz="1200"/>
          </a:p>
          <a:p>
            <a:pPr marL="0" lvl="0" indent="0" algn="l" rtl="0">
              <a:spcBef>
                <a:spcPts val="0"/>
              </a:spcBef>
              <a:spcAft>
                <a:spcPts val="0"/>
              </a:spcAft>
              <a:buNone/>
            </a:pPr>
            <a:r>
              <a:rPr lang="en" sz="900"/>
              <a:t>Categories: Europe Trip, Barcelona Trip</a:t>
            </a:r>
            <a:endParaRPr sz="900"/>
          </a:p>
        </p:txBody>
      </p:sp>
      <p:sp>
        <p:nvSpPr>
          <p:cNvPr id="765" name="Google Shape;765;p47"/>
          <p:cNvSpPr/>
          <p:nvPr/>
        </p:nvSpPr>
        <p:spPr>
          <a:xfrm>
            <a:off x="8409950" y="1490600"/>
            <a:ext cx="239100" cy="202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47"/>
          <p:cNvCxnSpPr>
            <a:stCxn id="765" idx="2"/>
          </p:cNvCxnSpPr>
          <p:nvPr/>
        </p:nvCxnSpPr>
        <p:spPr>
          <a:xfrm rot="10800000">
            <a:off x="8456000" y="791300"/>
            <a:ext cx="73500" cy="901800"/>
          </a:xfrm>
          <a:prstGeom prst="straightConnector1">
            <a:avLst/>
          </a:prstGeom>
          <a:noFill/>
          <a:ln w="9525" cap="flat" cmpd="sng">
            <a:solidFill>
              <a:schemeClr val="dk2"/>
            </a:solidFill>
            <a:prstDash val="solid"/>
            <a:round/>
            <a:headEnd type="none" w="med" len="med"/>
            <a:tailEnd type="none" w="med" len="med"/>
          </a:ln>
        </p:spPr>
      </p:cxnSp>
      <p:sp>
        <p:nvSpPr>
          <p:cNvPr id="767" name="Google Shape;767;p47"/>
          <p:cNvSpPr txBox="1"/>
          <p:nvPr/>
        </p:nvSpPr>
        <p:spPr>
          <a:xfrm>
            <a:off x="8179900" y="158700"/>
            <a:ext cx="809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Book button Link to hotel in barca + ticket  </a:t>
            </a:r>
            <a:endParaRPr sz="900"/>
          </a:p>
        </p:txBody>
      </p:sp>
      <p:sp>
        <p:nvSpPr>
          <p:cNvPr id="768" name="Google Shape;768;p47"/>
          <p:cNvSpPr/>
          <p:nvPr/>
        </p:nvSpPr>
        <p:spPr>
          <a:xfrm>
            <a:off x="6325825" y="3765175"/>
            <a:ext cx="2263500" cy="4002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Choose items &amp; book this trip through travel office</a:t>
            </a:r>
            <a:endParaRPr sz="1200" b="1"/>
          </a:p>
        </p:txBody>
      </p:sp>
      <p:sp>
        <p:nvSpPr>
          <p:cNvPr id="769" name="Google Shape;769;p47"/>
          <p:cNvSpPr txBox="1"/>
          <p:nvPr/>
        </p:nvSpPr>
        <p:spPr>
          <a:xfrm>
            <a:off x="174825" y="2769575"/>
            <a:ext cx="230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Falls möglich Clicktracker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8"/>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Target Culture</a:t>
            </a:r>
            <a:endParaRPr/>
          </a:p>
        </p:txBody>
      </p:sp>
      <p:sp>
        <p:nvSpPr>
          <p:cNvPr id="775" name="Google Shape;775;p48"/>
          <p:cNvSpPr txBox="1">
            <a:spLocks noGrp="1"/>
          </p:cNvSpPr>
          <p:nvPr>
            <p:ph type="body" idx="1"/>
          </p:nvPr>
        </p:nvSpPr>
        <p:spPr>
          <a:xfrm>
            <a:off x="311700" y="689750"/>
            <a:ext cx="8520600" cy="4365000"/>
          </a:xfrm>
          <a:prstGeom prst="rect">
            <a:avLst/>
          </a:prstGeom>
        </p:spPr>
        <p:txBody>
          <a:bodyPr spcFirstLastPara="1" wrap="square" lIns="91425" tIns="45700" rIns="91425" bIns="45700" anchor="t" anchorCtr="0">
            <a:normAutofit fontScale="85000" lnSpcReduction="10000"/>
          </a:bodyPr>
          <a:lstStyle/>
          <a:p>
            <a:pPr marL="457200" lvl="0" indent="-325755" algn="l" rtl="0">
              <a:spcBef>
                <a:spcPts val="270"/>
              </a:spcBef>
              <a:spcAft>
                <a:spcPts val="0"/>
              </a:spcAft>
              <a:buSzPct val="100000"/>
              <a:buChar char="▪"/>
            </a:pPr>
            <a:r>
              <a:rPr lang="en"/>
              <a:t>Aim for work-life balance to have time for discovery; optimize for flow; emphasize sleep; over hours as a sign of failure not success;</a:t>
            </a:r>
            <a:endParaRPr/>
          </a:p>
          <a:p>
            <a:pPr marL="457200" lvl="0" indent="-325755" algn="l" rtl="0">
              <a:spcBef>
                <a:spcPts val="0"/>
              </a:spcBef>
              <a:spcAft>
                <a:spcPts val="0"/>
              </a:spcAft>
              <a:buSzPct val="100000"/>
              <a:buChar char="▪"/>
            </a:pPr>
            <a:r>
              <a:rPr lang="en"/>
              <a:t>No wasting time at work, e.g. empty mouse movements because of guilt; no stigma for not working but taking a break to go chill during regular working hours</a:t>
            </a:r>
            <a:endParaRPr/>
          </a:p>
          <a:p>
            <a:pPr marL="457200" lvl="0" indent="-325755" algn="l" rtl="0">
              <a:spcBef>
                <a:spcPts val="0"/>
              </a:spcBef>
              <a:spcAft>
                <a:spcPts val="0"/>
              </a:spcAft>
              <a:buSzPct val="100000"/>
              <a:buChar char="▪"/>
            </a:pPr>
            <a:r>
              <a:rPr lang="en"/>
              <a:t>Bounty principle for completing tasks; efficiency i.e. completing work ahead of schedule should not result in more work but leave employees the choice between time and more tasks via bounties</a:t>
            </a:r>
            <a:endParaRPr/>
          </a:p>
          <a:p>
            <a:pPr marL="457200" lvl="0" indent="-325755" algn="l" rtl="0">
              <a:spcBef>
                <a:spcPts val="0"/>
              </a:spcBef>
              <a:spcAft>
                <a:spcPts val="0"/>
              </a:spcAft>
              <a:buSzPct val="100000"/>
              <a:buChar char="▪"/>
            </a:pPr>
            <a:r>
              <a:rPr lang="en"/>
              <a:t>No assholes, no best-buddy promotions or hiring, e.g. team buildings are for building teams not to make friends, metric-driven compensation</a:t>
            </a:r>
            <a:endParaRPr/>
          </a:p>
          <a:p>
            <a:pPr marL="457200" lvl="0" indent="-325755" algn="l" rtl="0">
              <a:spcBef>
                <a:spcPts val="0"/>
              </a:spcBef>
              <a:spcAft>
                <a:spcPts val="0"/>
              </a:spcAft>
              <a:buSzPct val="100000"/>
              <a:buChar char="▪"/>
            </a:pPr>
            <a:r>
              <a:rPr lang="en"/>
              <a:t>Emphasis on over communicating and full transparency especially since remote-first startup; use of modern tools for summarization / briefings etc.</a:t>
            </a:r>
            <a:endParaRPr/>
          </a:p>
          <a:p>
            <a:pPr marL="457200" lvl="0" indent="-325755" algn="l" rtl="0">
              <a:spcBef>
                <a:spcPts val="0"/>
              </a:spcBef>
              <a:spcAft>
                <a:spcPts val="0"/>
              </a:spcAft>
              <a:buSzPct val="100000"/>
              <a:buChar char="▪"/>
            </a:pPr>
            <a:r>
              <a:rPr lang="en"/>
              <a:t>No time-wasting meetings; vote at the end of every meeting if it was useful; ruthlessly cancel non-productive meetings</a:t>
            </a:r>
            <a:endParaRPr/>
          </a:p>
          <a:p>
            <a:pPr marL="457200" lvl="0" indent="-325755" algn="l" rtl="0">
              <a:spcBef>
                <a:spcPts val="0"/>
              </a:spcBef>
              <a:spcAft>
                <a:spcPts val="0"/>
              </a:spcAft>
              <a:buSzPct val="100000"/>
              <a:buChar char="▪"/>
            </a:pPr>
            <a:r>
              <a:rPr lang="en"/>
              <a:t>Think of ways for remote coworking to avoid feeling demotivated and lonely; e. g. allow employees to share with out of company people what they are working on in shared work spaces like WeWork to proliferate ideas</a:t>
            </a:r>
            <a:endParaRPr/>
          </a:p>
          <a:p>
            <a:pPr marL="457200" lvl="0" indent="-325755" algn="l" rtl="0">
              <a:spcBef>
                <a:spcPts val="0"/>
              </a:spcBef>
              <a:spcAft>
                <a:spcPts val="0"/>
              </a:spcAft>
              <a:buSzPct val="100000"/>
              <a:buChar char="▪"/>
            </a:pPr>
            <a:r>
              <a:rPr lang="en"/>
              <a:t>Talent comes in all different forms not only intelligence; always keep an eye out for talent</a:t>
            </a:r>
            <a:endParaRPr/>
          </a:p>
          <a:p>
            <a:pPr marL="457200" lvl="0" indent="-325755" algn="l" rtl="0">
              <a:spcBef>
                <a:spcPts val="0"/>
              </a:spcBef>
              <a:spcAft>
                <a:spcPts val="0"/>
              </a:spcAft>
              <a:buSzPct val="100000"/>
              <a:buChar char="▪"/>
            </a:pPr>
            <a:r>
              <a:rPr lang="en"/>
              <a:t>Structure where necessary to improve efficiency and discover opportunities for automation of repetitive tasks</a:t>
            </a:r>
            <a:endParaRPr/>
          </a:p>
          <a:p>
            <a:pPr marL="457200" lvl="0" indent="-325755" algn="l" rtl="0">
              <a:spcBef>
                <a:spcPts val="0"/>
              </a:spcBef>
              <a:spcAft>
                <a:spcPts val="0"/>
              </a:spcAft>
              <a:buSzPct val="100000"/>
              <a:buChar char="▪"/>
            </a:pPr>
            <a:r>
              <a:rPr lang="en"/>
              <a:t>Do not take yourself too seriously; No judgement, so do not be afraid of being judged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49"/>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The power user who we intend to interview</a:t>
            </a:r>
            <a:endParaRPr/>
          </a:p>
        </p:txBody>
      </p:sp>
      <p:sp>
        <p:nvSpPr>
          <p:cNvPr id="781" name="Google Shape;781;p49"/>
          <p:cNvSpPr txBox="1">
            <a:spLocks noGrp="1"/>
          </p:cNvSpPr>
          <p:nvPr>
            <p:ph type="body" idx="1"/>
          </p:nvPr>
        </p:nvSpPr>
        <p:spPr>
          <a:xfrm>
            <a:off x="311700" y="744175"/>
            <a:ext cx="8520600" cy="4310700"/>
          </a:xfrm>
          <a:prstGeom prst="rect">
            <a:avLst/>
          </a:prstGeom>
        </p:spPr>
        <p:txBody>
          <a:bodyPr spcFirstLastPara="1" wrap="square" lIns="91425" tIns="45700" rIns="91425" bIns="45700" anchor="t" anchorCtr="0">
            <a:normAutofit/>
          </a:bodyPr>
          <a:lstStyle/>
          <a:p>
            <a:pPr marL="457200" lvl="0" indent="-342900" algn="l" rtl="0">
              <a:spcBef>
                <a:spcPts val="270"/>
              </a:spcBef>
              <a:spcAft>
                <a:spcPts val="0"/>
              </a:spcAft>
              <a:buSzPts val="1800"/>
              <a:buChar char="▪"/>
            </a:pPr>
            <a:r>
              <a:rPr lang="en"/>
              <a:t>Friends / Family</a:t>
            </a:r>
            <a:endParaRPr/>
          </a:p>
          <a:p>
            <a:pPr marL="457200" lvl="0" indent="-342900" algn="l" rtl="0">
              <a:spcBef>
                <a:spcPts val="0"/>
              </a:spcBef>
              <a:spcAft>
                <a:spcPts val="0"/>
              </a:spcAft>
              <a:buSzPts val="1800"/>
              <a:buChar char="▪"/>
            </a:pPr>
            <a:r>
              <a:rPr lang="en"/>
              <a:t>Contact people on facebook that obviously have many pictures from traveling</a:t>
            </a:r>
            <a:endParaRPr/>
          </a:p>
          <a:p>
            <a:pPr marL="457200" lvl="0" indent="-342900" algn="l" rtl="0">
              <a:spcBef>
                <a:spcPts val="0"/>
              </a:spcBef>
              <a:spcAft>
                <a:spcPts val="0"/>
              </a:spcAft>
              <a:buSzPts val="1800"/>
              <a:buChar char="▪"/>
            </a:pPr>
            <a:r>
              <a:rPr lang="en"/>
              <a:t>10 power users that will test it for us</a:t>
            </a:r>
            <a:endParaRPr/>
          </a:p>
          <a:p>
            <a:pPr marL="914400" lvl="1" indent="-342900" algn="l" rtl="0">
              <a:spcBef>
                <a:spcPts val="0"/>
              </a:spcBef>
              <a:spcAft>
                <a:spcPts val="0"/>
              </a:spcAft>
              <a:buSzPts val="1800"/>
              <a:buChar char="•"/>
            </a:pPr>
            <a:r>
              <a:rPr lang="en"/>
              <a:t> </a:t>
            </a:r>
            <a:endParaRPr/>
          </a:p>
          <a:p>
            <a:pPr marL="0" lvl="0" indent="0" algn="l" rtl="0">
              <a:spcBef>
                <a:spcPts val="27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0"/>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Interviews &amp; Insights</a:t>
            </a:r>
            <a:endParaRPr/>
          </a:p>
        </p:txBody>
      </p:sp>
      <p:sp>
        <p:nvSpPr>
          <p:cNvPr id="787" name="Google Shape;787;p50"/>
          <p:cNvSpPr txBox="1">
            <a:spLocks noGrp="1"/>
          </p:cNvSpPr>
          <p:nvPr>
            <p:ph type="body" idx="1"/>
          </p:nvPr>
        </p:nvSpPr>
        <p:spPr>
          <a:xfrm>
            <a:off x="457200" y="1123950"/>
            <a:ext cx="4665300" cy="3394500"/>
          </a:xfrm>
          <a:prstGeom prst="rect">
            <a:avLst/>
          </a:prstGeom>
        </p:spPr>
        <p:txBody>
          <a:bodyPr spcFirstLastPara="1" wrap="square" lIns="91425" tIns="45700" rIns="91425" bIns="45700" anchor="t" anchorCtr="0">
            <a:normAutofit/>
          </a:bodyPr>
          <a:lstStyle/>
          <a:p>
            <a:pPr marL="0" lvl="0" indent="0" algn="l" rtl="0">
              <a:spcBef>
                <a:spcPts val="270"/>
              </a:spcBef>
              <a:spcAft>
                <a:spcPts val="0"/>
              </a:spcAft>
              <a:buClr>
                <a:schemeClr val="dk1"/>
              </a:buClr>
              <a:buSzPts val="1100"/>
              <a:buFont typeface="Arial"/>
              <a:buNone/>
            </a:pPr>
            <a:r>
              <a:rPr lang="en" sz="2000" b="1">
                <a:solidFill>
                  <a:schemeClr val="lt1"/>
                </a:solidFill>
                <a:latin typeface="Arial"/>
                <a:ea typeface="Arial"/>
                <a:cs typeface="Arial"/>
                <a:sym typeface="Arial"/>
              </a:rPr>
              <a:t>Who we talked to:</a:t>
            </a:r>
            <a:endParaRPr sz="2000">
              <a:latin typeface="Arial"/>
              <a:ea typeface="Arial"/>
              <a:cs typeface="Arial"/>
              <a:sym typeface="Arial"/>
            </a:endParaRPr>
          </a:p>
          <a:p>
            <a:pPr marL="285750" lvl="0" indent="-279400" algn="l" rtl="0">
              <a:spcBef>
                <a:spcPts val="0"/>
              </a:spcBef>
              <a:spcAft>
                <a:spcPts val="0"/>
              </a:spcAft>
              <a:buClr>
                <a:schemeClr val="dk1"/>
              </a:buClr>
              <a:buSzPts val="1300"/>
              <a:buFont typeface="Arial"/>
              <a:buChar char="•"/>
            </a:pPr>
            <a:r>
              <a:rPr lang="en" sz="1300">
                <a:latin typeface="Arial"/>
                <a:ea typeface="Arial"/>
                <a:cs typeface="Arial"/>
                <a:sym typeface="Arial"/>
              </a:rPr>
              <a:t>2 contact center directors</a:t>
            </a:r>
            <a:endParaRPr sz="1300">
              <a:latin typeface="Arial"/>
              <a:ea typeface="Arial"/>
              <a:cs typeface="Arial"/>
              <a:sym typeface="Arial"/>
            </a:endParaRPr>
          </a:p>
          <a:p>
            <a:pPr marL="285750" lvl="0" indent="-279400" algn="l" rtl="0">
              <a:spcBef>
                <a:spcPts val="0"/>
              </a:spcBef>
              <a:spcAft>
                <a:spcPts val="0"/>
              </a:spcAft>
              <a:buClr>
                <a:schemeClr val="dk1"/>
              </a:buClr>
              <a:buSzPts val="1300"/>
              <a:buFont typeface="Arial"/>
              <a:buChar char="•"/>
            </a:pPr>
            <a:r>
              <a:rPr lang="en" sz="1300">
                <a:latin typeface="Arial"/>
                <a:ea typeface="Arial"/>
                <a:cs typeface="Arial"/>
                <a:sym typeface="Arial"/>
              </a:rPr>
              <a:t>6 data science managers in telecom and airlines</a:t>
            </a:r>
            <a:endParaRPr sz="1300">
              <a:latin typeface="Arial"/>
              <a:ea typeface="Arial"/>
              <a:cs typeface="Arial"/>
              <a:sym typeface="Arial"/>
            </a:endParaRPr>
          </a:p>
          <a:p>
            <a:pPr marL="285750" lvl="0" indent="-279400" algn="l" rtl="0">
              <a:spcBef>
                <a:spcPts val="0"/>
              </a:spcBef>
              <a:spcAft>
                <a:spcPts val="0"/>
              </a:spcAft>
              <a:buClr>
                <a:schemeClr val="dk1"/>
              </a:buClr>
              <a:buSzPts val="1300"/>
              <a:buFont typeface="Arial"/>
              <a:buChar char="•"/>
            </a:pPr>
            <a:r>
              <a:rPr lang="en" sz="1300">
                <a:latin typeface="Arial"/>
                <a:ea typeface="Arial"/>
                <a:cs typeface="Arial"/>
                <a:sym typeface="Arial"/>
              </a:rPr>
              <a:t>1 quant trading firm manager</a:t>
            </a:r>
            <a:endParaRPr sz="1300">
              <a:latin typeface="Arial"/>
              <a:ea typeface="Arial"/>
              <a:cs typeface="Arial"/>
              <a:sym typeface="Arial"/>
            </a:endParaRPr>
          </a:p>
          <a:p>
            <a:pPr marL="285750" lvl="0" indent="-279400" algn="l" rtl="0">
              <a:spcBef>
                <a:spcPts val="0"/>
              </a:spcBef>
              <a:spcAft>
                <a:spcPts val="0"/>
              </a:spcAft>
              <a:buClr>
                <a:schemeClr val="dk1"/>
              </a:buClr>
              <a:buSzPts val="1300"/>
              <a:buFont typeface="Arial"/>
              <a:buChar char="•"/>
            </a:pPr>
            <a:r>
              <a:rPr lang="en" sz="1300">
                <a:latin typeface="Arial"/>
                <a:ea typeface="Arial"/>
                <a:cs typeface="Arial"/>
                <a:sym typeface="Arial"/>
              </a:rPr>
              <a:t>2 R&amp;D directors in data-driven businesses</a:t>
            </a:r>
            <a:endParaRPr sz="1300">
              <a:latin typeface="Arial"/>
              <a:ea typeface="Arial"/>
              <a:cs typeface="Arial"/>
              <a:sym typeface="Arial"/>
            </a:endParaRPr>
          </a:p>
          <a:p>
            <a:pPr marL="285750" lvl="0" indent="-279400" algn="l" rtl="0">
              <a:spcBef>
                <a:spcPts val="0"/>
              </a:spcBef>
              <a:spcAft>
                <a:spcPts val="0"/>
              </a:spcAft>
              <a:buClr>
                <a:schemeClr val="dk1"/>
              </a:buClr>
              <a:buSzPts val="1300"/>
              <a:buFont typeface="Arial"/>
              <a:buChar char="•"/>
            </a:pPr>
            <a:r>
              <a:rPr lang="en" sz="1300">
                <a:latin typeface="Arial"/>
                <a:ea typeface="Arial"/>
                <a:cs typeface="Arial"/>
                <a:sym typeface="Arial"/>
              </a:rPr>
              <a:t>4 ML researchers</a:t>
            </a:r>
            <a:endParaRPr sz="1300">
              <a:latin typeface="Arial"/>
              <a:ea typeface="Arial"/>
              <a:cs typeface="Arial"/>
              <a:sym typeface="Arial"/>
            </a:endParaRPr>
          </a:p>
          <a:p>
            <a:pPr marL="285750" lvl="0" indent="-279400" algn="l" rtl="0">
              <a:spcBef>
                <a:spcPts val="0"/>
              </a:spcBef>
              <a:spcAft>
                <a:spcPts val="0"/>
              </a:spcAft>
              <a:buClr>
                <a:schemeClr val="dk1"/>
              </a:buClr>
              <a:buSzPts val="1300"/>
              <a:buFont typeface="Arial"/>
              <a:buChar char="•"/>
            </a:pPr>
            <a:r>
              <a:rPr lang="en" sz="1300">
                <a:latin typeface="Arial"/>
                <a:ea typeface="Arial"/>
                <a:cs typeface="Arial"/>
                <a:sym typeface="Arial"/>
              </a:rPr>
              <a:t>5 private equity analysts/consultants</a:t>
            </a:r>
            <a:endParaRPr sz="1700">
              <a:latin typeface="Arial"/>
              <a:ea typeface="Arial"/>
              <a:cs typeface="Arial"/>
              <a:sym typeface="Arial"/>
            </a:endParaRPr>
          </a:p>
          <a:p>
            <a:pPr marL="0" lvl="0" indent="0" algn="l" rtl="0">
              <a:spcBef>
                <a:spcPts val="270"/>
              </a:spcBef>
              <a:spcAft>
                <a:spcPts val="0"/>
              </a:spcAft>
              <a:buClr>
                <a:schemeClr val="dk1"/>
              </a:buClr>
              <a:buSzPts val="1100"/>
              <a:buFont typeface="Arial"/>
              <a:buNone/>
            </a:pPr>
            <a:r>
              <a:rPr lang="en" sz="2000" b="1">
                <a:solidFill>
                  <a:schemeClr val="lt1"/>
                </a:solidFill>
                <a:latin typeface="Arial"/>
                <a:ea typeface="Arial"/>
                <a:cs typeface="Arial"/>
                <a:sym typeface="Arial"/>
              </a:rPr>
              <a:t>What we expected</a:t>
            </a:r>
            <a:endParaRPr sz="2000">
              <a:latin typeface="Arial"/>
              <a:ea typeface="Arial"/>
              <a:cs typeface="Arial"/>
              <a:sym typeface="Arial"/>
            </a:endParaRPr>
          </a:p>
          <a:p>
            <a:pPr marL="0" lvl="0" indent="0" algn="l" rtl="0">
              <a:lnSpc>
                <a:spcPct val="100000"/>
              </a:lnSpc>
              <a:spcBef>
                <a:spcPts val="0"/>
              </a:spcBef>
              <a:spcAft>
                <a:spcPts val="0"/>
              </a:spcAft>
              <a:buNone/>
            </a:pPr>
            <a:r>
              <a:rPr lang="en" sz="1600" i="1">
                <a:solidFill>
                  <a:schemeClr val="lt1"/>
                </a:solidFill>
                <a:latin typeface="Arial"/>
                <a:ea typeface="Arial"/>
                <a:cs typeface="Arial"/>
                <a:sym typeface="Arial"/>
              </a:rPr>
              <a:t>Uber drivers want a tool to help them file ta	</a:t>
            </a:r>
            <a:r>
              <a:rPr lang="en" sz="2000" b="1">
                <a:latin typeface="Arial"/>
                <a:ea typeface="Arial"/>
                <a:cs typeface="Arial"/>
                <a:sym typeface="Arial"/>
              </a:rPr>
              <a:t>What we learned:</a:t>
            </a:r>
            <a:endParaRPr sz="2000" b="1">
              <a:latin typeface="Arial"/>
              <a:ea typeface="Arial"/>
              <a:cs typeface="Arial"/>
              <a:sym typeface="Arial"/>
            </a:endParaRPr>
          </a:p>
          <a:p>
            <a:pPr marL="0" lvl="0" indent="0" algn="l" rtl="0">
              <a:lnSpc>
                <a:spcPct val="100000"/>
              </a:lnSpc>
              <a:spcBef>
                <a:spcPts val="0"/>
              </a:spcBef>
              <a:spcAft>
                <a:spcPts val="0"/>
              </a:spcAft>
              <a:buNone/>
            </a:pPr>
            <a:r>
              <a:rPr lang="en" sz="1600" i="1">
                <a:solidFill>
                  <a:srgbClr val="17E2A0"/>
                </a:solidFill>
                <a:latin typeface="Arial"/>
                <a:ea typeface="Arial"/>
                <a:cs typeface="Arial"/>
                <a:sym typeface="Arial"/>
              </a:rPr>
              <a:t>Despite the best efforts of internal data science teams and external consultants, data consumers still need help with unstructured data.</a:t>
            </a:r>
            <a:endParaRPr sz="1600" i="1">
              <a:solidFill>
                <a:srgbClr val="17E2A0"/>
              </a:solidFill>
              <a:latin typeface="Arial"/>
              <a:ea typeface="Arial"/>
              <a:cs typeface="Arial"/>
              <a:sym typeface="Arial"/>
            </a:endParaRPr>
          </a:p>
        </p:txBody>
      </p:sp>
      <p:sp>
        <p:nvSpPr>
          <p:cNvPr id="788" name="Google Shape;788;p50"/>
          <p:cNvSpPr txBox="1"/>
          <p:nvPr/>
        </p:nvSpPr>
        <p:spPr>
          <a:xfrm>
            <a:off x="5509400" y="1200150"/>
            <a:ext cx="3634500" cy="3465900"/>
          </a:xfrm>
          <a:prstGeom prst="rect">
            <a:avLst/>
          </a:prstGeom>
          <a:solidFill>
            <a:srgbClr val="434343"/>
          </a:solidFill>
          <a:ln>
            <a:noFill/>
          </a:ln>
        </p:spPr>
        <p:txBody>
          <a:bodyPr spcFirstLastPara="1" wrap="square" lIns="365750" tIns="274300" rIns="365750" bIns="274300" anchor="t" anchorCtr="0">
            <a:noAutofit/>
          </a:bodyPr>
          <a:lstStyle/>
          <a:p>
            <a:pPr marL="0" lvl="0" indent="0" algn="l" rtl="0">
              <a:spcBef>
                <a:spcPts val="0"/>
              </a:spcBef>
              <a:spcAft>
                <a:spcPts val="0"/>
              </a:spcAft>
              <a:buNone/>
            </a:pPr>
            <a:r>
              <a:rPr lang="en" sz="2200" b="1">
                <a:solidFill>
                  <a:srgbClr val="FFFFFF"/>
                </a:solidFill>
              </a:rPr>
              <a:t>“After spending a few million on Calabrio we have yet to generate useful insight”</a:t>
            </a:r>
            <a:endParaRPr sz="2200" b="1">
              <a:solidFill>
                <a:srgbClr val="FFFFFF"/>
              </a:solidFill>
            </a:endParaRPr>
          </a:p>
          <a:p>
            <a:pPr marL="0" lvl="0" indent="0" algn="l" rtl="0">
              <a:spcBef>
                <a:spcPts val="0"/>
              </a:spcBef>
              <a:spcAft>
                <a:spcPts val="0"/>
              </a:spcAft>
              <a:buNone/>
            </a:pPr>
            <a:endParaRPr sz="2400" b="1">
              <a:solidFill>
                <a:srgbClr val="FFFFFF"/>
              </a:solidFill>
            </a:endParaRPr>
          </a:p>
          <a:p>
            <a:pPr marL="457200" lvl="0" indent="-342900" algn="l" rtl="0">
              <a:spcBef>
                <a:spcPts val="0"/>
              </a:spcBef>
              <a:spcAft>
                <a:spcPts val="0"/>
              </a:spcAft>
              <a:buClr>
                <a:srgbClr val="FFFFFF"/>
              </a:buClr>
              <a:buSzPts val="1800"/>
              <a:buChar char="-"/>
            </a:pPr>
            <a:r>
              <a:rPr lang="en" sz="1800" b="1">
                <a:solidFill>
                  <a:srgbClr val="FFFFFF"/>
                </a:solidFill>
              </a:rPr>
              <a:t>Director of contact center</a:t>
            </a:r>
            <a:endParaRPr sz="1800" b="1">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51"/>
          <p:cNvSpPr txBox="1">
            <a:spLocks noGrp="1"/>
          </p:cNvSpPr>
          <p:nvPr>
            <p:ph type="body" idx="1"/>
          </p:nvPr>
        </p:nvSpPr>
        <p:spPr>
          <a:xfrm>
            <a:off x="311700" y="744175"/>
            <a:ext cx="8520600" cy="4310700"/>
          </a:xfrm>
          <a:prstGeom prst="rect">
            <a:avLst/>
          </a:prstGeom>
        </p:spPr>
        <p:txBody>
          <a:bodyPr spcFirstLastPara="1" wrap="square" lIns="91425" tIns="45700" rIns="91425" bIns="45700" anchor="t" anchorCtr="0">
            <a:normAutofit fontScale="77500" lnSpcReduction="10000"/>
          </a:bodyPr>
          <a:lstStyle/>
          <a:p>
            <a:pPr marL="457200" lvl="0" indent="-317182" algn="l" rtl="0">
              <a:spcBef>
                <a:spcPts val="270"/>
              </a:spcBef>
              <a:spcAft>
                <a:spcPts val="0"/>
              </a:spcAft>
              <a:buSzPct val="100000"/>
              <a:buChar char="▪"/>
            </a:pPr>
            <a:r>
              <a:rPr lang="en"/>
              <a:t>Discovery / Evaluation of places is a problem / not fun</a:t>
            </a:r>
            <a:endParaRPr/>
          </a:p>
          <a:p>
            <a:pPr marL="914400" lvl="1" indent="-317182" algn="l" rtl="0">
              <a:spcBef>
                <a:spcPts val="0"/>
              </a:spcBef>
              <a:spcAft>
                <a:spcPts val="0"/>
              </a:spcAft>
              <a:buSzPct val="128571"/>
              <a:buChar char="•"/>
            </a:pPr>
            <a:r>
              <a:rPr lang="en"/>
              <a:t>Customers currently browse through many websites to discover places they want to go to (information is fragmented)</a:t>
            </a:r>
            <a:endParaRPr/>
          </a:p>
          <a:p>
            <a:pPr marL="914400" lvl="1" indent="-317182" algn="l" rtl="0">
              <a:spcBef>
                <a:spcPts val="0"/>
              </a:spcBef>
              <a:spcAft>
                <a:spcPts val="0"/>
              </a:spcAft>
              <a:buSzPct val="128571"/>
              <a:buChar char="•"/>
            </a:pPr>
            <a:r>
              <a:rPr lang="en"/>
              <a:t>Customers have to reread multiple itinaries and have to combine those to get an individual trip</a:t>
            </a:r>
            <a:endParaRPr/>
          </a:p>
          <a:p>
            <a:pPr marL="914400" lvl="1" indent="-317182" algn="l" rtl="0">
              <a:spcBef>
                <a:spcPts val="0"/>
              </a:spcBef>
              <a:spcAft>
                <a:spcPts val="0"/>
              </a:spcAft>
              <a:buSzPct val="128571"/>
              <a:buChar char="•"/>
            </a:pPr>
            <a:r>
              <a:rPr lang="en"/>
              <a:t>All-in one solutions with information per region (e.g. lonely planet) is exhausting to read through due to information overload and focus on text</a:t>
            </a:r>
            <a:endParaRPr/>
          </a:p>
          <a:p>
            <a:pPr marL="914400" lvl="1" indent="-317182" algn="l" rtl="0">
              <a:spcBef>
                <a:spcPts val="0"/>
              </a:spcBef>
              <a:spcAft>
                <a:spcPts val="0"/>
              </a:spcAft>
              <a:buSzPct val="128571"/>
              <a:buChar char="•"/>
            </a:pPr>
            <a:r>
              <a:rPr lang="en"/>
              <a:t>Customers prefer short videos  to assess if they want to visit a place</a:t>
            </a:r>
            <a:endParaRPr/>
          </a:p>
          <a:p>
            <a:pPr marL="457200" lvl="0" indent="-317182" algn="l" rtl="0">
              <a:spcBef>
                <a:spcPts val="0"/>
              </a:spcBef>
              <a:spcAft>
                <a:spcPts val="0"/>
              </a:spcAft>
              <a:buSzPct val="100000"/>
              <a:buChar char="▪"/>
            </a:pPr>
            <a:r>
              <a:rPr lang="en"/>
              <a:t>Planning of itineraries</a:t>
            </a:r>
            <a:endParaRPr/>
          </a:p>
          <a:p>
            <a:pPr marL="914400" lvl="1" indent="-317182" algn="l" rtl="0">
              <a:spcBef>
                <a:spcPts val="0"/>
              </a:spcBef>
              <a:spcAft>
                <a:spcPts val="0"/>
              </a:spcAft>
              <a:buSzPct val="128571"/>
              <a:buChar char="•"/>
            </a:pPr>
            <a:r>
              <a:rPr lang="en"/>
              <a:t>Customers currently use multiple websites to book their trip (e.g. hotels, flights, …) and thus, need to access all of those when canceling a trip</a:t>
            </a:r>
            <a:endParaRPr/>
          </a:p>
          <a:p>
            <a:pPr marL="914400" lvl="1" indent="-317182" algn="l" rtl="0">
              <a:spcBef>
                <a:spcPts val="0"/>
              </a:spcBef>
              <a:spcAft>
                <a:spcPts val="0"/>
              </a:spcAft>
              <a:buSzPct val="128571"/>
              <a:buChar char="•"/>
            </a:pPr>
            <a:r>
              <a:rPr lang="en"/>
              <a:t>Customers prefer to plan an individual trip as opposed to getting predefined itineraries from lonely planet or other internet websites</a:t>
            </a:r>
            <a:endParaRPr/>
          </a:p>
          <a:p>
            <a:pPr marL="914400" lvl="1" indent="-317182" algn="l" rtl="0">
              <a:spcBef>
                <a:spcPts val="0"/>
              </a:spcBef>
              <a:spcAft>
                <a:spcPts val="0"/>
              </a:spcAft>
              <a:buSzPct val="128571"/>
              <a:buChar char="•"/>
            </a:pPr>
            <a:r>
              <a:rPr lang="en"/>
              <a:t>Customers prefer to arrange their trip as a sorted list of itinerary spots </a:t>
            </a:r>
            <a:endParaRPr/>
          </a:p>
          <a:p>
            <a:pPr marL="914400" lvl="1" indent="-317182" algn="l" rtl="0">
              <a:spcBef>
                <a:spcPts val="0"/>
              </a:spcBef>
              <a:spcAft>
                <a:spcPts val="0"/>
              </a:spcAft>
              <a:buSzPct val="128571"/>
              <a:buChar char="•"/>
            </a:pPr>
            <a:r>
              <a:rPr lang="en"/>
              <a:t>Customers want to customize lists and add custom spots</a:t>
            </a:r>
            <a:endParaRPr/>
          </a:p>
          <a:p>
            <a:pPr marL="914400" lvl="1" indent="-317182" algn="l" rtl="0">
              <a:spcBef>
                <a:spcPts val="0"/>
              </a:spcBef>
              <a:spcAft>
                <a:spcPts val="0"/>
              </a:spcAft>
              <a:buSzPct val="128571"/>
              <a:buChar char="•"/>
            </a:pPr>
            <a:r>
              <a:rPr lang="en"/>
              <a:t>Customers are willing to pay for a travel office to create an offer from this itinerary list</a:t>
            </a:r>
            <a:endParaRPr/>
          </a:p>
          <a:p>
            <a:pPr marL="457200" lvl="0" indent="-317182" algn="l" rtl="0">
              <a:spcBef>
                <a:spcPts val="0"/>
              </a:spcBef>
              <a:spcAft>
                <a:spcPts val="0"/>
              </a:spcAft>
              <a:buSzPct val="100000"/>
              <a:buChar char="▪"/>
            </a:pPr>
            <a:r>
              <a:rPr lang="en"/>
              <a:t>Outsource itinerary creation (MVP 2.2.)</a:t>
            </a:r>
            <a:endParaRPr/>
          </a:p>
          <a:p>
            <a:pPr marL="914400" lvl="1" indent="-317182" algn="l" rtl="0">
              <a:spcBef>
                <a:spcPts val="0"/>
              </a:spcBef>
              <a:spcAft>
                <a:spcPts val="0"/>
              </a:spcAft>
              <a:buSzPct val="128571"/>
              <a:buChar char="•"/>
            </a:pPr>
            <a:r>
              <a:rPr lang="en"/>
              <a:t>Travel offices are willing to take the itinerary plan from us and plan the trip based on this for the user </a:t>
            </a:r>
            <a:endParaRPr/>
          </a:p>
          <a:p>
            <a:pPr marL="914400" lvl="1" indent="-317182" algn="l" rtl="0">
              <a:spcBef>
                <a:spcPts val="0"/>
              </a:spcBef>
              <a:spcAft>
                <a:spcPts val="0"/>
              </a:spcAft>
              <a:buSzPct val="128571"/>
              <a:buChar char="•"/>
            </a:pPr>
            <a:r>
              <a:rPr lang="en"/>
              <a:t>Travel offices are willing to pay us provision for each plan they create </a:t>
            </a:r>
            <a:endParaRPr/>
          </a:p>
          <a:p>
            <a:pPr marL="914400" lvl="1" indent="-317182" algn="l" rtl="0">
              <a:spcBef>
                <a:spcPts val="0"/>
              </a:spcBef>
              <a:spcAft>
                <a:spcPts val="0"/>
              </a:spcAft>
              <a:buSzPct val="128571"/>
              <a:buChar char="•"/>
            </a:pPr>
            <a:r>
              <a:rPr lang="en"/>
              <a:t>Customers are more willing to book through an agent if the travel office is known (e.g. book this with neckermann reisen)</a:t>
            </a:r>
            <a:endParaRPr/>
          </a:p>
          <a:p>
            <a:pPr marL="457200" lvl="0" indent="-312261" algn="l" rtl="0">
              <a:spcBef>
                <a:spcPts val="0"/>
              </a:spcBef>
              <a:spcAft>
                <a:spcPts val="0"/>
              </a:spcAft>
              <a:buSzPct val="100000"/>
              <a:buChar char="▪"/>
            </a:pPr>
            <a:r>
              <a:rPr lang="en" sz="1700"/>
              <a:t>Revenue Streams</a:t>
            </a:r>
            <a:endParaRPr sz="1700"/>
          </a:p>
          <a:p>
            <a:pPr marL="914400" lvl="1" indent="-295036" algn="l" rtl="0">
              <a:spcBef>
                <a:spcPts val="0"/>
              </a:spcBef>
              <a:spcAft>
                <a:spcPts val="0"/>
              </a:spcAft>
              <a:buSzPct val="100000"/>
              <a:buChar char="•"/>
            </a:pPr>
            <a:r>
              <a:rPr lang="en" sz="1350"/>
              <a:t>Customers would pay for agents to create their predefined itinerary for them and to book it all through one click</a:t>
            </a:r>
            <a:endParaRPr sz="1350"/>
          </a:p>
          <a:p>
            <a:pPr marL="914400" lvl="1" indent="-295036" algn="l" rtl="0">
              <a:spcBef>
                <a:spcPts val="0"/>
              </a:spcBef>
              <a:spcAft>
                <a:spcPts val="0"/>
              </a:spcAft>
              <a:buSzPct val="100000"/>
              <a:buChar char="•"/>
            </a:pPr>
            <a:r>
              <a:rPr lang="en" sz="1350"/>
              <a:t>Customers would go to booking.com through affiliate links</a:t>
            </a:r>
            <a:endParaRPr sz="1350"/>
          </a:p>
          <a:p>
            <a:pPr marL="457200" lvl="0" indent="-317182" algn="l" rtl="0">
              <a:spcBef>
                <a:spcPts val="0"/>
              </a:spcBef>
              <a:spcAft>
                <a:spcPts val="0"/>
              </a:spcAft>
              <a:buSzPct val="100000"/>
              <a:buChar char="▪"/>
            </a:pPr>
            <a:r>
              <a:rPr lang="en"/>
              <a:t>Content creation</a:t>
            </a:r>
            <a:endParaRPr/>
          </a:p>
          <a:p>
            <a:pPr marL="914400" lvl="1" indent="-317182" algn="l" rtl="0">
              <a:spcBef>
                <a:spcPts val="0"/>
              </a:spcBef>
              <a:spcAft>
                <a:spcPts val="0"/>
              </a:spcAft>
              <a:buSzPct val="128571"/>
              <a:buChar char="•"/>
            </a:pPr>
            <a:r>
              <a:rPr lang="en"/>
              <a:t>Location marketing of regions are willing to create content in order to attract more users to their region</a:t>
            </a:r>
            <a:endParaRPr/>
          </a:p>
        </p:txBody>
      </p:sp>
      <p:sp>
        <p:nvSpPr>
          <p:cNvPr id="794" name="Google Shape;794;p51"/>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Hypothesis brainstorm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52"/>
          <p:cNvSpPr txBox="1">
            <a:spLocks noGrp="1"/>
          </p:cNvSpPr>
          <p:nvPr>
            <p:ph type="body" idx="1"/>
          </p:nvPr>
        </p:nvSpPr>
        <p:spPr>
          <a:xfrm>
            <a:off x="311700" y="744175"/>
            <a:ext cx="8520600" cy="4310700"/>
          </a:xfrm>
          <a:prstGeom prst="rect">
            <a:avLst/>
          </a:prstGeom>
        </p:spPr>
        <p:txBody>
          <a:bodyPr spcFirstLastPara="1" wrap="square" lIns="91425" tIns="45700" rIns="91425" bIns="45700" anchor="t" anchorCtr="0">
            <a:normAutofit/>
          </a:bodyPr>
          <a:lstStyle/>
          <a:p>
            <a:pPr marL="457200" lvl="0" indent="-342900" algn="l" rtl="0">
              <a:spcBef>
                <a:spcPts val="270"/>
              </a:spcBef>
              <a:spcAft>
                <a:spcPts val="0"/>
              </a:spcAft>
              <a:buSzPts val="1800"/>
              <a:buChar char="▪"/>
            </a:pPr>
            <a:r>
              <a:rPr lang="en"/>
              <a:t>How do customers currently plan their trips</a:t>
            </a:r>
            <a:endParaRPr/>
          </a:p>
          <a:p>
            <a:pPr marL="0" lvl="0" indent="0" algn="l" rtl="0">
              <a:spcBef>
                <a:spcPts val="270"/>
              </a:spcBef>
              <a:spcAft>
                <a:spcPts val="0"/>
              </a:spcAft>
              <a:buNone/>
            </a:pPr>
            <a:endParaRPr/>
          </a:p>
          <a:p>
            <a:pPr marL="0" lvl="0" indent="0" algn="l" rtl="0">
              <a:spcBef>
                <a:spcPts val="270"/>
              </a:spcBef>
              <a:spcAft>
                <a:spcPts val="0"/>
              </a:spcAft>
              <a:buNone/>
            </a:pPr>
            <a:r>
              <a:rPr lang="en" u="sng">
                <a:solidFill>
                  <a:schemeClr val="hlink"/>
                </a:solidFill>
                <a:hlinkClick r:id="rId3"/>
              </a:rPr>
              <a:t>https://docs.google.com/document/d/19ceaAfSzC-NZffRz4BgzFi64DK-THguQ3r1bVybcCEI/edit</a:t>
            </a:r>
            <a:endParaRPr/>
          </a:p>
          <a:p>
            <a:pPr marL="0" lvl="0" indent="0" algn="l" rtl="0">
              <a:spcBef>
                <a:spcPts val="270"/>
              </a:spcBef>
              <a:spcAft>
                <a:spcPts val="0"/>
              </a:spcAft>
              <a:buNone/>
            </a:pPr>
            <a:endParaRPr/>
          </a:p>
          <a:p>
            <a:pPr marL="0" lvl="0" indent="0" algn="l" rtl="0">
              <a:spcBef>
                <a:spcPts val="270"/>
              </a:spcBef>
              <a:spcAft>
                <a:spcPts val="0"/>
              </a:spcAft>
              <a:buNone/>
            </a:pPr>
            <a:r>
              <a:rPr lang="en" u="sng">
                <a:solidFill>
                  <a:schemeClr val="hlink"/>
                </a:solidFill>
                <a:hlinkClick r:id="rId4"/>
              </a:rPr>
              <a:t>https://docs.google.com/document/d/1GQzypdHbnW-RKQ92siHY3VRtTp9gq6lfMm_HwPj5YMw/edit</a:t>
            </a:r>
            <a:endParaRPr/>
          </a:p>
          <a:p>
            <a:pPr marL="0" lvl="0" indent="0" algn="l" rtl="0">
              <a:spcBef>
                <a:spcPts val="270"/>
              </a:spcBef>
              <a:spcAft>
                <a:spcPts val="0"/>
              </a:spcAft>
              <a:buNone/>
            </a:pPr>
            <a:endParaRPr/>
          </a:p>
          <a:p>
            <a:pPr marL="0" lvl="0" indent="0" algn="l" rtl="0">
              <a:spcBef>
                <a:spcPts val="270"/>
              </a:spcBef>
              <a:spcAft>
                <a:spcPts val="0"/>
              </a:spcAft>
              <a:buNone/>
            </a:pPr>
            <a:r>
              <a:rPr lang="en"/>
              <a:t>https://docs.google.com/document/d/112IR-6R3Xy2Jl4PDza457S8g6uhQ5oqhAtw8mntCTpA/edit</a:t>
            </a:r>
            <a:endParaRPr/>
          </a:p>
        </p:txBody>
      </p:sp>
      <p:sp>
        <p:nvSpPr>
          <p:cNvPr id="800" name="Google Shape;800;p52"/>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Links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3"/>
          <p:cNvSpPr txBox="1">
            <a:spLocks noGrp="1"/>
          </p:cNvSpPr>
          <p:nvPr>
            <p:ph type="title"/>
          </p:nvPr>
        </p:nvSpPr>
        <p:spPr>
          <a:xfrm>
            <a:off x="162600" y="129775"/>
            <a:ext cx="83718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
              <a:t>Test 001: Price and Conversion Rate  </a:t>
            </a:r>
            <a:endParaRPr/>
          </a:p>
        </p:txBody>
      </p:sp>
      <p:sp>
        <p:nvSpPr>
          <p:cNvPr id="806" name="Google Shape;806;p53"/>
          <p:cNvSpPr txBox="1"/>
          <p:nvPr/>
        </p:nvSpPr>
        <p:spPr>
          <a:xfrm>
            <a:off x="273900" y="1285925"/>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HYPOTHESIS</a:t>
            </a:r>
            <a:endParaRPr b="1">
              <a:solidFill>
                <a:srgbClr val="999999"/>
              </a:solidFill>
            </a:endParaRPr>
          </a:p>
        </p:txBody>
      </p:sp>
      <p:sp>
        <p:nvSpPr>
          <p:cNvPr id="807" name="Google Shape;807;p53"/>
          <p:cNvSpPr txBox="1"/>
          <p:nvPr/>
        </p:nvSpPr>
        <p:spPr>
          <a:xfrm>
            <a:off x="238800" y="2206500"/>
            <a:ext cx="1586400" cy="687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OUR TEST</a:t>
            </a:r>
            <a:endParaRPr b="1">
              <a:solidFill>
                <a:srgbClr val="999999"/>
              </a:solidFill>
            </a:endParaRPr>
          </a:p>
        </p:txBody>
      </p:sp>
      <p:sp>
        <p:nvSpPr>
          <p:cNvPr id="808" name="Google Shape;808;p53"/>
          <p:cNvSpPr txBox="1"/>
          <p:nvPr/>
        </p:nvSpPr>
        <p:spPr>
          <a:xfrm>
            <a:off x="273900" y="3396704"/>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METRIC</a:t>
            </a:r>
            <a:endParaRPr b="1">
              <a:solidFill>
                <a:srgbClr val="999999"/>
              </a:solidFill>
            </a:endParaRPr>
          </a:p>
        </p:txBody>
      </p:sp>
      <p:sp>
        <p:nvSpPr>
          <p:cNvPr id="809" name="Google Shape;809;p53"/>
          <p:cNvSpPr txBox="1"/>
          <p:nvPr/>
        </p:nvSpPr>
        <p:spPr>
          <a:xfrm>
            <a:off x="93000" y="4363825"/>
            <a:ext cx="17322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WE’RE RIGHT IF</a:t>
            </a:r>
            <a:endParaRPr b="1">
              <a:solidFill>
                <a:srgbClr val="999999"/>
              </a:solidFill>
            </a:endParaRPr>
          </a:p>
        </p:txBody>
      </p:sp>
      <p:sp>
        <p:nvSpPr>
          <p:cNvPr id="810" name="Google Shape;810;p53"/>
          <p:cNvSpPr txBox="1"/>
          <p:nvPr/>
        </p:nvSpPr>
        <p:spPr>
          <a:xfrm>
            <a:off x="1933450" y="1021175"/>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Freelancers will pay for a tax withholdings service</a:t>
            </a:r>
            <a:endParaRPr sz="1600" b="1">
              <a:solidFill>
                <a:srgbClr val="FFFFFF"/>
              </a:solidFill>
            </a:endParaRPr>
          </a:p>
        </p:txBody>
      </p:sp>
      <p:sp>
        <p:nvSpPr>
          <p:cNvPr id="811" name="Google Shape;811;p53"/>
          <p:cNvSpPr txBox="1"/>
          <p:nvPr/>
        </p:nvSpPr>
        <p:spPr>
          <a:xfrm>
            <a:off x="1933450" y="2066047"/>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Facebook ad to self-employed</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ask 10 customers same interview question)	</a:t>
            </a:r>
            <a:endParaRPr sz="1600" b="1" i="1">
              <a:solidFill>
                <a:srgbClr val="FFFFFF"/>
              </a:solidFill>
            </a:endParaRPr>
          </a:p>
        </p:txBody>
      </p:sp>
      <p:sp>
        <p:nvSpPr>
          <p:cNvPr id="812" name="Google Shape;812;p53"/>
          <p:cNvSpPr txBox="1"/>
          <p:nvPr/>
        </p:nvSpPr>
        <p:spPr>
          <a:xfrm>
            <a:off x="1933450" y="3110953"/>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 traffic: Ad → landing page →  click “Enroll” button</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6/10 will say yes)</a:t>
            </a:r>
            <a:endParaRPr sz="1600" b="1" i="1">
              <a:solidFill>
                <a:srgbClr val="FFFFFF"/>
              </a:solidFill>
            </a:endParaRPr>
          </a:p>
        </p:txBody>
      </p:sp>
      <p:sp>
        <p:nvSpPr>
          <p:cNvPr id="813" name="Google Shape;813;p53"/>
          <p:cNvSpPr txBox="1"/>
          <p:nvPr/>
        </p:nvSpPr>
        <p:spPr>
          <a:xfrm>
            <a:off x="1933450" y="4155825"/>
            <a:ext cx="3744000" cy="849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conversion rate is &gt; 15%</a:t>
            </a:r>
            <a:endParaRPr sz="1600" b="1">
              <a:solidFill>
                <a:srgbClr val="FFFFFF"/>
              </a:solidFill>
            </a:endParaRPr>
          </a:p>
        </p:txBody>
      </p:sp>
      <p:sp>
        <p:nvSpPr>
          <p:cNvPr id="814" name="Google Shape;814;p53"/>
          <p:cNvSpPr/>
          <p:nvPr/>
        </p:nvSpPr>
        <p:spPr>
          <a:xfrm>
            <a:off x="7626350" y="0"/>
            <a:ext cx="1331100" cy="222300"/>
          </a:xfrm>
          <a:prstGeom prst="round2SameRect">
            <a:avLst>
              <a:gd name="adj1" fmla="val 0"/>
              <a:gd name="adj2" fmla="val 50000"/>
            </a:avLst>
          </a:prstGeom>
          <a:solidFill>
            <a:srgbClr val="14CC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rPr>
              <a:t>Test Card</a:t>
            </a:r>
            <a:endParaRPr sz="1100">
              <a:solidFill>
                <a:srgbClr val="FFFFFF"/>
              </a:solidFill>
            </a:endParaRPr>
          </a:p>
        </p:txBody>
      </p:sp>
      <p:sp>
        <p:nvSpPr>
          <p:cNvPr id="815" name="Google Shape;815;p53"/>
          <p:cNvSpPr txBox="1"/>
          <p:nvPr/>
        </p:nvSpPr>
        <p:spPr>
          <a:xfrm>
            <a:off x="6623800" y="987175"/>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RESULT</a:t>
            </a:r>
            <a:endParaRPr b="1">
              <a:solidFill>
                <a:srgbClr val="999999"/>
              </a:solidFill>
            </a:endParaRPr>
          </a:p>
        </p:txBody>
      </p:sp>
      <p:sp>
        <p:nvSpPr>
          <p:cNvPr id="816" name="Google Shape;816;p53"/>
          <p:cNvSpPr txBox="1"/>
          <p:nvPr/>
        </p:nvSpPr>
        <p:spPr>
          <a:xfrm>
            <a:off x="6130900" y="1331275"/>
            <a:ext cx="2572200" cy="1556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rPr>
              <a:t>5% conversion rate</a:t>
            </a:r>
            <a:endParaRPr sz="1600" b="1">
              <a:solidFill>
                <a:srgbClr val="FF0000"/>
              </a:solidFill>
            </a:endParaRPr>
          </a:p>
          <a:p>
            <a:pPr marL="0" lvl="0" indent="0" algn="l" rtl="0">
              <a:spcBef>
                <a:spcPts val="0"/>
              </a:spcBef>
              <a:spcAft>
                <a:spcPts val="0"/>
              </a:spcAft>
              <a:buNone/>
            </a:pPr>
            <a:endParaRPr sz="1700" b="1">
              <a:solidFill>
                <a:srgbClr val="FF0000"/>
              </a:solidFill>
            </a:endParaRPr>
          </a:p>
        </p:txBody>
      </p:sp>
      <p:sp>
        <p:nvSpPr>
          <p:cNvPr id="817" name="Google Shape;817;p53"/>
          <p:cNvSpPr txBox="1"/>
          <p:nvPr/>
        </p:nvSpPr>
        <p:spPr>
          <a:xfrm>
            <a:off x="6623800" y="2924550"/>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NOW WHAT</a:t>
            </a:r>
            <a:endParaRPr b="1">
              <a:solidFill>
                <a:srgbClr val="999999"/>
              </a:solidFill>
            </a:endParaRPr>
          </a:p>
        </p:txBody>
      </p:sp>
      <p:sp>
        <p:nvSpPr>
          <p:cNvPr id="818" name="Google Shape;818;p53"/>
          <p:cNvSpPr txBox="1"/>
          <p:nvPr/>
        </p:nvSpPr>
        <p:spPr>
          <a:xfrm>
            <a:off x="6130900" y="3268650"/>
            <a:ext cx="2572200" cy="1550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[1] Run 3 new ads with varying headlines</a:t>
            </a:r>
            <a:endParaRPr sz="16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r>
              <a:rPr lang="en" sz="1600" b="1">
                <a:solidFill>
                  <a:srgbClr val="FFFFFF"/>
                </a:solidFill>
              </a:rPr>
              <a:t>[2] Interview bounced visitors, ask why</a:t>
            </a:r>
            <a:endParaRPr sz="1600"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42900" y="154475"/>
            <a:ext cx="8485800" cy="296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Value Proposition Canvas - Things to do /routes in ...</a:t>
            </a:r>
            <a:endParaRPr/>
          </a:p>
        </p:txBody>
      </p:sp>
      <p:sp>
        <p:nvSpPr>
          <p:cNvPr id="95" name="Google Shape;95;p18"/>
          <p:cNvSpPr txBox="1"/>
          <p:nvPr/>
        </p:nvSpPr>
        <p:spPr>
          <a:xfrm>
            <a:off x="216338" y="1547532"/>
            <a:ext cx="2000700" cy="33864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Products / Services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800" strike="sngStrike">
              <a:solidFill>
                <a:srgbClr val="FF0000"/>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Need to create travel mood (beautiful pictures/images per place/route, Music,...)</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Simple over complex (people want the information on first click) </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Need ranking (helps to prioritize) and categories (top national parks, family hotels,...)</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Knowledge aspect e.g. deepest lakes in the world</a:t>
            </a:r>
            <a:endParaRPr sz="800">
              <a:solidFill>
                <a:schemeClr val="dk1"/>
              </a:solidFill>
              <a:latin typeface="Helvetica Neue"/>
              <a:ea typeface="Helvetica Neue"/>
              <a:cs typeface="Helvetica Neue"/>
              <a:sym typeface="Helvetica Neue"/>
            </a:endParaRPr>
          </a:p>
        </p:txBody>
      </p:sp>
      <p:sp>
        <p:nvSpPr>
          <p:cNvPr id="96" name="Google Shape;96;p18"/>
          <p:cNvSpPr txBox="1"/>
          <p:nvPr/>
        </p:nvSpPr>
        <p:spPr>
          <a:xfrm>
            <a:off x="2217300" y="3240525"/>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 Relievers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285750" lvl="0" indent="-165100" algn="l" rtl="0">
              <a:spcBef>
                <a:spcPts val="0"/>
              </a:spcBef>
              <a:spcAft>
                <a:spcPts val="0"/>
              </a:spcAft>
              <a:buSzPts val="800"/>
              <a:buFont typeface="Helvetica Neue"/>
              <a:buChar char="●"/>
            </a:pPr>
            <a:r>
              <a:rPr lang="en" sz="800">
                <a:solidFill>
                  <a:srgbClr val="38761D"/>
                </a:solidFill>
                <a:latin typeface="Helvetica Neue"/>
                <a:ea typeface="Helvetica Neue"/>
                <a:cs typeface="Helvetica Neue"/>
                <a:sym typeface="Helvetica Neue"/>
              </a:rPr>
              <a:t>a</a:t>
            </a:r>
            <a:endParaRPr sz="800">
              <a:solidFill>
                <a:schemeClr val="dk1"/>
              </a:solidFill>
              <a:latin typeface="Helvetica Neue"/>
              <a:ea typeface="Helvetica Neue"/>
              <a:cs typeface="Helvetica Neue"/>
              <a:sym typeface="Helvetica Neue"/>
            </a:endParaRPr>
          </a:p>
          <a:p>
            <a:pPr marL="177800" lvl="0" indent="-8890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97" name="Google Shape;97;p18"/>
          <p:cNvSpPr txBox="1"/>
          <p:nvPr/>
        </p:nvSpPr>
        <p:spPr>
          <a:xfrm>
            <a:off x="2217293" y="1547481"/>
            <a:ext cx="21111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300" b="1">
                <a:solidFill>
                  <a:srgbClr val="084C61"/>
                </a:solidFill>
                <a:latin typeface="Helvetica Neue"/>
                <a:ea typeface="Helvetica Neue"/>
                <a:cs typeface="Helvetica Neue"/>
                <a:sym typeface="Helvetica Neue"/>
              </a:rPr>
              <a:t>Gain Creators</a:t>
            </a:r>
            <a:endParaRPr sz="1300" b="1">
              <a:solidFill>
                <a:srgbClr val="084C61"/>
              </a:solidFill>
              <a:latin typeface="Helvetica Neue"/>
              <a:ea typeface="Helvetica Neue"/>
              <a:cs typeface="Helvetica Neue"/>
              <a:sym typeface="Helvetica Neue"/>
            </a:endParaRPr>
          </a:p>
          <a:p>
            <a:pPr marL="457200" lvl="0" indent="0" algn="l" rtl="0">
              <a:spcBef>
                <a:spcPts val="0"/>
              </a:spcBef>
              <a:spcAft>
                <a:spcPts val="0"/>
              </a:spcAft>
              <a:buNone/>
            </a:pPr>
            <a:endParaRPr sz="900" strike="sngStrike">
              <a:solidFill>
                <a:srgbClr val="FF0000"/>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a</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98" name="Google Shape;98;p18"/>
          <p:cNvSpPr txBox="1"/>
          <p:nvPr/>
        </p:nvSpPr>
        <p:spPr>
          <a:xfrm>
            <a:off x="216338" y="808331"/>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Value Proposition</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Full-stack travel. Discover, plan, book.</a:t>
            </a:r>
            <a:endParaRPr sz="1000"/>
          </a:p>
        </p:txBody>
      </p:sp>
      <p:sp>
        <p:nvSpPr>
          <p:cNvPr id="99" name="Google Shape;99;p18"/>
          <p:cNvSpPr txBox="1"/>
          <p:nvPr/>
        </p:nvSpPr>
        <p:spPr>
          <a:xfrm>
            <a:off x="4987575" y="808256"/>
            <a:ext cx="4156500" cy="5829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b="1">
                <a:latin typeface="Helvetica Neue"/>
                <a:ea typeface="Helvetica Neue"/>
                <a:cs typeface="Helvetica Neue"/>
                <a:sym typeface="Helvetica Neue"/>
              </a:rPr>
              <a:t>Customer Segment</a:t>
            </a:r>
            <a:endParaRPr sz="1100" b="1">
              <a:latin typeface="Helvetica Neue"/>
              <a:ea typeface="Helvetica Neue"/>
              <a:cs typeface="Helvetica Neue"/>
              <a:sym typeface="Helvetica Neue"/>
            </a:endParaRPr>
          </a:p>
          <a:p>
            <a:pPr marL="0" lvl="0" indent="0" algn="ctr" rtl="0">
              <a:spcBef>
                <a:spcPts val="0"/>
              </a:spcBef>
              <a:spcAft>
                <a:spcPts val="0"/>
              </a:spcAft>
              <a:buNone/>
            </a:pPr>
            <a:r>
              <a:rPr lang="en" sz="1100">
                <a:latin typeface="Helvetica Neue"/>
                <a:ea typeface="Helvetica Neue"/>
                <a:cs typeface="Helvetica Neue"/>
                <a:sym typeface="Helvetica Neue"/>
              </a:rPr>
              <a:t>Travelers in planning stage - looking for best places, routes - or during travel - looking for things to do</a:t>
            </a:r>
            <a:endParaRPr sz="1100">
              <a:latin typeface="Helvetica Neue"/>
              <a:ea typeface="Helvetica Neue"/>
              <a:cs typeface="Helvetica Neue"/>
              <a:sym typeface="Helvetica Neue"/>
            </a:endParaRPr>
          </a:p>
        </p:txBody>
      </p:sp>
      <p:sp>
        <p:nvSpPr>
          <p:cNvPr id="100" name="Google Shape;100;p18"/>
          <p:cNvSpPr txBox="1"/>
          <p:nvPr/>
        </p:nvSpPr>
        <p:spPr>
          <a:xfrm>
            <a:off x="5037591" y="324058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Pains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600" strike="sngStrike">
              <a:solidFill>
                <a:srgbClr val="FF0000"/>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Find things to do at destination</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Rank things to do at destination</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Information overload (better 25 good things than 1000 things I need to search for)</a:t>
            </a:r>
            <a:endParaRPr sz="800">
              <a:solidFill>
                <a:schemeClr val="dk1"/>
              </a:solidFill>
              <a:latin typeface="Helvetica Neue"/>
              <a:ea typeface="Helvetica Neue"/>
              <a:cs typeface="Helvetica Neue"/>
              <a:sym typeface="Helvetica Neue"/>
            </a:endParaRPr>
          </a:p>
          <a:p>
            <a:pPr marL="285750" lvl="0" indent="-165100" algn="l" rtl="0">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Discover places to go to </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900" b="1">
              <a:latin typeface="Helvetica Neue"/>
              <a:ea typeface="Helvetica Neue"/>
              <a:cs typeface="Helvetica Neue"/>
              <a:sym typeface="Helvetica Neue"/>
            </a:endParaRPr>
          </a:p>
        </p:txBody>
      </p:sp>
      <p:sp>
        <p:nvSpPr>
          <p:cNvPr id="101" name="Google Shape;101;p18"/>
          <p:cNvSpPr txBox="1"/>
          <p:nvPr/>
        </p:nvSpPr>
        <p:spPr>
          <a:xfrm>
            <a:off x="5037591" y="1547532"/>
            <a:ext cx="2000700" cy="16932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Gains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600">
              <a:latin typeface="Helvetica Neue"/>
              <a:ea typeface="Helvetica Neue"/>
              <a:cs typeface="Helvetica Neue"/>
              <a:sym typeface="Helvetica Neue"/>
            </a:endParaRPr>
          </a:p>
          <a:p>
            <a:pPr marL="285750" lvl="0" indent="-165100" algn="l" rtl="0">
              <a:spcBef>
                <a:spcPts val="0"/>
              </a:spcBef>
              <a:spcAft>
                <a:spcPts val="0"/>
              </a:spcAft>
              <a:buClr>
                <a:srgbClr val="38761D"/>
              </a:buClr>
              <a:buSzPts val="800"/>
              <a:buFont typeface="Helvetica Neue"/>
              <a:buChar char="●"/>
            </a:pPr>
            <a:r>
              <a:rPr lang="en" sz="800">
                <a:latin typeface="Helvetica Neue"/>
                <a:ea typeface="Helvetica Neue"/>
                <a:cs typeface="Helvetica Neue"/>
                <a:sym typeface="Helvetica Neue"/>
              </a:rPr>
              <a:t>a</a:t>
            </a:r>
            <a:endParaRPr sz="800">
              <a:solidFill>
                <a:srgbClr val="38761D"/>
              </a:solidFill>
              <a:latin typeface="Helvetica Neue"/>
              <a:ea typeface="Helvetica Neue"/>
              <a:cs typeface="Helvetica Neue"/>
              <a:sym typeface="Helvetica Neue"/>
            </a:endParaRPr>
          </a:p>
        </p:txBody>
      </p:sp>
      <p:sp>
        <p:nvSpPr>
          <p:cNvPr id="102" name="Google Shape;102;p18"/>
          <p:cNvSpPr txBox="1"/>
          <p:nvPr/>
        </p:nvSpPr>
        <p:spPr>
          <a:xfrm>
            <a:off x="7038496" y="1547532"/>
            <a:ext cx="2000700" cy="3386400"/>
          </a:xfrm>
          <a:prstGeom prst="rect">
            <a:avLst/>
          </a:prstGeom>
          <a:noFill/>
          <a:ln w="9525" cap="flat" cmpd="sng">
            <a:solidFill>
              <a:schemeClr val="dk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1200" b="1">
                <a:solidFill>
                  <a:srgbClr val="084C61"/>
                </a:solidFill>
                <a:latin typeface="Helvetica Neue"/>
                <a:ea typeface="Helvetica Neue"/>
                <a:cs typeface="Helvetica Neue"/>
                <a:sym typeface="Helvetica Neue"/>
              </a:rPr>
              <a:t>Customer Jobs</a:t>
            </a:r>
            <a:endParaRPr sz="1200" b="1">
              <a:solidFill>
                <a:srgbClr val="084C61"/>
              </a:solidFill>
              <a:latin typeface="Helvetica Neue"/>
              <a:ea typeface="Helvetica Neue"/>
              <a:cs typeface="Helvetica Neue"/>
              <a:sym typeface="Helvetica Neue"/>
            </a:endParaRPr>
          </a:p>
          <a:p>
            <a:pPr marL="0" lvl="0" indent="0" algn="l" rtl="0">
              <a:spcBef>
                <a:spcPts val="0"/>
              </a:spcBef>
              <a:spcAft>
                <a:spcPts val="0"/>
              </a:spcAft>
              <a:buNone/>
            </a:pPr>
            <a:endParaRPr sz="900" b="1">
              <a:solidFill>
                <a:schemeClr val="dk1"/>
              </a:solidFill>
              <a:latin typeface="Helvetica Neue"/>
              <a:ea typeface="Helvetica Neue"/>
              <a:cs typeface="Helvetica Neue"/>
              <a:sym typeface="Helvetica Neue"/>
            </a:endParaRPr>
          </a:p>
          <a:p>
            <a:pPr marL="342900" lvl="0" indent="-215900" algn="l" rtl="0">
              <a:spcBef>
                <a:spcPts val="0"/>
              </a:spcBef>
              <a:spcAft>
                <a:spcPts val="0"/>
              </a:spcAft>
              <a:buSzPts val="800"/>
              <a:buFont typeface="Helvetica Neue"/>
              <a:buChar char="●"/>
            </a:pPr>
            <a:r>
              <a:rPr lang="en" sz="800">
                <a:solidFill>
                  <a:schemeClr val="dk1"/>
                </a:solidFill>
                <a:latin typeface="Helvetica Neue"/>
                <a:ea typeface="Helvetica Neue"/>
                <a:cs typeface="Helvetica Neue"/>
                <a:sym typeface="Helvetica Neue"/>
              </a:rPr>
              <a:t>People do not want complex site but just click the link on google and have the information they look for (e.g. 10 things in Munich)</a:t>
            </a:r>
            <a:endParaRPr sz="800">
              <a:solidFill>
                <a:schemeClr val="dk1"/>
              </a:solidFill>
              <a:latin typeface="Helvetica Neue"/>
              <a:ea typeface="Helvetica Neue"/>
              <a:cs typeface="Helvetica Neue"/>
              <a:sym typeface="Helvetica Neue"/>
            </a:endParaRPr>
          </a:p>
          <a:p>
            <a:pPr marL="342900" lvl="0" indent="-215900" algn="l" rtl="0">
              <a:spcBef>
                <a:spcPts val="0"/>
              </a:spcBef>
              <a:spcAft>
                <a:spcPts val="0"/>
              </a:spcAft>
              <a:buClr>
                <a:schemeClr val="dk1"/>
              </a:buClr>
              <a:buSzPts val="800"/>
              <a:buFont typeface="Helvetica Neue"/>
              <a:buChar char="●"/>
            </a:pP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a:p>
            <a:pPr marL="0" lvl="0" indent="0" algn="l" rtl="0">
              <a:spcBef>
                <a:spcPts val="0"/>
              </a:spcBef>
              <a:spcAft>
                <a:spcPts val="0"/>
              </a:spcAft>
              <a:buNone/>
            </a:pPr>
            <a:endParaRPr sz="900">
              <a:latin typeface="Helvetica Neue"/>
              <a:ea typeface="Helvetica Neue"/>
              <a:cs typeface="Helvetica Neue"/>
              <a:sym typeface="Helvetica Neue"/>
            </a:endParaRPr>
          </a:p>
          <a:p>
            <a:pPr marL="0" lvl="0" indent="0" algn="l" rtl="0">
              <a:spcBef>
                <a:spcPts val="0"/>
              </a:spcBef>
              <a:spcAft>
                <a:spcPts val="0"/>
              </a:spcAft>
              <a:buClr>
                <a:srgbClr val="000000"/>
              </a:buClr>
              <a:buSzPts val="800"/>
              <a:buFont typeface="Arial"/>
              <a:buNone/>
            </a:pPr>
            <a:endParaRPr sz="900">
              <a:latin typeface="Helvetica Neue"/>
              <a:ea typeface="Helvetica Neue"/>
              <a:cs typeface="Helvetica Neue"/>
              <a:sym typeface="Helvetica Neue"/>
            </a:endParaRPr>
          </a:p>
        </p:txBody>
      </p:sp>
      <p:cxnSp>
        <p:nvCxnSpPr>
          <p:cNvPr id="103" name="Google Shape;103;p18"/>
          <p:cNvCxnSpPr/>
          <p:nvPr/>
        </p:nvCxnSpPr>
        <p:spPr>
          <a:xfrm>
            <a:off x="2208453" y="3240582"/>
            <a:ext cx="2437800" cy="0"/>
          </a:xfrm>
          <a:prstGeom prst="straightConnector1">
            <a:avLst/>
          </a:prstGeom>
          <a:noFill/>
          <a:ln w="28575" cap="flat" cmpd="sng">
            <a:solidFill>
              <a:srgbClr val="B7B7B7"/>
            </a:solidFill>
            <a:prstDash val="solid"/>
            <a:round/>
            <a:headEnd type="none" w="med" len="med"/>
            <a:tailEnd type="triangle" w="med" len="med"/>
          </a:ln>
        </p:spPr>
      </p:cxnSp>
      <p:pic>
        <p:nvPicPr>
          <p:cNvPr id="104" name="Google Shape;104;p18" descr="gift.png"/>
          <p:cNvPicPr preferRelativeResize="0"/>
          <p:nvPr/>
        </p:nvPicPr>
        <p:blipFill>
          <a:blip r:embed="rId3">
            <a:alphaModFix/>
          </a:blip>
          <a:stretch>
            <a:fillRect/>
          </a:stretch>
        </p:blipFill>
        <p:spPr>
          <a:xfrm>
            <a:off x="2059326" y="2967291"/>
            <a:ext cx="376482" cy="389769"/>
          </a:xfrm>
          <a:prstGeom prst="rect">
            <a:avLst/>
          </a:prstGeom>
          <a:noFill/>
          <a:ln>
            <a:noFill/>
          </a:ln>
        </p:spPr>
      </p:pic>
      <p:cxnSp>
        <p:nvCxnSpPr>
          <p:cNvPr id="105" name="Google Shape;105;p18"/>
          <p:cNvCxnSpPr/>
          <p:nvPr/>
        </p:nvCxnSpPr>
        <p:spPr>
          <a:xfrm rot="10800000">
            <a:off x="4696291" y="3240569"/>
            <a:ext cx="2355300" cy="0"/>
          </a:xfrm>
          <a:prstGeom prst="straightConnector1">
            <a:avLst/>
          </a:prstGeom>
          <a:noFill/>
          <a:ln w="28575" cap="flat" cmpd="sng">
            <a:solidFill>
              <a:srgbClr val="B7B7B7"/>
            </a:solidFill>
            <a:prstDash val="solid"/>
            <a:round/>
            <a:headEnd type="none" w="med" len="med"/>
            <a:tailEnd type="triangle" w="med" len="med"/>
          </a:ln>
        </p:spPr>
      </p:cxnSp>
      <p:pic>
        <p:nvPicPr>
          <p:cNvPr id="106" name="Google Shape;106;p18" descr="face"/>
          <p:cNvPicPr preferRelativeResize="0"/>
          <p:nvPr/>
        </p:nvPicPr>
        <p:blipFill>
          <a:blip r:embed="rId4">
            <a:alphaModFix/>
          </a:blip>
          <a:stretch>
            <a:fillRect/>
          </a:stretch>
        </p:blipFill>
        <p:spPr>
          <a:xfrm>
            <a:off x="6853332" y="3045691"/>
            <a:ext cx="424982" cy="389750"/>
          </a:xfrm>
          <a:prstGeom prst="rect">
            <a:avLst/>
          </a:prstGeom>
          <a:noFill/>
          <a:ln>
            <a:noFill/>
          </a:ln>
        </p:spPr>
      </p:pic>
      <p:pic>
        <p:nvPicPr>
          <p:cNvPr id="107" name="Google Shape;107;p18" descr="Screen Shot 2016-12-11 at 9.06.37 PM.png"/>
          <p:cNvPicPr preferRelativeResize="0"/>
          <p:nvPr/>
        </p:nvPicPr>
        <p:blipFill>
          <a:blip r:embed="rId5">
            <a:alphaModFix/>
          </a:blip>
          <a:stretch>
            <a:fillRect/>
          </a:stretch>
        </p:blipFill>
        <p:spPr>
          <a:xfrm>
            <a:off x="8690097" y="1565847"/>
            <a:ext cx="327115" cy="309893"/>
          </a:xfrm>
          <a:prstGeom prst="rect">
            <a:avLst/>
          </a:prstGeom>
          <a:noFill/>
          <a:ln>
            <a:noFill/>
          </a:ln>
        </p:spPr>
      </p:pic>
      <p:pic>
        <p:nvPicPr>
          <p:cNvPr id="108" name="Google Shape;108;p18" descr="Screen Shot 2016-12-11 at 9.06.24 PM.png"/>
          <p:cNvPicPr preferRelativeResize="0"/>
          <p:nvPr/>
        </p:nvPicPr>
        <p:blipFill>
          <a:blip r:embed="rId6">
            <a:alphaModFix/>
          </a:blip>
          <a:stretch>
            <a:fillRect/>
          </a:stretch>
        </p:blipFill>
        <p:spPr>
          <a:xfrm rot="-3">
            <a:off x="3922159" y="3282693"/>
            <a:ext cx="376488" cy="315775"/>
          </a:xfrm>
          <a:prstGeom prst="rect">
            <a:avLst/>
          </a:prstGeom>
          <a:noFill/>
          <a:ln>
            <a:noFill/>
          </a:ln>
        </p:spPr>
      </p:pic>
      <p:pic>
        <p:nvPicPr>
          <p:cNvPr id="109" name="Google Shape;109;p18" descr="Screen Shot 2016-12-11 at 9.06.27 PM.png"/>
          <p:cNvPicPr preferRelativeResize="0"/>
          <p:nvPr/>
        </p:nvPicPr>
        <p:blipFill>
          <a:blip r:embed="rId7">
            <a:alphaModFix/>
          </a:blip>
          <a:stretch>
            <a:fillRect/>
          </a:stretch>
        </p:blipFill>
        <p:spPr>
          <a:xfrm>
            <a:off x="1831957" y="1551825"/>
            <a:ext cx="376488" cy="241343"/>
          </a:xfrm>
          <a:prstGeom prst="rect">
            <a:avLst/>
          </a:prstGeom>
          <a:noFill/>
          <a:ln>
            <a:noFill/>
          </a:ln>
        </p:spPr>
      </p:pic>
      <p:pic>
        <p:nvPicPr>
          <p:cNvPr id="110" name="Google Shape;110;p18" descr="Screen Shot 2016-12-11 at 9.06.30 PM.png"/>
          <p:cNvPicPr preferRelativeResize="0"/>
          <p:nvPr/>
        </p:nvPicPr>
        <p:blipFill>
          <a:blip r:embed="rId8">
            <a:alphaModFix/>
          </a:blip>
          <a:stretch>
            <a:fillRect/>
          </a:stretch>
        </p:blipFill>
        <p:spPr>
          <a:xfrm>
            <a:off x="6688707" y="1592409"/>
            <a:ext cx="327115" cy="261692"/>
          </a:xfrm>
          <a:prstGeom prst="rect">
            <a:avLst/>
          </a:prstGeom>
          <a:noFill/>
          <a:ln>
            <a:noFill/>
          </a:ln>
        </p:spPr>
      </p:pic>
      <p:pic>
        <p:nvPicPr>
          <p:cNvPr id="111" name="Google Shape;111;p18" descr="Screen Shot 2016-12-11 at 9.06.34 PM.png"/>
          <p:cNvPicPr preferRelativeResize="0"/>
          <p:nvPr/>
        </p:nvPicPr>
        <p:blipFill>
          <a:blip r:embed="rId9">
            <a:alphaModFix/>
          </a:blip>
          <a:stretch>
            <a:fillRect/>
          </a:stretch>
        </p:blipFill>
        <p:spPr>
          <a:xfrm>
            <a:off x="6628837" y="3357056"/>
            <a:ext cx="263273" cy="241336"/>
          </a:xfrm>
          <a:prstGeom prst="rect">
            <a:avLst/>
          </a:prstGeom>
          <a:noFill/>
          <a:ln>
            <a:noFill/>
          </a:ln>
        </p:spPr>
      </p:pic>
      <p:pic>
        <p:nvPicPr>
          <p:cNvPr id="112" name="Google Shape;112;p18" descr="Screen Shot 2016-12-11 at 9.06.20 PM.png"/>
          <p:cNvPicPr preferRelativeResize="0"/>
          <p:nvPr/>
        </p:nvPicPr>
        <p:blipFill>
          <a:blip r:embed="rId10">
            <a:alphaModFix/>
          </a:blip>
          <a:stretch>
            <a:fillRect/>
          </a:stretch>
        </p:blipFill>
        <p:spPr>
          <a:xfrm>
            <a:off x="3951754" y="1551818"/>
            <a:ext cx="376488" cy="342873"/>
          </a:xfrm>
          <a:prstGeom prst="rect">
            <a:avLst/>
          </a:prstGeom>
          <a:noFill/>
          <a:ln>
            <a:noFill/>
          </a:ln>
        </p:spPr>
      </p:pic>
      <p:grpSp>
        <p:nvGrpSpPr>
          <p:cNvPr id="113" name="Google Shape;113;p18"/>
          <p:cNvGrpSpPr/>
          <p:nvPr/>
        </p:nvGrpSpPr>
        <p:grpSpPr>
          <a:xfrm>
            <a:off x="39407" y="465739"/>
            <a:ext cx="1041876" cy="877200"/>
            <a:chOff x="88674" y="465739"/>
            <a:chExt cx="1041876" cy="877200"/>
          </a:xfrm>
        </p:grpSpPr>
        <p:grpSp>
          <p:nvGrpSpPr>
            <p:cNvPr id="114" name="Google Shape;114;p18"/>
            <p:cNvGrpSpPr/>
            <p:nvPr/>
          </p:nvGrpSpPr>
          <p:grpSpPr>
            <a:xfrm>
              <a:off x="88674" y="465739"/>
              <a:ext cx="1041876" cy="877200"/>
              <a:chOff x="88674" y="465739"/>
              <a:chExt cx="1041876" cy="877200"/>
            </a:xfrm>
          </p:grpSpPr>
          <p:sp>
            <p:nvSpPr>
              <p:cNvPr id="115" name="Google Shape;115;p18"/>
              <p:cNvSpPr txBox="1"/>
              <p:nvPr/>
            </p:nvSpPr>
            <p:spPr>
              <a:xfrm>
                <a:off x="209550" y="465739"/>
                <a:ext cx="9210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rPr>
                  <a:t>Hypothesis</a:t>
                </a:r>
                <a:br>
                  <a:rPr lang="en" sz="900">
                    <a:solidFill>
                      <a:srgbClr val="FF0000"/>
                    </a:solidFill>
                  </a:rPr>
                </a:br>
                <a:r>
                  <a:rPr lang="en" sz="900">
                    <a:solidFill>
                      <a:srgbClr val="FF0000"/>
                    </a:solidFill>
                  </a:rPr>
                  <a:t>Disproven</a:t>
                </a:r>
                <a:br>
                  <a:rPr lang="en" sz="900">
                    <a:solidFill>
                      <a:srgbClr val="FF0000"/>
                    </a:solidFill>
                  </a:rPr>
                </a:br>
                <a:r>
                  <a:rPr lang="en" sz="900">
                    <a:solidFill>
                      <a:srgbClr val="38761D"/>
                    </a:solidFill>
                  </a:rPr>
                  <a:t>Validated</a:t>
                </a:r>
                <a:br>
                  <a:rPr lang="en" sz="900">
                    <a:solidFill>
                      <a:srgbClr val="38761D"/>
                    </a:solidFill>
                  </a:rPr>
                </a:br>
                <a:r>
                  <a:rPr lang="en" sz="900">
                    <a:solidFill>
                      <a:srgbClr val="0000FF"/>
                    </a:solidFill>
                  </a:rPr>
                  <a:t>Validated but not needed</a:t>
                </a:r>
                <a:endParaRPr sz="900">
                  <a:solidFill>
                    <a:srgbClr val="0000FF"/>
                  </a:solidFill>
                </a:endParaRPr>
              </a:p>
            </p:txBody>
          </p:sp>
          <p:sp>
            <p:nvSpPr>
              <p:cNvPr id="116" name="Google Shape;116;p18"/>
              <p:cNvSpPr/>
              <p:nvPr/>
            </p:nvSpPr>
            <p:spPr>
              <a:xfrm>
                <a:off x="88674" y="573470"/>
                <a:ext cx="101400" cy="1014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7" name="Google Shape;117;p18"/>
              <p:cNvSpPr/>
              <p:nvPr/>
            </p:nvSpPr>
            <p:spPr>
              <a:xfrm>
                <a:off x="88674" y="706163"/>
                <a:ext cx="101400" cy="101400"/>
              </a:xfrm>
              <a:prstGeom prst="rect">
                <a:avLst/>
              </a:prstGeom>
              <a:solidFill>
                <a:srgbClr val="FF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8" name="Google Shape;118;p18"/>
              <p:cNvSpPr/>
              <p:nvPr/>
            </p:nvSpPr>
            <p:spPr>
              <a:xfrm>
                <a:off x="88674" y="838856"/>
                <a:ext cx="101400" cy="101400"/>
              </a:xfrm>
              <a:prstGeom prst="rect">
                <a:avLst/>
              </a:prstGeom>
              <a:solidFill>
                <a:srgbClr val="38761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19" name="Google Shape;119;p18"/>
            <p:cNvSpPr/>
            <p:nvPr/>
          </p:nvSpPr>
          <p:spPr>
            <a:xfrm>
              <a:off x="88674" y="971549"/>
              <a:ext cx="101400" cy="101400"/>
            </a:xfrm>
            <a:prstGeom prst="rect">
              <a:avLst/>
            </a:prstGeom>
            <a:solidFill>
              <a:srgbClr val="1155C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54"/>
          <p:cNvSpPr txBox="1">
            <a:spLocks noGrp="1"/>
          </p:cNvSpPr>
          <p:nvPr>
            <p:ph type="title"/>
          </p:nvPr>
        </p:nvSpPr>
        <p:spPr>
          <a:xfrm>
            <a:off x="162600" y="129775"/>
            <a:ext cx="83718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
              <a:t>Test 001: </a:t>
            </a:r>
            <a:endParaRPr/>
          </a:p>
        </p:txBody>
      </p:sp>
      <p:sp>
        <p:nvSpPr>
          <p:cNvPr id="824" name="Google Shape;824;p54"/>
          <p:cNvSpPr txBox="1"/>
          <p:nvPr/>
        </p:nvSpPr>
        <p:spPr>
          <a:xfrm>
            <a:off x="273900" y="1285925"/>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HYPOTHESIS</a:t>
            </a:r>
            <a:endParaRPr b="1">
              <a:solidFill>
                <a:srgbClr val="999999"/>
              </a:solidFill>
            </a:endParaRPr>
          </a:p>
        </p:txBody>
      </p:sp>
      <p:sp>
        <p:nvSpPr>
          <p:cNvPr id="825" name="Google Shape;825;p54"/>
          <p:cNvSpPr txBox="1"/>
          <p:nvPr/>
        </p:nvSpPr>
        <p:spPr>
          <a:xfrm>
            <a:off x="238800" y="2206500"/>
            <a:ext cx="1586400" cy="687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OUR TEST</a:t>
            </a:r>
            <a:endParaRPr b="1">
              <a:solidFill>
                <a:srgbClr val="999999"/>
              </a:solidFill>
            </a:endParaRPr>
          </a:p>
        </p:txBody>
      </p:sp>
      <p:sp>
        <p:nvSpPr>
          <p:cNvPr id="826" name="Google Shape;826;p54"/>
          <p:cNvSpPr txBox="1"/>
          <p:nvPr/>
        </p:nvSpPr>
        <p:spPr>
          <a:xfrm>
            <a:off x="273900" y="3396704"/>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METRIC</a:t>
            </a:r>
            <a:endParaRPr b="1">
              <a:solidFill>
                <a:srgbClr val="999999"/>
              </a:solidFill>
            </a:endParaRPr>
          </a:p>
        </p:txBody>
      </p:sp>
      <p:sp>
        <p:nvSpPr>
          <p:cNvPr id="827" name="Google Shape;827;p54"/>
          <p:cNvSpPr txBox="1"/>
          <p:nvPr/>
        </p:nvSpPr>
        <p:spPr>
          <a:xfrm>
            <a:off x="93000" y="4363825"/>
            <a:ext cx="17322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WE’RE RIGHT IF</a:t>
            </a:r>
            <a:endParaRPr b="1">
              <a:solidFill>
                <a:srgbClr val="999999"/>
              </a:solidFill>
            </a:endParaRPr>
          </a:p>
        </p:txBody>
      </p:sp>
      <p:sp>
        <p:nvSpPr>
          <p:cNvPr id="828" name="Google Shape;828;p54"/>
          <p:cNvSpPr txBox="1"/>
          <p:nvPr/>
        </p:nvSpPr>
        <p:spPr>
          <a:xfrm>
            <a:off x="1933450" y="1021175"/>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Freelancers will pay for a tax withholdings service</a:t>
            </a:r>
            <a:endParaRPr sz="1600" b="1">
              <a:solidFill>
                <a:srgbClr val="FFFFFF"/>
              </a:solidFill>
            </a:endParaRPr>
          </a:p>
        </p:txBody>
      </p:sp>
      <p:sp>
        <p:nvSpPr>
          <p:cNvPr id="829" name="Google Shape;829;p54"/>
          <p:cNvSpPr txBox="1"/>
          <p:nvPr/>
        </p:nvSpPr>
        <p:spPr>
          <a:xfrm>
            <a:off x="1933450" y="2066047"/>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Facebook ad to self-employed</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ask 10 customers same interview question)	</a:t>
            </a:r>
            <a:endParaRPr sz="1600" b="1" i="1">
              <a:solidFill>
                <a:srgbClr val="FFFFFF"/>
              </a:solidFill>
            </a:endParaRPr>
          </a:p>
        </p:txBody>
      </p:sp>
      <p:sp>
        <p:nvSpPr>
          <p:cNvPr id="830" name="Google Shape;830;p54"/>
          <p:cNvSpPr txBox="1"/>
          <p:nvPr/>
        </p:nvSpPr>
        <p:spPr>
          <a:xfrm>
            <a:off x="1933450" y="3110953"/>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 traffic: Ad → landing page →  click “Enroll” button</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6/10 will say yes)</a:t>
            </a:r>
            <a:endParaRPr sz="1600" b="1" i="1">
              <a:solidFill>
                <a:srgbClr val="FFFFFF"/>
              </a:solidFill>
            </a:endParaRPr>
          </a:p>
        </p:txBody>
      </p:sp>
      <p:sp>
        <p:nvSpPr>
          <p:cNvPr id="831" name="Google Shape;831;p54"/>
          <p:cNvSpPr txBox="1"/>
          <p:nvPr/>
        </p:nvSpPr>
        <p:spPr>
          <a:xfrm>
            <a:off x="1933450" y="4155825"/>
            <a:ext cx="3744000" cy="849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conversion rate is &gt; 15%</a:t>
            </a:r>
            <a:endParaRPr sz="1600" b="1">
              <a:solidFill>
                <a:srgbClr val="FFFFFF"/>
              </a:solidFill>
            </a:endParaRPr>
          </a:p>
        </p:txBody>
      </p:sp>
      <p:sp>
        <p:nvSpPr>
          <p:cNvPr id="832" name="Google Shape;832;p54"/>
          <p:cNvSpPr/>
          <p:nvPr/>
        </p:nvSpPr>
        <p:spPr>
          <a:xfrm>
            <a:off x="7626350" y="0"/>
            <a:ext cx="1331100" cy="222300"/>
          </a:xfrm>
          <a:prstGeom prst="round2SameRect">
            <a:avLst>
              <a:gd name="adj1" fmla="val 0"/>
              <a:gd name="adj2" fmla="val 50000"/>
            </a:avLst>
          </a:prstGeom>
          <a:solidFill>
            <a:srgbClr val="14CC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rPr>
              <a:t>Test Card</a:t>
            </a:r>
            <a:endParaRPr sz="1100">
              <a:solidFill>
                <a:srgbClr val="FFFFFF"/>
              </a:solidFill>
            </a:endParaRPr>
          </a:p>
        </p:txBody>
      </p:sp>
      <p:sp>
        <p:nvSpPr>
          <p:cNvPr id="833" name="Google Shape;833;p54"/>
          <p:cNvSpPr txBox="1"/>
          <p:nvPr/>
        </p:nvSpPr>
        <p:spPr>
          <a:xfrm>
            <a:off x="6623800" y="987175"/>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RESULT</a:t>
            </a:r>
            <a:endParaRPr b="1">
              <a:solidFill>
                <a:srgbClr val="999999"/>
              </a:solidFill>
            </a:endParaRPr>
          </a:p>
        </p:txBody>
      </p:sp>
      <p:sp>
        <p:nvSpPr>
          <p:cNvPr id="834" name="Google Shape;834;p54"/>
          <p:cNvSpPr txBox="1"/>
          <p:nvPr/>
        </p:nvSpPr>
        <p:spPr>
          <a:xfrm>
            <a:off x="6130900" y="1331275"/>
            <a:ext cx="2572200" cy="1556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rPr>
              <a:t>5% conversion rate</a:t>
            </a:r>
            <a:endParaRPr sz="1600" b="1">
              <a:solidFill>
                <a:srgbClr val="FF0000"/>
              </a:solidFill>
            </a:endParaRPr>
          </a:p>
          <a:p>
            <a:pPr marL="0" lvl="0" indent="0" algn="l" rtl="0">
              <a:spcBef>
                <a:spcPts val="0"/>
              </a:spcBef>
              <a:spcAft>
                <a:spcPts val="0"/>
              </a:spcAft>
              <a:buNone/>
            </a:pPr>
            <a:endParaRPr sz="1700" b="1">
              <a:solidFill>
                <a:srgbClr val="FF0000"/>
              </a:solidFill>
            </a:endParaRPr>
          </a:p>
        </p:txBody>
      </p:sp>
      <p:sp>
        <p:nvSpPr>
          <p:cNvPr id="835" name="Google Shape;835;p54"/>
          <p:cNvSpPr txBox="1"/>
          <p:nvPr/>
        </p:nvSpPr>
        <p:spPr>
          <a:xfrm>
            <a:off x="6623800" y="2924550"/>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NOW WHAT</a:t>
            </a:r>
            <a:endParaRPr b="1">
              <a:solidFill>
                <a:srgbClr val="999999"/>
              </a:solidFill>
            </a:endParaRPr>
          </a:p>
        </p:txBody>
      </p:sp>
      <p:sp>
        <p:nvSpPr>
          <p:cNvPr id="836" name="Google Shape;836;p54"/>
          <p:cNvSpPr txBox="1"/>
          <p:nvPr/>
        </p:nvSpPr>
        <p:spPr>
          <a:xfrm>
            <a:off x="6130900" y="3268650"/>
            <a:ext cx="2572200" cy="1550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[1] Run 3 new ads with varying headlines</a:t>
            </a:r>
            <a:endParaRPr sz="16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r>
              <a:rPr lang="en" sz="1600" b="1">
                <a:solidFill>
                  <a:srgbClr val="FFFFFF"/>
                </a:solidFill>
              </a:rPr>
              <a:t>[2] Interview bounced visitors, ask why</a:t>
            </a:r>
            <a:endParaRPr sz="1600" b="1">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55"/>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sz="3300"/>
              <a:t>Next Steps: Next Week, We Will...</a:t>
            </a:r>
            <a:endParaRPr sz="3300"/>
          </a:p>
        </p:txBody>
      </p:sp>
      <p:sp>
        <p:nvSpPr>
          <p:cNvPr id="842" name="Google Shape;842;p55"/>
          <p:cNvSpPr txBox="1">
            <a:spLocks noGrp="1"/>
          </p:cNvSpPr>
          <p:nvPr>
            <p:ph type="body" idx="1"/>
          </p:nvPr>
        </p:nvSpPr>
        <p:spPr>
          <a:xfrm>
            <a:off x="457200" y="987175"/>
            <a:ext cx="8229600" cy="3995400"/>
          </a:xfrm>
          <a:prstGeom prst="rect">
            <a:avLst/>
          </a:prstGeom>
        </p:spPr>
        <p:txBody>
          <a:bodyPr spcFirstLastPara="1" wrap="square" lIns="91425" tIns="45700" rIns="91425" bIns="45700" anchor="t" anchorCtr="0">
            <a:normAutofit/>
          </a:bodyPr>
          <a:lstStyle/>
          <a:p>
            <a:pPr marL="0" lvl="0" indent="0" algn="l" rtl="0">
              <a:lnSpc>
                <a:spcPct val="100000"/>
              </a:lnSpc>
              <a:spcBef>
                <a:spcPts val="270"/>
              </a:spcBef>
              <a:spcAft>
                <a:spcPts val="0"/>
              </a:spcAft>
              <a:buClr>
                <a:schemeClr val="dk1"/>
              </a:buClr>
              <a:buSzPts val="1100"/>
              <a:buFont typeface="Arial"/>
              <a:buNone/>
            </a:pPr>
            <a:r>
              <a:rPr lang="en" sz="1900"/>
              <a:t>Test these hypotheses:</a:t>
            </a:r>
            <a:endParaRPr sz="1900"/>
          </a:p>
          <a:p>
            <a:pPr marL="457200" lvl="0" indent="-349250" algn="l" rtl="0">
              <a:lnSpc>
                <a:spcPct val="100000"/>
              </a:lnSpc>
              <a:spcBef>
                <a:spcPts val="270"/>
              </a:spcBef>
              <a:spcAft>
                <a:spcPts val="0"/>
              </a:spcAft>
              <a:buSzPts val="1900"/>
              <a:buChar char="●"/>
            </a:pPr>
            <a:r>
              <a:rPr lang="en" sz="1900"/>
              <a:t> </a:t>
            </a:r>
            <a:endParaRPr sz="1900"/>
          </a:p>
          <a:p>
            <a:pPr marL="457200" lvl="0" indent="-349250" algn="l" rtl="0">
              <a:lnSpc>
                <a:spcPct val="100000"/>
              </a:lnSpc>
              <a:spcBef>
                <a:spcPts val="0"/>
              </a:spcBef>
              <a:spcAft>
                <a:spcPts val="0"/>
              </a:spcAft>
              <a:buSzPts val="1900"/>
              <a:buChar char="●"/>
            </a:pPr>
            <a:endParaRPr sz="1900"/>
          </a:p>
          <a:p>
            <a:pPr marL="0" lvl="0" indent="0" algn="l" rtl="0">
              <a:lnSpc>
                <a:spcPct val="100000"/>
              </a:lnSpc>
              <a:spcBef>
                <a:spcPts val="270"/>
              </a:spcBef>
              <a:spcAft>
                <a:spcPts val="0"/>
              </a:spcAft>
              <a:buClr>
                <a:schemeClr val="dk1"/>
              </a:buClr>
              <a:buSzPts val="1100"/>
              <a:buFont typeface="Arial"/>
              <a:buNone/>
            </a:pPr>
            <a:r>
              <a:rPr lang="en" sz="1900"/>
              <a:t>Update our MVP:</a:t>
            </a:r>
            <a:endParaRPr sz="1900"/>
          </a:p>
          <a:p>
            <a:pPr marL="457200" lvl="0" indent="-349250" algn="l" rtl="0">
              <a:lnSpc>
                <a:spcPct val="100000"/>
              </a:lnSpc>
              <a:spcBef>
                <a:spcPts val="270"/>
              </a:spcBef>
              <a:spcAft>
                <a:spcPts val="0"/>
              </a:spcAft>
              <a:buSzPts val="1900"/>
              <a:buChar char="●"/>
            </a:pPr>
            <a:r>
              <a:rPr lang="en" sz="1900"/>
              <a:t> </a:t>
            </a:r>
            <a:endParaRPr sz="1900"/>
          </a:p>
          <a:p>
            <a:pPr marL="457200" lvl="0" indent="-349250" algn="l" rtl="0">
              <a:lnSpc>
                <a:spcPct val="100000"/>
              </a:lnSpc>
              <a:spcBef>
                <a:spcPts val="0"/>
              </a:spcBef>
              <a:spcAft>
                <a:spcPts val="0"/>
              </a:spcAft>
              <a:buSzPts val="1900"/>
              <a:buChar char="●"/>
            </a:pPr>
            <a:endParaRPr sz="1900"/>
          </a:p>
          <a:p>
            <a:pPr marL="0" lvl="0" indent="0" algn="l" rtl="0">
              <a:lnSpc>
                <a:spcPct val="100000"/>
              </a:lnSpc>
              <a:spcBef>
                <a:spcPts val="270"/>
              </a:spcBef>
              <a:spcAft>
                <a:spcPts val="0"/>
              </a:spcAft>
              <a:buClr>
                <a:srgbClr val="000000"/>
              </a:buClr>
              <a:buSzPts val="1100"/>
              <a:buFont typeface="Arial"/>
              <a:buNone/>
            </a:pPr>
            <a:r>
              <a:rPr lang="en" sz="1900">
                <a:solidFill>
                  <a:schemeClr val="lt1"/>
                </a:solidFill>
              </a:rPr>
              <a:t>Other action Items:</a:t>
            </a:r>
            <a:endParaRPr sz="1900">
              <a:solidFill>
                <a:schemeClr val="lt1"/>
              </a:solidFill>
            </a:endParaRPr>
          </a:p>
          <a:p>
            <a:pPr marL="457200" lvl="0" indent="-349250" algn="l" rtl="0">
              <a:lnSpc>
                <a:spcPct val="100000"/>
              </a:lnSpc>
              <a:spcBef>
                <a:spcPts val="270"/>
              </a:spcBef>
              <a:spcAft>
                <a:spcPts val="0"/>
              </a:spcAft>
              <a:buClr>
                <a:schemeClr val="lt1"/>
              </a:buClr>
              <a:buSzPts val="1900"/>
              <a:buChar char="●"/>
            </a:pPr>
            <a:r>
              <a:rPr lang="en" sz="1900">
                <a:solidFill>
                  <a:schemeClr val="lt1"/>
                </a:solidFill>
              </a:rPr>
              <a:t>  </a:t>
            </a:r>
            <a:endParaRPr sz="1900">
              <a:solidFill>
                <a:schemeClr val="lt1"/>
              </a:solidFill>
            </a:endParaRPr>
          </a:p>
          <a:p>
            <a:pPr marL="457200" lvl="0" indent="-349250" algn="l" rtl="0">
              <a:lnSpc>
                <a:spcPct val="100000"/>
              </a:lnSpc>
              <a:spcBef>
                <a:spcPts val="0"/>
              </a:spcBef>
              <a:spcAft>
                <a:spcPts val="0"/>
              </a:spcAft>
              <a:buClr>
                <a:schemeClr val="lt1"/>
              </a:buClr>
              <a:buSzPts val="1900"/>
              <a:buChar char="●"/>
            </a:pPr>
            <a:endParaRPr sz="1900">
              <a:solidFill>
                <a:schemeClr val="lt1"/>
              </a:solidFill>
            </a:endParaRPr>
          </a:p>
          <a:p>
            <a:pPr marL="0" lvl="0" indent="0" algn="l" rtl="0">
              <a:spcBef>
                <a:spcPts val="270"/>
              </a:spcBef>
              <a:spcAft>
                <a:spcPts val="0"/>
              </a:spcAft>
              <a:buNone/>
            </a:pPr>
            <a:endParaRPr sz="2100"/>
          </a:p>
          <a:p>
            <a:pPr marL="0" lvl="0" indent="0" algn="l" rtl="0">
              <a:spcBef>
                <a:spcPts val="270"/>
              </a:spcBef>
              <a:spcAft>
                <a:spcPts val="0"/>
              </a:spcAft>
              <a:buNone/>
            </a:pP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56"/>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Links</a:t>
            </a:r>
            <a:endParaRPr/>
          </a:p>
        </p:txBody>
      </p:sp>
      <p:sp>
        <p:nvSpPr>
          <p:cNvPr id="848" name="Google Shape;848;p56"/>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lnSpcReduction="20000"/>
          </a:bodyPr>
          <a:lstStyle/>
          <a:p>
            <a:pPr marL="457200" lvl="0" indent="-342900" algn="l" rtl="0">
              <a:spcBef>
                <a:spcPts val="270"/>
              </a:spcBef>
              <a:spcAft>
                <a:spcPts val="0"/>
              </a:spcAft>
              <a:buSzPts val="1800"/>
              <a:buChar char="-"/>
            </a:pPr>
            <a:r>
              <a:rPr lang="en" u="sng">
                <a:solidFill>
                  <a:schemeClr val="hlink"/>
                </a:solidFill>
                <a:hlinkClick r:id="rId3"/>
              </a:rPr>
              <a:t>https://laya.ai/</a:t>
            </a:r>
            <a:r>
              <a:rPr lang="en"/>
              <a:t> -&gt; API for travel package booking</a:t>
            </a:r>
            <a:endParaRPr/>
          </a:p>
          <a:p>
            <a:pPr marL="457200" lvl="0" indent="-342900" algn="l" rtl="0">
              <a:spcBef>
                <a:spcPts val="0"/>
              </a:spcBef>
              <a:spcAft>
                <a:spcPts val="0"/>
              </a:spcAft>
              <a:buSzPts val="1800"/>
              <a:buChar char="-"/>
            </a:pPr>
            <a:r>
              <a:rPr lang="en" u="sng">
                <a:solidFill>
                  <a:schemeClr val="hlink"/>
                </a:solidFill>
                <a:hlinkClick r:id="rId4"/>
              </a:rPr>
              <a:t>https://www.reddit.com/r/solotravel/comments/oi3xna/itinerary_planning_tools/</a:t>
            </a:r>
            <a:r>
              <a:rPr lang="en"/>
              <a:t> -&gt; travel planing tools, TripIt</a:t>
            </a:r>
            <a:endParaRPr/>
          </a:p>
          <a:p>
            <a:pPr marL="457200" lvl="0" indent="-342900" algn="l" rtl="0">
              <a:spcBef>
                <a:spcPts val="0"/>
              </a:spcBef>
              <a:spcAft>
                <a:spcPts val="0"/>
              </a:spcAft>
              <a:buSzPts val="1800"/>
              <a:buChar char="-"/>
            </a:pPr>
            <a:r>
              <a:rPr lang="en" u="sng">
                <a:solidFill>
                  <a:schemeClr val="hlink"/>
                </a:solidFill>
                <a:hlinkClick r:id="rId5"/>
              </a:rPr>
              <a:t>https://www.quora.com/What-are-some-of-the-cheapest-ways-to-field-a-survey-of-500-ordinary-consumers</a:t>
            </a:r>
            <a:r>
              <a:rPr lang="en"/>
              <a:t> -&gt; cheap surveys</a:t>
            </a:r>
            <a:endParaRPr/>
          </a:p>
          <a:p>
            <a:pPr marL="457200" lvl="0" indent="-342900" algn="l" rtl="0">
              <a:spcBef>
                <a:spcPts val="0"/>
              </a:spcBef>
              <a:spcAft>
                <a:spcPts val="0"/>
              </a:spcAft>
              <a:buSzPts val="1800"/>
              <a:buChar char="-"/>
            </a:pPr>
            <a:r>
              <a:rPr lang="en"/>
              <a:t>Excel Example Plan </a:t>
            </a:r>
            <a:r>
              <a:rPr lang="en" u="sng">
                <a:solidFill>
                  <a:schemeClr val="hlink"/>
                </a:solidFill>
                <a:hlinkClick r:id="rId6"/>
              </a:rPr>
              <a:t>https://docs.google.com/spreadsheets/d/1jrs6C9kquYmlbxQOC55y1Qt2vCb4dpvktsYDuEEBk0E/edit#gid=417523083</a:t>
            </a:r>
            <a:r>
              <a:rPr lang="en"/>
              <a:t> </a:t>
            </a:r>
            <a:endParaRPr/>
          </a:p>
          <a:p>
            <a:pPr marL="457200" lvl="0" indent="-342900" algn="l" rtl="0">
              <a:spcBef>
                <a:spcPts val="0"/>
              </a:spcBef>
              <a:spcAft>
                <a:spcPts val="0"/>
              </a:spcAft>
              <a:buSzPts val="1800"/>
              <a:buChar char="-"/>
            </a:pPr>
            <a:r>
              <a:rPr lang="en" u="sng">
                <a:solidFill>
                  <a:schemeClr val="hlink"/>
                </a:solidFill>
                <a:hlinkClick r:id="rId7"/>
              </a:rPr>
              <a:t>https://www.triphobo.com/</a:t>
            </a:r>
            <a:r>
              <a:rPr lang="en"/>
              <a:t> automated travel plans</a:t>
            </a:r>
            <a:endParaRPr/>
          </a:p>
          <a:p>
            <a:pPr marL="457200" lvl="0" indent="-342900" algn="l" rtl="0">
              <a:spcBef>
                <a:spcPts val="0"/>
              </a:spcBef>
              <a:spcAft>
                <a:spcPts val="0"/>
              </a:spcAft>
              <a:buSzPts val="1800"/>
              <a:buChar char="-"/>
            </a:pPr>
            <a:r>
              <a:rPr lang="en" u="sng">
                <a:solidFill>
                  <a:schemeClr val="hlink"/>
                </a:solidFill>
                <a:hlinkClick r:id="rId8"/>
              </a:rPr>
              <a:t>https://maps.sygic.com/</a:t>
            </a:r>
            <a:r>
              <a:rPr lang="en"/>
              <a:t> traveler travel map</a:t>
            </a:r>
            <a:endParaRPr/>
          </a:p>
          <a:p>
            <a:pPr marL="457200" lvl="0" indent="-342900" algn="l" rtl="0">
              <a:spcBef>
                <a:spcPts val="0"/>
              </a:spcBef>
              <a:spcAft>
                <a:spcPts val="0"/>
              </a:spcAft>
              <a:buSzPts val="1800"/>
              <a:buChar char="-"/>
            </a:pPr>
            <a:r>
              <a:rPr lang="en" u="sng">
                <a:solidFill>
                  <a:schemeClr val="hlink"/>
                </a:solidFill>
                <a:hlinkClick r:id="rId9"/>
              </a:rPr>
              <a:t>https://www.inspirock.com/</a:t>
            </a:r>
            <a:r>
              <a:rPr lang="en"/>
              <a:t> &lt;- like</a:t>
            </a:r>
            <a:endParaRPr/>
          </a:p>
          <a:p>
            <a:pPr marL="457200" lvl="0" indent="-342900" algn="l" rtl="0">
              <a:spcBef>
                <a:spcPts val="0"/>
              </a:spcBef>
              <a:spcAft>
                <a:spcPts val="0"/>
              </a:spcAft>
              <a:buSzPts val="1800"/>
              <a:buChar char="-"/>
            </a:pPr>
            <a:r>
              <a:rPr lang="en" u="sng">
                <a:solidFill>
                  <a:schemeClr val="hlink"/>
                </a:solidFill>
                <a:hlinkClick r:id="rId10"/>
              </a:rPr>
              <a:t>https://medium.com/the-vanguard/the-case-for-travel-planning-startups-and-why-you-should-never-ever-start-one-15c13119e15f</a:t>
            </a:r>
            <a:endParaRPr/>
          </a:p>
          <a:p>
            <a:pPr marL="457200" lvl="0" indent="-342900" algn="l" rtl="0">
              <a:spcBef>
                <a:spcPts val="0"/>
              </a:spcBef>
              <a:spcAft>
                <a:spcPts val="0"/>
              </a:spcAft>
              <a:buSzPts val="1800"/>
              <a:buChar char="-"/>
            </a:pPr>
            <a:r>
              <a:rPr lang="en" u="sng">
                <a:solidFill>
                  <a:schemeClr val="hlink"/>
                </a:solidFill>
                <a:hlinkClick r:id="rId11"/>
              </a:rPr>
              <a:t>https://pavel-nosikov.medium.com/online-travel-planners-research-6a3611fbbee0</a:t>
            </a:r>
            <a:r>
              <a:rPr lang="e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57"/>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Naming Options</a:t>
            </a:r>
            <a:endParaRPr/>
          </a:p>
        </p:txBody>
      </p:sp>
      <p:sp>
        <p:nvSpPr>
          <p:cNvPr id="854" name="Google Shape;854;p57"/>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fontScale="92500" lnSpcReduction="20000"/>
          </a:bodyPr>
          <a:lstStyle/>
          <a:p>
            <a:pPr marL="0" lvl="0" indent="0" algn="l" rtl="0">
              <a:spcBef>
                <a:spcPts val="270"/>
              </a:spcBef>
              <a:spcAft>
                <a:spcPts val="0"/>
              </a:spcAft>
              <a:buClr>
                <a:schemeClr val="dk1"/>
              </a:buClr>
              <a:buSzPct val="61111"/>
              <a:buFont typeface="Arial"/>
              <a:buNone/>
            </a:pPr>
            <a:r>
              <a:rPr lang="en"/>
              <a:t>* a sense of direct and immediate action (jump, motion)</a:t>
            </a:r>
            <a:endParaRPr/>
          </a:p>
          <a:p>
            <a:pPr marL="0" lvl="0" indent="0" algn="l" rtl="0">
              <a:spcBef>
                <a:spcPts val="270"/>
              </a:spcBef>
              <a:spcAft>
                <a:spcPts val="0"/>
              </a:spcAft>
              <a:buClr>
                <a:schemeClr val="dk1"/>
              </a:buClr>
              <a:buSzPct val="61111"/>
              <a:buFont typeface="Arial"/>
              <a:buNone/>
            </a:pPr>
            <a:r>
              <a:rPr lang="en"/>
              <a:t>* a human need for novelty, discovery, exploration (we were originally hunter-gatherers)</a:t>
            </a:r>
            <a:br>
              <a:rPr lang="en"/>
            </a:br>
            <a:r>
              <a:rPr lang="en"/>
              <a:t>* an indication users will get experiences (not trips or bookings)</a:t>
            </a:r>
            <a:endParaRPr/>
          </a:p>
          <a:p>
            <a:pPr marL="0" lvl="0" indent="0" algn="l" rtl="0">
              <a:spcBef>
                <a:spcPts val="270"/>
              </a:spcBef>
              <a:spcAft>
                <a:spcPts val="0"/>
              </a:spcAft>
              <a:buClr>
                <a:schemeClr val="dk1"/>
              </a:buClr>
              <a:buSzPct val="61111"/>
              <a:buFont typeface="Arial"/>
              <a:buNone/>
            </a:pPr>
            <a:r>
              <a:rPr lang="en"/>
              <a:t>* a sense of convenience, safety, and comprehensiveness (selection-wise)</a:t>
            </a:r>
            <a:endParaRPr/>
          </a:p>
          <a:p>
            <a:pPr marL="0" lvl="0" indent="0" algn="l" rtl="0">
              <a:spcBef>
                <a:spcPts val="270"/>
              </a:spcBef>
              <a:spcAft>
                <a:spcPts val="0"/>
              </a:spcAft>
              <a:buNone/>
            </a:pPr>
            <a:r>
              <a:rPr lang="en"/>
              <a:t>* something that easily evolves into everyday vocab (e.g., quim -&gt; just “quim” it!)</a:t>
            </a:r>
            <a:endParaRPr/>
          </a:p>
          <a:p>
            <a:pPr marL="0" lvl="0" indent="0" algn="l" rtl="0">
              <a:spcBef>
                <a:spcPts val="270"/>
              </a:spcBef>
              <a:spcAft>
                <a:spcPts val="0"/>
              </a:spcAft>
              <a:buClr>
                <a:schemeClr val="dk1"/>
              </a:buClr>
              <a:buSzPct val="61111"/>
              <a:buFont typeface="Arial"/>
              <a:buNone/>
            </a:pPr>
            <a:r>
              <a:rPr lang="en"/>
              <a:t>* overcome inertia and create a new normal</a:t>
            </a:r>
            <a:endParaRPr/>
          </a:p>
          <a:p>
            <a:pPr marL="0" lvl="0" indent="0" algn="l" rtl="0">
              <a:spcBef>
                <a:spcPts val="270"/>
              </a:spcBef>
              <a:spcAft>
                <a:spcPts val="0"/>
              </a:spcAft>
              <a:buNone/>
            </a:pPr>
            <a:r>
              <a:rPr lang="en"/>
              <a:t>* maybe something alphabetically first</a:t>
            </a:r>
            <a:endParaRPr/>
          </a:p>
          <a:p>
            <a:pPr marL="0" lvl="0" indent="0" algn="l" rtl="0">
              <a:spcBef>
                <a:spcPts val="270"/>
              </a:spcBef>
              <a:spcAft>
                <a:spcPts val="0"/>
              </a:spcAft>
              <a:buNone/>
            </a:pPr>
            <a:r>
              <a:rPr lang="en"/>
              <a:t>* terms: discovery, vision, dream, travel, tour, journey, experience, Fernweh = wanderlust, book, organize, advise, far, away, escape, joy, plan, my. Trouvaille = a lucky find. </a:t>
            </a:r>
            <a:endParaRPr/>
          </a:p>
          <a:p>
            <a:pPr marL="0" lvl="0" indent="0" algn="l" rtl="0">
              <a:spcBef>
                <a:spcPts val="270"/>
              </a:spcBef>
              <a:spcAft>
                <a:spcPts val="0"/>
              </a:spcAft>
              <a:buNone/>
            </a:pPr>
            <a:endParaRPr/>
          </a:p>
          <a:p>
            <a:pPr marL="0" lvl="0" indent="0" algn="l" rtl="0">
              <a:spcBef>
                <a:spcPts val="270"/>
              </a:spcBef>
              <a:spcAft>
                <a:spcPts val="0"/>
              </a:spcAft>
              <a:buNone/>
            </a:pPr>
            <a:endParaRPr/>
          </a:p>
          <a:p>
            <a:pPr marL="0" lvl="0" indent="0" algn="l" rtl="0">
              <a:spcBef>
                <a:spcPts val="270"/>
              </a:spcBef>
              <a:spcAft>
                <a:spcPts val="0"/>
              </a:spcAft>
              <a:buNone/>
            </a:pPr>
            <a:r>
              <a:rPr lang="en"/>
              <a:t>Farawoo, Quim, Foray, Qalk, Roam, Truv.ai (Trip Trouvaille!)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8"/>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Features</a:t>
            </a:r>
            <a:endParaRPr/>
          </a:p>
        </p:txBody>
      </p:sp>
      <p:sp>
        <p:nvSpPr>
          <p:cNvPr id="860" name="Google Shape;860;p58"/>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fontScale="85000" lnSpcReduction="20000"/>
          </a:bodyPr>
          <a:lstStyle/>
          <a:p>
            <a:pPr marL="0" lvl="0" indent="0" algn="l" rtl="0">
              <a:spcBef>
                <a:spcPts val="270"/>
              </a:spcBef>
              <a:spcAft>
                <a:spcPts val="0"/>
              </a:spcAft>
              <a:buNone/>
            </a:pPr>
            <a:r>
              <a:rPr lang="en"/>
              <a:t>Recommendations and upvotes</a:t>
            </a:r>
            <a:endParaRPr/>
          </a:p>
          <a:p>
            <a:pPr marL="0" lvl="0" indent="0" algn="l" rtl="0">
              <a:spcBef>
                <a:spcPts val="270"/>
              </a:spcBef>
              <a:spcAft>
                <a:spcPts val="0"/>
              </a:spcAft>
              <a:buNone/>
            </a:pPr>
            <a:r>
              <a:rPr lang="en"/>
              <a:t>Group planning (MVP -&gt; spring break for college students?)</a:t>
            </a:r>
            <a:endParaRPr/>
          </a:p>
          <a:p>
            <a:pPr marL="0" lvl="0" indent="0" algn="l" rtl="0">
              <a:spcBef>
                <a:spcPts val="270"/>
              </a:spcBef>
              <a:spcAft>
                <a:spcPts val="0"/>
              </a:spcAft>
              <a:buNone/>
            </a:pPr>
            <a:r>
              <a:rPr lang="en"/>
              <a:t>Choose an environment (could be work related) </a:t>
            </a:r>
            <a:endParaRPr/>
          </a:p>
          <a:p>
            <a:pPr marL="0" lvl="0" indent="0" algn="l" rtl="0">
              <a:spcBef>
                <a:spcPts val="270"/>
              </a:spcBef>
              <a:spcAft>
                <a:spcPts val="0"/>
              </a:spcAft>
              <a:buNone/>
            </a:pPr>
            <a:endParaRPr/>
          </a:p>
          <a:p>
            <a:pPr marL="0" lvl="0" indent="0" algn="l" rtl="0">
              <a:spcBef>
                <a:spcPts val="270"/>
              </a:spcBef>
              <a:spcAft>
                <a:spcPts val="0"/>
              </a:spcAft>
              <a:buNone/>
            </a:pPr>
            <a:r>
              <a:rPr lang="en"/>
              <a:t>Automated tiktok download code:</a:t>
            </a:r>
            <a:endParaRPr/>
          </a:p>
          <a:p>
            <a:pPr marL="0" lvl="0" indent="0" algn="l" rtl="0">
              <a:spcBef>
                <a:spcPts val="270"/>
              </a:spcBef>
              <a:spcAft>
                <a:spcPts val="0"/>
              </a:spcAft>
              <a:buNone/>
            </a:pPr>
            <a:endParaRPr/>
          </a:p>
          <a:p>
            <a:pPr marL="0" lvl="0" indent="0" algn="l" rtl="0">
              <a:spcBef>
                <a:spcPts val="270"/>
              </a:spcBef>
              <a:spcAft>
                <a:spcPts val="0"/>
              </a:spcAft>
              <a:buNone/>
            </a:pPr>
            <a:r>
              <a:rPr lang="en" sz="900">
                <a:solidFill>
                  <a:schemeClr val="dk1"/>
                </a:solidFill>
                <a:latin typeface="Consolas"/>
                <a:ea typeface="Consolas"/>
                <a:cs typeface="Consolas"/>
                <a:sym typeface="Consolas"/>
              </a:rPr>
              <a:t>from TikTokApi import TikTokApi</a:t>
            </a:r>
            <a:endParaRPr sz="900">
              <a:solidFill>
                <a:schemeClr val="dk1"/>
              </a:solidFill>
              <a:latin typeface="Consolas"/>
              <a:ea typeface="Consolas"/>
              <a:cs typeface="Consolas"/>
              <a:sym typeface="Consolas"/>
            </a:endParaRPr>
          </a:p>
          <a:p>
            <a:pPr marL="0" lvl="0" indent="0" algn="l" rtl="0">
              <a:spcBef>
                <a:spcPts val="270"/>
              </a:spcBef>
              <a:spcAft>
                <a:spcPts val="0"/>
              </a:spcAft>
              <a:buNone/>
            </a:pPr>
            <a:r>
              <a:rPr lang="en" sz="900">
                <a:solidFill>
                  <a:schemeClr val="dk1"/>
                </a:solidFill>
                <a:latin typeface="Consolas"/>
                <a:ea typeface="Consolas"/>
                <a:cs typeface="Consolas"/>
                <a:sym typeface="Consolas"/>
              </a:rPr>
              <a:t>import random</a:t>
            </a:r>
            <a:endParaRPr sz="900">
              <a:solidFill>
                <a:schemeClr val="dk1"/>
              </a:solidFill>
              <a:latin typeface="Consolas"/>
              <a:ea typeface="Consolas"/>
              <a:cs typeface="Consolas"/>
              <a:sym typeface="Consolas"/>
            </a:endParaRPr>
          </a:p>
          <a:p>
            <a:pPr marL="0" lvl="0" indent="0" algn="l" rtl="0">
              <a:spcBef>
                <a:spcPts val="270"/>
              </a:spcBef>
              <a:spcAft>
                <a:spcPts val="0"/>
              </a:spcAft>
              <a:buNone/>
            </a:pPr>
            <a:endParaRPr sz="900">
              <a:solidFill>
                <a:schemeClr val="dk1"/>
              </a:solidFill>
              <a:latin typeface="Consolas"/>
              <a:ea typeface="Consolas"/>
              <a:cs typeface="Consolas"/>
              <a:sym typeface="Consolas"/>
            </a:endParaRPr>
          </a:p>
          <a:p>
            <a:pPr marL="0" lvl="0" indent="0" algn="l" rtl="0">
              <a:spcBef>
                <a:spcPts val="270"/>
              </a:spcBef>
              <a:spcAft>
                <a:spcPts val="0"/>
              </a:spcAft>
              <a:buNone/>
            </a:pPr>
            <a:r>
              <a:rPr lang="en" sz="900">
                <a:solidFill>
                  <a:schemeClr val="dk1"/>
                </a:solidFill>
                <a:latin typeface="Consolas"/>
                <a:ea typeface="Consolas"/>
                <a:cs typeface="Consolas"/>
                <a:sym typeface="Consolas"/>
              </a:rPr>
              <a:t>api = TikTokApi()</a:t>
            </a:r>
            <a:endParaRPr sz="900">
              <a:solidFill>
                <a:schemeClr val="dk1"/>
              </a:solidFill>
              <a:latin typeface="Consolas"/>
              <a:ea typeface="Consolas"/>
              <a:cs typeface="Consolas"/>
              <a:sym typeface="Consolas"/>
            </a:endParaRPr>
          </a:p>
          <a:p>
            <a:pPr marL="0" lvl="0" indent="0" algn="l" rtl="0">
              <a:spcBef>
                <a:spcPts val="270"/>
              </a:spcBef>
              <a:spcAft>
                <a:spcPts val="0"/>
              </a:spcAft>
              <a:buNone/>
            </a:pPr>
            <a:r>
              <a:rPr lang="en" sz="900">
                <a:solidFill>
                  <a:schemeClr val="dk1"/>
                </a:solidFill>
                <a:latin typeface="Consolas"/>
                <a:ea typeface="Consolas"/>
                <a:cs typeface="Consolas"/>
                <a:sym typeface="Consolas"/>
              </a:rPr>
              <a:t>did = str(random.randint(10000, 999999999))</a:t>
            </a:r>
            <a:endParaRPr sz="900">
              <a:solidFill>
                <a:schemeClr val="dk1"/>
              </a:solidFill>
              <a:latin typeface="Consolas"/>
              <a:ea typeface="Consolas"/>
              <a:cs typeface="Consolas"/>
              <a:sym typeface="Consolas"/>
            </a:endParaRPr>
          </a:p>
          <a:p>
            <a:pPr marL="0" lvl="0" indent="0" algn="l" rtl="0">
              <a:spcBef>
                <a:spcPts val="270"/>
              </a:spcBef>
              <a:spcAft>
                <a:spcPts val="0"/>
              </a:spcAft>
              <a:buNone/>
            </a:pPr>
            <a:r>
              <a:rPr lang="en" sz="900">
                <a:solidFill>
                  <a:schemeClr val="dk1"/>
                </a:solidFill>
                <a:latin typeface="Consolas"/>
                <a:ea typeface="Consolas"/>
                <a:cs typeface="Consolas"/>
                <a:sym typeface="Consolas"/>
              </a:rPr>
              <a:t>tiktoks = api.byUsername("washingtonpost", custom_did=did)</a:t>
            </a:r>
            <a:endParaRPr sz="900">
              <a:solidFill>
                <a:schemeClr val="dk1"/>
              </a:solidFill>
              <a:latin typeface="Consolas"/>
              <a:ea typeface="Consolas"/>
              <a:cs typeface="Consolas"/>
              <a:sym typeface="Consolas"/>
            </a:endParaRPr>
          </a:p>
          <a:p>
            <a:pPr marL="0" lvl="0" indent="0" algn="l" rtl="0">
              <a:spcBef>
                <a:spcPts val="270"/>
              </a:spcBef>
              <a:spcAft>
                <a:spcPts val="0"/>
              </a:spcAft>
              <a:buNone/>
            </a:pPr>
            <a:endParaRPr sz="900">
              <a:solidFill>
                <a:schemeClr val="dk1"/>
              </a:solidFill>
              <a:latin typeface="Consolas"/>
              <a:ea typeface="Consolas"/>
              <a:cs typeface="Consolas"/>
              <a:sym typeface="Consolas"/>
            </a:endParaRPr>
          </a:p>
          <a:p>
            <a:pPr marL="0" lvl="0" indent="0" algn="l" rtl="0">
              <a:spcBef>
                <a:spcPts val="270"/>
              </a:spcBef>
              <a:spcAft>
                <a:spcPts val="0"/>
              </a:spcAft>
              <a:buNone/>
            </a:pPr>
            <a:r>
              <a:rPr lang="en" sz="900">
                <a:solidFill>
                  <a:schemeClr val="dk1"/>
                </a:solidFill>
                <a:latin typeface="Consolas"/>
                <a:ea typeface="Consolas"/>
                <a:cs typeface="Consolas"/>
                <a:sym typeface="Consolas"/>
              </a:rPr>
              <a:t>data = api.get_Video_By_TikTok(tiktoks[0], custom_did=did)</a:t>
            </a:r>
            <a:endParaRPr sz="900">
              <a:solidFill>
                <a:schemeClr val="dk1"/>
              </a:solidFill>
              <a:latin typeface="Consolas"/>
              <a:ea typeface="Consolas"/>
              <a:cs typeface="Consolas"/>
              <a:sym typeface="Consolas"/>
            </a:endParaRPr>
          </a:p>
          <a:p>
            <a:pPr marL="0" lvl="0" indent="0" algn="l" rtl="0">
              <a:spcBef>
                <a:spcPts val="270"/>
              </a:spcBef>
              <a:spcAft>
                <a:spcPts val="0"/>
              </a:spcAft>
              <a:buNone/>
            </a:pPr>
            <a:r>
              <a:rPr lang="en" sz="900">
                <a:solidFill>
                  <a:schemeClr val="dk1"/>
                </a:solidFill>
                <a:latin typeface="Consolas"/>
                <a:ea typeface="Consolas"/>
                <a:cs typeface="Consolas"/>
                <a:sym typeface="Consolas"/>
              </a:rPr>
              <a:t>with open("test.mp4", 'wb') as output:        </a:t>
            </a:r>
            <a:endParaRPr sz="900">
              <a:solidFill>
                <a:schemeClr val="dk1"/>
              </a:solidFill>
              <a:latin typeface="Consolas"/>
              <a:ea typeface="Consolas"/>
              <a:cs typeface="Consolas"/>
              <a:sym typeface="Consolas"/>
            </a:endParaRPr>
          </a:p>
          <a:p>
            <a:pPr marL="152400" marR="152400" lvl="0" indent="0" algn="l" rtl="0">
              <a:lnSpc>
                <a:spcPct val="145000"/>
              </a:lnSpc>
              <a:spcBef>
                <a:spcPts val="0"/>
              </a:spcBef>
              <a:spcAft>
                <a:spcPts val="0"/>
              </a:spcAft>
              <a:buClr>
                <a:schemeClr val="dk1"/>
              </a:buClr>
              <a:buSzPct val="122222"/>
              <a:buFont typeface="Arial"/>
              <a:buNone/>
            </a:pPr>
            <a:r>
              <a:rPr lang="en" sz="900">
                <a:solidFill>
                  <a:schemeClr val="dk1"/>
                </a:solidFill>
                <a:latin typeface="Consolas"/>
                <a:ea typeface="Consolas"/>
                <a:cs typeface="Consolas"/>
                <a:sym typeface="Consolas"/>
              </a:rPr>
              <a:t>	output.write(data)</a:t>
            </a:r>
            <a:endParaRPr sz="900">
              <a:solidFill>
                <a:schemeClr val="dk1"/>
              </a:solidFill>
              <a:latin typeface="Consolas"/>
              <a:ea typeface="Consolas"/>
              <a:cs typeface="Consolas"/>
              <a:sym typeface="Consolas"/>
            </a:endParaRPr>
          </a:p>
          <a:p>
            <a:pPr marL="0" lvl="0" indent="0" algn="l" rtl="0">
              <a:spcBef>
                <a:spcPts val="1200"/>
              </a:spcBef>
              <a:spcAft>
                <a:spcPts val="0"/>
              </a:spcAft>
              <a:buNone/>
            </a:pPr>
            <a:endParaRPr/>
          </a:p>
          <a:p>
            <a:pPr marL="0" lvl="0" indent="0" algn="l" rtl="0">
              <a:spcBef>
                <a:spcPts val="27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59"/>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Pivot directions</a:t>
            </a:r>
            <a:endParaRPr/>
          </a:p>
        </p:txBody>
      </p:sp>
      <p:sp>
        <p:nvSpPr>
          <p:cNvPr id="866" name="Google Shape;866;p59"/>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a:bodyPr>
          <a:lstStyle/>
          <a:p>
            <a:pPr marL="457200" lvl="0" indent="-342900" algn="l" rtl="0">
              <a:spcBef>
                <a:spcPts val="270"/>
              </a:spcBef>
              <a:spcAft>
                <a:spcPts val="0"/>
              </a:spcAft>
              <a:buSzPts val="1800"/>
              <a:buChar char="▪"/>
            </a:pPr>
            <a:r>
              <a:rPr lang="en"/>
              <a:t>Transportation: Getting from anywhere to anywhere incl. booking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60"/>
          <p:cNvSpPr txBox="1">
            <a:spLocks noGrp="1"/>
          </p:cNvSpPr>
          <p:nvPr>
            <p:ph type="title"/>
          </p:nvPr>
        </p:nvSpPr>
        <p:spPr>
          <a:xfrm>
            <a:off x="1465376" y="2085653"/>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Meeting 7.7.2021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61"/>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endParaRPr/>
          </a:p>
        </p:txBody>
      </p:sp>
      <p:sp>
        <p:nvSpPr>
          <p:cNvPr id="877" name="Google Shape;877;p61"/>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a:bodyPr>
          <a:lstStyle/>
          <a:p>
            <a:pPr marL="0" lvl="0" indent="0" algn="l" rtl="0">
              <a:spcBef>
                <a:spcPts val="270"/>
              </a:spcBef>
              <a:spcAft>
                <a:spcPts val="0"/>
              </a:spcAft>
              <a:buNone/>
            </a:pPr>
            <a:endParaRPr/>
          </a:p>
        </p:txBody>
      </p:sp>
      <p:pic>
        <p:nvPicPr>
          <p:cNvPr id="878" name="Google Shape;878;p61"/>
          <p:cNvPicPr preferRelativeResize="0"/>
          <p:nvPr/>
        </p:nvPicPr>
        <p:blipFill rotWithShape="1">
          <a:blip r:embed="rId3">
            <a:alphaModFix/>
          </a:blip>
          <a:srcRect r="-7991" b="-11111"/>
          <a:stretch/>
        </p:blipFill>
        <p:spPr>
          <a:xfrm>
            <a:off x="152400" y="85725"/>
            <a:ext cx="8887174" cy="5143500"/>
          </a:xfrm>
          <a:prstGeom prst="rect">
            <a:avLst/>
          </a:prstGeom>
          <a:noFill/>
          <a:ln>
            <a:noFill/>
          </a:ln>
        </p:spPr>
      </p:pic>
      <p:sp>
        <p:nvSpPr>
          <p:cNvPr id="879" name="Google Shape;879;p61"/>
          <p:cNvSpPr/>
          <p:nvPr/>
        </p:nvSpPr>
        <p:spPr>
          <a:xfrm>
            <a:off x="6266800" y="739000"/>
            <a:ext cx="2424000" cy="149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Can use videos </a:t>
            </a:r>
            <a:r>
              <a:rPr lang="en" u="sng"/>
              <a:t>and</a:t>
            </a:r>
            <a:r>
              <a:rPr lang="en"/>
              <a:t> iPhone live photos in the app!</a:t>
            </a:r>
            <a:endParaRPr/>
          </a:p>
          <a:p>
            <a:pPr marL="0" lvl="0" indent="0" algn="l" rtl="0">
              <a:spcBef>
                <a:spcPts val="0"/>
              </a:spcBef>
              <a:spcAft>
                <a:spcPts val="0"/>
              </a:spcAft>
              <a:buNone/>
            </a:pPr>
            <a:br>
              <a:rPr lang="en" u="sng"/>
            </a:br>
            <a:r>
              <a:rPr lang="en"/>
              <a:t>Also add some local (French, German) music to mask out weird sounds!</a:t>
            </a:r>
            <a:r>
              <a:rPr lang="en" u="sng"/>
              <a:t> </a:t>
            </a:r>
            <a:endParaRPr u="sng"/>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pic>
        <p:nvPicPr>
          <p:cNvPr id="884" name="Google Shape;884;p62"/>
          <p:cNvPicPr preferRelativeResize="0"/>
          <p:nvPr/>
        </p:nvPicPr>
        <p:blipFill>
          <a:blip r:embed="rId3">
            <a:alphaModFix/>
          </a:blip>
          <a:stretch>
            <a:fillRect/>
          </a:stretch>
        </p:blipFill>
        <p:spPr>
          <a:xfrm>
            <a:off x="762000" y="428625"/>
            <a:ext cx="7620000" cy="4286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pic>
        <p:nvPicPr>
          <p:cNvPr id="889" name="Google Shape;889;p63"/>
          <p:cNvPicPr preferRelativeResize="0"/>
          <p:nvPr/>
        </p:nvPicPr>
        <p:blipFill>
          <a:blip r:embed="rId3">
            <a:alphaModFix/>
          </a:blip>
          <a:stretch>
            <a:fillRect/>
          </a:stretch>
        </p:blipFill>
        <p:spPr>
          <a:xfrm>
            <a:off x="529650" y="345625"/>
            <a:ext cx="7620000" cy="428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a:stretch/>
        </p:blipFill>
        <p:spPr>
          <a:xfrm>
            <a:off x="5435204" y="3899297"/>
            <a:ext cx="466725" cy="457200"/>
          </a:xfrm>
          <a:prstGeom prst="rect">
            <a:avLst/>
          </a:prstGeom>
          <a:noFill/>
          <a:ln>
            <a:noFill/>
          </a:ln>
        </p:spPr>
      </p:pic>
      <p:sp>
        <p:nvSpPr>
          <p:cNvPr id="125" name="Google Shape;125;p19"/>
          <p:cNvSpPr/>
          <p:nvPr/>
        </p:nvSpPr>
        <p:spPr>
          <a:xfrm>
            <a:off x="65100"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126" name="Google Shape;126;p19"/>
          <p:cNvSpPr/>
          <p:nvPr/>
        </p:nvSpPr>
        <p:spPr>
          <a:xfrm>
            <a:off x="4589396" y="3924300"/>
            <a:ext cx="4507200" cy="12192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127" name="Google Shape;127;p19"/>
          <p:cNvSpPr/>
          <p:nvPr/>
        </p:nvSpPr>
        <p:spPr>
          <a:xfrm rot="-5400000">
            <a:off x="-74805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128" name="Google Shape;128;p19"/>
          <p:cNvSpPr/>
          <p:nvPr/>
        </p:nvSpPr>
        <p:spPr>
          <a:xfrm rot="-5400000">
            <a:off x="2854017" y="1304851"/>
            <a:ext cx="34362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129" name="Google Shape;129;p19"/>
          <p:cNvSpPr/>
          <p:nvPr/>
        </p:nvSpPr>
        <p:spPr>
          <a:xfrm rot="-5400000">
            <a:off x="6463280" y="1308450"/>
            <a:ext cx="34290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latin typeface="Arial"/>
              <a:ea typeface="Arial"/>
              <a:cs typeface="Arial"/>
              <a:sym typeface="Arial"/>
            </a:endParaRPr>
          </a:p>
        </p:txBody>
      </p:sp>
      <p:sp>
        <p:nvSpPr>
          <p:cNvPr id="130" name="Google Shape;130;p19"/>
          <p:cNvSpPr/>
          <p:nvPr/>
        </p:nvSpPr>
        <p:spPr>
          <a:xfrm rot="-5400000">
            <a:off x="1912033"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131" name="Google Shape;131;p19"/>
          <p:cNvSpPr/>
          <p:nvPr/>
        </p:nvSpPr>
        <p:spPr>
          <a:xfrm rot="-5400000">
            <a:off x="5517698" y="451199"/>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132" name="Google Shape;132;p19"/>
          <p:cNvSpPr/>
          <p:nvPr/>
        </p:nvSpPr>
        <p:spPr>
          <a:xfrm rot="-5400000">
            <a:off x="1912033"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Arial"/>
              <a:ea typeface="Arial"/>
              <a:cs typeface="Arial"/>
              <a:sym typeface="Arial"/>
            </a:endParaRPr>
          </a:p>
        </p:txBody>
      </p:sp>
      <p:sp>
        <p:nvSpPr>
          <p:cNvPr id="133" name="Google Shape;133;p19"/>
          <p:cNvSpPr/>
          <p:nvPr/>
        </p:nvSpPr>
        <p:spPr>
          <a:xfrm rot="-5400000">
            <a:off x="5517698" y="2165700"/>
            <a:ext cx="1714500" cy="1802700"/>
          </a:xfrm>
          <a:prstGeom prst="rect">
            <a:avLst/>
          </a:prstGeom>
          <a:noFill/>
          <a:ln w="12700" cap="flat" cmpd="sng">
            <a:solidFill>
              <a:schemeClr val="dk1"/>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0000"/>
              </a:solidFill>
              <a:latin typeface="Arial"/>
              <a:ea typeface="Arial"/>
              <a:cs typeface="Arial"/>
              <a:sym typeface="Arial"/>
            </a:endParaRPr>
          </a:p>
        </p:txBody>
      </p:sp>
      <p:pic>
        <p:nvPicPr>
          <p:cNvPr id="134" name="Google Shape;134;p19"/>
          <p:cNvPicPr preferRelativeResize="0"/>
          <p:nvPr/>
        </p:nvPicPr>
        <p:blipFill rotWithShape="1">
          <a:blip r:embed="rId4">
            <a:alphaModFix/>
          </a:blip>
          <a:srcRect/>
          <a:stretch/>
        </p:blipFill>
        <p:spPr>
          <a:xfrm>
            <a:off x="66030" y="510779"/>
            <a:ext cx="1331119" cy="259556"/>
          </a:xfrm>
          <a:prstGeom prst="rect">
            <a:avLst/>
          </a:prstGeom>
          <a:noFill/>
          <a:ln>
            <a:noFill/>
          </a:ln>
        </p:spPr>
      </p:pic>
      <p:pic>
        <p:nvPicPr>
          <p:cNvPr id="135" name="Google Shape;135;p19"/>
          <p:cNvPicPr preferRelativeResize="0"/>
          <p:nvPr/>
        </p:nvPicPr>
        <p:blipFill rotWithShape="1">
          <a:blip r:embed="rId5">
            <a:alphaModFix/>
          </a:blip>
          <a:srcRect/>
          <a:stretch/>
        </p:blipFill>
        <p:spPr>
          <a:xfrm>
            <a:off x="101204" y="3962400"/>
            <a:ext cx="714375" cy="161925"/>
          </a:xfrm>
          <a:prstGeom prst="rect">
            <a:avLst/>
          </a:prstGeom>
          <a:noFill/>
          <a:ln>
            <a:noFill/>
          </a:ln>
        </p:spPr>
      </p:pic>
      <p:pic>
        <p:nvPicPr>
          <p:cNvPr id="136" name="Google Shape;136;p19"/>
          <p:cNvPicPr preferRelativeResize="0"/>
          <p:nvPr/>
        </p:nvPicPr>
        <p:blipFill rotWithShape="1">
          <a:blip r:embed="rId6">
            <a:alphaModFix/>
          </a:blip>
          <a:srcRect/>
          <a:stretch/>
        </p:blipFill>
        <p:spPr>
          <a:xfrm>
            <a:off x="879872" y="3962400"/>
            <a:ext cx="466725" cy="333375"/>
          </a:xfrm>
          <a:prstGeom prst="rect">
            <a:avLst/>
          </a:prstGeom>
          <a:noFill/>
          <a:ln>
            <a:noFill/>
          </a:ln>
        </p:spPr>
      </p:pic>
      <p:pic>
        <p:nvPicPr>
          <p:cNvPr id="137" name="Google Shape;137;p19"/>
          <p:cNvPicPr preferRelativeResize="0"/>
          <p:nvPr/>
        </p:nvPicPr>
        <p:blipFill rotWithShape="1">
          <a:blip r:embed="rId7">
            <a:alphaModFix/>
          </a:blip>
          <a:srcRect/>
          <a:stretch/>
        </p:blipFill>
        <p:spPr>
          <a:xfrm>
            <a:off x="4610100" y="3962400"/>
            <a:ext cx="857250" cy="161925"/>
          </a:xfrm>
          <a:prstGeom prst="rect">
            <a:avLst/>
          </a:prstGeom>
          <a:noFill/>
          <a:ln>
            <a:noFill/>
          </a:ln>
        </p:spPr>
      </p:pic>
      <p:pic>
        <p:nvPicPr>
          <p:cNvPr id="138" name="Google Shape;138;p19"/>
          <p:cNvPicPr preferRelativeResize="0"/>
          <p:nvPr/>
        </p:nvPicPr>
        <p:blipFill rotWithShape="1">
          <a:blip r:embed="rId8">
            <a:alphaModFix/>
          </a:blip>
          <a:srcRect/>
          <a:stretch/>
        </p:blipFill>
        <p:spPr>
          <a:xfrm>
            <a:off x="1939529" y="535782"/>
            <a:ext cx="695325" cy="209550"/>
          </a:xfrm>
          <a:prstGeom prst="rect">
            <a:avLst/>
          </a:prstGeom>
          <a:noFill/>
          <a:ln>
            <a:noFill/>
          </a:ln>
        </p:spPr>
      </p:pic>
      <p:pic>
        <p:nvPicPr>
          <p:cNvPr id="139" name="Google Shape;139;p19"/>
          <p:cNvPicPr preferRelativeResize="0"/>
          <p:nvPr/>
        </p:nvPicPr>
        <p:blipFill rotWithShape="1">
          <a:blip r:embed="rId9">
            <a:alphaModFix/>
          </a:blip>
          <a:srcRect/>
          <a:stretch/>
        </p:blipFill>
        <p:spPr>
          <a:xfrm>
            <a:off x="2706291" y="533400"/>
            <a:ext cx="323850" cy="323850"/>
          </a:xfrm>
          <a:prstGeom prst="rect">
            <a:avLst/>
          </a:prstGeom>
          <a:noFill/>
          <a:ln>
            <a:noFill/>
          </a:ln>
        </p:spPr>
      </p:pic>
      <p:pic>
        <p:nvPicPr>
          <p:cNvPr id="140" name="Google Shape;140;p19"/>
          <p:cNvPicPr preferRelativeResize="0"/>
          <p:nvPr/>
        </p:nvPicPr>
        <p:blipFill rotWithShape="1">
          <a:blip r:embed="rId10">
            <a:alphaModFix/>
          </a:blip>
          <a:srcRect/>
          <a:stretch/>
        </p:blipFill>
        <p:spPr>
          <a:xfrm>
            <a:off x="1920479" y="2247900"/>
            <a:ext cx="714375" cy="190500"/>
          </a:xfrm>
          <a:prstGeom prst="rect">
            <a:avLst/>
          </a:prstGeom>
          <a:noFill/>
          <a:ln>
            <a:noFill/>
          </a:ln>
        </p:spPr>
      </p:pic>
      <p:pic>
        <p:nvPicPr>
          <p:cNvPr id="141" name="Google Shape;141;p19"/>
          <p:cNvPicPr preferRelativeResize="0"/>
          <p:nvPr/>
        </p:nvPicPr>
        <p:blipFill rotWithShape="1">
          <a:blip r:embed="rId11">
            <a:alphaModFix/>
          </a:blip>
          <a:srcRect/>
          <a:stretch/>
        </p:blipFill>
        <p:spPr>
          <a:xfrm>
            <a:off x="2658666" y="2257425"/>
            <a:ext cx="371475" cy="361950"/>
          </a:xfrm>
          <a:prstGeom prst="rect">
            <a:avLst/>
          </a:prstGeom>
          <a:noFill/>
          <a:ln>
            <a:noFill/>
          </a:ln>
        </p:spPr>
      </p:pic>
      <p:pic>
        <p:nvPicPr>
          <p:cNvPr id="142" name="Google Shape;142;p19"/>
          <p:cNvPicPr preferRelativeResize="0"/>
          <p:nvPr/>
        </p:nvPicPr>
        <p:blipFill rotWithShape="1">
          <a:blip r:embed="rId12">
            <a:alphaModFix/>
          </a:blip>
          <a:srcRect/>
          <a:stretch/>
        </p:blipFill>
        <p:spPr>
          <a:xfrm>
            <a:off x="3682604" y="535782"/>
            <a:ext cx="914400" cy="209550"/>
          </a:xfrm>
          <a:prstGeom prst="rect">
            <a:avLst/>
          </a:prstGeom>
          <a:noFill/>
          <a:ln>
            <a:noFill/>
          </a:ln>
        </p:spPr>
      </p:pic>
      <p:pic>
        <p:nvPicPr>
          <p:cNvPr id="143" name="Google Shape;143;p19"/>
          <p:cNvPicPr preferRelativeResize="0"/>
          <p:nvPr/>
        </p:nvPicPr>
        <p:blipFill rotWithShape="1">
          <a:blip r:embed="rId13">
            <a:alphaModFix/>
          </a:blip>
          <a:srcRect/>
          <a:stretch/>
        </p:blipFill>
        <p:spPr>
          <a:xfrm>
            <a:off x="4586288" y="520304"/>
            <a:ext cx="409575" cy="333375"/>
          </a:xfrm>
          <a:prstGeom prst="rect">
            <a:avLst/>
          </a:prstGeom>
          <a:noFill/>
          <a:ln>
            <a:noFill/>
          </a:ln>
        </p:spPr>
      </p:pic>
      <p:pic>
        <p:nvPicPr>
          <p:cNvPr id="144" name="Google Shape;144;p19"/>
          <p:cNvPicPr preferRelativeResize="0"/>
          <p:nvPr/>
        </p:nvPicPr>
        <p:blipFill rotWithShape="1">
          <a:blip r:embed="rId14">
            <a:alphaModFix/>
          </a:blip>
          <a:srcRect/>
          <a:stretch/>
        </p:blipFill>
        <p:spPr>
          <a:xfrm>
            <a:off x="5543550" y="2260997"/>
            <a:ext cx="514350" cy="180975"/>
          </a:xfrm>
          <a:prstGeom prst="rect">
            <a:avLst/>
          </a:prstGeom>
          <a:noFill/>
          <a:ln>
            <a:noFill/>
          </a:ln>
        </p:spPr>
      </p:pic>
      <p:pic>
        <p:nvPicPr>
          <p:cNvPr id="145" name="Google Shape;145;p19"/>
          <p:cNvPicPr preferRelativeResize="0"/>
          <p:nvPr/>
        </p:nvPicPr>
        <p:blipFill rotWithShape="1">
          <a:blip r:embed="rId15">
            <a:alphaModFix/>
          </a:blip>
          <a:srcRect/>
          <a:stretch/>
        </p:blipFill>
        <p:spPr>
          <a:xfrm>
            <a:off x="7343775" y="545307"/>
            <a:ext cx="990600" cy="190500"/>
          </a:xfrm>
          <a:prstGeom prst="rect">
            <a:avLst/>
          </a:prstGeom>
          <a:noFill/>
          <a:ln>
            <a:noFill/>
          </a:ln>
        </p:spPr>
      </p:pic>
      <p:pic>
        <p:nvPicPr>
          <p:cNvPr id="146" name="Google Shape;146;p19"/>
          <p:cNvPicPr preferRelativeResize="0"/>
          <p:nvPr/>
        </p:nvPicPr>
        <p:blipFill rotWithShape="1">
          <a:blip r:embed="rId16">
            <a:alphaModFix/>
          </a:blip>
          <a:srcRect/>
          <a:stretch/>
        </p:blipFill>
        <p:spPr>
          <a:xfrm>
            <a:off x="8334375" y="561975"/>
            <a:ext cx="304800" cy="361950"/>
          </a:xfrm>
          <a:prstGeom prst="rect">
            <a:avLst/>
          </a:prstGeom>
          <a:noFill/>
          <a:ln>
            <a:noFill/>
          </a:ln>
        </p:spPr>
      </p:pic>
      <p:pic>
        <p:nvPicPr>
          <p:cNvPr id="147" name="Google Shape;147;p19"/>
          <p:cNvPicPr preferRelativeResize="0"/>
          <p:nvPr/>
        </p:nvPicPr>
        <p:blipFill rotWithShape="1">
          <a:blip r:embed="rId17">
            <a:alphaModFix/>
          </a:blip>
          <a:srcRect/>
          <a:stretch/>
        </p:blipFill>
        <p:spPr>
          <a:xfrm>
            <a:off x="5549503" y="519708"/>
            <a:ext cx="1308497" cy="241697"/>
          </a:xfrm>
          <a:prstGeom prst="rect">
            <a:avLst/>
          </a:prstGeom>
          <a:noFill/>
          <a:ln>
            <a:noFill/>
          </a:ln>
        </p:spPr>
      </p:pic>
      <p:pic>
        <p:nvPicPr>
          <p:cNvPr id="148" name="Google Shape;148;p19"/>
          <p:cNvPicPr preferRelativeResize="0"/>
          <p:nvPr/>
        </p:nvPicPr>
        <p:blipFill rotWithShape="1">
          <a:blip r:embed="rId18">
            <a:alphaModFix/>
          </a:blip>
          <a:srcRect/>
          <a:stretch/>
        </p:blipFill>
        <p:spPr>
          <a:xfrm>
            <a:off x="6162675" y="2247900"/>
            <a:ext cx="419100" cy="333375"/>
          </a:xfrm>
          <a:prstGeom prst="rect">
            <a:avLst/>
          </a:prstGeom>
          <a:noFill/>
          <a:ln>
            <a:noFill/>
          </a:ln>
        </p:spPr>
      </p:pic>
      <p:sp>
        <p:nvSpPr>
          <p:cNvPr id="149" name="Google Shape;149;p19"/>
          <p:cNvSpPr/>
          <p:nvPr/>
        </p:nvSpPr>
        <p:spPr>
          <a:xfrm>
            <a:off x="490579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1</a:t>
            </a:r>
            <a:endParaRPr sz="4050" b="1" i="0" u="none" strike="noStrike" cap="none">
              <a:solidFill>
                <a:srgbClr val="F4F0E2"/>
              </a:solidFill>
              <a:latin typeface="Arial"/>
              <a:ea typeface="Arial"/>
              <a:cs typeface="Arial"/>
              <a:sym typeface="Arial"/>
            </a:endParaRPr>
          </a:p>
        </p:txBody>
      </p:sp>
      <p:sp>
        <p:nvSpPr>
          <p:cNvPr id="150" name="Google Shape;150;p19"/>
          <p:cNvSpPr/>
          <p:nvPr/>
        </p:nvSpPr>
        <p:spPr>
          <a:xfrm>
            <a:off x="6553201"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3</a:t>
            </a:r>
            <a:endParaRPr sz="4050" b="1" i="0" u="none" strike="noStrike" cap="none">
              <a:solidFill>
                <a:srgbClr val="F4F0E2"/>
              </a:solidFill>
              <a:latin typeface="Arial"/>
              <a:ea typeface="Arial"/>
              <a:cs typeface="Arial"/>
              <a:sym typeface="Arial"/>
            </a:endParaRPr>
          </a:p>
        </p:txBody>
      </p:sp>
      <p:sp>
        <p:nvSpPr>
          <p:cNvPr id="151" name="Google Shape;151;p19"/>
          <p:cNvSpPr/>
          <p:nvPr/>
        </p:nvSpPr>
        <p:spPr>
          <a:xfrm>
            <a:off x="6588503"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4</a:t>
            </a:r>
            <a:endParaRPr sz="4050" b="1" i="0" u="none" strike="noStrike" cap="none">
              <a:solidFill>
                <a:srgbClr val="F4F0E2"/>
              </a:solidFill>
              <a:latin typeface="Arial"/>
              <a:ea typeface="Arial"/>
              <a:cs typeface="Arial"/>
              <a:sym typeface="Arial"/>
            </a:endParaRPr>
          </a:p>
        </p:txBody>
      </p:sp>
      <p:sp>
        <p:nvSpPr>
          <p:cNvPr id="152" name="Google Shape;152;p19"/>
          <p:cNvSpPr/>
          <p:nvPr/>
        </p:nvSpPr>
        <p:spPr>
          <a:xfrm>
            <a:off x="85185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2</a:t>
            </a:r>
            <a:endParaRPr sz="4050" b="1" i="0" u="none" strike="noStrike" cap="none">
              <a:solidFill>
                <a:srgbClr val="F4F0E2"/>
              </a:solidFill>
              <a:latin typeface="Arial"/>
              <a:ea typeface="Arial"/>
              <a:cs typeface="Arial"/>
              <a:sym typeface="Arial"/>
            </a:endParaRPr>
          </a:p>
        </p:txBody>
      </p:sp>
      <p:sp>
        <p:nvSpPr>
          <p:cNvPr id="153" name="Google Shape;153;p19"/>
          <p:cNvSpPr/>
          <p:nvPr/>
        </p:nvSpPr>
        <p:spPr>
          <a:xfrm>
            <a:off x="3070266"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5</a:t>
            </a:r>
            <a:endParaRPr sz="4050" b="1" i="0" u="none" strike="noStrike" cap="none">
              <a:solidFill>
                <a:srgbClr val="F4F0E2"/>
              </a:solidFill>
              <a:latin typeface="Arial"/>
              <a:ea typeface="Arial"/>
              <a:cs typeface="Arial"/>
              <a:sym typeface="Arial"/>
            </a:endParaRPr>
          </a:p>
        </p:txBody>
      </p:sp>
      <p:sp>
        <p:nvSpPr>
          <p:cNvPr id="154" name="Google Shape;154;p19"/>
          <p:cNvSpPr/>
          <p:nvPr/>
        </p:nvSpPr>
        <p:spPr>
          <a:xfrm>
            <a:off x="3090507" y="2181225"/>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6</a:t>
            </a:r>
            <a:endParaRPr sz="4050" b="1" i="0" u="none" strike="noStrike" cap="none">
              <a:solidFill>
                <a:srgbClr val="F4F0E2"/>
              </a:solidFill>
              <a:latin typeface="Arial"/>
              <a:ea typeface="Arial"/>
              <a:cs typeface="Arial"/>
              <a:sym typeface="Arial"/>
            </a:endParaRPr>
          </a:p>
        </p:txBody>
      </p:sp>
      <p:sp>
        <p:nvSpPr>
          <p:cNvPr id="155" name="Google Shape;155;p19"/>
          <p:cNvSpPr/>
          <p:nvPr/>
        </p:nvSpPr>
        <p:spPr>
          <a:xfrm>
            <a:off x="1267025" y="45850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7</a:t>
            </a:r>
            <a:endParaRPr sz="4050" b="1" i="0" u="none" strike="noStrike" cap="none">
              <a:solidFill>
                <a:srgbClr val="F4F0E2"/>
              </a:solidFill>
              <a:latin typeface="Arial"/>
              <a:ea typeface="Arial"/>
              <a:cs typeface="Arial"/>
              <a:sym typeface="Arial"/>
            </a:endParaRPr>
          </a:p>
        </p:txBody>
      </p:sp>
      <p:sp>
        <p:nvSpPr>
          <p:cNvPr id="156" name="Google Shape;156;p19"/>
          <p:cNvSpPr/>
          <p:nvPr/>
        </p:nvSpPr>
        <p:spPr>
          <a:xfrm>
            <a:off x="8503089"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8</a:t>
            </a:r>
            <a:endParaRPr sz="4050" b="1" i="0" u="none" strike="noStrike" cap="none">
              <a:solidFill>
                <a:srgbClr val="F4F0E2"/>
              </a:solidFill>
              <a:latin typeface="Arial"/>
              <a:ea typeface="Arial"/>
              <a:cs typeface="Arial"/>
              <a:sym typeface="Arial"/>
            </a:endParaRPr>
          </a:p>
        </p:txBody>
      </p:sp>
      <p:sp>
        <p:nvSpPr>
          <p:cNvPr id="157" name="Google Shape;157;p19"/>
          <p:cNvSpPr/>
          <p:nvPr/>
        </p:nvSpPr>
        <p:spPr>
          <a:xfrm>
            <a:off x="3918408" y="3906440"/>
            <a:ext cx="730200" cy="692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None/>
            </a:pPr>
            <a:r>
              <a:rPr lang="en" sz="4050" b="1" i="0" u="none" strike="noStrike" cap="none">
                <a:solidFill>
                  <a:srgbClr val="F4F0E2"/>
                </a:solidFill>
                <a:latin typeface="Arial"/>
                <a:ea typeface="Arial"/>
                <a:cs typeface="Arial"/>
                <a:sym typeface="Arial"/>
              </a:rPr>
              <a:t>9</a:t>
            </a:r>
            <a:endParaRPr sz="4050" b="1" i="0" u="none" strike="noStrike" cap="none">
              <a:solidFill>
                <a:srgbClr val="F4F0E2"/>
              </a:solidFill>
              <a:latin typeface="Arial"/>
              <a:ea typeface="Arial"/>
              <a:cs typeface="Arial"/>
              <a:sym typeface="Arial"/>
            </a:endParaRPr>
          </a:p>
        </p:txBody>
      </p:sp>
      <p:sp>
        <p:nvSpPr>
          <p:cNvPr id="158" name="Google Shape;158;p19"/>
          <p:cNvSpPr txBox="1"/>
          <p:nvPr/>
        </p:nvSpPr>
        <p:spPr>
          <a:xfrm>
            <a:off x="459151" y="108150"/>
            <a:ext cx="4822200" cy="3924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 sz="2100" b="0" i="0" u="none" strike="noStrike" cap="none">
                <a:solidFill>
                  <a:srgbClr val="000000"/>
                </a:solidFill>
                <a:latin typeface="Arial"/>
                <a:ea typeface="Arial"/>
                <a:cs typeface="Arial"/>
                <a:sym typeface="Arial"/>
              </a:rPr>
              <a:t>Business Model Canvas - </a:t>
            </a:r>
            <a:r>
              <a:rPr lang="en" sz="2100"/>
              <a:t>v0.2</a:t>
            </a:r>
            <a:endParaRPr sz="2100" b="0" i="0" u="none" strike="noStrike" cap="none">
              <a:solidFill>
                <a:srgbClr val="000000"/>
              </a:solidFill>
              <a:latin typeface="Arial"/>
              <a:ea typeface="Arial"/>
              <a:cs typeface="Arial"/>
              <a:sym typeface="Arial"/>
            </a:endParaRPr>
          </a:p>
        </p:txBody>
      </p:sp>
      <p:sp>
        <p:nvSpPr>
          <p:cNvPr id="159" name="Google Shape;159;p19"/>
          <p:cNvSpPr txBox="1"/>
          <p:nvPr/>
        </p:nvSpPr>
        <p:spPr>
          <a:xfrm>
            <a:off x="99500" y="770325"/>
            <a:ext cx="1665000" cy="3540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t>
            </a:r>
            <a:endParaRPr sz="1100">
              <a:solidFill>
                <a:schemeClr val="dk1"/>
              </a:solidFill>
              <a:latin typeface="Lato"/>
              <a:ea typeface="Lato"/>
              <a:cs typeface="Lato"/>
              <a:sym typeface="Lato"/>
            </a:endParaRPr>
          </a:p>
        </p:txBody>
      </p:sp>
      <p:sp>
        <p:nvSpPr>
          <p:cNvPr id="160" name="Google Shape;160;p19"/>
          <p:cNvSpPr txBox="1"/>
          <p:nvPr/>
        </p:nvSpPr>
        <p:spPr>
          <a:xfrm>
            <a:off x="1900500" y="740640"/>
            <a:ext cx="1665000" cy="3540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a:t>
            </a:r>
            <a:endParaRPr sz="1100">
              <a:latin typeface="Lato"/>
              <a:ea typeface="Lato"/>
              <a:cs typeface="Lato"/>
              <a:sym typeface="Lato"/>
            </a:endParaRPr>
          </a:p>
        </p:txBody>
      </p:sp>
      <p:sp>
        <p:nvSpPr>
          <p:cNvPr id="161" name="Google Shape;161;p19"/>
          <p:cNvSpPr txBox="1"/>
          <p:nvPr/>
        </p:nvSpPr>
        <p:spPr>
          <a:xfrm>
            <a:off x="1909855" y="2575200"/>
            <a:ext cx="1665000" cy="3540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a:t>
            </a:r>
            <a:endParaRPr sz="1100">
              <a:latin typeface="Lato"/>
              <a:ea typeface="Lato"/>
              <a:cs typeface="Lato"/>
              <a:sym typeface="Lato"/>
            </a:endParaRPr>
          </a:p>
        </p:txBody>
      </p:sp>
      <p:sp>
        <p:nvSpPr>
          <p:cNvPr id="162" name="Google Shape;162;p19"/>
          <p:cNvSpPr txBox="1"/>
          <p:nvPr/>
        </p:nvSpPr>
        <p:spPr>
          <a:xfrm>
            <a:off x="5542450" y="664440"/>
            <a:ext cx="1665000" cy="338700"/>
          </a:xfrm>
          <a:prstGeom prst="rect">
            <a:avLst/>
          </a:prstGeom>
          <a:noFill/>
          <a:ln>
            <a:noFill/>
          </a:ln>
        </p:spPr>
        <p:txBody>
          <a:bodyPr spcFirstLastPara="1" wrap="square" lIns="91425" tIns="91425" rIns="91425" bIns="91425" anchor="t" anchorCtr="0">
            <a:spAutoFit/>
          </a:bodyPr>
          <a:lstStyle/>
          <a:p>
            <a:pPr marL="57150" lvl="0" indent="-120650" algn="l" rtl="0">
              <a:spcBef>
                <a:spcPts val="0"/>
              </a:spcBef>
              <a:spcAft>
                <a:spcPts val="0"/>
              </a:spcAft>
              <a:buSzPts val="1000"/>
              <a:buFont typeface="Lato"/>
              <a:buChar char="-"/>
            </a:pPr>
            <a:r>
              <a:rPr lang="en" sz="1000">
                <a:latin typeface="Lato"/>
                <a:ea typeface="Lato"/>
                <a:cs typeface="Lato"/>
                <a:sym typeface="Lato"/>
              </a:rPr>
              <a:t>...</a:t>
            </a:r>
            <a:endParaRPr sz="1000">
              <a:latin typeface="Lato"/>
              <a:ea typeface="Lato"/>
              <a:cs typeface="Lato"/>
              <a:sym typeface="Lato"/>
            </a:endParaRPr>
          </a:p>
        </p:txBody>
      </p:sp>
      <p:sp>
        <p:nvSpPr>
          <p:cNvPr id="163" name="Google Shape;163;p19"/>
          <p:cNvSpPr txBox="1"/>
          <p:nvPr/>
        </p:nvSpPr>
        <p:spPr>
          <a:xfrm>
            <a:off x="3774025" y="864475"/>
            <a:ext cx="1665000" cy="3540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b="1">
                <a:latin typeface="Lato"/>
                <a:ea typeface="Lato"/>
                <a:cs typeface="Lato"/>
                <a:sym typeface="Lato"/>
              </a:rPr>
              <a:t>...</a:t>
            </a:r>
            <a:endParaRPr sz="1100">
              <a:latin typeface="Lato"/>
              <a:ea typeface="Lato"/>
              <a:cs typeface="Lato"/>
              <a:sym typeface="Lato"/>
            </a:endParaRPr>
          </a:p>
        </p:txBody>
      </p:sp>
      <p:sp>
        <p:nvSpPr>
          <p:cNvPr id="164" name="Google Shape;164;p19"/>
          <p:cNvSpPr txBox="1"/>
          <p:nvPr/>
        </p:nvSpPr>
        <p:spPr>
          <a:xfrm>
            <a:off x="5542450" y="2448400"/>
            <a:ext cx="1665000" cy="354000"/>
          </a:xfrm>
          <a:prstGeom prst="rect">
            <a:avLst/>
          </a:prstGeom>
          <a:noFill/>
          <a:ln>
            <a:noFill/>
          </a:ln>
        </p:spPr>
        <p:txBody>
          <a:bodyPr spcFirstLastPara="1" wrap="square" lIns="91425" tIns="91425" rIns="91425" bIns="91425" anchor="t" anchorCtr="0">
            <a:spAutoFit/>
          </a:bodyPr>
          <a:lstStyle/>
          <a:p>
            <a:pPr marL="57150" lvl="0" indent="-127000" algn="l" rtl="0">
              <a:spcBef>
                <a:spcPts val="0"/>
              </a:spcBef>
              <a:spcAft>
                <a:spcPts val="0"/>
              </a:spcAft>
              <a:buSzPts val="1100"/>
              <a:buFont typeface="Lato"/>
              <a:buChar char="-"/>
            </a:pPr>
            <a:r>
              <a:rPr lang="en" sz="1100">
                <a:latin typeface="Lato"/>
                <a:ea typeface="Lato"/>
                <a:cs typeface="Lato"/>
                <a:sym typeface="Lato"/>
              </a:rPr>
              <a:t>...</a:t>
            </a:r>
            <a:endParaRPr sz="1100">
              <a:latin typeface="Lato"/>
              <a:ea typeface="Lato"/>
              <a:cs typeface="Lato"/>
              <a:sym typeface="Lato"/>
            </a:endParaRPr>
          </a:p>
        </p:txBody>
      </p:sp>
      <p:sp>
        <p:nvSpPr>
          <p:cNvPr id="165" name="Google Shape;165;p19"/>
          <p:cNvSpPr txBox="1"/>
          <p:nvPr/>
        </p:nvSpPr>
        <p:spPr>
          <a:xfrm>
            <a:off x="4648600" y="4104675"/>
            <a:ext cx="4365300" cy="3540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a:t>
            </a:r>
            <a:endParaRPr sz="1100">
              <a:latin typeface="Lato"/>
              <a:ea typeface="Lato"/>
              <a:cs typeface="Lato"/>
              <a:sym typeface="Lato"/>
            </a:endParaRPr>
          </a:p>
        </p:txBody>
      </p:sp>
      <p:sp>
        <p:nvSpPr>
          <p:cNvPr id="166" name="Google Shape;166;p19"/>
          <p:cNvSpPr txBox="1"/>
          <p:nvPr/>
        </p:nvSpPr>
        <p:spPr>
          <a:xfrm>
            <a:off x="130225" y="4257075"/>
            <a:ext cx="4278600" cy="3540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Char char="-"/>
            </a:pPr>
            <a:r>
              <a:rPr lang="en" sz="1100">
                <a:latin typeface="Lato"/>
                <a:ea typeface="Lato"/>
                <a:cs typeface="Lato"/>
                <a:sym typeface="Lato"/>
              </a:rPr>
              <a:t>...</a:t>
            </a:r>
            <a:endParaRPr sz="1100">
              <a:latin typeface="Lato"/>
              <a:ea typeface="Lato"/>
              <a:cs typeface="Lato"/>
              <a:sym typeface="Lato"/>
            </a:endParaRPr>
          </a:p>
        </p:txBody>
      </p:sp>
      <p:sp>
        <p:nvSpPr>
          <p:cNvPr id="167" name="Google Shape;167;p19"/>
          <p:cNvSpPr txBox="1"/>
          <p:nvPr/>
        </p:nvSpPr>
        <p:spPr>
          <a:xfrm>
            <a:off x="7349013" y="855625"/>
            <a:ext cx="1665000" cy="354000"/>
          </a:xfrm>
          <a:prstGeom prst="rect">
            <a:avLst/>
          </a:prstGeom>
          <a:noFill/>
          <a:ln>
            <a:noFill/>
          </a:ln>
        </p:spPr>
        <p:txBody>
          <a:bodyPr spcFirstLastPara="1" wrap="square" lIns="91425" tIns="91425" rIns="91425" bIns="91425" anchor="t" anchorCtr="0">
            <a:spAutoFit/>
          </a:bodyPr>
          <a:lstStyle/>
          <a:p>
            <a:pPr marL="114300" lvl="0" indent="-184150" algn="l" rtl="0">
              <a:lnSpc>
                <a:spcPct val="115000"/>
              </a:lnSpc>
              <a:spcBef>
                <a:spcPts val="0"/>
              </a:spcBef>
              <a:spcAft>
                <a:spcPts val="0"/>
              </a:spcAft>
              <a:buSzPts val="1100"/>
              <a:buFont typeface="Lato"/>
              <a:buAutoNum type="alphaUcPeriod"/>
            </a:pPr>
            <a:r>
              <a:rPr lang="en" sz="1100">
                <a:latin typeface="Lato"/>
                <a:ea typeface="Lato"/>
                <a:cs typeface="Lato"/>
                <a:sym typeface="Lato"/>
              </a:rPr>
              <a:t>...</a:t>
            </a:r>
            <a:endParaRPr sz="1100">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64"/>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Minimal Viable Product v1.0</a:t>
            </a:r>
            <a:endParaRPr/>
          </a:p>
        </p:txBody>
      </p:sp>
      <p:sp>
        <p:nvSpPr>
          <p:cNvPr id="895" name="Google Shape;895;p64"/>
          <p:cNvSpPr/>
          <p:nvPr/>
        </p:nvSpPr>
        <p:spPr>
          <a:xfrm>
            <a:off x="457200" y="887850"/>
            <a:ext cx="2383200" cy="33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txBox="1"/>
          <p:nvPr/>
        </p:nvSpPr>
        <p:spPr>
          <a:xfrm>
            <a:off x="457200" y="1140950"/>
            <a:ext cx="107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Search bar</a:t>
            </a:r>
            <a:endParaRPr/>
          </a:p>
        </p:txBody>
      </p:sp>
      <p:sp>
        <p:nvSpPr>
          <p:cNvPr id="897" name="Google Shape;897;p64"/>
          <p:cNvSpPr/>
          <p:nvPr/>
        </p:nvSpPr>
        <p:spPr>
          <a:xfrm>
            <a:off x="1610200" y="1143350"/>
            <a:ext cx="1030500" cy="39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4"/>
          <p:cNvSpPr/>
          <p:nvPr/>
        </p:nvSpPr>
        <p:spPr>
          <a:xfrm>
            <a:off x="590550" y="1915100"/>
            <a:ext cx="942900" cy="78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Spain</a:t>
            </a:r>
            <a:endParaRPr/>
          </a:p>
        </p:txBody>
      </p:sp>
      <p:sp>
        <p:nvSpPr>
          <p:cNvPr id="899" name="Google Shape;899;p64"/>
          <p:cNvSpPr/>
          <p:nvPr/>
        </p:nvSpPr>
        <p:spPr>
          <a:xfrm>
            <a:off x="1610200" y="1915100"/>
            <a:ext cx="942900" cy="78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France</a:t>
            </a:r>
            <a:endParaRPr/>
          </a:p>
        </p:txBody>
      </p:sp>
      <p:sp>
        <p:nvSpPr>
          <p:cNvPr id="900" name="Google Shape;900;p64"/>
          <p:cNvSpPr/>
          <p:nvPr/>
        </p:nvSpPr>
        <p:spPr>
          <a:xfrm>
            <a:off x="590550" y="2886425"/>
            <a:ext cx="942900" cy="78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Germany</a:t>
            </a:r>
            <a:endParaRPr/>
          </a:p>
        </p:txBody>
      </p:sp>
      <p:sp>
        <p:nvSpPr>
          <p:cNvPr id="901" name="Google Shape;901;p64"/>
          <p:cNvSpPr/>
          <p:nvPr/>
        </p:nvSpPr>
        <p:spPr>
          <a:xfrm>
            <a:off x="3084750" y="887850"/>
            <a:ext cx="2383200" cy="33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4"/>
          <p:cNvSpPr/>
          <p:nvPr/>
        </p:nvSpPr>
        <p:spPr>
          <a:xfrm>
            <a:off x="3084750" y="887850"/>
            <a:ext cx="2383200" cy="32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Barcelona - Sagrada Familia</a:t>
            </a:r>
            <a:endParaRPr sz="1200"/>
          </a:p>
        </p:txBody>
      </p:sp>
      <p:sp>
        <p:nvSpPr>
          <p:cNvPr id="903" name="Google Shape;903;p64"/>
          <p:cNvSpPr/>
          <p:nvPr/>
        </p:nvSpPr>
        <p:spPr>
          <a:xfrm>
            <a:off x="4959475" y="3838675"/>
            <a:ext cx="414300" cy="32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700"/>
              <a:t>+</a:t>
            </a:r>
            <a:endParaRPr sz="2700"/>
          </a:p>
        </p:txBody>
      </p:sp>
      <p:sp>
        <p:nvSpPr>
          <p:cNvPr id="904" name="Google Shape;904;p64"/>
          <p:cNvSpPr/>
          <p:nvPr/>
        </p:nvSpPr>
        <p:spPr>
          <a:xfrm>
            <a:off x="4959475" y="3570075"/>
            <a:ext cx="1306500" cy="26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Europe Trip</a:t>
            </a:r>
            <a:endParaRPr sz="1200"/>
          </a:p>
        </p:txBody>
      </p:sp>
      <p:sp>
        <p:nvSpPr>
          <p:cNvPr id="905" name="Google Shape;905;p64"/>
          <p:cNvSpPr/>
          <p:nvPr/>
        </p:nvSpPr>
        <p:spPr>
          <a:xfrm>
            <a:off x="4959475" y="3301475"/>
            <a:ext cx="1306500" cy="26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Barcelona Trip</a:t>
            </a:r>
            <a:endParaRPr sz="1200"/>
          </a:p>
        </p:txBody>
      </p:sp>
      <p:sp>
        <p:nvSpPr>
          <p:cNvPr id="906" name="Google Shape;906;p64"/>
          <p:cNvSpPr/>
          <p:nvPr/>
        </p:nvSpPr>
        <p:spPr>
          <a:xfrm>
            <a:off x="6265975" y="887850"/>
            <a:ext cx="2383200" cy="33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4"/>
          <p:cNvSpPr txBox="1"/>
          <p:nvPr/>
        </p:nvSpPr>
        <p:spPr>
          <a:xfrm>
            <a:off x="6302825" y="272250"/>
            <a:ext cx="1610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Drag &amp; Drop List / Sort &amp; add to categories</a:t>
            </a:r>
            <a:endParaRPr sz="1200"/>
          </a:p>
        </p:txBody>
      </p:sp>
      <p:sp>
        <p:nvSpPr>
          <p:cNvPr id="908" name="Google Shape;908;p64"/>
          <p:cNvSpPr/>
          <p:nvPr/>
        </p:nvSpPr>
        <p:spPr>
          <a:xfrm>
            <a:off x="6265975" y="1361775"/>
            <a:ext cx="2383200" cy="45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Barca - Sagrada Familia</a:t>
            </a:r>
            <a:endParaRPr sz="1200"/>
          </a:p>
          <a:p>
            <a:pPr marL="0" lvl="0" indent="0" algn="l" rtl="0">
              <a:spcBef>
                <a:spcPts val="0"/>
              </a:spcBef>
              <a:spcAft>
                <a:spcPts val="0"/>
              </a:spcAft>
              <a:buNone/>
            </a:pPr>
            <a:r>
              <a:rPr lang="en" sz="900"/>
              <a:t>Categories: Europe Trip, Barcelona Trip</a:t>
            </a:r>
            <a:endParaRPr sz="900"/>
          </a:p>
        </p:txBody>
      </p:sp>
      <p:sp>
        <p:nvSpPr>
          <p:cNvPr id="909" name="Google Shape;909;p64"/>
          <p:cNvSpPr/>
          <p:nvPr/>
        </p:nvSpPr>
        <p:spPr>
          <a:xfrm>
            <a:off x="6532875" y="990550"/>
            <a:ext cx="2070300" cy="26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All Trips </a:t>
            </a:r>
            <a:r>
              <a:rPr lang="en" sz="900"/>
              <a:t>(Filter e.g. Ba. Trip)</a:t>
            </a:r>
            <a:endParaRPr sz="900"/>
          </a:p>
        </p:txBody>
      </p:sp>
      <p:sp>
        <p:nvSpPr>
          <p:cNvPr id="910" name="Google Shape;910;p64"/>
          <p:cNvSpPr/>
          <p:nvPr/>
        </p:nvSpPr>
        <p:spPr>
          <a:xfrm rot="10800000">
            <a:off x="6288990" y="990647"/>
            <a:ext cx="202200" cy="2685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4"/>
          <p:cNvSpPr/>
          <p:nvPr/>
        </p:nvSpPr>
        <p:spPr>
          <a:xfrm>
            <a:off x="8409950" y="1490600"/>
            <a:ext cx="239100" cy="202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2" name="Google Shape;912;p64"/>
          <p:cNvCxnSpPr>
            <a:stCxn id="911" idx="2"/>
          </p:cNvCxnSpPr>
          <p:nvPr/>
        </p:nvCxnSpPr>
        <p:spPr>
          <a:xfrm rot="10800000">
            <a:off x="8456000" y="791300"/>
            <a:ext cx="73500" cy="901800"/>
          </a:xfrm>
          <a:prstGeom prst="straightConnector1">
            <a:avLst/>
          </a:prstGeom>
          <a:noFill/>
          <a:ln w="9525" cap="flat" cmpd="sng">
            <a:solidFill>
              <a:schemeClr val="dk2"/>
            </a:solidFill>
            <a:prstDash val="solid"/>
            <a:round/>
            <a:headEnd type="none" w="med" len="med"/>
            <a:tailEnd type="none" w="med" len="med"/>
          </a:ln>
        </p:spPr>
      </p:cxnSp>
      <p:sp>
        <p:nvSpPr>
          <p:cNvPr id="913" name="Google Shape;913;p64"/>
          <p:cNvSpPr txBox="1"/>
          <p:nvPr/>
        </p:nvSpPr>
        <p:spPr>
          <a:xfrm>
            <a:off x="8179900" y="158700"/>
            <a:ext cx="809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Book button Link to hotel in barca + ticket  </a:t>
            </a:r>
            <a:endParaRPr sz="9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65"/>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Meeting Notes 7/18/21</a:t>
            </a:r>
            <a:endParaRPr/>
          </a:p>
        </p:txBody>
      </p:sp>
      <p:sp>
        <p:nvSpPr>
          <p:cNvPr id="919" name="Google Shape;919;p65"/>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a:bodyPr>
          <a:lstStyle/>
          <a:p>
            <a:pPr marL="457200" lvl="0" indent="-342900" algn="l" rtl="0">
              <a:spcBef>
                <a:spcPts val="270"/>
              </a:spcBef>
              <a:spcAft>
                <a:spcPts val="0"/>
              </a:spcAft>
              <a:buSzPts val="1800"/>
              <a:buChar char="-"/>
            </a:pPr>
            <a:r>
              <a:rPr lang="en" strike="sngStrike"/>
              <a:t>Finish App + TestFlight &amp; Android APK</a:t>
            </a:r>
            <a:endParaRPr/>
          </a:p>
          <a:p>
            <a:pPr marL="457200" lvl="0" indent="-342900" algn="l" rtl="0">
              <a:spcBef>
                <a:spcPts val="0"/>
              </a:spcBef>
              <a:spcAft>
                <a:spcPts val="0"/>
              </a:spcAft>
              <a:buSzPts val="1800"/>
              <a:buChar char="-"/>
            </a:pPr>
            <a:r>
              <a:rPr lang="en" strike="sngStrike"/>
              <a:t>Make content for San Francisco</a:t>
            </a:r>
            <a:endParaRPr strike="sngStrike"/>
          </a:p>
          <a:p>
            <a:pPr marL="457200" lvl="0" indent="-342900" algn="l" rtl="0">
              <a:spcBef>
                <a:spcPts val="0"/>
              </a:spcBef>
              <a:spcAft>
                <a:spcPts val="0"/>
              </a:spcAft>
              <a:buSzPts val="1800"/>
              <a:buChar char="-"/>
            </a:pPr>
            <a:r>
              <a:rPr lang="en"/>
              <a:t>Mockup Dynamic Travel Guide</a:t>
            </a:r>
            <a:endParaRPr/>
          </a:p>
          <a:p>
            <a:pPr marL="457200" lvl="0" indent="-342900" algn="l" rtl="0">
              <a:spcBef>
                <a:spcPts val="0"/>
              </a:spcBef>
              <a:spcAft>
                <a:spcPts val="0"/>
              </a:spcAft>
              <a:buSzPts val="1800"/>
              <a:buChar char="-"/>
            </a:pPr>
            <a:r>
              <a:rPr lang="en"/>
              <a:t>Mockup Excel / Notes to travel plan and booking options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66"/>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GPT-3 outputs</a:t>
            </a:r>
            <a:endParaRPr/>
          </a:p>
        </p:txBody>
      </p:sp>
      <p:sp>
        <p:nvSpPr>
          <p:cNvPr id="925" name="Google Shape;925;p66"/>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fontScale="47500" lnSpcReduction="10000"/>
          </a:bodyPr>
          <a:lstStyle/>
          <a:p>
            <a:pPr marL="0" lvl="0" indent="0" algn="l" rtl="0">
              <a:spcBef>
                <a:spcPts val="270"/>
              </a:spcBef>
              <a:spcAft>
                <a:spcPts val="0"/>
              </a:spcAft>
              <a:buClr>
                <a:schemeClr val="dk1"/>
              </a:buClr>
              <a:buSzPct val="61111"/>
              <a:buFont typeface="Arial"/>
              <a:buNone/>
            </a:pPr>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The following itinerary was very boring and written for old people: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 1: Arrive in Ljubljana.</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 2: Piran.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Days 3 and 4: Kobarid, Soča Valley.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Days 5 and 6: Kranjska Gora and the Julian Alps.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 7: Pokljuka Plateau.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Days 8 and 9: Lake Bohinj and Triglav National Park.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 10: Lake Bled and Zgornje Jezersko.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Day 11: Zgornje Jezersko. </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1000" b="1">
                <a:solidFill>
                  <a:schemeClr val="dk1"/>
                </a:solidFill>
                <a:latin typeface="Helvetica Neue"/>
                <a:ea typeface="Helvetica Neue"/>
                <a:cs typeface="Helvetica Neue"/>
                <a:sym typeface="Helvetica Neue"/>
              </a:rPr>
              <a:t>So I rewrote the entire paragraph in a young, fresh, funny and hip story. We were a group of 4 people Artur, Damian, Veronika and Linda. Following our itinerary, our funny adventure in Slovenia went as follows: On our first day</a:t>
            </a:r>
            <a:r>
              <a:rPr lang="en" sz="1000">
                <a:solidFill>
                  <a:schemeClr val="dk1"/>
                </a:solidFill>
                <a:latin typeface="Helvetica Neue"/>
                <a:ea typeface="Helvetica Neue"/>
                <a:cs typeface="Helvetica Neue"/>
                <a:sym typeface="Helvetica Neue"/>
              </a:rPr>
              <a:t> we arrived in Ljubljana and we accidentally took the wrong bus. We thought it would take us to Piran, this salty little town full of Italian restaurants. But, when we arrived at the bus station the driver said: “Piran was the town we passed by about 2 hours ago”. FML. Once again we had to take our shitty backpack and start walking until another bus would take us to our destination. About 90 minutes later we arrived in Piran. We were super hungry, but had forgotten to buy any food on our way so we were forced to go to a restaurant. We didn’t have any money left. Never mind. We went through the kitchen and we stole a plate of very tasty fried shrimp and some butter rolls. Later on we collided with a group of Italians during a concert. We joined them and shared a bottle of cheap French wine that made Linda pretty intoxicated. In the end the Italians disappeared and we were stuck there, with no money to buy a ticket for the last bus to Kranjska Gora. Luckily, Linda’s friend Veronika is honest and righteous and she bravely bought us bus tickets after she pawned her grandmother’s wedding ring. We returned to Kranjska Gora in the following morning and we felt very satisfied to see the rising sun! During our wandering time we noticed that kids can be very cruel, they often laugh at Linda when she says that she finished gymnasium (which is the equivalent of high school). Linda was very offended and she tried to prove them that she is a great artist, so she wrote her name with colorful markers on a wall and she signed it with an exclamation mark. Hahahahaha. The teens laughed even more when they realized they shouldn’t steal things from the wall of their high school because they have a copy of the Sistine chapel in their art classroom! Well, we did not laugh, of course we were too sad although we realized that they got us good. Even on the way to the bus station some brogrammer called Damian and asked him if he could fix his laptop cause it only churns butter. In Kranjska Gora we knew some people so we paid no money for the accommodation. Again. One morning during breakfast Damian spontaneously decided to create a Fuck The Drama Club with 5 members and Veronika. I received the role of the Narrator, Artur was Postcard with an apology from The World Bank, Linda plays Lil Xan, Linda was The Man Who Will Not Be Blamed For Anything and Damian received the name Big Dave. In Kranjska Gora we also completed day 1, 2 and 3 of our adventure itinerary starting by going to the old Celje town. But Damian thought that since the mountain Krizko was there it might be a good idea to ski down it (FYI: never ski down mountains). We were so lucky that Damian is a passionate man because he is in love with danger. Unfortunately, he broke his leg on the way down. It was a super exciting adventure.</a:t>
            </a: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1000" b="1">
                <a:solidFill>
                  <a:schemeClr val="dk1"/>
                </a:solidFill>
                <a:latin typeface="Helvetica Neue"/>
                <a:ea typeface="Helvetica Neue"/>
                <a:cs typeface="Helvetica Neue"/>
                <a:sym typeface="Helvetica Neue"/>
              </a:rPr>
              <a:t>Answer: 10. Learn the history of the genocide against the Armenian people. 9. Take a selfie in front of the Hagia Sofia, the church that was turned into a mosque and then turned back into a church. 8. Check out the Grand Bazaar and get some great deals on fake designer goods. 7. Take a photo of a woman wearing a headscarf and post it online with a witty comment. 6. Watch a belly dancer and take a photo of yourself in front of the belly dancer. 5. Learn about Turkish culture at a Turkish bathhouse. 4. Eat a kebab and drink a beer. 3. Go to a Turkish market to see Turkish people buying Turkish goods. 2. Go to a Turkish neighborhood and take a photo of a Turkish house with a Turkish flag. 1. Go to any mosque and take a photo of it.</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1000" b="1">
                <a:solidFill>
                  <a:schemeClr val="dk1"/>
                </a:solidFill>
                <a:latin typeface="Helvetica Neue"/>
                <a:ea typeface="Helvetica Neue"/>
                <a:cs typeface="Helvetica Neue"/>
                <a:sym typeface="Helvetica Neue"/>
              </a:rPr>
              <a:t>Travel agency for frugal travelers that like to save money: Question: What are the top 3 things to do in Turkey? Answer: 1.</a:t>
            </a:r>
            <a:r>
              <a:rPr lang="en" sz="1000">
                <a:solidFill>
                  <a:schemeClr val="dk1"/>
                </a:solidFill>
                <a:latin typeface="Helvetica Neue"/>
                <a:ea typeface="Helvetica Neue"/>
                <a:cs typeface="Helvetica Neue"/>
                <a:sym typeface="Helvetica Neue"/>
              </a:rPr>
              <a:t> Visit the blue mosque, because it is the most beautiful mosque in the world, and you will enjoy the amazing architecture and colors. 2. Try the Turkish food, because it is delicious and you will love it. 3. Go shopping in the Grand Bazaar, because it is the biggest and oldest shopping mall in the world and it is full of surprises.</a:t>
            </a: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1000" b="1">
                <a:solidFill>
                  <a:schemeClr val="dk1"/>
                </a:solidFill>
                <a:latin typeface="Helvetica Neue"/>
                <a:ea typeface="Helvetica Neue"/>
                <a:cs typeface="Helvetica Neue"/>
                <a:sym typeface="Helvetica Neue"/>
              </a:rPr>
              <a:t>I described this itinerary to an outdoor enthusiast that loves to camp and hike as follows: "The first day, you'll see the famous island prison and the city's beautiful waterfront. The next two days, you'll hike in the forest and climb a majestic bridge. On the fourth day, you'll surf in the Pacific Ocean with its crashing waves and dolphins. On the fifth day, you'll hike through valleys and mountains and see breathtaking views. On the sixth day, you'll hike through the Hollywood Hills and see the famous stars on the sidewalk. On the seventh day, you'll walk along the sandy shores of the beach and see dolphins in the surf. This itinerary sounds amazing, doesn't it?" Then I described the same itinerary to a luxurious traveler that loves to party and have fun and is foodie as follows: "The first day, you'll see the famous island prison and hang out in the city's beautiful waterfront. The next two days, you'll party with the beautiful people and celebrities. On the fourth day, you'll surf in the Pacific Ocean in California. On the fifth day, you'll party at the beach and see the famous stars. On the sixth day, you'll party in Hollywood with the beautiful people and celebrities. On the seventh day, you'll party on the beach with the beautiful people."</a:t>
            </a:r>
            <a:endParaRPr sz="10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1000" b="1">
                <a:solidFill>
                  <a:schemeClr val="dk1"/>
                </a:solidFill>
                <a:latin typeface="Helvetica Neue"/>
                <a:ea typeface="Helvetica Neue"/>
                <a:cs typeface="Helvetica Neue"/>
                <a:sym typeface="Helvetica Neue"/>
              </a:rPr>
              <a:t>I described the same itinerary to a midrange traveler that really loves to eat and primarily travels to try out all the different foods a place has to offer: "</a:t>
            </a:r>
            <a:r>
              <a:rPr lang="en" sz="1000">
                <a:solidFill>
                  <a:schemeClr val="dk1"/>
                </a:solidFill>
                <a:latin typeface="Helvetica Neue"/>
                <a:ea typeface="Helvetica Neue"/>
                <a:cs typeface="Helvetica Neue"/>
                <a:sym typeface="Helvetica Neue"/>
              </a:rPr>
              <a:t>San Francisco has some of the best Italian food I have ever had in my entire life. The Golden Gate Bridge is one of the most iconic and beautiful sights I have ever seen. Santa Cruz is the surf capital of California and is a great place to go surfing. Big Sur is one of the most gorgeous parts of the United States and the hiking is some of the best I have ever done. Santa Monica is a great beach city. Los Angeles has some of the best food I have ever had in my entire life and is a great place to go shopping. The Hollywood sign is one of the most iconic and beautiful sights I have ever seen. There are a ton of different things to do and see in Los Angeles. There is no way you could possible do everything you want to do there in 7 days. You should skip San Francisco and spend extra time in Los Angeles."</a:t>
            </a: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000">
              <a:solidFill>
                <a:schemeClr val="dk1"/>
              </a:solidFill>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67"/>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GPT-3 outputs</a:t>
            </a:r>
            <a:endParaRPr/>
          </a:p>
        </p:txBody>
      </p:sp>
      <p:sp>
        <p:nvSpPr>
          <p:cNvPr id="931" name="Google Shape;931;p67"/>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fontScale="55000"/>
          </a:bodyPr>
          <a:lstStyle/>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The following paragraph was very boring and written for old people: "The approximately seven million litres of strong Oktoberfest beer equates to a lot of intoxicating ethanol and, as you might expect, drunkenness is the main source of danger during Oktoberfest. Things tend to be pretty calm within the beer tents themselves, but it's late at night, when the elbow bending is over, that trouble can flare up as the inebriated masses stagger to the Hauptbahnhof and other stations. Stay well clear of any bother." So I rewrote the entire paragraph in a. young, fresh, funny and hip way:</a:t>
            </a:r>
            <a:r>
              <a:rPr lang="en" sz="1000">
                <a:solidFill>
                  <a:schemeClr val="dk1"/>
                </a:solidFill>
                <a:latin typeface="Helvetica Neue"/>
                <a:ea typeface="Helvetica Neue"/>
                <a:cs typeface="Helvetica Neue"/>
                <a:sym typeface="Helvetica Neue"/>
              </a:rPr>
              <a:t> "Oktoberfest is bred from sex, drugs and rock'n'roll. Everyone sits in a giant beer tent filling themselves with super-strong beer that supplies them with all the power and energy a three-day bang session needs providing they don't get violently bladdered. Normal safety rules are thrown out the window and only the fittest make it the whole 14 days without vomiting several times, getting kicked unconscious when they fall over a chair and taking such bad E they can no longer get it up.</a:t>
            </a:r>
            <a:r>
              <a:rPr lang="en" sz="1000" b="1">
                <a:solidFill>
                  <a:schemeClr val="dk1"/>
                </a:solidFill>
                <a:latin typeface="Helvetica Neue"/>
                <a:ea typeface="Helvetica Neue"/>
                <a:cs typeface="Helvetica Neue"/>
                <a:sym typeface="Helvetica Neue"/>
              </a:rPr>
              <a:t> Get yourself a group of mates, cram a backpack with crushed Tramadol painkillers and cheap</a:t>
            </a:r>
            <a:r>
              <a:rPr lang="en" sz="1000">
                <a:solidFill>
                  <a:schemeClr val="dk1"/>
                </a:solidFill>
                <a:latin typeface="Helvetica Neue"/>
                <a:ea typeface="Helvetica Neue"/>
                <a:cs typeface="Helvetica Neue"/>
                <a:sym typeface="Helvetica Neue"/>
              </a:rPr>
              <a:t>, illegal party drugs, cross the border at Leipzig and tick Oktoberfest 2010m above on your Just Fone Sex Adventure List. It's not a holiday you'll ever forget." I know my idea of a safe holiday totally defeats the purpose of the advice page and it might put off people from going but I figure travel companies earn enough from their adverts. Most people going to Oktoberfest are rich, which is a blatant crime against the downtrodden people of the developing world, but it's also a fact as annoying as the film on the airport Be Your Best self-help stand that I</a:t>
            </a: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The following itinerary was very boring and written for old people: Day 1: Arrive in Ljubljana. Day 2: Piran. Days 3 and 4: Kobarid, Soča Valley. Days 5 and 6: Kranjska Gora and the Julian Alps. Day 7: Pokljuka Plateau. Days 8 and 9: Lake Bohinj and Triglav National Park. Day 10: Lake Bled and Zgornje Jezersko. Day 11: Zgornje Jezersko. So I rewrote the entire paragraph in a young, fresh, funny and hip story. We were a group of 4 people Artur, Damian, Veronika and Linda. Following our itinerary, our funny adventure in Slovenia went as follows: On our first day</a:t>
            </a:r>
            <a:r>
              <a:rPr lang="en" sz="1000">
                <a:solidFill>
                  <a:schemeClr val="dk1"/>
                </a:solidFill>
                <a:latin typeface="Helvetica Neue"/>
                <a:ea typeface="Helvetica Neue"/>
                <a:cs typeface="Helvetica Neue"/>
                <a:sym typeface="Helvetica Neue"/>
              </a:rPr>
              <a:t> we arrived in Ljubljana and we accidentally took the wrong bus. We thought it would take us to Piran, this salty little town full of Italian restaurants. But, when we arrived at the bus station the driver said: “Piran was the town we passed by about 2 hours ago”. FML. Once again we had to take our shitty backpack and start walking until another bus would take us to our destination. About 90 minutes later we arrived in Piran. We were super hungry, but had forgotten to buy any food on our way so we were forced to go to a restaurant. We didn’t have any money left. Never mind. We went through the kitchen and we stole a plate of very tasty fried shrimp and some butter rolls. Later on we collided with a group of Italians during a concert. We joined them and shared a bottle of cheap French wine that made Linda pretty intoxicated. In the end the Italians disappeared and we were stuck there, with no money to buy a ticket for the last bus to Kranjska Gora. Luckily, Linda’s friend Veronika is honest and righteous and she bravely bought us bus tickets after she pawned her grandmother’s wedding ring. We returned to Kranjska Gora in the following morning and we felt very satisfied to see the rising sun! During our wandering time we noticed that kids can be very cruel, they often laugh at Linda when she says that she finished gymnasium (which is the equivalent of high school). Linda was very offended and she tried to prove them that she is a great artist, so she wrote her name with colorful markers on a wall and she signed it with an exclamation mark. Hahahahaha. The teens laughed even more when they realized they shouldn’t steal things from the wall of their high school because they have a copy of the Sistine chapel in their art classroom! Well, we did not laugh, of course we were too sad although we realized that they got us good. Even on the way to the bus station some brogrammer called Damian and asked him if he could fix his laptop cause it only churns butter. In Kranjska Gora we knew some people so we paid no money for the accommodation. Again. One morning during breakfast Damian spontaneously decided to create a Fuck The Drama Club with 5 members and Veronika. I received the role of the Narrator, Artur was Postcard with an apology from The World Bank, Linda plays Lil Xan, Linda was The Man Who Will Not Be Blamed For Anything and Damian received the name Big Dave. In Kranjska Gora we also completed day 1, 2 and 3 of our adventure itinerary starting by going to the old Celje town. But Damian thought that since the mountain Krizko was there it might be a good idea to ski down it (FYI: never ski down mountains). We were so lucky that Damian is a passionate man because he is in love with danger. Unfortunately, he broke his leg on the way down. It was a super exciting adventure. After</a:t>
            </a: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First Name: Christoph Last Name: Holzner Hobbies: Soccer, Astronaut Age: 30 Status: In a relationship Here is a funny and ridiculous story of 500 words about Christoph: "</a:t>
            </a:r>
            <a:r>
              <a:rPr lang="en" sz="1000">
                <a:solidFill>
                  <a:schemeClr val="dk1"/>
                </a:solidFill>
                <a:latin typeface="Helvetica Neue"/>
                <a:ea typeface="Helvetica Neue"/>
                <a:cs typeface="Helvetica Neue"/>
                <a:sym typeface="Helvetica Neue"/>
              </a:rPr>
              <a:t>Christoph Holzner was born in Bavaria. He lived a normal life as a child; he even went to church. But after school he got interested in soccer and running, he became a professional soccer player and won the World Cup in 2010. In the same year Christoph became an astronaut, travelling to Mars even before Elon Musk. His coach told he was the best player of the century and Elon Musk said he was the best astronaut of the century. Christoph had millions of fans all over the world. In 2012 he was even a guest in a TV show hosted by Mario Barth."</a:t>
            </a: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endParaRPr sz="10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ct val="110000"/>
              <a:buFont typeface="Arial"/>
              <a:buNone/>
            </a:pPr>
            <a:r>
              <a:rPr lang="en" sz="1000" b="1">
                <a:solidFill>
                  <a:schemeClr val="dk1"/>
                </a:solidFill>
                <a:latin typeface="Helvetica Neue"/>
                <a:ea typeface="Helvetica Neue"/>
                <a:cs typeface="Helvetica Neue"/>
                <a:sym typeface="Helvetica Neue"/>
              </a:rPr>
              <a:t>10 scary things about Poland: 1.</a:t>
            </a:r>
            <a:r>
              <a:rPr lang="en" sz="1000">
                <a:solidFill>
                  <a:schemeClr val="dk1"/>
                </a:solidFill>
                <a:latin typeface="Helvetica Neue"/>
                <a:ea typeface="Helvetica Neue"/>
                <a:cs typeface="Helvetica Neue"/>
                <a:sym typeface="Helvetica Neue"/>
              </a:rPr>
              <a:t> You are not allowed to buy alcohol on Sunday. 2. Weekends are not defined in any way, they simply exist. 3. If you meet someone on the street wearing all black, they may be a witch. 4. If you meet someone on the street wearing all white, they may be a witch. 5. Whatever goes up must come down.  6. Should you find yourself in a heated argument with a Pole it is best to let them win. 7. Between 7 and 8 o'clock there are no cars on the street, because the witches go to church. 8. If you see an empty parking space, it is a trap. 9. "Cracovia" is not a town in Italy, it is a Polish town.  10. The word "Polski" means "Polish."  WEIRDOS OF THE WEEK: 1. Jess Sweeney</a:t>
            </a:r>
            <a:endParaRPr sz="1000">
              <a:solidFill>
                <a:schemeClr val="dk1"/>
              </a:solidFill>
              <a:latin typeface="Helvetica Neue"/>
              <a:ea typeface="Helvetica Neue"/>
              <a:cs typeface="Helvetica Neue"/>
              <a:sym typeface="Helvetica Neue"/>
            </a:endParaRPr>
          </a:p>
          <a:p>
            <a:pPr marL="0" lvl="0" indent="0" algn="l" rtl="0">
              <a:spcBef>
                <a:spcPts val="27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8"/>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GPT-3 outputs</a:t>
            </a:r>
            <a:endParaRPr/>
          </a:p>
        </p:txBody>
      </p:sp>
      <p:sp>
        <p:nvSpPr>
          <p:cNvPr id="937" name="Google Shape;937;p68"/>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a:bodyPr>
          <a:lstStyle/>
          <a:p>
            <a:pPr marL="0" lvl="0" indent="0" algn="l" rtl="0">
              <a:spcBef>
                <a:spcPts val="270"/>
              </a:spcBef>
              <a:spcAft>
                <a:spcPts val="0"/>
              </a:spcAft>
              <a:buNone/>
            </a:pPr>
            <a:r>
              <a:rPr lang="en" sz="1200" b="1">
                <a:solidFill>
                  <a:srgbClr val="202123"/>
                </a:solidFill>
                <a:highlight>
                  <a:srgbClr val="FFFFFF"/>
                </a:highlight>
              </a:rPr>
              <a:t>I</a:t>
            </a:r>
            <a:r>
              <a:rPr lang="en" sz="1200" b="1">
                <a:solidFill>
                  <a:srgbClr val="202123"/>
                </a:solidFill>
              </a:rPr>
              <a:t> am 80 years old and about to die, I regret not having done the following things: 1. Take bigger risks. 2.</a:t>
            </a:r>
            <a:r>
              <a:rPr lang="en" sz="1200">
                <a:solidFill>
                  <a:srgbClr val="202123"/>
                </a:solidFill>
              </a:rPr>
              <a:t> Help others. 3. Go back to school. 4. Take more solo trips. 5. Actually read all 50 books in my all - time favorite books list.</a:t>
            </a:r>
            <a:r>
              <a:rPr lang="en" sz="1200" b="1">
                <a:solidFill>
                  <a:srgbClr val="202123"/>
                </a:solidFill>
              </a:rPr>
              <a:t> 6.</a:t>
            </a:r>
            <a:r>
              <a:rPr lang="en" sz="1200">
                <a:solidFill>
                  <a:srgbClr val="202123"/>
                </a:solidFill>
              </a:rPr>
              <a:t> Play more, work less. 7. Have more sex with my wife. 8. Spend more time with my kids and grandkids when they were younger. 9. Buy a boat. 10. Take more travel adventures, especially around the world. 11. Work less. 12. Enjoy my life more.</a:t>
            </a:r>
            <a:r>
              <a:rPr lang="en" sz="1200" b="1">
                <a:solidFill>
                  <a:srgbClr val="202123"/>
                </a:solidFill>
              </a:rPr>
              <a:t> 13.</a:t>
            </a:r>
            <a:r>
              <a:rPr lang="en" sz="1200">
                <a:solidFill>
                  <a:srgbClr val="202123"/>
                </a:solidFill>
              </a:rPr>
              <a:t> Teach others how to teach themselves. 14. Build a school and support others in teaching themselves. 15. Change the world. 16. Learn more about investing. 17. Do more good. 18. Work less. 19. Spend more time with my brother and sister. 20. Work less. 21. Spend more time with my wife and daughter. 22. Work less. 23. Go back to school. 24. Dig deeper into my faith. 25. Learn to play the guitar. 26. Make lots of money. 27. Get a bigger house. 28. Stop worrying. 29. Give up more. 30. Spend more time with my daughter. 31. Meet the person who invented the internet. 32. Play more, work less. 33. Write a book. 34. Start a cult. 35. Change the world. 36</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69"/>
          <p:cNvSpPr txBox="1">
            <a:spLocks noGrp="1"/>
          </p:cNvSpPr>
          <p:nvPr>
            <p:ph type="title"/>
          </p:nvPr>
        </p:nvSpPr>
        <p:spPr>
          <a:xfrm>
            <a:off x="457201" y="205978"/>
            <a:ext cx="7128000" cy="39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
              <a:t>Planning Stages</a:t>
            </a:r>
            <a:endParaRPr/>
          </a:p>
        </p:txBody>
      </p:sp>
      <p:sp>
        <p:nvSpPr>
          <p:cNvPr id="943" name="Google Shape;943;p69"/>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rmAutofit/>
          </a:bodyPr>
          <a:lstStyle/>
          <a:p>
            <a:pPr marL="457200" lvl="0" indent="-342900" algn="l" rtl="0">
              <a:spcBef>
                <a:spcPts val="270"/>
              </a:spcBef>
              <a:spcAft>
                <a:spcPts val="0"/>
              </a:spcAft>
              <a:buSzPts val="1800"/>
              <a:buAutoNum type="arabicPeriod"/>
            </a:pPr>
            <a:r>
              <a:rPr lang="en"/>
              <a:t>A</a:t>
            </a:r>
            <a:endParaRPr/>
          </a:p>
          <a:p>
            <a:pPr marL="457200" lvl="0" indent="-342900" algn="l" rtl="0">
              <a:spcBef>
                <a:spcPts val="0"/>
              </a:spcBef>
              <a:spcAft>
                <a:spcPts val="0"/>
              </a:spcAft>
              <a:buSzPts val="1800"/>
              <a:buAutoNum type="arabicPeriod"/>
            </a:pPr>
            <a:r>
              <a:rPr lang="en"/>
              <a:t>B</a:t>
            </a:r>
            <a:endParaRPr/>
          </a:p>
          <a:p>
            <a:pPr marL="457200" lvl="0" indent="-342900" algn="l" rtl="0">
              <a:spcBef>
                <a:spcPts val="0"/>
              </a:spcBef>
              <a:spcAft>
                <a:spcPts val="0"/>
              </a:spcAft>
              <a:buSzPts val="1800"/>
              <a:buAutoNum type="arabicPeriod"/>
            </a:pPr>
            <a:r>
              <a:rPr lang="en"/>
              <a: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264431" y="206288"/>
            <a:ext cx="2574600" cy="866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SzPts val="700"/>
              <a:buNone/>
            </a:pPr>
            <a:r>
              <a:rPr lang="en" sz="3100">
                <a:solidFill>
                  <a:srgbClr val="DB3A34"/>
                </a:solidFill>
              </a:rPr>
              <a:t>Competitive </a:t>
            </a:r>
            <a:endParaRPr sz="3100">
              <a:solidFill>
                <a:srgbClr val="DB3A34"/>
              </a:solidFill>
            </a:endParaRPr>
          </a:p>
          <a:p>
            <a:pPr marL="0" lvl="0" indent="0" algn="l" rtl="0">
              <a:spcBef>
                <a:spcPts val="0"/>
              </a:spcBef>
              <a:spcAft>
                <a:spcPts val="0"/>
              </a:spcAft>
              <a:buSzPts val="700"/>
              <a:buNone/>
            </a:pPr>
            <a:r>
              <a:rPr lang="en" sz="3100">
                <a:solidFill>
                  <a:srgbClr val="DB3A34"/>
                </a:solidFill>
              </a:rPr>
              <a:t>Landscape</a:t>
            </a:r>
            <a:endParaRPr sz="3100">
              <a:solidFill>
                <a:srgbClr val="DB3A34"/>
              </a:solidFill>
            </a:endParaRPr>
          </a:p>
        </p:txBody>
      </p:sp>
      <p:sp>
        <p:nvSpPr>
          <p:cNvPr id="173" name="Google Shape;173;p20"/>
          <p:cNvSpPr txBox="1"/>
          <p:nvPr/>
        </p:nvSpPr>
        <p:spPr>
          <a:xfrm rot="-43706">
            <a:off x="447306" y="2166321"/>
            <a:ext cx="2642914" cy="159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800"/>
              <a:buFont typeface="Arial"/>
              <a:buNone/>
            </a:pPr>
            <a:r>
              <a:rPr lang="en" sz="1500" b="1">
                <a:solidFill>
                  <a:srgbClr val="595959"/>
                </a:solidFill>
                <a:latin typeface="Lato"/>
                <a:ea typeface="Lato"/>
                <a:cs typeface="Lato"/>
                <a:sym typeface="Lato"/>
              </a:rPr>
              <a:t>Full-stack travel. </a:t>
            </a:r>
            <a:endParaRPr sz="1500" b="1">
              <a:solidFill>
                <a:srgbClr val="595959"/>
              </a:solidFill>
              <a:latin typeface="Lato"/>
              <a:ea typeface="Lato"/>
              <a:cs typeface="Lato"/>
              <a:sym typeface="Lato"/>
            </a:endParaRPr>
          </a:p>
          <a:p>
            <a:pPr marL="0" lvl="0" indent="0" algn="l" rtl="0">
              <a:spcBef>
                <a:spcPts val="0"/>
              </a:spcBef>
              <a:spcAft>
                <a:spcPts val="0"/>
              </a:spcAft>
              <a:buClr>
                <a:schemeClr val="dk1"/>
              </a:buClr>
              <a:buSzPts val="800"/>
              <a:buFont typeface="Arial"/>
              <a:buNone/>
            </a:pPr>
            <a:r>
              <a:rPr lang="en" sz="1500" b="1">
                <a:solidFill>
                  <a:srgbClr val="595959"/>
                </a:solidFill>
                <a:latin typeface="Lato"/>
                <a:ea typeface="Lato"/>
                <a:cs typeface="Lato"/>
                <a:sym typeface="Lato"/>
              </a:rPr>
              <a:t>Discover, plan, book.</a:t>
            </a:r>
            <a:endParaRPr sz="1800" b="1">
              <a:solidFill>
                <a:srgbClr val="595959"/>
              </a:solidFill>
              <a:latin typeface="Lato"/>
              <a:ea typeface="Lato"/>
              <a:cs typeface="Lato"/>
              <a:sym typeface="Lato"/>
            </a:endParaRPr>
          </a:p>
        </p:txBody>
      </p:sp>
      <p:cxnSp>
        <p:nvCxnSpPr>
          <p:cNvPr id="174" name="Google Shape;174;p20"/>
          <p:cNvCxnSpPr/>
          <p:nvPr/>
        </p:nvCxnSpPr>
        <p:spPr>
          <a:xfrm>
            <a:off x="388969" y="2459756"/>
            <a:ext cx="0" cy="1075800"/>
          </a:xfrm>
          <a:prstGeom prst="straightConnector1">
            <a:avLst/>
          </a:prstGeom>
          <a:noFill/>
          <a:ln w="38100" cap="flat" cmpd="sng">
            <a:solidFill>
              <a:srgbClr val="DB3A34"/>
            </a:solidFill>
            <a:prstDash val="solid"/>
            <a:round/>
            <a:headEnd type="none" w="med" len="med"/>
            <a:tailEnd type="none" w="med" len="med"/>
          </a:ln>
        </p:spPr>
      </p:cxnSp>
      <p:grpSp>
        <p:nvGrpSpPr>
          <p:cNvPr id="175" name="Google Shape;175;p20"/>
          <p:cNvGrpSpPr/>
          <p:nvPr/>
        </p:nvGrpSpPr>
        <p:grpSpPr>
          <a:xfrm>
            <a:off x="2839037" y="0"/>
            <a:ext cx="6151760" cy="5443878"/>
            <a:chOff x="2575338" y="753553"/>
            <a:chExt cx="7048304" cy="6237257"/>
          </a:xfrm>
        </p:grpSpPr>
        <p:pic>
          <p:nvPicPr>
            <p:cNvPr id="176" name="Google Shape;176;p20"/>
            <p:cNvPicPr preferRelativeResize="0"/>
            <p:nvPr/>
          </p:nvPicPr>
          <p:blipFill>
            <a:blip r:embed="rId3">
              <a:alphaModFix/>
            </a:blip>
            <a:stretch>
              <a:fillRect/>
            </a:stretch>
          </p:blipFill>
          <p:spPr>
            <a:xfrm>
              <a:off x="3395569" y="1051525"/>
              <a:ext cx="5392646" cy="5270782"/>
            </a:xfrm>
            <a:prstGeom prst="rect">
              <a:avLst/>
            </a:prstGeom>
            <a:noFill/>
            <a:ln>
              <a:noFill/>
            </a:ln>
          </p:spPr>
        </p:pic>
        <p:sp>
          <p:nvSpPr>
            <p:cNvPr id="177" name="Google Shape;177;p20"/>
            <p:cNvSpPr txBox="1"/>
            <p:nvPr/>
          </p:nvSpPr>
          <p:spPr>
            <a:xfrm>
              <a:off x="5048857" y="753553"/>
              <a:ext cx="2220900" cy="335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Online Travel Agencies</a:t>
              </a:r>
              <a:endParaRPr sz="1200" b="1">
                <a:solidFill>
                  <a:srgbClr val="084C61"/>
                </a:solidFill>
                <a:latin typeface="Helvetica Neue"/>
                <a:ea typeface="Helvetica Neue"/>
                <a:cs typeface="Helvetica Neue"/>
                <a:sym typeface="Helvetica Neue"/>
              </a:endParaRPr>
            </a:p>
          </p:txBody>
        </p:sp>
        <p:sp>
          <p:nvSpPr>
            <p:cNvPr id="178" name="Google Shape;178;p20"/>
            <p:cNvSpPr txBox="1"/>
            <p:nvPr/>
          </p:nvSpPr>
          <p:spPr>
            <a:xfrm rot="3574013">
              <a:off x="7967431" y="2129095"/>
              <a:ext cx="1827722" cy="644225"/>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(Video) Discovery</a:t>
              </a:r>
              <a:endParaRPr sz="1200" b="1">
                <a:solidFill>
                  <a:srgbClr val="084C61"/>
                </a:solidFill>
                <a:latin typeface="Helvetica Neue"/>
                <a:ea typeface="Helvetica Neue"/>
                <a:cs typeface="Helvetica Neue"/>
                <a:sym typeface="Helvetica Neue"/>
              </a:endParaRPr>
            </a:p>
          </p:txBody>
        </p:sp>
        <p:sp>
          <p:nvSpPr>
            <p:cNvPr id="179" name="Google Shape;179;p20"/>
            <p:cNvSpPr txBox="1"/>
            <p:nvPr/>
          </p:nvSpPr>
          <p:spPr>
            <a:xfrm rot="2585850">
              <a:off x="3155040" y="5829485"/>
              <a:ext cx="1827464" cy="619849"/>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Planners</a:t>
              </a:r>
              <a:endParaRPr sz="1200" b="1">
                <a:solidFill>
                  <a:srgbClr val="084C61"/>
                </a:solidFill>
                <a:latin typeface="Helvetica Neue"/>
                <a:ea typeface="Helvetica Neue"/>
                <a:cs typeface="Helvetica Neue"/>
                <a:sym typeface="Helvetica Neue"/>
              </a:endParaRPr>
            </a:p>
          </p:txBody>
        </p:sp>
        <p:sp>
          <p:nvSpPr>
            <p:cNvPr id="180" name="Google Shape;180;p20"/>
            <p:cNvSpPr txBox="1"/>
            <p:nvPr/>
          </p:nvSpPr>
          <p:spPr>
            <a:xfrm rot="-2701144">
              <a:off x="7344124" y="5752360"/>
              <a:ext cx="1911946" cy="650615"/>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Bundlers / Tour Operators</a:t>
              </a:r>
              <a:endParaRPr sz="1200" b="1">
                <a:solidFill>
                  <a:srgbClr val="084C61"/>
                </a:solidFill>
                <a:latin typeface="Helvetica Neue"/>
                <a:ea typeface="Helvetica Neue"/>
                <a:cs typeface="Helvetica Neue"/>
                <a:sym typeface="Helvetica Neue"/>
              </a:endParaRPr>
            </a:p>
          </p:txBody>
        </p:sp>
        <p:sp>
          <p:nvSpPr>
            <p:cNvPr id="181" name="Google Shape;181;p20"/>
            <p:cNvSpPr txBox="1"/>
            <p:nvPr/>
          </p:nvSpPr>
          <p:spPr>
            <a:xfrm rot="-3390151">
              <a:off x="2393812" y="2258212"/>
              <a:ext cx="1831852" cy="553839"/>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200" b="1">
                  <a:solidFill>
                    <a:srgbClr val="084C61"/>
                  </a:solidFill>
                  <a:latin typeface="Helvetica Neue"/>
                  <a:ea typeface="Helvetica Neue"/>
                  <a:cs typeface="Helvetica Neue"/>
                  <a:sym typeface="Helvetica Neue"/>
                </a:rPr>
                <a:t>Travel Social Media</a:t>
              </a:r>
              <a:endParaRPr sz="1200" b="1">
                <a:solidFill>
                  <a:srgbClr val="084C61"/>
                </a:solidFill>
                <a:latin typeface="Helvetica Neue"/>
                <a:ea typeface="Helvetica Neue"/>
                <a:cs typeface="Helvetica Neue"/>
                <a:sym typeface="Helvetica Neue"/>
              </a:endParaRPr>
            </a:p>
          </p:txBody>
        </p:sp>
      </p:grpSp>
      <p:pic>
        <p:nvPicPr>
          <p:cNvPr id="182" name="Google Shape;182;p20"/>
          <p:cNvPicPr preferRelativeResize="0"/>
          <p:nvPr/>
        </p:nvPicPr>
        <p:blipFill>
          <a:blip r:embed="rId4">
            <a:alphaModFix/>
          </a:blip>
          <a:stretch>
            <a:fillRect/>
          </a:stretch>
        </p:blipFill>
        <p:spPr>
          <a:xfrm>
            <a:off x="5606126" y="264551"/>
            <a:ext cx="940498" cy="529024"/>
          </a:xfrm>
          <a:prstGeom prst="rect">
            <a:avLst/>
          </a:prstGeom>
          <a:noFill/>
          <a:ln>
            <a:noFill/>
          </a:ln>
        </p:spPr>
      </p:pic>
      <p:pic>
        <p:nvPicPr>
          <p:cNvPr id="183" name="Google Shape;183;p20"/>
          <p:cNvPicPr preferRelativeResize="0"/>
          <p:nvPr/>
        </p:nvPicPr>
        <p:blipFill>
          <a:blip r:embed="rId5">
            <a:alphaModFix/>
          </a:blip>
          <a:stretch>
            <a:fillRect/>
          </a:stretch>
        </p:blipFill>
        <p:spPr>
          <a:xfrm>
            <a:off x="5531024" y="670495"/>
            <a:ext cx="788173" cy="223225"/>
          </a:xfrm>
          <a:prstGeom prst="rect">
            <a:avLst/>
          </a:prstGeom>
          <a:noFill/>
          <a:ln>
            <a:noFill/>
          </a:ln>
        </p:spPr>
      </p:pic>
      <p:pic>
        <p:nvPicPr>
          <p:cNvPr id="184" name="Google Shape;184;p20"/>
          <p:cNvPicPr preferRelativeResize="0"/>
          <p:nvPr/>
        </p:nvPicPr>
        <p:blipFill rotWithShape="1">
          <a:blip r:embed="rId6">
            <a:alphaModFix/>
          </a:blip>
          <a:srcRect l="25392" r="20708"/>
          <a:stretch/>
        </p:blipFill>
        <p:spPr>
          <a:xfrm>
            <a:off x="7547747" y="1291050"/>
            <a:ext cx="342655" cy="396225"/>
          </a:xfrm>
          <a:prstGeom prst="rect">
            <a:avLst/>
          </a:prstGeom>
          <a:noFill/>
          <a:ln>
            <a:noFill/>
          </a:ln>
        </p:spPr>
      </p:pic>
      <p:pic>
        <p:nvPicPr>
          <p:cNvPr id="185" name="Google Shape;185;p20"/>
          <p:cNvPicPr preferRelativeResize="0"/>
          <p:nvPr/>
        </p:nvPicPr>
        <p:blipFill>
          <a:blip r:embed="rId7">
            <a:alphaModFix/>
          </a:blip>
          <a:stretch>
            <a:fillRect/>
          </a:stretch>
        </p:blipFill>
        <p:spPr>
          <a:xfrm>
            <a:off x="7429275" y="1957240"/>
            <a:ext cx="828075" cy="435575"/>
          </a:xfrm>
          <a:prstGeom prst="rect">
            <a:avLst/>
          </a:prstGeom>
          <a:noFill/>
          <a:ln>
            <a:noFill/>
          </a:ln>
        </p:spPr>
      </p:pic>
      <p:pic>
        <p:nvPicPr>
          <p:cNvPr id="186" name="Google Shape;186;p20"/>
          <p:cNvPicPr preferRelativeResize="0"/>
          <p:nvPr/>
        </p:nvPicPr>
        <p:blipFill>
          <a:blip r:embed="rId8">
            <a:alphaModFix/>
          </a:blip>
          <a:stretch>
            <a:fillRect/>
          </a:stretch>
        </p:blipFill>
        <p:spPr>
          <a:xfrm>
            <a:off x="6743400" y="4235625"/>
            <a:ext cx="743775" cy="396225"/>
          </a:xfrm>
          <a:prstGeom prst="rect">
            <a:avLst/>
          </a:prstGeom>
          <a:noFill/>
          <a:ln>
            <a:noFill/>
          </a:ln>
        </p:spPr>
      </p:pic>
      <p:pic>
        <p:nvPicPr>
          <p:cNvPr id="187" name="Google Shape;187;p20"/>
          <p:cNvPicPr preferRelativeResize="0"/>
          <p:nvPr/>
        </p:nvPicPr>
        <p:blipFill>
          <a:blip r:embed="rId9">
            <a:alphaModFix/>
          </a:blip>
          <a:stretch>
            <a:fillRect/>
          </a:stretch>
        </p:blipFill>
        <p:spPr>
          <a:xfrm>
            <a:off x="7102224" y="3096850"/>
            <a:ext cx="788176" cy="600984"/>
          </a:xfrm>
          <a:prstGeom prst="rect">
            <a:avLst/>
          </a:prstGeom>
          <a:noFill/>
          <a:ln>
            <a:noFill/>
          </a:ln>
        </p:spPr>
      </p:pic>
      <p:pic>
        <p:nvPicPr>
          <p:cNvPr id="188" name="Google Shape;188;p20"/>
          <p:cNvPicPr preferRelativeResize="0"/>
          <p:nvPr/>
        </p:nvPicPr>
        <p:blipFill>
          <a:blip r:embed="rId10">
            <a:alphaModFix/>
          </a:blip>
          <a:stretch>
            <a:fillRect/>
          </a:stretch>
        </p:blipFill>
        <p:spPr>
          <a:xfrm>
            <a:off x="6045550" y="950325"/>
            <a:ext cx="828073" cy="258776"/>
          </a:xfrm>
          <a:prstGeom prst="rect">
            <a:avLst/>
          </a:prstGeom>
          <a:noFill/>
          <a:ln>
            <a:noFill/>
          </a:ln>
        </p:spPr>
      </p:pic>
      <p:pic>
        <p:nvPicPr>
          <p:cNvPr id="189" name="Google Shape;189;p20"/>
          <p:cNvPicPr preferRelativeResize="0"/>
          <p:nvPr/>
        </p:nvPicPr>
        <p:blipFill>
          <a:blip r:embed="rId11">
            <a:alphaModFix/>
          </a:blip>
          <a:stretch>
            <a:fillRect/>
          </a:stretch>
        </p:blipFill>
        <p:spPr>
          <a:xfrm>
            <a:off x="4407325" y="4202925"/>
            <a:ext cx="938000" cy="529025"/>
          </a:xfrm>
          <a:prstGeom prst="rect">
            <a:avLst/>
          </a:prstGeom>
          <a:noFill/>
          <a:ln>
            <a:noFill/>
          </a:ln>
        </p:spPr>
      </p:pic>
      <p:pic>
        <p:nvPicPr>
          <p:cNvPr id="190" name="Google Shape;190;p20"/>
          <p:cNvPicPr preferRelativeResize="0"/>
          <p:nvPr/>
        </p:nvPicPr>
        <p:blipFill>
          <a:blip r:embed="rId12">
            <a:alphaModFix/>
          </a:blip>
          <a:stretch>
            <a:fillRect/>
          </a:stretch>
        </p:blipFill>
        <p:spPr>
          <a:xfrm>
            <a:off x="5226229" y="1026520"/>
            <a:ext cx="488269" cy="435575"/>
          </a:xfrm>
          <a:prstGeom prst="rect">
            <a:avLst/>
          </a:prstGeom>
          <a:noFill/>
          <a:ln>
            <a:noFill/>
          </a:ln>
        </p:spPr>
      </p:pic>
      <p:pic>
        <p:nvPicPr>
          <p:cNvPr id="191" name="Google Shape;191;p20"/>
          <p:cNvPicPr preferRelativeResize="0"/>
          <p:nvPr/>
        </p:nvPicPr>
        <p:blipFill rotWithShape="1">
          <a:blip r:embed="rId13">
            <a:alphaModFix/>
          </a:blip>
          <a:srcRect l="17272" t="22530" r="19480" b="28201"/>
          <a:stretch/>
        </p:blipFill>
        <p:spPr>
          <a:xfrm>
            <a:off x="4930150" y="4061996"/>
            <a:ext cx="936750" cy="260679"/>
          </a:xfrm>
          <a:prstGeom prst="rect">
            <a:avLst/>
          </a:prstGeom>
          <a:noFill/>
          <a:ln>
            <a:noFill/>
          </a:ln>
        </p:spPr>
      </p:pic>
      <p:pic>
        <p:nvPicPr>
          <p:cNvPr id="192" name="Google Shape;192;p20"/>
          <p:cNvPicPr preferRelativeResize="0"/>
          <p:nvPr/>
        </p:nvPicPr>
        <p:blipFill>
          <a:blip r:embed="rId14">
            <a:alphaModFix/>
          </a:blip>
          <a:stretch>
            <a:fillRect/>
          </a:stretch>
        </p:blipFill>
        <p:spPr>
          <a:xfrm>
            <a:off x="5794750" y="1132900"/>
            <a:ext cx="828074" cy="404836"/>
          </a:xfrm>
          <a:prstGeom prst="rect">
            <a:avLst/>
          </a:prstGeom>
          <a:noFill/>
          <a:ln>
            <a:noFill/>
          </a:ln>
        </p:spPr>
      </p:pic>
      <p:pic>
        <p:nvPicPr>
          <p:cNvPr id="193" name="Google Shape;193;p20"/>
          <p:cNvPicPr preferRelativeResize="0"/>
          <p:nvPr/>
        </p:nvPicPr>
        <p:blipFill>
          <a:blip r:embed="rId15">
            <a:alphaModFix/>
          </a:blip>
          <a:stretch>
            <a:fillRect/>
          </a:stretch>
        </p:blipFill>
        <p:spPr>
          <a:xfrm>
            <a:off x="7594856" y="1785621"/>
            <a:ext cx="662506" cy="223225"/>
          </a:xfrm>
          <a:prstGeom prst="rect">
            <a:avLst/>
          </a:prstGeom>
          <a:noFill/>
          <a:ln>
            <a:noFill/>
          </a:ln>
        </p:spPr>
      </p:pic>
      <p:pic>
        <p:nvPicPr>
          <p:cNvPr id="194" name="Google Shape;194;p20"/>
          <p:cNvPicPr preferRelativeResize="0"/>
          <p:nvPr/>
        </p:nvPicPr>
        <p:blipFill rotWithShape="1">
          <a:blip r:embed="rId16">
            <a:alphaModFix/>
          </a:blip>
          <a:srcRect t="29423" b="30980"/>
          <a:stretch/>
        </p:blipFill>
        <p:spPr>
          <a:xfrm>
            <a:off x="4353532" y="3817550"/>
            <a:ext cx="1176392" cy="258775"/>
          </a:xfrm>
          <a:prstGeom prst="rect">
            <a:avLst/>
          </a:prstGeom>
          <a:noFill/>
          <a:ln>
            <a:noFill/>
          </a:ln>
        </p:spPr>
      </p:pic>
      <p:pic>
        <p:nvPicPr>
          <p:cNvPr id="195" name="Google Shape;195;p20"/>
          <p:cNvPicPr preferRelativeResize="0"/>
          <p:nvPr/>
        </p:nvPicPr>
        <p:blipFill rotWithShape="1">
          <a:blip r:embed="rId17">
            <a:alphaModFix/>
          </a:blip>
          <a:srcRect t="27195" b="27395"/>
          <a:stretch/>
        </p:blipFill>
        <p:spPr>
          <a:xfrm>
            <a:off x="3913925" y="1687275"/>
            <a:ext cx="1176402" cy="300479"/>
          </a:xfrm>
          <a:prstGeom prst="rect">
            <a:avLst/>
          </a:prstGeom>
          <a:noFill/>
          <a:ln>
            <a:noFill/>
          </a:ln>
        </p:spPr>
      </p:pic>
      <p:pic>
        <p:nvPicPr>
          <p:cNvPr id="196" name="Google Shape;196;p20"/>
          <p:cNvPicPr preferRelativeResize="0"/>
          <p:nvPr/>
        </p:nvPicPr>
        <p:blipFill rotWithShape="1">
          <a:blip r:embed="rId18">
            <a:alphaModFix/>
          </a:blip>
          <a:srcRect t="19064" b="18958"/>
          <a:stretch/>
        </p:blipFill>
        <p:spPr>
          <a:xfrm>
            <a:off x="4146075" y="1421028"/>
            <a:ext cx="828073" cy="288671"/>
          </a:xfrm>
          <a:prstGeom prst="rect">
            <a:avLst/>
          </a:prstGeom>
          <a:noFill/>
          <a:ln>
            <a:noFill/>
          </a:ln>
        </p:spPr>
      </p:pic>
      <p:pic>
        <p:nvPicPr>
          <p:cNvPr id="197" name="Google Shape;197;p20"/>
          <p:cNvPicPr preferRelativeResize="0"/>
          <p:nvPr/>
        </p:nvPicPr>
        <p:blipFill>
          <a:blip r:embed="rId19">
            <a:alphaModFix/>
          </a:blip>
          <a:stretch>
            <a:fillRect/>
          </a:stretch>
        </p:blipFill>
        <p:spPr>
          <a:xfrm>
            <a:off x="4027418" y="2063023"/>
            <a:ext cx="936758" cy="258775"/>
          </a:xfrm>
          <a:prstGeom prst="rect">
            <a:avLst/>
          </a:prstGeom>
          <a:noFill/>
          <a:ln>
            <a:noFill/>
          </a:ln>
        </p:spPr>
      </p:pic>
      <p:pic>
        <p:nvPicPr>
          <p:cNvPr id="198" name="Google Shape;198;p20"/>
          <p:cNvPicPr preferRelativeResize="0"/>
          <p:nvPr/>
        </p:nvPicPr>
        <p:blipFill rotWithShape="1">
          <a:blip r:embed="rId20">
            <a:alphaModFix/>
          </a:blip>
          <a:srcRect l="7829" t="27850" r="10869" b="30468"/>
          <a:stretch/>
        </p:blipFill>
        <p:spPr>
          <a:xfrm>
            <a:off x="4010900" y="2454600"/>
            <a:ext cx="811108" cy="312175"/>
          </a:xfrm>
          <a:prstGeom prst="rect">
            <a:avLst/>
          </a:prstGeom>
          <a:noFill/>
          <a:ln>
            <a:noFill/>
          </a:ln>
        </p:spPr>
      </p:pic>
      <p:pic>
        <p:nvPicPr>
          <p:cNvPr id="199" name="Google Shape;199;p20"/>
          <p:cNvPicPr preferRelativeResize="0"/>
          <p:nvPr/>
        </p:nvPicPr>
        <p:blipFill>
          <a:blip r:embed="rId21">
            <a:alphaModFix/>
          </a:blip>
          <a:stretch>
            <a:fillRect/>
          </a:stretch>
        </p:blipFill>
        <p:spPr>
          <a:xfrm>
            <a:off x="6547800" y="3737175"/>
            <a:ext cx="1111786" cy="396225"/>
          </a:xfrm>
          <a:prstGeom prst="rect">
            <a:avLst/>
          </a:prstGeom>
          <a:noFill/>
          <a:ln>
            <a:noFill/>
          </a:ln>
        </p:spPr>
      </p:pic>
      <p:pic>
        <p:nvPicPr>
          <p:cNvPr id="200" name="Google Shape;200;p20"/>
          <p:cNvPicPr preferRelativeResize="0"/>
          <p:nvPr/>
        </p:nvPicPr>
        <p:blipFill rotWithShape="1">
          <a:blip r:embed="rId22">
            <a:alphaModFix/>
          </a:blip>
          <a:srcRect l="21131" t="17081" r="20671" b="17323"/>
          <a:stretch/>
        </p:blipFill>
        <p:spPr>
          <a:xfrm>
            <a:off x="6998900" y="1627573"/>
            <a:ext cx="488275" cy="440303"/>
          </a:xfrm>
          <a:prstGeom prst="rect">
            <a:avLst/>
          </a:prstGeom>
          <a:noFill/>
          <a:ln>
            <a:noFill/>
          </a:ln>
        </p:spPr>
      </p:pic>
      <p:pic>
        <p:nvPicPr>
          <p:cNvPr id="201" name="Google Shape;201;p20"/>
          <p:cNvPicPr preferRelativeResize="0"/>
          <p:nvPr/>
        </p:nvPicPr>
        <p:blipFill rotWithShape="1">
          <a:blip r:embed="rId23">
            <a:alphaModFix/>
          </a:blip>
          <a:srcRect l="10628" t="20288" r="10407" b="20091"/>
          <a:stretch/>
        </p:blipFill>
        <p:spPr>
          <a:xfrm>
            <a:off x="4429723" y="3357329"/>
            <a:ext cx="828073" cy="416697"/>
          </a:xfrm>
          <a:prstGeom prst="rect">
            <a:avLst/>
          </a:prstGeom>
          <a:noFill/>
          <a:ln>
            <a:noFill/>
          </a:ln>
        </p:spPr>
      </p:pic>
      <p:pic>
        <p:nvPicPr>
          <p:cNvPr id="202" name="Google Shape;202;p20"/>
          <p:cNvPicPr preferRelativeResize="0"/>
          <p:nvPr/>
        </p:nvPicPr>
        <p:blipFill rotWithShape="1">
          <a:blip r:embed="rId24">
            <a:alphaModFix/>
          </a:blip>
          <a:srcRect l="24722" t="12283" r="24448" b="10704"/>
          <a:stretch/>
        </p:blipFill>
        <p:spPr>
          <a:xfrm>
            <a:off x="5604426" y="2313750"/>
            <a:ext cx="853693" cy="866400"/>
          </a:xfrm>
          <a:prstGeom prst="rect">
            <a:avLst/>
          </a:prstGeom>
          <a:noFill/>
          <a:ln>
            <a:noFill/>
          </a:ln>
        </p:spPr>
      </p:pic>
      <p:pic>
        <p:nvPicPr>
          <p:cNvPr id="203" name="Google Shape;203;p20"/>
          <p:cNvPicPr preferRelativeResize="0"/>
          <p:nvPr/>
        </p:nvPicPr>
        <p:blipFill>
          <a:blip r:embed="rId25">
            <a:alphaModFix/>
          </a:blip>
          <a:stretch>
            <a:fillRect/>
          </a:stretch>
        </p:blipFill>
        <p:spPr>
          <a:xfrm>
            <a:off x="7102228" y="2313745"/>
            <a:ext cx="1024275" cy="245294"/>
          </a:xfrm>
          <a:prstGeom prst="rect">
            <a:avLst/>
          </a:prstGeom>
          <a:noFill/>
          <a:ln>
            <a:noFill/>
          </a:ln>
        </p:spPr>
      </p:pic>
      <p:sp>
        <p:nvSpPr>
          <p:cNvPr id="204" name="Google Shape;204;p20"/>
          <p:cNvSpPr txBox="1"/>
          <p:nvPr/>
        </p:nvSpPr>
        <p:spPr>
          <a:xfrm>
            <a:off x="447425" y="3535550"/>
            <a:ext cx="5047200" cy="14775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a:t>Musement</a:t>
            </a:r>
            <a:endParaRPr/>
          </a:p>
          <a:p>
            <a:pPr marL="0" lvl="0" indent="0" algn="l" rtl="0">
              <a:spcBef>
                <a:spcPts val="0"/>
              </a:spcBef>
              <a:spcAft>
                <a:spcPts val="0"/>
              </a:spcAft>
              <a:buNone/>
            </a:pPr>
            <a:r>
              <a:rPr lang="en"/>
              <a:t>Triposo</a:t>
            </a:r>
            <a:endParaRPr/>
          </a:p>
          <a:p>
            <a:pPr marL="0" lvl="0" indent="0" algn="l" rtl="0">
              <a:spcBef>
                <a:spcPts val="0"/>
              </a:spcBef>
              <a:spcAft>
                <a:spcPts val="0"/>
              </a:spcAft>
              <a:buNone/>
            </a:pPr>
            <a:r>
              <a:rPr lang="en"/>
              <a:t>Traveltriangle</a:t>
            </a:r>
            <a:endParaRPr/>
          </a:p>
          <a:p>
            <a:pPr marL="0" lvl="0" indent="0" algn="l" rtl="0">
              <a:spcBef>
                <a:spcPts val="0"/>
              </a:spcBef>
              <a:spcAft>
                <a:spcPts val="0"/>
              </a:spcAft>
              <a:buNone/>
            </a:pPr>
            <a:r>
              <a:rPr lang="en"/>
              <a:t>Sygic travel</a:t>
            </a:r>
            <a:endParaRPr/>
          </a:p>
          <a:p>
            <a:pPr marL="0" lvl="0" indent="0" algn="l" rtl="0">
              <a:spcBef>
                <a:spcPts val="0"/>
              </a:spcBef>
              <a:spcAft>
                <a:spcPts val="0"/>
              </a:spcAft>
              <a:buNone/>
            </a:pPr>
            <a:r>
              <a:rPr lang="en"/>
              <a:t>Tripoto</a:t>
            </a:r>
            <a:endParaRPr/>
          </a:p>
          <a:p>
            <a:pPr marL="0" lvl="0" indent="0" algn="l" rtl="0">
              <a:spcBef>
                <a:spcPts val="0"/>
              </a:spcBef>
              <a:spcAft>
                <a:spcPts val="0"/>
              </a:spcAft>
              <a:buNone/>
            </a:pPr>
            <a:r>
              <a:rPr lang="en"/>
              <a:t>inspirock</a:t>
            </a:r>
            <a:endParaRPr/>
          </a:p>
        </p:txBody>
      </p:sp>
      <p:pic>
        <p:nvPicPr>
          <p:cNvPr id="205" name="Google Shape;205;p20"/>
          <p:cNvPicPr preferRelativeResize="0"/>
          <p:nvPr/>
        </p:nvPicPr>
        <p:blipFill>
          <a:blip r:embed="rId26">
            <a:alphaModFix/>
          </a:blip>
          <a:stretch>
            <a:fillRect/>
          </a:stretch>
        </p:blipFill>
        <p:spPr>
          <a:xfrm>
            <a:off x="7344875" y="2623002"/>
            <a:ext cx="1242844" cy="24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Zielbild</a:t>
            </a:r>
            <a:endParaRPr/>
          </a:p>
        </p:txBody>
      </p:sp>
      <p:pic>
        <p:nvPicPr>
          <p:cNvPr id="211" name="Google Shape;211;p21"/>
          <p:cNvPicPr preferRelativeResize="0"/>
          <p:nvPr/>
        </p:nvPicPr>
        <p:blipFill>
          <a:blip r:embed="rId3">
            <a:alphaModFix/>
          </a:blip>
          <a:stretch>
            <a:fillRect/>
          </a:stretch>
        </p:blipFill>
        <p:spPr>
          <a:xfrm>
            <a:off x="385325" y="1097075"/>
            <a:ext cx="7301999" cy="2598475"/>
          </a:xfrm>
          <a:prstGeom prst="rect">
            <a:avLst/>
          </a:prstGeom>
          <a:noFill/>
          <a:ln>
            <a:noFill/>
          </a:ln>
        </p:spPr>
      </p:pic>
      <p:sp>
        <p:nvSpPr>
          <p:cNvPr id="212" name="Google Shape;212;p21"/>
          <p:cNvSpPr txBox="1"/>
          <p:nvPr/>
        </p:nvSpPr>
        <p:spPr>
          <a:xfrm>
            <a:off x="159225" y="3611400"/>
            <a:ext cx="2858100" cy="6927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a:t>Übersetze content automatisch in andere Sprachen (crazytourist in deutsch) </a:t>
            </a:r>
            <a:r>
              <a:rPr lang="en" sz="1100" u="sng">
                <a:solidFill>
                  <a:schemeClr val="hlink"/>
                </a:solidFill>
                <a:hlinkClick r:id="rId4"/>
              </a:rPr>
              <a:t>Link</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Hypothesen</a:t>
            </a:r>
            <a:endParaRPr/>
          </a:p>
        </p:txBody>
      </p:sp>
      <p:sp>
        <p:nvSpPr>
          <p:cNvPr id="218" name="Google Shape;218;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b="1">
                <a:solidFill>
                  <a:schemeClr val="dk1"/>
                </a:solidFill>
              </a:rPr>
              <a:t>Problem and Painpoint</a:t>
            </a:r>
            <a:endParaRPr sz="1100" b="1">
              <a:solidFill>
                <a:schemeClr val="dk1"/>
              </a:solidFill>
            </a:endParaRPr>
          </a:p>
          <a:p>
            <a:pPr marL="457200" lvl="0" indent="-285750" algn="l" rtl="0">
              <a:spcBef>
                <a:spcPts val="1200"/>
              </a:spcBef>
              <a:spcAft>
                <a:spcPts val="0"/>
              </a:spcAft>
              <a:buClr>
                <a:schemeClr val="dk1"/>
              </a:buClr>
              <a:buSzPts val="900"/>
              <a:buChar char="●"/>
            </a:pPr>
            <a:r>
              <a:rPr lang="en" sz="900" b="1">
                <a:solidFill>
                  <a:schemeClr val="dk1"/>
                </a:solidFill>
              </a:rPr>
              <a:t>Baue verschiedene Varianten der Webseite </a:t>
            </a:r>
            <a:endParaRPr sz="900" b="1">
              <a:solidFill>
                <a:schemeClr val="dk1"/>
              </a:solidFill>
            </a:endParaRPr>
          </a:p>
          <a:p>
            <a:pPr marL="914400" lvl="1" indent="-285750" algn="l" rtl="0">
              <a:spcBef>
                <a:spcPts val="0"/>
              </a:spcBef>
              <a:spcAft>
                <a:spcPts val="0"/>
              </a:spcAft>
              <a:buClr>
                <a:schemeClr val="dk1"/>
              </a:buClr>
              <a:buSzPts val="900"/>
              <a:buChar char="○"/>
            </a:pPr>
            <a:r>
              <a:rPr lang="en" sz="900" b="1">
                <a:solidFill>
                  <a:schemeClr val="dk1"/>
                </a:solidFill>
              </a:rPr>
              <a:t>Top 10 auf Deutsch</a:t>
            </a:r>
            <a:endParaRPr sz="900" b="1">
              <a:solidFill>
                <a:schemeClr val="dk1"/>
              </a:solidFill>
            </a:endParaRPr>
          </a:p>
          <a:p>
            <a:pPr marL="457200" lvl="0" indent="-285750" algn="l" rtl="0">
              <a:spcBef>
                <a:spcPts val="0"/>
              </a:spcBef>
              <a:spcAft>
                <a:spcPts val="0"/>
              </a:spcAft>
              <a:buClr>
                <a:schemeClr val="dk1"/>
              </a:buClr>
              <a:buSzPts val="900"/>
              <a:buChar char="●"/>
            </a:pPr>
            <a:r>
              <a:rPr lang="en" sz="900" b="1">
                <a:solidFill>
                  <a:schemeClr val="dk1"/>
                </a:solidFill>
              </a:rPr>
              <a:t>Weitere Additions</a:t>
            </a:r>
            <a:endParaRPr sz="900" b="1">
              <a:solidFill>
                <a:schemeClr val="dk1"/>
              </a:solidFill>
            </a:endParaRPr>
          </a:p>
          <a:p>
            <a:pPr marL="914400" lvl="1" indent="-285750" algn="l" rtl="0">
              <a:spcBef>
                <a:spcPts val="0"/>
              </a:spcBef>
              <a:spcAft>
                <a:spcPts val="0"/>
              </a:spcAft>
              <a:buClr>
                <a:schemeClr val="dk1"/>
              </a:buClr>
              <a:buSzPts val="900"/>
              <a:buChar char="○"/>
            </a:pPr>
            <a:r>
              <a:rPr lang="en" sz="900" b="1">
                <a:solidFill>
                  <a:schemeClr val="dk1"/>
                </a:solidFill>
              </a:rPr>
              <a:t>Button rechts um Liste nach Untergruppen zu sortieren - klick - Aktiv, Wandern, … </a:t>
            </a:r>
            <a:endParaRPr sz="900" b="1">
              <a:solidFill>
                <a:schemeClr val="dk1"/>
              </a:solidFill>
            </a:endParaRPr>
          </a:p>
          <a:p>
            <a:pPr marL="914400" lvl="1" indent="-285750" algn="l" rtl="0">
              <a:spcBef>
                <a:spcPts val="0"/>
              </a:spcBef>
              <a:spcAft>
                <a:spcPts val="0"/>
              </a:spcAft>
              <a:buClr>
                <a:schemeClr val="dk1"/>
              </a:buClr>
              <a:buSzPts val="900"/>
              <a:buChar char="○"/>
            </a:pPr>
            <a:r>
              <a:rPr lang="en" sz="900" b="1">
                <a:solidFill>
                  <a:schemeClr val="dk1"/>
                </a:solidFill>
              </a:rPr>
              <a:t>Zusätzlich nach 3 Besuchen Popup - try our app - offline content/ cheap ticket</a:t>
            </a:r>
            <a:endParaRPr sz="900" b="1">
              <a:solidFill>
                <a:schemeClr val="dk1"/>
              </a:solidFill>
            </a:endParaRPr>
          </a:p>
          <a:p>
            <a:pPr marL="914400" lvl="1" indent="-285750" algn="l" rtl="0">
              <a:spcBef>
                <a:spcPts val="0"/>
              </a:spcBef>
              <a:spcAft>
                <a:spcPts val="0"/>
              </a:spcAft>
              <a:buClr>
                <a:schemeClr val="dk1"/>
              </a:buClr>
              <a:buSzPts val="900"/>
              <a:buChar char="○"/>
            </a:pPr>
            <a:r>
              <a:rPr lang="en" sz="900" b="1">
                <a:solidFill>
                  <a:schemeClr val="dk1"/>
                </a:solidFill>
              </a:rPr>
              <a:t>ODER wenn ich auf Punkt 5 gescrolled hab - Fragen so dass es für MAFO verkaufen kann</a:t>
            </a:r>
            <a:endParaRPr sz="900" b="1">
              <a:solidFill>
                <a:schemeClr val="dk1"/>
              </a:solidFill>
            </a:endParaRPr>
          </a:p>
          <a:p>
            <a:pPr marL="914400" lvl="1" indent="-285750" algn="l" rtl="0">
              <a:spcBef>
                <a:spcPts val="0"/>
              </a:spcBef>
              <a:spcAft>
                <a:spcPts val="0"/>
              </a:spcAft>
              <a:buClr>
                <a:schemeClr val="dk1"/>
              </a:buClr>
              <a:buSzPts val="900"/>
              <a:buChar char="○"/>
            </a:pPr>
            <a:r>
              <a:rPr lang="en" sz="900" b="1">
                <a:solidFill>
                  <a:schemeClr val="dk1"/>
                </a:solidFill>
              </a:rPr>
              <a:t>Gamification</a:t>
            </a:r>
            <a:endParaRPr sz="900" b="1">
              <a:solidFill>
                <a:schemeClr val="dk1"/>
              </a:solidFill>
            </a:endParaRPr>
          </a:p>
          <a:p>
            <a:pPr marL="914400" lvl="1" indent="-285750" algn="l" rtl="0">
              <a:spcBef>
                <a:spcPts val="0"/>
              </a:spcBef>
              <a:spcAft>
                <a:spcPts val="0"/>
              </a:spcAft>
              <a:buClr>
                <a:schemeClr val="dk1"/>
              </a:buClr>
              <a:buSzPts val="900"/>
              <a:buChar char="○"/>
            </a:pPr>
            <a:r>
              <a:rPr lang="en" sz="900" b="1">
                <a:solidFill>
                  <a:schemeClr val="dk1"/>
                </a:solidFill>
              </a:rPr>
              <a:t>Locals - geben Tipps - z.B. würde in München auf jeden Fall das GOP empfehlen (evtl. Mit Name und Bild)</a:t>
            </a:r>
            <a:endParaRPr sz="900" b="1">
              <a:solidFill>
                <a:schemeClr val="dk1"/>
              </a:solidFill>
            </a:endParaRPr>
          </a:p>
        </p:txBody>
      </p:sp>
      <p:sp>
        <p:nvSpPr>
          <p:cNvPr id="219" name="Google Shape;219;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285750" algn="l" rtl="0">
              <a:spcBef>
                <a:spcPts val="0"/>
              </a:spcBef>
              <a:spcAft>
                <a:spcPts val="0"/>
              </a:spcAft>
              <a:buClr>
                <a:schemeClr val="dk1"/>
              </a:buClr>
              <a:buSzPts val="900"/>
              <a:buChar char="●"/>
            </a:pPr>
            <a:r>
              <a:rPr lang="en" sz="1100" b="1">
                <a:solidFill>
                  <a:schemeClr val="dk1"/>
                </a:solidFill>
              </a:rPr>
              <a:t>Monetarisieren</a:t>
            </a:r>
            <a:endParaRPr sz="1100" b="1">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Pipeline Umschreiben von A bis Z verkaufen - also Personalisiert + Übersetzung (bzw. Profil zu content matching, e.g. Produktbeschreibungen gezielt haben)</a:t>
            </a:r>
            <a:endParaRPr sz="1100" b="1">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Eigener Content </a:t>
            </a:r>
            <a:endParaRPr sz="1100" b="1">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Affiliate marketing (top tours in munich vs. top things to do, next tour at … pro Item e.g. Marienplatz)</a:t>
            </a:r>
            <a:endParaRPr sz="1100" b="1">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Daten der Leute sammeln? </a:t>
            </a:r>
            <a:endParaRPr sz="1100" b="1">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Andere Ideen</a:t>
            </a:r>
            <a:endParaRPr sz="1100" b="1">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T Shirts mit reiseroute</a:t>
            </a:r>
            <a:endParaRPr sz="1100" b="1">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Erinnerungen - Album</a:t>
            </a:r>
            <a:endParaRPr sz="1100" b="1">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Für Leute die vor ort danach suchen</a:t>
            </a:r>
            <a:endParaRPr sz="1100" b="1">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Typische Münchner saufen hier ein Bier </a:t>
            </a:r>
            <a:endParaRPr sz="1100"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162600" y="129775"/>
            <a:ext cx="83718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
              <a:t>Test 001: Price and Conversion Rate  </a:t>
            </a:r>
            <a:endParaRPr/>
          </a:p>
        </p:txBody>
      </p:sp>
      <p:sp>
        <p:nvSpPr>
          <p:cNvPr id="225" name="Google Shape;225;p23"/>
          <p:cNvSpPr txBox="1"/>
          <p:nvPr/>
        </p:nvSpPr>
        <p:spPr>
          <a:xfrm>
            <a:off x="273900" y="1285925"/>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HYPOTHESIS</a:t>
            </a:r>
            <a:endParaRPr b="1">
              <a:solidFill>
                <a:srgbClr val="999999"/>
              </a:solidFill>
            </a:endParaRPr>
          </a:p>
        </p:txBody>
      </p:sp>
      <p:sp>
        <p:nvSpPr>
          <p:cNvPr id="226" name="Google Shape;226;p23"/>
          <p:cNvSpPr txBox="1"/>
          <p:nvPr/>
        </p:nvSpPr>
        <p:spPr>
          <a:xfrm>
            <a:off x="238800" y="2206500"/>
            <a:ext cx="1586400" cy="687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OUR TEST</a:t>
            </a:r>
            <a:endParaRPr b="1">
              <a:solidFill>
                <a:srgbClr val="999999"/>
              </a:solidFill>
            </a:endParaRPr>
          </a:p>
        </p:txBody>
      </p:sp>
      <p:sp>
        <p:nvSpPr>
          <p:cNvPr id="227" name="Google Shape;227;p23"/>
          <p:cNvSpPr txBox="1"/>
          <p:nvPr/>
        </p:nvSpPr>
        <p:spPr>
          <a:xfrm>
            <a:off x="273900" y="3396704"/>
            <a:ext cx="15513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METRIC</a:t>
            </a:r>
            <a:endParaRPr b="1">
              <a:solidFill>
                <a:srgbClr val="999999"/>
              </a:solidFill>
            </a:endParaRPr>
          </a:p>
        </p:txBody>
      </p:sp>
      <p:sp>
        <p:nvSpPr>
          <p:cNvPr id="228" name="Google Shape;228;p23"/>
          <p:cNvSpPr txBox="1"/>
          <p:nvPr/>
        </p:nvSpPr>
        <p:spPr>
          <a:xfrm>
            <a:off x="93000" y="4363825"/>
            <a:ext cx="1732200" cy="420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999999"/>
                </a:solidFill>
              </a:rPr>
              <a:t>WE’RE RIGHT IF</a:t>
            </a:r>
            <a:endParaRPr b="1">
              <a:solidFill>
                <a:srgbClr val="999999"/>
              </a:solidFill>
            </a:endParaRPr>
          </a:p>
        </p:txBody>
      </p:sp>
      <p:sp>
        <p:nvSpPr>
          <p:cNvPr id="229" name="Google Shape;229;p23"/>
          <p:cNvSpPr txBox="1"/>
          <p:nvPr/>
        </p:nvSpPr>
        <p:spPr>
          <a:xfrm>
            <a:off x="1933450" y="1021175"/>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Freelancers will pay for a tax withholdings service</a:t>
            </a:r>
            <a:endParaRPr sz="1600" b="1">
              <a:solidFill>
                <a:srgbClr val="FFFFFF"/>
              </a:solidFill>
            </a:endParaRPr>
          </a:p>
        </p:txBody>
      </p:sp>
      <p:sp>
        <p:nvSpPr>
          <p:cNvPr id="230" name="Google Shape;230;p23"/>
          <p:cNvSpPr txBox="1"/>
          <p:nvPr/>
        </p:nvSpPr>
        <p:spPr>
          <a:xfrm>
            <a:off x="1933450" y="2066047"/>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Facebook ad to self-employed</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ask 10 customers same interview question)	</a:t>
            </a:r>
            <a:endParaRPr sz="1600" b="1" i="1">
              <a:solidFill>
                <a:srgbClr val="FFFFFF"/>
              </a:solidFill>
            </a:endParaRPr>
          </a:p>
        </p:txBody>
      </p:sp>
      <p:sp>
        <p:nvSpPr>
          <p:cNvPr id="231" name="Google Shape;231;p23"/>
          <p:cNvSpPr txBox="1"/>
          <p:nvPr/>
        </p:nvSpPr>
        <p:spPr>
          <a:xfrm>
            <a:off x="1933450" y="3110953"/>
            <a:ext cx="3744000" cy="941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 traffic: Ad → landing page →  click “Enroll” button</a:t>
            </a:r>
            <a:endParaRPr sz="1600" b="1">
              <a:solidFill>
                <a:srgbClr val="FFFFFF"/>
              </a:solidFill>
            </a:endParaRPr>
          </a:p>
          <a:p>
            <a:pPr marL="0" lvl="0" indent="0" algn="l" rtl="0">
              <a:spcBef>
                <a:spcPts val="0"/>
              </a:spcBef>
              <a:spcAft>
                <a:spcPts val="0"/>
              </a:spcAft>
              <a:buNone/>
            </a:pPr>
            <a:r>
              <a:rPr lang="en" sz="1600" b="1" i="1">
                <a:solidFill>
                  <a:srgbClr val="FFFFFF"/>
                </a:solidFill>
              </a:rPr>
              <a:t>(2nd example: 6/10 will say yes)</a:t>
            </a:r>
            <a:endParaRPr sz="1600" b="1" i="1">
              <a:solidFill>
                <a:srgbClr val="FFFFFF"/>
              </a:solidFill>
            </a:endParaRPr>
          </a:p>
        </p:txBody>
      </p:sp>
      <p:sp>
        <p:nvSpPr>
          <p:cNvPr id="232" name="Google Shape;232;p23"/>
          <p:cNvSpPr txBox="1"/>
          <p:nvPr/>
        </p:nvSpPr>
        <p:spPr>
          <a:xfrm>
            <a:off x="1933450" y="4155825"/>
            <a:ext cx="3744000" cy="849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conversion rate is &gt; 15%</a:t>
            </a:r>
            <a:endParaRPr sz="1600" b="1">
              <a:solidFill>
                <a:srgbClr val="FFFFFF"/>
              </a:solidFill>
            </a:endParaRPr>
          </a:p>
        </p:txBody>
      </p:sp>
      <p:sp>
        <p:nvSpPr>
          <p:cNvPr id="233" name="Google Shape;233;p23"/>
          <p:cNvSpPr/>
          <p:nvPr/>
        </p:nvSpPr>
        <p:spPr>
          <a:xfrm>
            <a:off x="7626350" y="0"/>
            <a:ext cx="1331100" cy="222300"/>
          </a:xfrm>
          <a:prstGeom prst="round2SameRect">
            <a:avLst>
              <a:gd name="adj1" fmla="val 0"/>
              <a:gd name="adj2" fmla="val 50000"/>
            </a:avLst>
          </a:prstGeom>
          <a:solidFill>
            <a:srgbClr val="14CC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rPr>
              <a:t>Test Card</a:t>
            </a:r>
            <a:endParaRPr sz="1100">
              <a:solidFill>
                <a:srgbClr val="FFFFFF"/>
              </a:solidFill>
            </a:endParaRPr>
          </a:p>
        </p:txBody>
      </p:sp>
      <p:sp>
        <p:nvSpPr>
          <p:cNvPr id="234" name="Google Shape;234;p23"/>
          <p:cNvSpPr txBox="1"/>
          <p:nvPr/>
        </p:nvSpPr>
        <p:spPr>
          <a:xfrm>
            <a:off x="6623800" y="987175"/>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RESULT</a:t>
            </a:r>
            <a:endParaRPr b="1">
              <a:solidFill>
                <a:srgbClr val="999999"/>
              </a:solidFill>
            </a:endParaRPr>
          </a:p>
        </p:txBody>
      </p:sp>
      <p:sp>
        <p:nvSpPr>
          <p:cNvPr id="235" name="Google Shape;235;p23"/>
          <p:cNvSpPr txBox="1"/>
          <p:nvPr/>
        </p:nvSpPr>
        <p:spPr>
          <a:xfrm>
            <a:off x="6130900" y="1331275"/>
            <a:ext cx="2572200" cy="15561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rPr>
              <a:t>5% conversion rate</a:t>
            </a:r>
            <a:endParaRPr sz="1600" b="1">
              <a:solidFill>
                <a:srgbClr val="FF0000"/>
              </a:solidFill>
            </a:endParaRPr>
          </a:p>
          <a:p>
            <a:pPr marL="0" lvl="0" indent="0" algn="l" rtl="0">
              <a:spcBef>
                <a:spcPts val="0"/>
              </a:spcBef>
              <a:spcAft>
                <a:spcPts val="0"/>
              </a:spcAft>
              <a:buNone/>
            </a:pPr>
            <a:endParaRPr sz="1700" b="1">
              <a:solidFill>
                <a:srgbClr val="FF0000"/>
              </a:solidFill>
            </a:endParaRPr>
          </a:p>
        </p:txBody>
      </p:sp>
      <p:sp>
        <p:nvSpPr>
          <p:cNvPr id="236" name="Google Shape;236;p23"/>
          <p:cNvSpPr txBox="1"/>
          <p:nvPr/>
        </p:nvSpPr>
        <p:spPr>
          <a:xfrm>
            <a:off x="6623800" y="2924550"/>
            <a:ext cx="15864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999999"/>
                </a:solidFill>
              </a:rPr>
              <a:t>NOW WHAT</a:t>
            </a:r>
            <a:endParaRPr b="1">
              <a:solidFill>
                <a:srgbClr val="999999"/>
              </a:solidFill>
            </a:endParaRPr>
          </a:p>
        </p:txBody>
      </p:sp>
      <p:sp>
        <p:nvSpPr>
          <p:cNvPr id="237" name="Google Shape;237;p23"/>
          <p:cNvSpPr txBox="1"/>
          <p:nvPr/>
        </p:nvSpPr>
        <p:spPr>
          <a:xfrm>
            <a:off x="6130900" y="3268650"/>
            <a:ext cx="2572200" cy="1550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[1] Run 3 new ads with varying headlines</a:t>
            </a:r>
            <a:endParaRPr sz="1600" b="1">
              <a:solidFill>
                <a:srgbClr val="FFFFFF"/>
              </a:solidFill>
            </a:endParaRPr>
          </a:p>
          <a:p>
            <a:pPr marL="0" lvl="0" indent="0" algn="l" rtl="0">
              <a:spcBef>
                <a:spcPts val="0"/>
              </a:spcBef>
              <a:spcAft>
                <a:spcPts val="0"/>
              </a:spcAft>
              <a:buNone/>
            </a:pPr>
            <a:endParaRPr sz="1600" b="1">
              <a:solidFill>
                <a:srgbClr val="FFFFFF"/>
              </a:solidFill>
            </a:endParaRPr>
          </a:p>
          <a:p>
            <a:pPr marL="0" lvl="0" indent="0" algn="l" rtl="0">
              <a:spcBef>
                <a:spcPts val="0"/>
              </a:spcBef>
              <a:spcAft>
                <a:spcPts val="0"/>
              </a:spcAft>
              <a:buNone/>
            </a:pPr>
            <a:r>
              <a:rPr lang="en" sz="1600" b="1">
                <a:solidFill>
                  <a:srgbClr val="FFFFFF"/>
                </a:solidFill>
              </a:rPr>
              <a:t>[2] Interview bounced visitors, ask why</a:t>
            </a:r>
            <a:endParaRPr sz="1600" b="1">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11688</Words>
  <Application>Microsoft Office PowerPoint</Application>
  <PresentationFormat>Bildschirmpräsentation (16:9)</PresentationFormat>
  <Paragraphs>1098</Paragraphs>
  <Slides>55</Slides>
  <Notes>55</Notes>
  <HiddenSlides>3</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55</vt:i4>
      </vt:variant>
    </vt:vector>
  </HeadingPairs>
  <TitlesOfParts>
    <vt:vector size="62" baseType="lpstr">
      <vt:lpstr>Arial</vt:lpstr>
      <vt:lpstr>Calibri</vt:lpstr>
      <vt:lpstr>Lato</vt:lpstr>
      <vt:lpstr>Poppins</vt:lpstr>
      <vt:lpstr>Helvetica Neue</vt:lpstr>
      <vt:lpstr>Consolas</vt:lpstr>
      <vt:lpstr>Simple Light</vt:lpstr>
      <vt:lpstr>Week 5</vt:lpstr>
      <vt:lpstr>Main Finding</vt:lpstr>
      <vt:lpstr>Current Status</vt:lpstr>
      <vt:lpstr>Value Proposition Canvas - Things to do /routes in ...</vt:lpstr>
      <vt:lpstr>PowerPoint-Präsentation</vt:lpstr>
      <vt:lpstr>Competitive  Landscape</vt:lpstr>
      <vt:lpstr>Zielbild</vt:lpstr>
      <vt:lpstr>Hypothesen</vt:lpstr>
      <vt:lpstr>Test 001: Price and Conversion Rate  </vt:lpstr>
      <vt:lpstr>Week 4</vt:lpstr>
      <vt:lpstr>Current Status</vt:lpstr>
      <vt:lpstr>Value Proposition Canvas - Travel Planning and booking</vt:lpstr>
      <vt:lpstr>Value Proposition Canvas - Travel Booking Customer </vt:lpstr>
      <vt:lpstr>Learnings &amp; Insights</vt:lpstr>
      <vt:lpstr>PowerPoint-Präsentation</vt:lpstr>
      <vt:lpstr>Competitive  Landscape</vt:lpstr>
      <vt:lpstr>Test 001: Price and Conversion Rate  </vt:lpstr>
      <vt:lpstr>Supplement</vt:lpstr>
      <vt:lpstr>Ideas </vt:lpstr>
      <vt:lpstr>PowerPoint-Präsentation</vt:lpstr>
      <vt:lpstr>Current Status</vt:lpstr>
      <vt:lpstr>Current Status</vt:lpstr>
      <vt:lpstr>PowerPoint-Präsentation</vt:lpstr>
      <vt:lpstr>Value Proposition Canvas - Booking Customer </vt:lpstr>
      <vt:lpstr>Value Proposition Canvas - Travel Booking Customer </vt:lpstr>
      <vt:lpstr>Value Proposition Canvas - Booking Page and Wallet</vt:lpstr>
      <vt:lpstr>Value Proposition Canvas - Local Transportation</vt:lpstr>
      <vt:lpstr>Value Proposition Canvas - Content Creator </vt:lpstr>
      <vt:lpstr>Value Proposition Canvas - Travel Operator </vt:lpstr>
      <vt:lpstr>Competitive  Landscape</vt:lpstr>
      <vt:lpstr>Market Size - Top Down</vt:lpstr>
      <vt:lpstr>Minimal Viable Product v1.0</vt:lpstr>
      <vt:lpstr>Minimal Viable Product v1.0</vt:lpstr>
      <vt:lpstr>Target Culture</vt:lpstr>
      <vt:lpstr>The power user who we intend to interview</vt:lpstr>
      <vt:lpstr>Interviews &amp; Insights</vt:lpstr>
      <vt:lpstr>Hypothesis brainstorm</vt:lpstr>
      <vt:lpstr>Links</vt:lpstr>
      <vt:lpstr>Test 001: Price and Conversion Rate  </vt:lpstr>
      <vt:lpstr>Test 001: </vt:lpstr>
      <vt:lpstr>Next Steps: Next Week, We Will...</vt:lpstr>
      <vt:lpstr>Links</vt:lpstr>
      <vt:lpstr>Naming Options</vt:lpstr>
      <vt:lpstr>Features</vt:lpstr>
      <vt:lpstr>Pivot directions</vt:lpstr>
      <vt:lpstr>Meeting 7.7.2021</vt:lpstr>
      <vt:lpstr>PowerPoint-Präsentation</vt:lpstr>
      <vt:lpstr>PowerPoint-Präsentation</vt:lpstr>
      <vt:lpstr>PowerPoint-Präsentation</vt:lpstr>
      <vt:lpstr>Minimal Viable Product v1.0</vt:lpstr>
      <vt:lpstr>Meeting Notes 7/18/21</vt:lpstr>
      <vt:lpstr>GPT-3 outputs</vt:lpstr>
      <vt:lpstr>GPT-3 outputs</vt:lpstr>
      <vt:lpstr>GPT-3 outputs</vt:lpstr>
      <vt:lpstr>Planning Stages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Artur M</dc:creator>
  <cp:lastModifiedBy>Artur M</cp:lastModifiedBy>
  <cp:revision>1</cp:revision>
  <dcterms:modified xsi:type="dcterms:W3CDTF">2021-12-23T13:22:21Z</dcterms:modified>
</cp:coreProperties>
</file>