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Crimson Pro Medium"/>
      <p:regular r:id="rId21"/>
      <p:bold r:id="rId22"/>
      <p:italic r:id="rId23"/>
      <p:boldItalic r:id="rId24"/>
    </p:embeddedFont>
    <p:embeddedFont>
      <p:font typeface="Crimson Pro"/>
      <p:regular r:id="rId25"/>
      <p:bold r:id="rId26"/>
      <p:italic r:id="rId27"/>
      <p:boldItalic r:id="rId28"/>
    </p:embeddedFont>
    <p:embeddedFont>
      <p:font typeface="Space Grotesk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F470BF-86CC-4A77-8D14-4648D4B0F3C3}">
  <a:tblStyle styleId="{6BF470BF-86CC-4A77-8D14-4648D4B0F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SpaceGrotesk-bold.fntdata"/><Relationship Id="rId20" Type="http://schemas.openxmlformats.org/officeDocument/2006/relationships/font" Target="fonts/ProximaNova-boldItalic.fntdata"/><Relationship Id="rId22" Type="http://schemas.openxmlformats.org/officeDocument/2006/relationships/font" Target="fonts/CrimsonProMedium-bold.fntdata"/><Relationship Id="rId21" Type="http://schemas.openxmlformats.org/officeDocument/2006/relationships/font" Target="fonts/CrimsonProMedium-regular.fntdata"/><Relationship Id="rId24" Type="http://schemas.openxmlformats.org/officeDocument/2006/relationships/font" Target="fonts/CrimsonProMedium-boldItalic.fntdata"/><Relationship Id="rId23" Type="http://schemas.openxmlformats.org/officeDocument/2006/relationships/font" Target="fonts/CrimsonProMedium-italic.fntdata"/><Relationship Id="rId26" Type="http://schemas.openxmlformats.org/officeDocument/2006/relationships/font" Target="fonts/CrimsonPro-bold.fntdata"/><Relationship Id="rId25" Type="http://schemas.openxmlformats.org/officeDocument/2006/relationships/font" Target="fonts/CrimsonPro-regular.fntdata"/><Relationship Id="rId28" Type="http://schemas.openxmlformats.org/officeDocument/2006/relationships/font" Target="fonts/CrimsonPro-boldItalic.fntdata"/><Relationship Id="rId27" Type="http://schemas.openxmlformats.org/officeDocument/2006/relationships/font" Target="fonts/CrimsonPro-italic.fntdata"/><Relationship Id="rId29" Type="http://schemas.openxmlformats.org/officeDocument/2006/relationships/font" Target="fonts/SpaceGrotes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9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4d794d64d2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4d794d64d2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4db5398b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4db5398b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4d794d64d2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4d794d64d2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d794d64d2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4d794d64d2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4d794d64d2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4d794d64d2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4d794d64d2_0_2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4d794d64d2_0_2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4d794d64d2_0_2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4d794d64d2_0_2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4d794d64d2_0_2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4d794d64d2_0_2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4d794d64d2_0_2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4d794d64d2_0_2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6" name="Google Shape;66;p15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9" name="Google Shape;69;p16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70" name="Google Shape;70;p16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71" name="Google Shape;71;p16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7" name="Google Shape;87;p17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88" name="Google Shape;88;p17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91" name="Google Shape;91;p17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96" name="Google Shape;96;p18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8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0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20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118" name="Google Shape;118;p20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1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21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0" name="Google Shape;130;p21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1" name="Google Shape;131;p21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2" name="Google Shape;132;p21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3" name="Google Shape;133;p21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4" name="Google Shape;134;p21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2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2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22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23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5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72" name="Google Shape;172;p25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5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5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5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5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5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79" name="Google Shape;179;p25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5"/>
            <p:cNvCxnSpPr>
              <a:endCxn id="17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5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25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25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25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26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30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216" name="Google Shape;216;p30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30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30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30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30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31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1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1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1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1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8" name="Google Shape;258;p31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0" name="Google Shape;260;p31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2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2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2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2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6" name="Google Shape;286;p32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91" name="Google Shape;291;p32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93" name="Google Shape;293;p3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4" name="Google Shape;294;p32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95" name="Google Shape;295;p32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96" name="Google Shape;296;p3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32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8" name="Google Shape;298;p32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3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3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33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34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34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34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Google Shape;310;p34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1" name="Google Shape;311;p34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34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34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5" name="Google Shape;315;p34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6" name="Google Shape;316;p34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7" name="Google Shape;317;p34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34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9" name="Google Shape;319;p34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0" name="Google Shape;320;p34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1" name="Google Shape;321;p34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2" name="Google Shape;322;p34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6" name="Google Shape;326;p35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0" name="Google Shape;330;p35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35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35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35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35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0" name="Google Shape;340;p35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1" name="Google Shape;341;p35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2" name="Google Shape;342;p35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36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349" name="Google Shape;349;p36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50" name="Google Shape;350;p36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51" name="Google Shape;351;p3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36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53" name="Google Shape;353;p36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6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55" name="Google Shape;355;p36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1" name="Google Shape;361;p37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62" name="Google Shape;362;p37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3" name="Google Shape;363;p37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64" name="Google Shape;364;p37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66" name="Google Shape;366;p37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0" name="Google Shape;370;p37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1" name="Google Shape;371;p37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3" name="Google Shape;373;p37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5" name="Google Shape;375;p3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9" name="Google Shape;3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39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39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39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39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6" name="Google Shape;386;p39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8" name="Google Shape;388;p39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0" name="Google Shape;390;p39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1" name="Google Shape;391;p39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2" name="Google Shape;392;p39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39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4" name="Google Shape;394;p39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0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0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0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40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40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3" name="Google Shape;403;p40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4" name="Google Shape;404;p40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5" name="Google Shape;405;p40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6" name="Google Shape;406;p40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7" name="Google Shape;407;p40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8" name="Google Shape;40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41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41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41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5" name="Google Shape;415;p41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6" name="Google Shape;416;p41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7" name="Google Shape;417;p41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8" name="Google Shape;418;p41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9" name="Google Shape;419;p41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0" name="Google Shape;42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6" name="Google Shape;426;p43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427" name="Google Shape;427;p43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43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9" name="Google Shape;429;p43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0" name="Google Shape;430;p43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1" name="Google Shape;431;p43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2" name="Google Shape;432;p43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3" name="Google Shape;433;p43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4" name="Google Shape;434;p43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5" name="Google Shape;435;p43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6" name="Google Shape;436;p43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7" name="Google Shape;437;p43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8" name="Google Shape;438;p43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9" name="Google Shape;439;p43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0" name="Google Shape;440;p43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1" name="Google Shape;441;p43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2" name="Google Shape;442;p43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3" name="Google Shape;443;p43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4" name="Google Shape;44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44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p44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Google Shape;448;p44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{6BF470BF-86CC-4A77-8D14-4648D4B0F3C3}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9" name="Google Shape;449;p44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50" name="Google Shape;450;p44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51" name="Google Shape;451;p44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52" name="Google Shape;452;p44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53" name="Google Shape;453;p44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54" name="Google Shape;454;p44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55" name="Google Shape;455;p44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56" name="Google Shape;45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9" name="Google Shape;4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1" name="Google Shape;47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5" name="Google Shape;475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6" name="Google Shape;476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0" name="Google Shape;48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3" name="Google Shape;483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4" name="Google Shape;48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7" name="Google Shape;48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2" name="Google Shape;492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3" name="Google Shape;49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96" name="Google Shape;49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" name="Google Shape;499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5" name="Google Shape;50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5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7" name="Google Shape;507;p5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5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9" name="Google Shape;509;p5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0" name="Google Shape;510;p5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1" name="Google Shape;511;p5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4" name="Google Shape;514;p5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5" name="Google Shape;515;p5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0" name="Google Shape;520;p6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1" name="Google Shape;521;p6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2" name="Google Shape;522;p6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3" name="Google Shape;523;p6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7" name="Google Shape;527;p6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8" name="Google Shape;528;p6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9" name="Google Shape;529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6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6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6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6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6" name="Google Shape;536;p6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7" name="Google Shape;537;p6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8" name="Google Shape;538;p6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9" name="Google Shape;539;p6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0" name="Google Shape;540;p6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1" name="Google Shape;541;p6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2" name="Google Shape;542;p6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3" name="Google Shape;543;p6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6" name="Google Shape;54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6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0" name="Google Shape;550;p6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6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3" name="Google Shape;55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5" name="Google Shape;555;p6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6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9" name="Google Shape;559;p6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6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6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2" name="Google Shape;562;p6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6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4" name="Google Shape;56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6" name="Google Shape;566;p6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7" name="Google Shape;567;p6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8" name="Google Shape;568;p6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6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6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6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6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6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6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6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81" name="Google Shape;581;p6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6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6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88" name="Google Shape;588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89" name="Google Shape;589;p68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rimson Pro"/>
                <a:ea typeface="Crimson Pro"/>
                <a:cs typeface="Crimson Pro"/>
                <a:sym typeface="Crimson Pro"/>
              </a:rPr>
              <a:t>An </a:t>
            </a:r>
            <a:r>
              <a:rPr lang="en" sz="4500">
                <a:latin typeface="Crimson Pro"/>
                <a:ea typeface="Crimson Pro"/>
                <a:cs typeface="Crimson Pro"/>
                <a:sym typeface="Crimson Pro"/>
              </a:rPr>
              <a:t>Efficient</a:t>
            </a:r>
            <a:r>
              <a:rPr lang="en" sz="4500">
                <a:latin typeface="Crimson Pro"/>
                <a:ea typeface="Crimson Pro"/>
                <a:cs typeface="Crimson Pro"/>
                <a:sym typeface="Crimson Pro"/>
              </a:rPr>
              <a:t> Deep Learning Model for Stock  Market Prediction</a:t>
            </a:r>
            <a:endParaRPr sz="51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8"/>
              <a:buFont typeface="Arial"/>
              <a:buNone/>
            </a:pPr>
            <a:r>
              <a:rPr b="0" lang="en" sz="2300">
                <a:latin typeface="Crimson Pro"/>
                <a:ea typeface="Crimson Pro"/>
                <a:cs typeface="Crimson Pro"/>
                <a:sym typeface="Crimson Pro"/>
              </a:rPr>
              <a:t>LSTM + Technical Indicators for Short-Term Forecasting</a:t>
            </a:r>
            <a:endParaRPr b="0" sz="23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90" name="Google Shape;590;p68"/>
          <p:cNvSpPr txBox="1"/>
          <p:nvPr>
            <p:ph idx="1" type="subTitle"/>
          </p:nvPr>
        </p:nvSpPr>
        <p:spPr>
          <a:xfrm>
            <a:off x="342750" y="3820125"/>
            <a:ext cx="4458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latin typeface="Crimson Pro"/>
                <a:ea typeface="Crimson Pro"/>
                <a:cs typeface="Crimson Pro"/>
                <a:sym typeface="Crimson Pro"/>
              </a:rPr>
              <a:t>Ayobami Makinde &amp; Arturo Franco</a:t>
            </a:r>
            <a:endParaRPr sz="20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latin typeface="Crimson Pro"/>
                <a:ea typeface="Crimson Pro"/>
                <a:cs typeface="Crimson Pro"/>
                <a:sym typeface="Crimson Pro"/>
              </a:rPr>
              <a:t>St.Joseph’s University, Brooklyn,NY</a:t>
            </a:r>
            <a:endParaRPr sz="20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591" name="Google Shape;591;p68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68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68"/>
          <p:cNvSpPr txBox="1"/>
          <p:nvPr/>
        </p:nvSpPr>
        <p:spPr>
          <a:xfrm>
            <a:off x="5726700" y="3860900"/>
            <a:ext cx="341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rimson Pro"/>
                <a:ea typeface="Crimson Pro"/>
                <a:cs typeface="Crimson Pro"/>
                <a:sym typeface="Crimson Pro"/>
              </a:rPr>
              <a:t>Advisor: Dr. Helen Dang</a:t>
            </a:r>
            <a:endParaRPr sz="2000">
              <a:solidFill>
                <a:srgbClr val="FFFFFF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rimson Pro"/>
                <a:ea typeface="Crimson Pro"/>
                <a:cs typeface="Crimson Pro"/>
                <a:sym typeface="Crimson Pro"/>
              </a:rPr>
              <a:t>Molloy University, NY</a:t>
            </a:r>
            <a:endParaRPr sz="2000">
              <a:solidFill>
                <a:srgbClr val="FFFFFF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pic>
        <p:nvPicPr>
          <p:cNvPr id="594" name="Google Shape;59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275" y="38100"/>
            <a:ext cx="2470425" cy="1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8"/>
          <p:cNvSpPr txBox="1"/>
          <p:nvPr/>
        </p:nvSpPr>
        <p:spPr>
          <a:xfrm>
            <a:off x="285750" y="223475"/>
            <a:ext cx="565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This project is funded by the LHVCCUC LSAMP Program</a:t>
            </a:r>
            <a:endParaRPr sz="17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9"/>
          <p:cNvSpPr txBox="1"/>
          <p:nvPr>
            <p:ph type="title"/>
          </p:nvPr>
        </p:nvSpPr>
        <p:spPr>
          <a:xfrm>
            <a:off x="228600" y="184750"/>
            <a:ext cx="4406400" cy="1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500">
                <a:latin typeface="Crimson Pro"/>
                <a:ea typeface="Crimson Pro"/>
                <a:cs typeface="Crimson Pro"/>
                <a:sym typeface="Crimson Pro"/>
              </a:rPr>
              <a:t>The Problem: Why Predict Stock Prices?</a:t>
            </a:r>
            <a:endParaRPr sz="35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01" name="Google Shape;601;p69"/>
          <p:cNvSpPr txBox="1"/>
          <p:nvPr/>
        </p:nvSpPr>
        <p:spPr>
          <a:xfrm>
            <a:off x="616550" y="1478025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Reasons:</a:t>
            </a:r>
            <a:endParaRPr b="1" sz="20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Char char="●"/>
            </a:pPr>
            <a:r>
              <a:rPr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Stock markets are highly volatile and influenced by complex factors</a:t>
            </a:r>
            <a:endParaRPr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Char char="●"/>
            </a:pPr>
            <a:r>
              <a:rPr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Accurate predictions help investors make informed decisions</a:t>
            </a:r>
            <a:endParaRPr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Char char="●"/>
            </a:pPr>
            <a:r>
              <a:rPr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Even small gains in forecasting accuracy can lead to significant financial returns</a:t>
            </a:r>
            <a:endParaRPr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Char char="●"/>
            </a:pPr>
            <a:r>
              <a:rPr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Deep learning offers the ability to model nonlinear and hidden patterns in price movements</a:t>
            </a:r>
            <a:endParaRPr b="1"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pic>
        <p:nvPicPr>
          <p:cNvPr id="602" name="Google Shape;602;p69"/>
          <p:cNvPicPr preferRelativeResize="0"/>
          <p:nvPr/>
        </p:nvPicPr>
        <p:blipFill rotWithShape="1">
          <a:blip r:embed="rId3">
            <a:alphaModFix/>
          </a:blip>
          <a:srcRect b="0" l="-4040" r="4040" t="0"/>
          <a:stretch/>
        </p:blipFill>
        <p:spPr>
          <a:xfrm>
            <a:off x="4634647" y="184750"/>
            <a:ext cx="3878425" cy="25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69"/>
          <p:cNvPicPr preferRelativeResize="0"/>
          <p:nvPr/>
        </p:nvPicPr>
        <p:blipFill rotWithShape="1">
          <a:blip r:embed="rId4">
            <a:alphaModFix/>
          </a:blip>
          <a:srcRect b="16631" l="0" r="19458" t="0"/>
          <a:stretch/>
        </p:blipFill>
        <p:spPr>
          <a:xfrm>
            <a:off x="4838913" y="2765650"/>
            <a:ext cx="3469897" cy="23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idx="1" type="subTitle"/>
          </p:nvPr>
        </p:nvSpPr>
        <p:spPr>
          <a:xfrm>
            <a:off x="406350" y="1696425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100" u="sng">
                <a:latin typeface="Crimson Pro"/>
                <a:ea typeface="Crimson Pro"/>
                <a:cs typeface="Crimson Pro"/>
                <a:sym typeface="Crimson Pro"/>
              </a:rPr>
              <a:t>Deep Learning Approach:</a:t>
            </a:r>
            <a:endParaRPr b="1" sz="2100" u="sng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09" name="Google Shape;609;p70"/>
          <p:cNvSpPr txBox="1"/>
          <p:nvPr>
            <p:ph type="title"/>
          </p:nvPr>
        </p:nvSpPr>
        <p:spPr>
          <a:xfrm>
            <a:off x="4514725" y="752325"/>
            <a:ext cx="43848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rimson Pro"/>
                <a:ea typeface="Crimson Pro"/>
                <a:cs typeface="Crimson Pro"/>
                <a:sym typeface="Crimson Pro"/>
              </a:rPr>
              <a:t>The Solution We Made</a:t>
            </a:r>
            <a:endParaRPr sz="40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10" name="Google Shape;610;p70"/>
          <p:cNvSpPr txBox="1"/>
          <p:nvPr>
            <p:ph idx="2" type="body"/>
          </p:nvPr>
        </p:nvSpPr>
        <p:spPr>
          <a:xfrm>
            <a:off x="0" y="2319225"/>
            <a:ext cx="60579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rimson Pro"/>
              <a:buChar char="●"/>
            </a:pPr>
            <a:r>
              <a:rPr lang="en" sz="2000">
                <a:latin typeface="Crimson Pro"/>
                <a:ea typeface="Crimson Pro"/>
                <a:cs typeface="Crimson Pro"/>
                <a:sym typeface="Crimson Pro"/>
              </a:rPr>
              <a:t>Built an LSTM ( Long Short-Term Memory) model with 100-day lookback windows.</a:t>
            </a:r>
            <a:endParaRPr sz="2000">
              <a:latin typeface="Crimson Pro"/>
              <a:ea typeface="Crimson Pro"/>
              <a:cs typeface="Crimson Pro"/>
              <a:sym typeface="Crimson Pro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rimson Pro"/>
              <a:buChar char="●"/>
            </a:pPr>
            <a:r>
              <a:rPr lang="en" sz="2000">
                <a:latin typeface="Crimson Pro"/>
                <a:ea typeface="Crimson Pro"/>
                <a:cs typeface="Crimson Pro"/>
                <a:sym typeface="Crimson Pro"/>
              </a:rPr>
              <a:t>Added technical indicators (RSI, MACD, Bollinger Bands).</a:t>
            </a:r>
            <a:endParaRPr sz="2000">
              <a:latin typeface="Crimson Pro"/>
              <a:ea typeface="Crimson Pro"/>
              <a:cs typeface="Crimson Pro"/>
              <a:sym typeface="Crimson Pro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rimson Pro"/>
              <a:buChar char="●"/>
            </a:pPr>
            <a:r>
              <a:rPr lang="en" sz="2000">
                <a:latin typeface="Crimson Pro"/>
                <a:ea typeface="Crimson Pro"/>
                <a:cs typeface="Crimson Pro"/>
                <a:sym typeface="Crimson Pro"/>
              </a:rPr>
              <a:t>Integrated self-attention to focus on key time steps.</a:t>
            </a:r>
            <a:endParaRPr sz="2000">
              <a:latin typeface="Crimson Pro"/>
              <a:ea typeface="Crimson Pro"/>
              <a:cs typeface="Crimson Pro"/>
              <a:sym typeface="Crimson Pro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rimson Pro"/>
              <a:buChar char="●"/>
            </a:pPr>
            <a:r>
              <a:rPr lang="en" sz="2000">
                <a:latin typeface="Crimson Pro"/>
                <a:ea typeface="Crimson Pro"/>
                <a:cs typeface="Crimson Pro"/>
                <a:sym typeface="Crimson Pro"/>
              </a:rPr>
              <a:t>Evaluated using MAE, RMSE, and candlestick visualizations.</a:t>
            </a:r>
            <a:endParaRPr sz="2000">
              <a:latin typeface="Crimson Pro"/>
              <a:ea typeface="Crimson Pro"/>
              <a:cs typeface="Crimson Pro"/>
              <a:sym typeface="Crimson Pro"/>
            </a:endParaRPr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319225"/>
            <a:ext cx="3100950" cy="28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1"/>
          <p:cNvSpPr txBox="1"/>
          <p:nvPr>
            <p:ph idx="6" type="body"/>
          </p:nvPr>
        </p:nvSpPr>
        <p:spPr>
          <a:xfrm>
            <a:off x="6738975" y="988625"/>
            <a:ext cx="2397000" cy="4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Features:</a:t>
            </a:r>
            <a:endParaRPr sz="2000" u="sng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 -3 LSTM layers → Dense layer</a:t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-The added Self-Attention for focus on important time steps</a:t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-Made a select ticker button to choose stock</a:t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-Uses past 100 days </a:t>
            </a:r>
            <a:endParaRPr sz="19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17" name="Google Shape;617;p71"/>
          <p:cNvSpPr txBox="1"/>
          <p:nvPr>
            <p:ph type="title"/>
          </p:nvPr>
        </p:nvSpPr>
        <p:spPr>
          <a:xfrm>
            <a:off x="230900" y="646800"/>
            <a:ext cx="62058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Deep Learning Model Pt 1</a:t>
            </a:r>
            <a:endParaRPr sz="35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18" name="Google Shape;618;p71"/>
          <p:cNvSpPr/>
          <p:nvPr/>
        </p:nvSpPr>
        <p:spPr>
          <a:xfrm>
            <a:off x="230900" y="545825"/>
            <a:ext cx="6427557" cy="272401"/>
          </a:xfrm>
          <a:custGeom>
            <a:rect b="b" l="l" r="r" t="t"/>
            <a:pathLst>
              <a:path extrusionOk="0" h="166098" w="229884">
                <a:moveTo>
                  <a:pt x="0" y="0"/>
                </a:moveTo>
                <a:lnTo>
                  <a:pt x="229884" y="0"/>
                </a:lnTo>
                <a:lnTo>
                  <a:pt x="229884" y="166098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9" name="Google Shape;619;p71"/>
          <p:cNvSpPr/>
          <p:nvPr/>
        </p:nvSpPr>
        <p:spPr>
          <a:xfrm>
            <a:off x="6577563" y="818226"/>
            <a:ext cx="161400" cy="17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Google Shape;620;p71"/>
          <p:cNvCxnSpPr>
            <a:stCxn id="619" idx="4"/>
          </p:cNvCxnSpPr>
          <p:nvPr/>
        </p:nvCxnSpPr>
        <p:spPr>
          <a:xfrm>
            <a:off x="6658263" y="988626"/>
            <a:ext cx="8100" cy="41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1" name="Google Shape;6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00" y="1353825"/>
            <a:ext cx="5354050" cy="1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71" title="Screenshot 2025-04-20 at 7.53.1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00" y="3042324"/>
            <a:ext cx="5639900" cy="2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2"/>
          <p:cNvSpPr txBox="1"/>
          <p:nvPr>
            <p:ph idx="6" type="body"/>
          </p:nvPr>
        </p:nvSpPr>
        <p:spPr>
          <a:xfrm>
            <a:off x="6666375" y="1447775"/>
            <a:ext cx="2477700" cy="3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Data </a:t>
            </a:r>
            <a:r>
              <a:rPr lang="en" sz="1800" u="sng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Collection</a:t>
            </a:r>
            <a:r>
              <a:rPr lang="en" sz="1800" u="sng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:</a:t>
            </a:r>
            <a:endParaRPr sz="1800" u="sng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 - </a:t>
            </a: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Made Global Constants:</a:t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Window size: 100 days   </a:t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Feature count: 5 indicators</a:t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 -To predict next 4 days</a:t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-Included more indicators: RSI, MACD, Bollinger </a:t>
            </a:r>
            <a:r>
              <a:rPr lang="en" sz="18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Bands</a:t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28" name="Google Shape;628;p72"/>
          <p:cNvSpPr txBox="1"/>
          <p:nvPr>
            <p:ph type="title"/>
          </p:nvPr>
        </p:nvSpPr>
        <p:spPr>
          <a:xfrm>
            <a:off x="35075" y="604225"/>
            <a:ext cx="6197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Deep Learning Model Pt 2</a:t>
            </a:r>
            <a:endParaRPr sz="35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29" name="Google Shape;629;p72"/>
          <p:cNvSpPr/>
          <p:nvPr/>
        </p:nvSpPr>
        <p:spPr>
          <a:xfrm>
            <a:off x="230900" y="545825"/>
            <a:ext cx="6427557" cy="272401"/>
          </a:xfrm>
          <a:custGeom>
            <a:rect b="b" l="l" r="r" t="t"/>
            <a:pathLst>
              <a:path extrusionOk="0" h="166098" w="229884">
                <a:moveTo>
                  <a:pt x="0" y="0"/>
                </a:moveTo>
                <a:lnTo>
                  <a:pt x="229884" y="0"/>
                </a:lnTo>
                <a:lnTo>
                  <a:pt x="229884" y="166098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0" name="Google Shape;630;p72"/>
          <p:cNvSpPr/>
          <p:nvPr/>
        </p:nvSpPr>
        <p:spPr>
          <a:xfrm>
            <a:off x="6577563" y="818226"/>
            <a:ext cx="161400" cy="17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Google Shape;631;p72"/>
          <p:cNvCxnSpPr>
            <a:stCxn id="630" idx="4"/>
          </p:cNvCxnSpPr>
          <p:nvPr/>
        </p:nvCxnSpPr>
        <p:spPr>
          <a:xfrm>
            <a:off x="6658263" y="988626"/>
            <a:ext cx="8100" cy="41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25" y="1313928"/>
            <a:ext cx="3387140" cy="251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2" title="Screenshot 2025-04-20 at 7.50.13 PM.png"/>
          <p:cNvPicPr preferRelativeResize="0"/>
          <p:nvPr/>
        </p:nvPicPr>
        <p:blipFill rotWithShape="1">
          <a:blip r:embed="rId4">
            <a:alphaModFix/>
          </a:blip>
          <a:srcRect b="0" l="0" r="35922" t="0"/>
          <a:stretch/>
        </p:blipFill>
        <p:spPr>
          <a:xfrm>
            <a:off x="3745825" y="1930175"/>
            <a:ext cx="2688099" cy="1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72" title="Screenshot 2025-04-20 at 7.49.3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25" y="3605325"/>
            <a:ext cx="5047024" cy="1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3"/>
          <p:cNvSpPr txBox="1"/>
          <p:nvPr>
            <p:ph idx="6" type="body"/>
          </p:nvPr>
        </p:nvSpPr>
        <p:spPr>
          <a:xfrm>
            <a:off x="6738975" y="818225"/>
            <a:ext cx="2397000" cy="3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729"/>
                </a:solidFill>
                <a:latin typeface="Crimson Pro"/>
                <a:ea typeface="Crimson Pro"/>
                <a:cs typeface="Crimson Pro"/>
                <a:sym typeface="Crimson Pro"/>
              </a:rPr>
              <a:t> -</a:t>
            </a: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Used </a:t>
            </a:r>
            <a:r>
              <a:rPr lang="en" sz="2000">
                <a:solidFill>
                  <a:srgbClr val="188038"/>
                </a:solidFill>
                <a:latin typeface="Crimson Pro"/>
                <a:ea typeface="Crimson Pro"/>
                <a:cs typeface="Crimson Pro"/>
                <a:sym typeface="Crimson Pro"/>
              </a:rPr>
              <a:t>yfinance</a:t>
            </a: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 data from 2020 to present (daily resolution).</a:t>
            </a:r>
            <a:b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</a:br>
            <a:endParaRPr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-Scaled features using MinMaxScaler.</a:t>
            </a:r>
            <a:b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</a:br>
            <a:endParaRPr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-Split: 80% training, 20% testing.</a:t>
            </a:r>
            <a:endParaRPr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40" name="Google Shape;640;p73"/>
          <p:cNvSpPr txBox="1"/>
          <p:nvPr>
            <p:ph type="title"/>
          </p:nvPr>
        </p:nvSpPr>
        <p:spPr>
          <a:xfrm>
            <a:off x="1062075" y="612750"/>
            <a:ext cx="49287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rimson Pro"/>
                <a:ea typeface="Crimson Pro"/>
                <a:cs typeface="Crimson Pro"/>
                <a:sym typeface="Crimson Pro"/>
              </a:rPr>
              <a:t>Dataset &amp; Preprocessing</a:t>
            </a:r>
            <a:endParaRPr sz="35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41" name="Google Shape;641;p73"/>
          <p:cNvSpPr/>
          <p:nvPr/>
        </p:nvSpPr>
        <p:spPr>
          <a:xfrm>
            <a:off x="230900" y="545825"/>
            <a:ext cx="6427557" cy="272401"/>
          </a:xfrm>
          <a:custGeom>
            <a:rect b="b" l="l" r="r" t="t"/>
            <a:pathLst>
              <a:path extrusionOk="0" h="166098" w="229884">
                <a:moveTo>
                  <a:pt x="0" y="0"/>
                </a:moveTo>
                <a:lnTo>
                  <a:pt x="229884" y="0"/>
                </a:lnTo>
                <a:lnTo>
                  <a:pt x="229884" y="166098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" name="Google Shape;642;p73"/>
          <p:cNvSpPr/>
          <p:nvPr/>
        </p:nvSpPr>
        <p:spPr>
          <a:xfrm>
            <a:off x="6577563" y="818226"/>
            <a:ext cx="161400" cy="17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73"/>
          <p:cNvCxnSpPr>
            <a:stCxn id="642" idx="4"/>
          </p:cNvCxnSpPr>
          <p:nvPr/>
        </p:nvCxnSpPr>
        <p:spPr>
          <a:xfrm>
            <a:off x="6658263" y="988626"/>
            <a:ext cx="8100" cy="41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4" name="Google Shape;644;p73" title="Screenshot 2025-04-20 at 7.55.5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3131675"/>
            <a:ext cx="5984574" cy="19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3" title="Screenshot 2025-04-20 at 7.57.5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25" y="1285649"/>
            <a:ext cx="5496273" cy="184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4"/>
          <p:cNvSpPr txBox="1"/>
          <p:nvPr>
            <p:ph idx="6" type="body"/>
          </p:nvPr>
        </p:nvSpPr>
        <p:spPr>
          <a:xfrm>
            <a:off x="6738975" y="1200350"/>
            <a:ext cx="2397000" cy="3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Metrics:</a:t>
            </a:r>
            <a:endParaRPr b="1" sz="2000" u="sng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-MAE:</a:t>
            </a: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 ~0.069</a:t>
            </a:r>
            <a:b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</a:br>
            <a:endParaRPr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-RMSE:</a:t>
            </a: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 ~0.086</a:t>
            </a:r>
            <a:b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</a:br>
            <a:endParaRPr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-Test loss:</a:t>
            </a: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 ~0.0075 (on scaled data)</a:t>
            </a:r>
            <a:b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</a:br>
            <a:r>
              <a:rPr lang="en" sz="2000">
                <a:solidFill>
                  <a:schemeClr val="accent1"/>
                </a:solidFill>
                <a:latin typeface="Crimson Pro"/>
                <a:ea typeface="Crimson Pro"/>
                <a:cs typeface="Crimson Pro"/>
                <a:sym typeface="Crimson Pro"/>
              </a:rPr>
              <a:t> → Shows relatively low error.</a:t>
            </a:r>
            <a:endParaRPr sz="2000">
              <a:solidFill>
                <a:schemeClr val="accent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202729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51" name="Google Shape;651;p74"/>
          <p:cNvSpPr txBox="1"/>
          <p:nvPr>
            <p:ph type="title"/>
          </p:nvPr>
        </p:nvSpPr>
        <p:spPr>
          <a:xfrm>
            <a:off x="1062075" y="612750"/>
            <a:ext cx="49287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rimson Pro"/>
                <a:ea typeface="Crimson Pro"/>
                <a:cs typeface="Crimson Pro"/>
                <a:sym typeface="Crimson Pro"/>
              </a:rPr>
              <a:t>Performance Metrics</a:t>
            </a:r>
            <a:endParaRPr sz="35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52" name="Google Shape;652;p74"/>
          <p:cNvSpPr/>
          <p:nvPr/>
        </p:nvSpPr>
        <p:spPr>
          <a:xfrm>
            <a:off x="230900" y="545825"/>
            <a:ext cx="6427557" cy="272401"/>
          </a:xfrm>
          <a:custGeom>
            <a:rect b="b" l="l" r="r" t="t"/>
            <a:pathLst>
              <a:path extrusionOk="0" h="166098" w="229884">
                <a:moveTo>
                  <a:pt x="0" y="0"/>
                </a:moveTo>
                <a:lnTo>
                  <a:pt x="229884" y="0"/>
                </a:lnTo>
                <a:lnTo>
                  <a:pt x="229884" y="166098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3" name="Google Shape;653;p74"/>
          <p:cNvSpPr/>
          <p:nvPr/>
        </p:nvSpPr>
        <p:spPr>
          <a:xfrm>
            <a:off x="6577563" y="818226"/>
            <a:ext cx="161400" cy="17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4" name="Google Shape;654;p74"/>
          <p:cNvCxnSpPr>
            <a:stCxn id="653" idx="4"/>
          </p:cNvCxnSpPr>
          <p:nvPr/>
        </p:nvCxnSpPr>
        <p:spPr>
          <a:xfrm>
            <a:off x="6658263" y="988626"/>
            <a:ext cx="8100" cy="41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5" name="Google Shape;655;p74" title="Screenshot 2025-04-20 at 8.03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75" y="1310300"/>
            <a:ext cx="4691909" cy="35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5"/>
          <p:cNvSpPr txBox="1"/>
          <p:nvPr>
            <p:ph type="title"/>
          </p:nvPr>
        </p:nvSpPr>
        <p:spPr>
          <a:xfrm>
            <a:off x="228600" y="184750"/>
            <a:ext cx="4406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rimson Pro"/>
                <a:ea typeface="Crimson Pro"/>
                <a:cs typeface="Crimson Pro"/>
                <a:sym typeface="Crimson Pro"/>
              </a:rPr>
              <a:t>Visual Results:</a:t>
            </a:r>
            <a:endParaRPr sz="3500">
              <a:latin typeface="Crimson Pro"/>
              <a:ea typeface="Crimson Pro"/>
              <a:cs typeface="Crimson Pro"/>
              <a:sym typeface="Crimson Pro"/>
            </a:endParaRPr>
          </a:p>
        </p:txBody>
      </p:sp>
      <p:pic>
        <p:nvPicPr>
          <p:cNvPr id="661" name="Google Shape;66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0" y="948450"/>
            <a:ext cx="3753624" cy="20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325" y="0"/>
            <a:ext cx="3772976" cy="195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0213" y="2999625"/>
            <a:ext cx="3753624" cy="21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5"/>
          <p:cNvSpPr txBox="1"/>
          <p:nvPr>
            <p:ph idx="4294967295" type="subTitle"/>
          </p:nvPr>
        </p:nvSpPr>
        <p:spPr>
          <a:xfrm>
            <a:off x="228600" y="3010725"/>
            <a:ext cx="2857500" cy="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1 &amp; 2</a:t>
            </a:r>
            <a:endParaRPr/>
          </a:p>
        </p:txBody>
      </p:sp>
      <p:sp>
        <p:nvSpPr>
          <p:cNvPr id="665" name="Google Shape;665;p75"/>
          <p:cNvSpPr txBox="1"/>
          <p:nvPr/>
        </p:nvSpPr>
        <p:spPr>
          <a:xfrm>
            <a:off x="157350" y="3464625"/>
            <a:ext cx="30000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Changed Close-only → to 5 key features and 60-day → 100-day input window. Added self-attention to improve temporal focus</a:t>
            </a:r>
            <a:endParaRPr/>
          </a:p>
        </p:txBody>
      </p:sp>
      <p:sp>
        <p:nvSpPr>
          <p:cNvPr id="666" name="Google Shape;666;p75"/>
          <p:cNvSpPr txBox="1"/>
          <p:nvPr>
            <p:ph idx="4294967295" type="subTitle"/>
          </p:nvPr>
        </p:nvSpPr>
        <p:spPr>
          <a:xfrm>
            <a:off x="4291350" y="1862938"/>
            <a:ext cx="4064100" cy="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Improvements 3 &amp; 4</a:t>
            </a:r>
            <a:endParaRPr/>
          </a:p>
        </p:txBody>
      </p:sp>
      <p:sp>
        <p:nvSpPr>
          <p:cNvPr id="667" name="Google Shape;667;p75"/>
          <p:cNvSpPr txBox="1"/>
          <p:nvPr>
            <p:ph idx="4294967295" type="body"/>
          </p:nvPr>
        </p:nvSpPr>
        <p:spPr>
          <a:xfrm>
            <a:off x="4291350" y="2216613"/>
            <a:ext cx="49737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latin typeface="Crimson Pro"/>
                <a:ea typeface="Crimson Pro"/>
                <a:cs typeface="Crimson Pro"/>
                <a:sym typeface="Crimson Pro"/>
              </a:rPr>
              <a:t>Fixed scaling bugs for realistic predictions.</a:t>
            </a:r>
            <a:endParaRPr sz="17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700">
                <a:latin typeface="Crimson Pro"/>
                <a:ea typeface="Crimson Pro"/>
                <a:cs typeface="Crimson Pro"/>
                <a:sym typeface="Crimson Pro"/>
              </a:rPr>
              <a:t>Visualized results with candlestick charts</a:t>
            </a:r>
            <a:endParaRPr sz="17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68" name="Google Shape;668;p75"/>
          <p:cNvSpPr txBox="1"/>
          <p:nvPr/>
        </p:nvSpPr>
        <p:spPr>
          <a:xfrm>
            <a:off x="7553825" y="3257125"/>
            <a:ext cx="159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AAL- American Airlines </a:t>
            </a:r>
            <a:endParaRPr b="1"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MSFT- Microsoft </a:t>
            </a:r>
            <a:endParaRPr b="1"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TSLA- Tesla</a:t>
            </a:r>
            <a:endParaRPr b="1" sz="15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 lake surrounded by large trees with a bench." id="673" name="Google Shape;673;p7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grpSp>
        <p:nvGrpSpPr>
          <p:cNvPr id="674" name="Google Shape;674;p76"/>
          <p:cNvGrpSpPr/>
          <p:nvPr/>
        </p:nvGrpSpPr>
        <p:grpSpPr>
          <a:xfrm>
            <a:off x="150" y="96"/>
            <a:ext cx="9143681" cy="5143242"/>
            <a:chOff x="238116" y="848375"/>
            <a:chExt cx="7144059" cy="4018472"/>
          </a:xfrm>
        </p:grpSpPr>
        <p:sp>
          <p:nvSpPr>
            <p:cNvPr id="675" name="Google Shape;675;p76"/>
            <p:cNvSpPr/>
            <p:nvPr/>
          </p:nvSpPr>
          <p:spPr>
            <a:xfrm>
              <a:off x="3444600" y="848375"/>
              <a:ext cx="3937575" cy="2402200"/>
            </a:xfrm>
            <a:custGeom>
              <a:rect b="b" l="l" r="r" t="t"/>
              <a:pathLst>
                <a:path extrusionOk="0" h="96088" w="157503">
                  <a:moveTo>
                    <a:pt x="0" y="0"/>
                  </a:moveTo>
                  <a:lnTo>
                    <a:pt x="0" y="61855"/>
                  </a:lnTo>
                  <a:lnTo>
                    <a:pt x="0" y="62737"/>
                  </a:lnTo>
                  <a:lnTo>
                    <a:pt x="96" y="64487"/>
                  </a:lnTo>
                  <a:lnTo>
                    <a:pt x="262" y="66213"/>
                  </a:lnTo>
                  <a:lnTo>
                    <a:pt x="524" y="67916"/>
                  </a:lnTo>
                  <a:lnTo>
                    <a:pt x="870" y="69583"/>
                  </a:lnTo>
                  <a:lnTo>
                    <a:pt x="1286" y="71226"/>
                  </a:lnTo>
                  <a:lnTo>
                    <a:pt x="1786" y="72833"/>
                  </a:lnTo>
                  <a:lnTo>
                    <a:pt x="2370" y="74405"/>
                  </a:lnTo>
                  <a:lnTo>
                    <a:pt x="3013" y="75941"/>
                  </a:lnTo>
                  <a:lnTo>
                    <a:pt x="3739" y="77441"/>
                  </a:lnTo>
                  <a:lnTo>
                    <a:pt x="4525" y="78894"/>
                  </a:lnTo>
                  <a:lnTo>
                    <a:pt x="5382" y="80311"/>
                  </a:lnTo>
                  <a:lnTo>
                    <a:pt x="6311" y="81668"/>
                  </a:lnTo>
                  <a:lnTo>
                    <a:pt x="7287" y="82990"/>
                  </a:lnTo>
                  <a:lnTo>
                    <a:pt x="8335" y="84264"/>
                  </a:lnTo>
                  <a:lnTo>
                    <a:pt x="9443" y="85478"/>
                  </a:lnTo>
                  <a:lnTo>
                    <a:pt x="10609" y="86633"/>
                  </a:lnTo>
                  <a:lnTo>
                    <a:pt x="11824" y="87741"/>
                  </a:lnTo>
                  <a:lnTo>
                    <a:pt x="13086" y="88789"/>
                  </a:lnTo>
                  <a:lnTo>
                    <a:pt x="14408" y="89777"/>
                  </a:lnTo>
                  <a:lnTo>
                    <a:pt x="15777" y="90694"/>
                  </a:lnTo>
                  <a:lnTo>
                    <a:pt x="17182" y="91551"/>
                  </a:lnTo>
                  <a:lnTo>
                    <a:pt x="18635" y="92349"/>
                  </a:lnTo>
                  <a:lnTo>
                    <a:pt x="20135" y="93063"/>
                  </a:lnTo>
                  <a:lnTo>
                    <a:pt x="21671" y="93718"/>
                  </a:lnTo>
                  <a:lnTo>
                    <a:pt x="23242" y="94289"/>
                  </a:lnTo>
                  <a:lnTo>
                    <a:pt x="24850" y="94790"/>
                  </a:lnTo>
                  <a:lnTo>
                    <a:pt x="26493" y="95218"/>
                  </a:lnTo>
                  <a:lnTo>
                    <a:pt x="28160" y="95552"/>
                  </a:lnTo>
                  <a:lnTo>
                    <a:pt x="29863" y="95813"/>
                  </a:lnTo>
                  <a:lnTo>
                    <a:pt x="31589" y="95992"/>
                  </a:lnTo>
                  <a:lnTo>
                    <a:pt x="33339" y="96075"/>
                  </a:lnTo>
                  <a:lnTo>
                    <a:pt x="34232" y="96087"/>
                  </a:lnTo>
                  <a:lnTo>
                    <a:pt x="157503" y="96087"/>
                  </a:lnTo>
                  <a:lnTo>
                    <a:pt x="157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6"/>
            <p:cNvSpPr/>
            <p:nvPr/>
          </p:nvSpPr>
          <p:spPr>
            <a:xfrm>
              <a:off x="238116" y="3250576"/>
              <a:ext cx="2195925" cy="1616271"/>
            </a:xfrm>
            <a:custGeom>
              <a:rect b="b" l="l" r="r" t="t"/>
              <a:pathLst>
                <a:path extrusionOk="0" h="53581" w="87837">
                  <a:moveTo>
                    <a:pt x="0" y="1"/>
                  </a:moveTo>
                  <a:lnTo>
                    <a:pt x="0" y="53581"/>
                  </a:lnTo>
                  <a:lnTo>
                    <a:pt x="87836" y="53581"/>
                  </a:lnTo>
                  <a:lnTo>
                    <a:pt x="87836" y="34232"/>
                  </a:lnTo>
                  <a:lnTo>
                    <a:pt x="87824" y="33351"/>
                  </a:lnTo>
                  <a:lnTo>
                    <a:pt x="87741" y="31601"/>
                  </a:lnTo>
                  <a:lnTo>
                    <a:pt x="87562" y="29875"/>
                  </a:lnTo>
                  <a:lnTo>
                    <a:pt x="87300" y="28172"/>
                  </a:lnTo>
                  <a:lnTo>
                    <a:pt x="86955" y="26505"/>
                  </a:lnTo>
                  <a:lnTo>
                    <a:pt x="86538" y="24862"/>
                  </a:lnTo>
                  <a:lnTo>
                    <a:pt x="86038" y="23254"/>
                  </a:lnTo>
                  <a:lnTo>
                    <a:pt x="85455" y="21683"/>
                  </a:lnTo>
                  <a:lnTo>
                    <a:pt x="84812" y="20147"/>
                  </a:lnTo>
                  <a:lnTo>
                    <a:pt x="84085" y="18647"/>
                  </a:lnTo>
                  <a:lnTo>
                    <a:pt x="83300" y="17194"/>
                  </a:lnTo>
                  <a:lnTo>
                    <a:pt x="82442" y="15777"/>
                  </a:lnTo>
                  <a:lnTo>
                    <a:pt x="81514" y="14420"/>
                  </a:lnTo>
                  <a:lnTo>
                    <a:pt x="80537" y="13098"/>
                  </a:lnTo>
                  <a:lnTo>
                    <a:pt x="79489" y="11824"/>
                  </a:lnTo>
                  <a:lnTo>
                    <a:pt x="78382" y="10610"/>
                  </a:lnTo>
                  <a:lnTo>
                    <a:pt x="77215" y="9455"/>
                  </a:lnTo>
                  <a:lnTo>
                    <a:pt x="76001" y="8347"/>
                  </a:lnTo>
                  <a:lnTo>
                    <a:pt x="74739" y="7299"/>
                  </a:lnTo>
                  <a:lnTo>
                    <a:pt x="73417" y="6311"/>
                  </a:lnTo>
                  <a:lnTo>
                    <a:pt x="72048" y="5394"/>
                  </a:lnTo>
                  <a:lnTo>
                    <a:pt x="70643" y="4537"/>
                  </a:lnTo>
                  <a:lnTo>
                    <a:pt x="69190" y="3739"/>
                  </a:lnTo>
                  <a:lnTo>
                    <a:pt x="67690" y="3025"/>
                  </a:lnTo>
                  <a:lnTo>
                    <a:pt x="66154" y="2370"/>
                  </a:lnTo>
                  <a:lnTo>
                    <a:pt x="64582" y="1799"/>
                  </a:lnTo>
                  <a:lnTo>
                    <a:pt x="62975" y="1298"/>
                  </a:lnTo>
                  <a:lnTo>
                    <a:pt x="61332" y="870"/>
                  </a:lnTo>
                  <a:lnTo>
                    <a:pt x="59665" y="536"/>
                  </a:lnTo>
                  <a:lnTo>
                    <a:pt x="57962" y="274"/>
                  </a:lnTo>
                  <a:lnTo>
                    <a:pt x="56236" y="96"/>
                  </a:lnTo>
                  <a:lnTo>
                    <a:pt x="54485" y="13"/>
                  </a:lnTo>
                  <a:lnTo>
                    <a:pt x="53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76"/>
          <p:cNvSpPr txBox="1"/>
          <p:nvPr>
            <p:ph type="title"/>
          </p:nvPr>
        </p:nvSpPr>
        <p:spPr>
          <a:xfrm>
            <a:off x="4572000" y="325625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latin typeface="Crimson Pro"/>
                <a:ea typeface="Crimson Pro"/>
                <a:cs typeface="Crimson Pro"/>
                <a:sym typeface="Crimson Pro"/>
              </a:rPr>
              <a:t>Thank You</a:t>
            </a:r>
            <a:endParaRPr sz="7500"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78" name="Google Shape;678;p76"/>
          <p:cNvSpPr txBox="1"/>
          <p:nvPr>
            <p:ph idx="3" type="title"/>
          </p:nvPr>
        </p:nvSpPr>
        <p:spPr>
          <a:xfrm>
            <a:off x="-367000" y="3376675"/>
            <a:ext cx="34974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rimson Pro"/>
                <a:ea typeface="Crimson Pro"/>
                <a:cs typeface="Crimson Pro"/>
                <a:sym typeface="Crimson Pro"/>
              </a:rPr>
              <a:t>Any </a:t>
            </a:r>
            <a:endParaRPr sz="4000"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rimson Pro"/>
                <a:ea typeface="Crimson Pro"/>
                <a:cs typeface="Crimson Pro"/>
                <a:sym typeface="Crimson Pro"/>
              </a:rPr>
              <a:t>Questions?</a:t>
            </a:r>
            <a:endParaRPr sz="4000"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