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4" r:id="rId5"/>
    <p:sldId id="259" r:id="rId6"/>
    <p:sldId id="264" r:id="rId7"/>
    <p:sldId id="286" r:id="rId8"/>
    <p:sldId id="28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411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pos="56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 Porras Zapata" initials="RPZ" lastIdx="1" clrIdx="0">
    <p:extLst>
      <p:ext uri="{19B8F6BF-5375-455C-9EA6-DF929625EA0E}">
        <p15:presenceInfo xmlns:p15="http://schemas.microsoft.com/office/powerpoint/2012/main" userId="Ruben Porras Zap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2"/>
      </p:cViewPr>
      <p:guideLst>
        <p:guide orient="horz" pos="1049"/>
        <p:guide pos="3749"/>
        <p:guide pos="4112"/>
        <p:guide pos="7197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18584-6071-435A-B5D1-AAF20907109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3156-FDBC-4302-8D49-5C4F7B2D19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BFA9-D619-405D-914B-AE7F3977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50-8864-46ED-8891-094321C6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FCC21-46F3-493C-8271-4A3CE34B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AC6EC-B8D2-437C-BC17-D8713CC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6B482-8C27-4C26-AC62-01ED3707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9FB9-095C-4F34-BD3C-5E0AE275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CCC0A-4BAE-4A0B-9C88-9482A212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3F8EF-522C-4EB6-A847-275665DD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07677-406A-4153-89F2-2B598E3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E614D-D511-4D9C-AAC8-A9E2D959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6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A1B0EA-E332-4B13-B687-62E4282C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DEEE7D-9484-4AB9-B401-E0E46F89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3E905-8552-40CC-BD41-4323C39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91D5-167F-4CF9-9B95-293FC3E1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A7D6-B771-4F5B-8F03-F86B16D5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8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279F-24F4-4BA6-8082-6721FD6E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97EB6-4C42-4F07-AD77-DB65FCF1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FEEC9-2473-4F0B-8EE3-E32C202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C21F1-94C8-4C2F-90B6-1404634F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36CC7-D3D2-42A4-9D57-423A9F3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7A491-54C3-4988-9E40-AAEBE8AA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F156E-4D9A-49B7-B982-CADE8FA8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2025C-5FE8-4F97-8F60-B04CA03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FDFFC-73E9-4CF9-8D2C-80F3CBD2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D3A58-98D2-4B4F-9225-E993784E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6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8890-626A-4E29-B5C8-49DE45F8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FECC0-34B1-49E8-8B2D-503519D7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A98842-7245-43A7-AD36-DFD4BBC7A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5D51BA-75A7-4339-9FB2-72F6B953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B1B4A-44EC-456C-B93E-624AC222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46C82-FAA4-4AFB-8497-6A723C2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6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D796-2278-425F-BA08-2B7A0DF3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97F65-45FC-47FB-A6EE-E34CA34A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2C3C2-2E02-4EC3-AD86-33A66777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F6E92F-8877-4AB5-BF77-5D64A134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3434F-A6AE-49F8-884A-E2DE834C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DF50-828C-4A39-8DB2-F98E057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451908-FCE7-4989-AF47-B49F1C8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D5DD1D-270E-43BA-8D19-D261881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4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EDAB8-C9AF-4F76-9C5F-BCC5C38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603778-9232-4F6D-837F-4D2061C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8A157A-8EF5-4899-80C8-F124D24A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94026C-590B-4A24-B933-90D43A0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3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B6D4B1-B000-4078-AE3B-D56375E9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EE0991-2C70-478B-A618-64A06AC9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57D79-C0CB-4F27-803A-9271F1F8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5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FBD7-2846-464E-93D3-929A15E6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0E7DA-7AD7-4632-92D6-42696905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F8D0C-EBCF-45E0-92FF-BA5C0EB2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1738DB-C475-43E3-9FC9-D878C057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B5EA5-C059-4C8B-8A96-E2423B96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F458A-3DFB-4DC2-8C2E-8CB084F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59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7DAC4-0970-49E7-9807-289D5CF1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C72D4-A518-46D9-AA8B-EFCC3471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4B7AED-A710-44CE-91D1-F8CB847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FF9D2-95A5-4853-84C6-FC43F7F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06979E-3240-4657-A045-3CB3C1C5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D65DF-7DAD-4936-8F56-E6B9081F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59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B654E1-E6FD-4C57-B718-FA58A12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A17AA-6657-4FAA-857C-221764E4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8C41D-CA6D-4341-B846-0BC8D4352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CD9F-4B5E-476E-A334-883C682A47A4}" type="datetimeFigureOut">
              <a:rPr lang="es-PE" smtClean="0"/>
              <a:t>14/12/2023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CCCC6-3A26-4A66-B0AB-3053736A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27776-B480-4B4F-845C-05B7B144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8B92-C90C-4DC1-B6AD-3B4C6A9B9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1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74FA5C-60FA-4E6D-A991-E2C3E323B3F6}"/>
              </a:ext>
            </a:extLst>
          </p:cNvPr>
          <p:cNvSpPr txBox="1"/>
          <p:nvPr/>
        </p:nvSpPr>
        <p:spPr>
          <a:xfrm>
            <a:off x="7981305" y="1710531"/>
            <a:ext cx="39668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Características:</a:t>
            </a:r>
          </a:p>
          <a:p>
            <a:endParaRPr lang="es-PE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Descompone la arquitectura en 4 niveles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Toma elementos de 4+1 y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Mínimos elementos para diagramación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Se puede complementar con diagramas</a:t>
            </a:r>
          </a:p>
          <a:p>
            <a:r>
              <a:rPr lang="es-PE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 UML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D275E9-37F5-4F7B-AAD9-ACBF82CAE5B4}"/>
              </a:ext>
            </a:extLst>
          </p:cNvPr>
          <p:cNvSpPr/>
          <p:nvPr/>
        </p:nvSpPr>
        <p:spPr>
          <a:xfrm>
            <a:off x="723900" y="438150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Contexto del sistema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El sistema más los usuarios y dependencia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9F8ECE-342C-49EC-B411-A64169FF8F40}"/>
              </a:ext>
            </a:extLst>
          </p:cNvPr>
          <p:cNvSpPr/>
          <p:nvPr/>
        </p:nvSpPr>
        <p:spPr>
          <a:xfrm>
            <a:off x="723900" y="1958181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Contenedores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La forma general de las opciones de arquitectura y tecnología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C2A835-4A5D-40EA-B257-142A2B2F46ED}"/>
              </a:ext>
            </a:extLst>
          </p:cNvPr>
          <p:cNvSpPr/>
          <p:nvPr/>
        </p:nvSpPr>
        <p:spPr>
          <a:xfrm>
            <a:off x="723899" y="3478212"/>
            <a:ext cx="38195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Componentes</a:t>
            </a:r>
          </a:p>
          <a:p>
            <a:pPr algn="ctr"/>
            <a:r>
              <a:rPr lang="es-PE" sz="1400">
                <a:latin typeface="Segoe UI Light" panose="020B0502040204020203" pitchFamily="34" charset="0"/>
                <a:cs typeface="Segoe UI Light" panose="020B0502040204020203" pitchFamily="34" charset="0"/>
              </a:rPr>
              <a:t>Componentes lógicos y sus interacciones dentro de un contenedor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6957EE-5C20-4266-950D-8AC97938DBF9}"/>
              </a:ext>
            </a:extLst>
          </p:cNvPr>
          <p:cNvSpPr/>
          <p:nvPr/>
        </p:nvSpPr>
        <p:spPr>
          <a:xfrm>
            <a:off x="723898" y="4998243"/>
            <a:ext cx="3819525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Clases</a:t>
            </a:r>
          </a:p>
          <a:p>
            <a:pPr algn="ctr"/>
            <a:r>
              <a:rPr lang="es-PE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Detalles de implementación de patrón o componente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6FA897-ADD2-4EA3-A028-00F5D53F3F2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633663" y="1504950"/>
            <a:ext cx="0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EB060FF-DBA1-4F9B-B436-9F7768B8C0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33662" y="3024981"/>
            <a:ext cx="1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6407F6B-BF22-4D0B-9D5B-22F0E399A39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633661" y="4545012"/>
            <a:ext cx="1" cy="4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60E124-EC71-4EBB-8E93-F9B0635AA19D}"/>
              </a:ext>
            </a:extLst>
          </p:cNvPr>
          <p:cNvSpPr txBox="1"/>
          <p:nvPr/>
        </p:nvSpPr>
        <p:spPr>
          <a:xfrm>
            <a:off x="7981305" y="438150"/>
            <a:ext cx="1071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875E946-B30C-4315-BDDF-095DE98E8753}"/>
              </a:ext>
            </a:extLst>
          </p:cNvPr>
          <p:cNvCxnSpPr/>
          <p:nvPr/>
        </p:nvCxnSpPr>
        <p:spPr>
          <a:xfrm>
            <a:off x="4638675" y="3251596"/>
            <a:ext cx="29432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21AD3B-D40C-4C80-8BCA-23EE28A98EBA}"/>
              </a:ext>
            </a:extLst>
          </p:cNvPr>
          <p:cNvSpPr txBox="1"/>
          <p:nvPr/>
        </p:nvSpPr>
        <p:spPr>
          <a:xfrm>
            <a:off x="5133976" y="945981"/>
            <a:ext cx="201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Descripción general primero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A549F68-4BD2-4347-8C43-775EE17CDE91}"/>
              </a:ext>
            </a:extLst>
          </p:cNvPr>
          <p:cNvCxnSpPr/>
          <p:nvPr/>
        </p:nvCxnSpPr>
        <p:spPr>
          <a:xfrm>
            <a:off x="4624387" y="4832746"/>
            <a:ext cx="29432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EB01EC-2F3C-4130-83AF-C227042733D5}"/>
              </a:ext>
            </a:extLst>
          </p:cNvPr>
          <p:cNvSpPr/>
          <p:nvPr/>
        </p:nvSpPr>
        <p:spPr>
          <a:xfrm>
            <a:off x="4781550" y="438150"/>
            <a:ext cx="2638417" cy="25868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930371-87E0-43A6-9956-3A2F26AAA6C3}"/>
              </a:ext>
            </a:extLst>
          </p:cNvPr>
          <p:cNvSpPr txBox="1"/>
          <p:nvPr/>
        </p:nvSpPr>
        <p:spPr>
          <a:xfrm>
            <a:off x="5086349" y="3484335"/>
            <a:ext cx="201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Zoom</a:t>
            </a:r>
          </a:p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y filtro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B9E1641-7897-4985-935E-4B37A519DB12}"/>
              </a:ext>
            </a:extLst>
          </p:cNvPr>
          <p:cNvSpPr/>
          <p:nvPr/>
        </p:nvSpPr>
        <p:spPr>
          <a:xfrm>
            <a:off x="4781550" y="3429001"/>
            <a:ext cx="2638417" cy="11160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B7B30F9-814D-4E43-B2DE-FB8C4E372416}"/>
              </a:ext>
            </a:extLst>
          </p:cNvPr>
          <p:cNvSpPr/>
          <p:nvPr/>
        </p:nvSpPr>
        <p:spPr>
          <a:xfrm>
            <a:off x="4762500" y="4998243"/>
            <a:ext cx="2638417" cy="10667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5330FE-6633-4E37-AFE6-4DC6C5F9A1A1}"/>
              </a:ext>
            </a:extLst>
          </p:cNvPr>
          <p:cNvSpPr txBox="1"/>
          <p:nvPr/>
        </p:nvSpPr>
        <p:spPr>
          <a:xfrm>
            <a:off x="5072058" y="5054588"/>
            <a:ext cx="201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Detalles a demanda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15F496-7FEC-4BDA-AA2E-61F3A9C9C8D4}"/>
              </a:ext>
            </a:extLst>
          </p:cNvPr>
          <p:cNvSpPr txBox="1"/>
          <p:nvPr/>
        </p:nvSpPr>
        <p:spPr>
          <a:xfrm>
            <a:off x="9153525" y="648384"/>
            <a:ext cx="255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Modelo para visualizar</a:t>
            </a:r>
          </a:p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39332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91E28AD4-66FC-448D-B140-B8A9A1560201}"/>
              </a:ext>
            </a:extLst>
          </p:cNvPr>
          <p:cNvSpPr/>
          <p:nvPr/>
        </p:nvSpPr>
        <p:spPr>
          <a:xfrm>
            <a:off x="768980" y="1872514"/>
            <a:ext cx="2092605" cy="1587361"/>
          </a:xfrm>
          <a:custGeom>
            <a:avLst/>
            <a:gdLst>
              <a:gd name="connsiteX0" fmla="*/ 185438 w 4155440"/>
              <a:gd name="connsiteY0" fmla="*/ 429260 h 3152140"/>
              <a:gd name="connsiteX1" fmla="*/ 71120 w 4155440"/>
              <a:gd name="connsiteY1" fmla="*/ 543578 h 3152140"/>
              <a:gd name="connsiteX2" fmla="*/ 71120 w 4155440"/>
              <a:gd name="connsiteY2" fmla="*/ 2875262 h 3152140"/>
              <a:gd name="connsiteX3" fmla="*/ 185438 w 4155440"/>
              <a:gd name="connsiteY3" fmla="*/ 2989580 h 3152140"/>
              <a:gd name="connsiteX4" fmla="*/ 3959842 w 4155440"/>
              <a:gd name="connsiteY4" fmla="*/ 2989580 h 3152140"/>
              <a:gd name="connsiteX5" fmla="*/ 4074160 w 4155440"/>
              <a:gd name="connsiteY5" fmla="*/ 2875262 h 3152140"/>
              <a:gd name="connsiteX6" fmla="*/ 4074160 w 4155440"/>
              <a:gd name="connsiteY6" fmla="*/ 543578 h 3152140"/>
              <a:gd name="connsiteX7" fmla="*/ 3959842 w 4155440"/>
              <a:gd name="connsiteY7" fmla="*/ 429260 h 3152140"/>
              <a:gd name="connsiteX8" fmla="*/ 838200 w 4155440"/>
              <a:gd name="connsiteY8" fmla="*/ 99060 h 3152140"/>
              <a:gd name="connsiteX9" fmla="*/ 721360 w 4155440"/>
              <a:gd name="connsiteY9" fmla="*/ 215900 h 3152140"/>
              <a:gd name="connsiteX10" fmla="*/ 838200 w 4155440"/>
              <a:gd name="connsiteY10" fmla="*/ 332740 h 3152140"/>
              <a:gd name="connsiteX11" fmla="*/ 955040 w 4155440"/>
              <a:gd name="connsiteY11" fmla="*/ 215900 h 3152140"/>
              <a:gd name="connsiteX12" fmla="*/ 838200 w 4155440"/>
              <a:gd name="connsiteY12" fmla="*/ 99060 h 3152140"/>
              <a:gd name="connsiteX13" fmla="*/ 513080 w 4155440"/>
              <a:gd name="connsiteY13" fmla="*/ 99060 h 3152140"/>
              <a:gd name="connsiteX14" fmla="*/ 396240 w 4155440"/>
              <a:gd name="connsiteY14" fmla="*/ 215900 h 3152140"/>
              <a:gd name="connsiteX15" fmla="*/ 513080 w 4155440"/>
              <a:gd name="connsiteY15" fmla="*/ 332740 h 3152140"/>
              <a:gd name="connsiteX16" fmla="*/ 629920 w 4155440"/>
              <a:gd name="connsiteY16" fmla="*/ 215900 h 3152140"/>
              <a:gd name="connsiteX17" fmla="*/ 513080 w 4155440"/>
              <a:gd name="connsiteY17" fmla="*/ 99060 h 3152140"/>
              <a:gd name="connsiteX18" fmla="*/ 187960 w 4155440"/>
              <a:gd name="connsiteY18" fmla="*/ 99060 h 3152140"/>
              <a:gd name="connsiteX19" fmla="*/ 71120 w 4155440"/>
              <a:gd name="connsiteY19" fmla="*/ 215900 h 3152140"/>
              <a:gd name="connsiteX20" fmla="*/ 187960 w 4155440"/>
              <a:gd name="connsiteY20" fmla="*/ 332740 h 3152140"/>
              <a:gd name="connsiteX21" fmla="*/ 304800 w 4155440"/>
              <a:gd name="connsiteY21" fmla="*/ 215900 h 3152140"/>
              <a:gd name="connsiteX22" fmla="*/ 187960 w 4155440"/>
              <a:gd name="connsiteY22" fmla="*/ 99060 h 3152140"/>
              <a:gd name="connsiteX23" fmla="*/ 1085427 w 4155440"/>
              <a:gd name="connsiteY23" fmla="*/ 99060 h 3152140"/>
              <a:gd name="connsiteX24" fmla="*/ 1046480 w 4155440"/>
              <a:gd name="connsiteY24" fmla="*/ 138007 h 3152140"/>
              <a:gd name="connsiteX25" fmla="*/ 1046480 w 4155440"/>
              <a:gd name="connsiteY25" fmla="*/ 293793 h 3152140"/>
              <a:gd name="connsiteX26" fmla="*/ 1085427 w 4155440"/>
              <a:gd name="connsiteY26" fmla="*/ 332740 h 3152140"/>
              <a:gd name="connsiteX27" fmla="*/ 4035213 w 4155440"/>
              <a:gd name="connsiteY27" fmla="*/ 332740 h 3152140"/>
              <a:gd name="connsiteX28" fmla="*/ 4074160 w 4155440"/>
              <a:gd name="connsiteY28" fmla="*/ 293793 h 3152140"/>
              <a:gd name="connsiteX29" fmla="*/ 4074160 w 4155440"/>
              <a:gd name="connsiteY29" fmla="*/ 138007 h 3152140"/>
              <a:gd name="connsiteX30" fmla="*/ 4035213 w 4155440"/>
              <a:gd name="connsiteY30" fmla="*/ 99060 h 3152140"/>
              <a:gd name="connsiteX31" fmla="*/ 107866 w 4155440"/>
              <a:gd name="connsiteY31" fmla="*/ 0 h 3152140"/>
              <a:gd name="connsiteX32" fmla="*/ 4047574 w 4155440"/>
              <a:gd name="connsiteY32" fmla="*/ 0 h 3152140"/>
              <a:gd name="connsiteX33" fmla="*/ 4155440 w 4155440"/>
              <a:gd name="connsiteY33" fmla="*/ 107866 h 3152140"/>
              <a:gd name="connsiteX34" fmla="*/ 4155440 w 4155440"/>
              <a:gd name="connsiteY34" fmla="*/ 3044274 h 3152140"/>
              <a:gd name="connsiteX35" fmla="*/ 4047574 w 4155440"/>
              <a:gd name="connsiteY35" fmla="*/ 3152140 h 3152140"/>
              <a:gd name="connsiteX36" fmla="*/ 107866 w 4155440"/>
              <a:gd name="connsiteY36" fmla="*/ 3152140 h 3152140"/>
              <a:gd name="connsiteX37" fmla="*/ 0 w 4155440"/>
              <a:gd name="connsiteY37" fmla="*/ 3044274 h 3152140"/>
              <a:gd name="connsiteX38" fmla="*/ 0 w 4155440"/>
              <a:gd name="connsiteY38" fmla="*/ 107866 h 3152140"/>
              <a:gd name="connsiteX39" fmla="*/ 107866 w 4155440"/>
              <a:gd name="connsiteY39" fmla="*/ 0 h 315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155440" h="3152140">
                <a:moveTo>
                  <a:pt x="185438" y="429260"/>
                </a:moveTo>
                <a:cubicBezTo>
                  <a:pt x="122302" y="429260"/>
                  <a:pt x="71120" y="480442"/>
                  <a:pt x="71120" y="543578"/>
                </a:cubicBezTo>
                <a:lnTo>
                  <a:pt x="71120" y="2875262"/>
                </a:lnTo>
                <a:cubicBezTo>
                  <a:pt x="71120" y="2938398"/>
                  <a:pt x="122302" y="2989580"/>
                  <a:pt x="185438" y="2989580"/>
                </a:cubicBezTo>
                <a:lnTo>
                  <a:pt x="3959842" y="2989580"/>
                </a:lnTo>
                <a:cubicBezTo>
                  <a:pt x="4022978" y="2989580"/>
                  <a:pt x="4074160" y="2938398"/>
                  <a:pt x="4074160" y="2875262"/>
                </a:cubicBezTo>
                <a:lnTo>
                  <a:pt x="4074160" y="543578"/>
                </a:lnTo>
                <a:cubicBezTo>
                  <a:pt x="4074160" y="480442"/>
                  <a:pt x="4022978" y="429260"/>
                  <a:pt x="3959842" y="429260"/>
                </a:cubicBezTo>
                <a:close/>
                <a:moveTo>
                  <a:pt x="838200" y="99060"/>
                </a:moveTo>
                <a:cubicBezTo>
                  <a:pt x="773671" y="99060"/>
                  <a:pt x="721360" y="151371"/>
                  <a:pt x="721360" y="215900"/>
                </a:cubicBezTo>
                <a:cubicBezTo>
                  <a:pt x="721360" y="280429"/>
                  <a:pt x="773671" y="332740"/>
                  <a:pt x="838200" y="332740"/>
                </a:cubicBezTo>
                <a:cubicBezTo>
                  <a:pt x="902729" y="332740"/>
                  <a:pt x="955040" y="280429"/>
                  <a:pt x="955040" y="215900"/>
                </a:cubicBezTo>
                <a:cubicBezTo>
                  <a:pt x="955040" y="151371"/>
                  <a:pt x="902729" y="99060"/>
                  <a:pt x="838200" y="99060"/>
                </a:cubicBezTo>
                <a:close/>
                <a:moveTo>
                  <a:pt x="513080" y="99060"/>
                </a:moveTo>
                <a:cubicBezTo>
                  <a:pt x="448551" y="99060"/>
                  <a:pt x="396240" y="151371"/>
                  <a:pt x="396240" y="215900"/>
                </a:cubicBezTo>
                <a:cubicBezTo>
                  <a:pt x="396240" y="280429"/>
                  <a:pt x="448551" y="332740"/>
                  <a:pt x="513080" y="332740"/>
                </a:cubicBezTo>
                <a:cubicBezTo>
                  <a:pt x="577609" y="332740"/>
                  <a:pt x="629920" y="280429"/>
                  <a:pt x="629920" y="215900"/>
                </a:cubicBezTo>
                <a:cubicBezTo>
                  <a:pt x="629920" y="151371"/>
                  <a:pt x="577609" y="99060"/>
                  <a:pt x="513080" y="99060"/>
                </a:cubicBezTo>
                <a:close/>
                <a:moveTo>
                  <a:pt x="187960" y="99060"/>
                </a:moveTo>
                <a:cubicBezTo>
                  <a:pt x="123431" y="99060"/>
                  <a:pt x="71120" y="151371"/>
                  <a:pt x="71120" y="215900"/>
                </a:cubicBezTo>
                <a:cubicBezTo>
                  <a:pt x="71120" y="280429"/>
                  <a:pt x="123431" y="332740"/>
                  <a:pt x="187960" y="332740"/>
                </a:cubicBezTo>
                <a:cubicBezTo>
                  <a:pt x="252489" y="332740"/>
                  <a:pt x="304800" y="280429"/>
                  <a:pt x="304800" y="215900"/>
                </a:cubicBezTo>
                <a:cubicBezTo>
                  <a:pt x="304800" y="151371"/>
                  <a:pt x="252489" y="99060"/>
                  <a:pt x="187960" y="99060"/>
                </a:cubicBezTo>
                <a:close/>
                <a:moveTo>
                  <a:pt x="1085427" y="99060"/>
                </a:moveTo>
                <a:cubicBezTo>
                  <a:pt x="1063917" y="99060"/>
                  <a:pt x="1046480" y="116497"/>
                  <a:pt x="1046480" y="138007"/>
                </a:cubicBezTo>
                <a:lnTo>
                  <a:pt x="1046480" y="293793"/>
                </a:lnTo>
                <a:cubicBezTo>
                  <a:pt x="1046480" y="315303"/>
                  <a:pt x="1063917" y="332740"/>
                  <a:pt x="1085427" y="332740"/>
                </a:cubicBezTo>
                <a:lnTo>
                  <a:pt x="4035213" y="332740"/>
                </a:lnTo>
                <a:cubicBezTo>
                  <a:pt x="4056723" y="332740"/>
                  <a:pt x="4074160" y="315303"/>
                  <a:pt x="4074160" y="293793"/>
                </a:cubicBezTo>
                <a:lnTo>
                  <a:pt x="4074160" y="138007"/>
                </a:lnTo>
                <a:cubicBezTo>
                  <a:pt x="4074160" y="116497"/>
                  <a:pt x="4056723" y="99060"/>
                  <a:pt x="4035213" y="99060"/>
                </a:cubicBezTo>
                <a:close/>
                <a:moveTo>
                  <a:pt x="107866" y="0"/>
                </a:moveTo>
                <a:lnTo>
                  <a:pt x="4047574" y="0"/>
                </a:lnTo>
                <a:cubicBezTo>
                  <a:pt x="4107147" y="0"/>
                  <a:pt x="4155440" y="48293"/>
                  <a:pt x="4155440" y="107866"/>
                </a:cubicBezTo>
                <a:lnTo>
                  <a:pt x="4155440" y="3044274"/>
                </a:lnTo>
                <a:cubicBezTo>
                  <a:pt x="4155440" y="3103847"/>
                  <a:pt x="4107147" y="3152140"/>
                  <a:pt x="4047574" y="3152140"/>
                </a:cubicBezTo>
                <a:lnTo>
                  <a:pt x="107866" y="3152140"/>
                </a:lnTo>
                <a:cubicBezTo>
                  <a:pt x="48293" y="3152140"/>
                  <a:pt x="0" y="3103847"/>
                  <a:pt x="0" y="3044274"/>
                </a:cubicBezTo>
                <a:lnTo>
                  <a:pt x="0" y="107866"/>
                </a:lnTo>
                <a:cubicBezTo>
                  <a:pt x="0" y="48293"/>
                  <a:pt x="48293" y="0"/>
                  <a:pt x="107866" y="0"/>
                </a:cubicBezTo>
                <a:close/>
              </a:path>
            </a:pathLst>
          </a:cu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5931A1C-2D92-4071-9081-B88536793A5C}"/>
              </a:ext>
            </a:extLst>
          </p:cNvPr>
          <p:cNvGrpSpPr/>
          <p:nvPr/>
        </p:nvGrpSpPr>
        <p:grpSpPr>
          <a:xfrm>
            <a:off x="896470" y="3853082"/>
            <a:ext cx="1837627" cy="1912702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18202377-1872-4291-BF53-3C2362CD6B5B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/>
                <a:t>Actor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E512213-648D-4A2B-808E-39EABB545AA0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41E5116-D08A-4907-9697-1340ADB7DFC0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3486519"/>
              <a:ext cx="0" cy="1258201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4522F61-4EF4-4C77-B91E-6B31555D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527800" y="3486519"/>
              <a:ext cx="0" cy="1258201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iagrama de flujo: disco magnético 36">
            <a:extLst>
              <a:ext uri="{FF2B5EF4-FFF2-40B4-BE49-F238E27FC236}">
                <a16:creationId xmlns:a16="http://schemas.microsoft.com/office/drawing/2014/main" id="{2A725ABD-E830-44E3-B5DC-FCDACF7415C3}"/>
              </a:ext>
            </a:extLst>
          </p:cNvPr>
          <p:cNvSpPr/>
          <p:nvPr/>
        </p:nvSpPr>
        <p:spPr>
          <a:xfrm>
            <a:off x="3423872" y="4119864"/>
            <a:ext cx="2418079" cy="1645920"/>
          </a:xfrm>
          <a:prstGeom prst="flowChartMagneticDisk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/>
              <a:t>Datos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6404236" y="1901793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Contexto</a:t>
            </a:r>
          </a:p>
          <a:p>
            <a:pPr algn="ctr"/>
            <a:r>
              <a:rPr lang="es-PE" dirty="0"/>
              <a:t>Contenedor</a:t>
            </a:r>
          </a:p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Externo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82420-03EC-4ABA-BDAB-344A35B99BC7}"/>
              </a:ext>
            </a:extLst>
          </p:cNvPr>
          <p:cNvSpPr/>
          <p:nvPr/>
        </p:nvSpPr>
        <p:spPr>
          <a:xfrm>
            <a:off x="6404236" y="4236982"/>
            <a:ext cx="2418079" cy="15288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Limites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>
            <a:off x="9428995" y="2263039"/>
            <a:ext cx="1414119" cy="196797"/>
            <a:chOff x="9502140" y="2634642"/>
            <a:chExt cx="1414119" cy="196797"/>
          </a:xfrm>
        </p:grpSpPr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3423871" y="1931074"/>
            <a:ext cx="2418079" cy="152880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Contexto</a:t>
            </a:r>
          </a:p>
          <a:p>
            <a:pPr algn="ctr"/>
            <a:r>
              <a:rPr lang="es-PE" dirty="0"/>
              <a:t>Contenedor</a:t>
            </a:r>
          </a:p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Interno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D43B72-A8AC-44AE-B21C-12AC2410281F}"/>
              </a:ext>
            </a:extLst>
          </p:cNvPr>
          <p:cNvGrpSpPr/>
          <p:nvPr/>
        </p:nvGrpSpPr>
        <p:grpSpPr>
          <a:xfrm>
            <a:off x="9762548" y="4374531"/>
            <a:ext cx="963725" cy="929832"/>
            <a:chOff x="9992512" y="2908579"/>
            <a:chExt cx="963725" cy="929832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E18DBE2-8A40-4B47-A622-F348E14DBC84}"/>
                </a:ext>
              </a:extLst>
            </p:cNvPr>
            <p:cNvSpPr txBox="1"/>
            <p:nvPr/>
          </p:nvSpPr>
          <p:spPr>
            <a:xfrm>
              <a:off x="9992512" y="2908579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Name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B8FBC5B-C2A9-49B0-BA82-7934613FF153}"/>
                </a:ext>
              </a:extLst>
            </p:cNvPr>
            <p:cNvSpPr txBox="1"/>
            <p:nvPr/>
          </p:nvSpPr>
          <p:spPr>
            <a:xfrm>
              <a:off x="10239375" y="323944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100">
                  <a:latin typeface="Segoe UI Light" panose="020B0502040204020203" pitchFamily="34" charset="0"/>
                  <a:cs typeface="Segoe UI Light" panose="020B0502040204020203" pitchFamily="34" charset="0"/>
                </a:rPr>
                <a:t>Type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4BB31AA-EFC1-46EF-9F68-BB488206D47C}"/>
                </a:ext>
              </a:extLst>
            </p:cNvPr>
            <p:cNvSpPr txBox="1"/>
            <p:nvPr/>
          </p:nvSpPr>
          <p:spPr>
            <a:xfrm>
              <a:off x="10051822" y="3576801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10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BBE948-207F-4EB7-8EA8-BFE1FC84A357}"/>
              </a:ext>
            </a:extLst>
          </p:cNvPr>
          <p:cNvSpPr txBox="1"/>
          <p:nvPr/>
        </p:nvSpPr>
        <p:spPr>
          <a:xfrm>
            <a:off x="122097" y="6301511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 : Notación del modelo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3BEC76-F529-422D-95AF-037CDDE628DC}"/>
              </a:ext>
            </a:extLst>
          </p:cNvPr>
          <p:cNvSpPr txBox="1"/>
          <p:nvPr/>
        </p:nvSpPr>
        <p:spPr>
          <a:xfrm>
            <a:off x="1303272" y="2567795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Interface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FC7E9A-9907-4A44-A16B-A745899762E3}"/>
              </a:ext>
            </a:extLst>
          </p:cNvPr>
          <p:cNvSpPr txBox="1"/>
          <p:nvPr/>
        </p:nvSpPr>
        <p:spPr>
          <a:xfrm>
            <a:off x="9484971" y="2668337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Integración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7670EF-FECF-42F7-865B-F7DB9A65250C}"/>
              </a:ext>
            </a:extLst>
          </p:cNvPr>
          <p:cNvSpPr txBox="1"/>
          <p:nvPr/>
        </p:nvSpPr>
        <p:spPr>
          <a:xfrm>
            <a:off x="9692448" y="551092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Contenido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2D6657B-4C98-405F-A1B5-91C1FE779DAF}"/>
              </a:ext>
            </a:extLst>
          </p:cNvPr>
          <p:cNvSpPr txBox="1"/>
          <p:nvPr/>
        </p:nvSpPr>
        <p:spPr>
          <a:xfrm>
            <a:off x="7981305" y="438150"/>
            <a:ext cx="1071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E5B3C0-C40B-4EE6-A314-708352CFCB0F}"/>
              </a:ext>
            </a:extLst>
          </p:cNvPr>
          <p:cNvSpPr txBox="1"/>
          <p:nvPr/>
        </p:nvSpPr>
        <p:spPr>
          <a:xfrm>
            <a:off x="9153525" y="648384"/>
            <a:ext cx="255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Modelo para visualizar</a:t>
            </a:r>
          </a:p>
          <a:p>
            <a:r>
              <a:rPr lang="es-P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64405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C8CC561-2871-4D9D-B35E-9BBF89140D35}"/>
              </a:ext>
            </a:extLst>
          </p:cNvPr>
          <p:cNvGrpSpPr/>
          <p:nvPr/>
        </p:nvGrpSpPr>
        <p:grpSpPr>
          <a:xfrm>
            <a:off x="1000871" y="1190371"/>
            <a:ext cx="1616871" cy="1682927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A06765BE-85AF-49A8-A44B-FACEA8B7554B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B0C5830-7255-4E44-9348-C0FD74FFE252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CEB9C2A-A060-448D-B4D2-1E893A0319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72759" y="2328997"/>
            <a:ext cx="1569902" cy="12152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93EFAA-2684-4998-855C-99BA8C0070EF}"/>
              </a:ext>
            </a:extLst>
          </p:cNvPr>
          <p:cNvSpPr txBox="1"/>
          <p:nvPr/>
        </p:nvSpPr>
        <p:spPr>
          <a:xfrm>
            <a:off x="3023692" y="2781964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Usa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36488C5-5504-40C4-ADBD-618FC73B31CB}"/>
              </a:ext>
            </a:extLst>
          </p:cNvPr>
          <p:cNvGrpSpPr/>
          <p:nvPr/>
        </p:nvGrpSpPr>
        <p:grpSpPr>
          <a:xfrm>
            <a:off x="4142661" y="2779857"/>
            <a:ext cx="2418079" cy="1528802"/>
            <a:chOff x="3930813" y="2805261"/>
            <a:chExt cx="2418079" cy="152880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3930813" y="2805261"/>
              <a:ext cx="2418079" cy="1528802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4716329" y="295554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NCD</a:t>
              </a:r>
              <a:endPara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DDE1519C-4311-4EC8-BAE9-0DF601B55CDF}"/>
                </a:ext>
              </a:extLst>
            </p:cNvPr>
            <p:cNvSpPr txBox="1"/>
            <p:nvPr/>
          </p:nvSpPr>
          <p:spPr>
            <a:xfrm>
              <a:off x="4152631" y="3399383"/>
              <a:ext cx="1947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1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Sistema de Banca por Internet</a:t>
              </a:r>
              <a:endPara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873EB77A-445E-44BC-BA8A-24ABEED13534}"/>
              </a:ext>
            </a:extLst>
          </p:cNvPr>
          <p:cNvSpPr/>
          <p:nvPr/>
        </p:nvSpPr>
        <p:spPr>
          <a:xfrm>
            <a:off x="8541061" y="1202296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OTRO ORGANISMO EXTERNO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991206D-7CBA-4066-8CF1-8D14FF44FFBB}"/>
              </a:ext>
            </a:extLst>
          </p:cNvPr>
          <p:cNvSpPr/>
          <p:nvPr/>
        </p:nvSpPr>
        <p:spPr>
          <a:xfrm>
            <a:off x="8541063" y="2513347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RENIEC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Entidad Estatal: Identificación de Ciudadanos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E9534ED-8ED7-4212-A8E2-9D35049134AA}"/>
              </a:ext>
            </a:extLst>
          </p:cNvPr>
          <p:cNvSpPr/>
          <p:nvPr/>
        </p:nvSpPr>
        <p:spPr>
          <a:xfrm>
            <a:off x="8541062" y="3838923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SBS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Superintendencia de Banca y Seguros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F29E3CC-C3DB-4B57-8F7C-993BF45BB743}"/>
              </a:ext>
            </a:extLst>
          </p:cNvPr>
          <p:cNvSpPr txBox="1"/>
          <p:nvPr/>
        </p:nvSpPr>
        <p:spPr>
          <a:xfrm>
            <a:off x="1065829" y="422765"/>
            <a:ext cx="1411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PUBLICOS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EE45184-1C84-438D-8FE5-ED458F09AF9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559982" y="1770802"/>
            <a:ext cx="1981079" cy="14460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C122A428-CBE4-49C0-94F9-1F181C30815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559980" y="3081853"/>
            <a:ext cx="1981083" cy="36449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A613D33A-68EB-4B25-A961-0A0A211E738B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6312449" y="3504784"/>
            <a:ext cx="2228613" cy="9026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577CC4C-D583-4D80-BBFE-9D403EE84552}"/>
              </a:ext>
            </a:extLst>
          </p:cNvPr>
          <p:cNvSpPr/>
          <p:nvPr/>
        </p:nvSpPr>
        <p:spPr>
          <a:xfrm>
            <a:off x="8541062" y="5164499"/>
            <a:ext cx="2418079" cy="113701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SUNAT</a:t>
            </a:r>
          </a:p>
          <a:p>
            <a:pPr algn="ctr"/>
            <a:r>
              <a:rPr lang="es-P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Entidad Estatal: Impuestos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C99B66E-4F96-4926-8C26-207EDB7810E8}"/>
              </a:ext>
            </a:extLst>
          </p:cNvPr>
          <p:cNvCxnSpPr>
            <a:endCxn id="86" idx="1"/>
          </p:cNvCxnSpPr>
          <p:nvPr/>
        </p:nvCxnSpPr>
        <p:spPr>
          <a:xfrm>
            <a:off x="6587561" y="4098171"/>
            <a:ext cx="1953501" cy="163483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C0C38D4-4BD7-4251-A7B9-C4B2C6DAACB7}"/>
              </a:ext>
            </a:extLst>
          </p:cNvPr>
          <p:cNvSpPr txBox="1"/>
          <p:nvPr/>
        </p:nvSpPr>
        <p:spPr>
          <a:xfrm>
            <a:off x="7111963" y="2315204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D60EE4E-34A7-4BF3-80EA-034EBA1C0932}"/>
              </a:ext>
            </a:extLst>
          </p:cNvPr>
          <p:cNvSpPr txBox="1"/>
          <p:nvPr/>
        </p:nvSpPr>
        <p:spPr>
          <a:xfrm>
            <a:off x="7111963" y="3089741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447165B-8530-4FDD-9B3A-A8071E2555C8}"/>
              </a:ext>
            </a:extLst>
          </p:cNvPr>
          <p:cNvSpPr txBox="1"/>
          <p:nvPr/>
        </p:nvSpPr>
        <p:spPr>
          <a:xfrm>
            <a:off x="7101098" y="3953030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CC315A6-05F4-453C-9A15-FAC533397CFF}"/>
              </a:ext>
            </a:extLst>
          </p:cNvPr>
          <p:cNvSpPr txBox="1"/>
          <p:nvPr/>
        </p:nvSpPr>
        <p:spPr>
          <a:xfrm>
            <a:off x="7111963" y="4757850"/>
            <a:ext cx="934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Interactúa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97A2A62-AD78-4BE7-8512-AA2875EB7314}"/>
              </a:ext>
            </a:extLst>
          </p:cNvPr>
          <p:cNvSpPr txBox="1"/>
          <p:nvPr/>
        </p:nvSpPr>
        <p:spPr>
          <a:xfrm>
            <a:off x="9044394" y="422765"/>
            <a:ext cx="1431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PRIVADOS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DA54609-50F2-4A82-A138-66AEB57282F8}"/>
              </a:ext>
            </a:extLst>
          </p:cNvPr>
          <p:cNvSpPr txBox="1"/>
          <p:nvPr/>
        </p:nvSpPr>
        <p:spPr>
          <a:xfrm>
            <a:off x="213537" y="6301511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Diagrama de contexto del </a:t>
            </a:r>
            <a:r>
              <a:rPr lang="es-P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</a:t>
            </a:r>
            <a:endParaRPr lang="es-P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3ACFBA7-CE83-49FC-8BBB-0CA3A25EE18C}"/>
              </a:ext>
            </a:extLst>
          </p:cNvPr>
          <p:cNvGrpSpPr/>
          <p:nvPr/>
        </p:nvGrpSpPr>
        <p:grpSpPr>
          <a:xfrm>
            <a:off x="1000872" y="4224163"/>
            <a:ext cx="1616871" cy="1682927"/>
            <a:chOff x="5951538" y="1054018"/>
            <a:chExt cx="3545840" cy="3690702"/>
          </a:xfrm>
          <a:solidFill>
            <a:schemeClr val="accent5">
              <a:lumMod val="50000"/>
            </a:schemeClr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40ABAF7D-D781-46D4-8747-CA2EEA568873}"/>
                </a:ext>
              </a:extLst>
            </p:cNvPr>
            <p:cNvSpPr/>
            <p:nvPr/>
          </p:nvSpPr>
          <p:spPr>
            <a:xfrm>
              <a:off x="5951538" y="2571463"/>
              <a:ext cx="3545840" cy="2173257"/>
            </a:xfrm>
            <a:prstGeom prst="roundRect">
              <a:avLst>
                <a:gd name="adj" fmla="val 35088"/>
              </a:avLst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33F5943-C897-49E7-B665-5DC9975AE17C}"/>
                </a:ext>
              </a:extLst>
            </p:cNvPr>
            <p:cNvSpPr/>
            <p:nvPr/>
          </p:nvSpPr>
          <p:spPr>
            <a:xfrm>
              <a:off x="6902338" y="1054018"/>
              <a:ext cx="1644240" cy="164424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01774C8-8F78-42BF-AFF1-F43FFED8BA29}"/>
              </a:ext>
            </a:extLst>
          </p:cNvPr>
          <p:cNvSpPr txBox="1"/>
          <p:nvPr/>
        </p:nvSpPr>
        <p:spPr>
          <a:xfrm>
            <a:off x="1071692" y="3655456"/>
            <a:ext cx="143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INTERNOS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C9603AD-3508-401B-A64B-236302D84B9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35473" y="3544258"/>
            <a:ext cx="1507188" cy="167093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087640-D28D-4BAD-9BD5-9D21A85313DB}"/>
              </a:ext>
            </a:extLst>
          </p:cNvPr>
          <p:cNvSpPr txBox="1"/>
          <p:nvPr/>
        </p:nvSpPr>
        <p:spPr>
          <a:xfrm>
            <a:off x="3023692" y="4395018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400"/>
              <a:t>Usa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15728" y="5150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1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36488C5-5504-40C4-ADBD-618FC73B31CB}"/>
              </a:ext>
            </a:extLst>
          </p:cNvPr>
          <p:cNvGrpSpPr/>
          <p:nvPr/>
        </p:nvGrpSpPr>
        <p:grpSpPr>
          <a:xfrm>
            <a:off x="1347177" y="523834"/>
            <a:ext cx="3260918" cy="892341"/>
            <a:chOff x="3930813" y="2805261"/>
            <a:chExt cx="2418079" cy="152880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3930813" y="2805261"/>
              <a:ext cx="2418079" cy="1528802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4473442" y="3299257"/>
              <a:ext cx="1304220" cy="421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MOBILE APP ANDROID Y </a:t>
              </a:r>
              <a:r>
                <a:rPr lang="es-PE" sz="1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endParaRPr lang="es-PE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286311" y="542379"/>
            <a:ext cx="1814662" cy="873796"/>
            <a:chOff x="6636866" y="469567"/>
            <a:chExt cx="1609436" cy="483410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38DAA89-70A2-4DAC-867A-2449CBDB79E1}"/>
                </a:ext>
              </a:extLst>
            </p:cNvPr>
            <p:cNvSpPr/>
            <p:nvPr/>
          </p:nvSpPr>
          <p:spPr>
            <a:xfrm>
              <a:off x="6636866" y="469567"/>
              <a:ext cx="1609436" cy="483410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1AE6A53-CE6F-4BF3-BB2E-C1583D95C4F8}"/>
                </a:ext>
              </a:extLst>
            </p:cNvPr>
            <p:cNvSpPr txBox="1"/>
            <p:nvPr/>
          </p:nvSpPr>
          <p:spPr>
            <a:xfrm>
              <a:off x="6763353" y="588161"/>
              <a:ext cx="1356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HOMEBANKING-WEB</a:t>
              </a:r>
              <a:endParaRPr lang="es-PE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2005974" y="3132744"/>
            <a:ext cx="6528426" cy="88582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CIAM</a:t>
            </a:r>
            <a:endParaRPr lang="es-PE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2546185" y="2019246"/>
            <a:ext cx="5092446" cy="85014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CLOUDFLARE</a:t>
            </a:r>
            <a:endParaRPr lang="es-PE" dirty="0"/>
          </a:p>
          <a:p>
            <a:pPr algn="ctr"/>
            <a:endParaRPr lang="es-PE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2513012" y="1594937"/>
            <a:ext cx="525831" cy="266772"/>
            <a:chOff x="9502140" y="2634642"/>
            <a:chExt cx="1414119" cy="196797"/>
          </a:xfrm>
        </p:grpSpPr>
        <p:sp>
          <p:nvSpPr>
            <p:cNvPr id="66" name="Triángulo isósceles 65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7166012" y="1556684"/>
            <a:ext cx="525831" cy="266772"/>
            <a:chOff x="9502140" y="2634642"/>
            <a:chExt cx="1414119" cy="196797"/>
          </a:xfrm>
        </p:grpSpPr>
        <p:sp>
          <p:nvSpPr>
            <p:cNvPr id="71" name="Triángulo isósceles 70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1424342" y="2130145"/>
            <a:ext cx="1638426" cy="266772"/>
            <a:chOff x="9502140" y="2634642"/>
            <a:chExt cx="1414119" cy="196797"/>
          </a:xfrm>
        </p:grpSpPr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5400000" flipV="1">
            <a:off x="7466515" y="2102001"/>
            <a:ext cx="1638426" cy="266772"/>
            <a:chOff x="9502140" y="2634642"/>
            <a:chExt cx="1414119" cy="196797"/>
          </a:xfrm>
        </p:grpSpPr>
        <p:sp>
          <p:nvSpPr>
            <p:cNvPr id="80" name="Triángulo isósceles 79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1336119" y="4566141"/>
            <a:ext cx="7753796" cy="67445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SERVICIOS COMPARTIDOS</a:t>
            </a:r>
            <a:endParaRPr lang="es-PE" dirty="0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91907B1A-83F0-45AE-B545-0AEE9F56F512}"/>
              </a:ext>
            </a:extLst>
          </p:cNvPr>
          <p:cNvGrpSpPr/>
          <p:nvPr/>
        </p:nvGrpSpPr>
        <p:grpSpPr>
          <a:xfrm rot="16200000" flipV="1">
            <a:off x="4863016" y="4158970"/>
            <a:ext cx="547572" cy="266772"/>
            <a:chOff x="9502140" y="2634642"/>
            <a:chExt cx="1414119" cy="196797"/>
          </a:xfrm>
        </p:grpSpPr>
        <p:sp>
          <p:nvSpPr>
            <p:cNvPr id="87" name="Triángulo isósceles 86">
              <a:extLst>
                <a:ext uri="{FF2B5EF4-FFF2-40B4-BE49-F238E27FC236}">
                  <a16:creationId xmlns:a16="http://schemas.microsoft.com/office/drawing/2014/main" id="{A47FC76F-5875-48E6-9729-496F1B72B39B}"/>
                </a:ext>
              </a:extLst>
            </p:cNvPr>
            <p:cNvSpPr/>
            <p:nvPr/>
          </p:nvSpPr>
          <p:spPr>
            <a:xfrm rot="5400000">
              <a:off x="10759440" y="2674620"/>
              <a:ext cx="196797" cy="11684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669F221-3AF8-4D05-AD4D-50B3FC7D618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H="1">
              <a:off x="9502140" y="2733041"/>
              <a:ext cx="129727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/>
          <p:cNvSpPr txBox="1"/>
          <p:nvPr/>
        </p:nvSpPr>
        <p:spPr>
          <a:xfrm>
            <a:off x="5057629" y="400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9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3B601CD9-40DD-4897-A5F8-2C67462AD7F2}"/>
              </a:ext>
            </a:extLst>
          </p:cNvPr>
          <p:cNvSpPr txBox="1"/>
          <p:nvPr/>
        </p:nvSpPr>
        <p:spPr>
          <a:xfrm>
            <a:off x="1490320" y="195775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</a:t>
            </a:r>
            <a:endParaRPr lang="es-PE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2AFB8-390A-4B8A-8283-3A9E46BFCF3F}"/>
              </a:ext>
            </a:extLst>
          </p:cNvPr>
          <p:cNvSpPr txBox="1"/>
          <p:nvPr/>
        </p:nvSpPr>
        <p:spPr>
          <a:xfrm>
            <a:off x="1521546" y="215434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6039826-8134-4DA3-8BB6-2E74134844CF}"/>
              </a:ext>
            </a:extLst>
          </p:cNvPr>
          <p:cNvSpPr txBox="1"/>
          <p:nvPr/>
        </p:nvSpPr>
        <p:spPr>
          <a:xfrm>
            <a:off x="1272315" y="2277665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 del Banco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23BB15F-B342-485B-B598-3059E86F3D97}"/>
              </a:ext>
            </a:extLst>
          </p:cNvPr>
          <p:cNvSpPr txBox="1"/>
          <p:nvPr/>
        </p:nvSpPr>
        <p:spPr>
          <a:xfrm>
            <a:off x="1336119" y="494170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Funcionario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3095BD-F756-444A-AFF3-68A3D3F73B03}"/>
              </a:ext>
            </a:extLst>
          </p:cNvPr>
          <p:cNvSpPr txBox="1"/>
          <p:nvPr/>
        </p:nvSpPr>
        <p:spPr>
          <a:xfrm>
            <a:off x="1521546" y="51172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DA03EAC-F281-4907-BB41-66D131307991}"/>
              </a:ext>
            </a:extLst>
          </p:cNvPr>
          <p:cNvSpPr txBox="1"/>
          <p:nvPr/>
        </p:nvSpPr>
        <p:spPr>
          <a:xfrm>
            <a:off x="1183346" y="524059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Empleado del Banco,</a:t>
            </a:r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991A398-BD46-4A38-A761-C0AE70B4E091}"/>
              </a:ext>
            </a:extLst>
          </p:cNvPr>
          <p:cNvSpPr/>
          <p:nvPr/>
        </p:nvSpPr>
        <p:spPr>
          <a:xfrm>
            <a:off x="109183" y="409384"/>
            <a:ext cx="11970522" cy="631896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057629" y="40052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C2 SERVICIOS COMPARTIDOS</a:t>
            </a:r>
            <a:endParaRPr lang="en-US" b="1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12506" y="864279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Envío de Correos</a:t>
            </a:r>
            <a:endParaRPr lang="es-PE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9198607" y="773215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Monitoreo </a:t>
            </a:r>
            <a:r>
              <a:rPr lang="es-PE" dirty="0" err="1" smtClean="0"/>
              <a:t>Elastic</a:t>
            </a:r>
            <a:r>
              <a:rPr lang="es-PE" dirty="0" smtClean="0"/>
              <a:t> Cloud</a:t>
            </a:r>
            <a:endParaRPr lang="es-PE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885404" y="864279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Notificaciones PUSH</a:t>
            </a:r>
            <a:endParaRPr lang="es-PE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25907" y="3052437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Biometría </a:t>
            </a:r>
            <a:r>
              <a:rPr lang="es-PE" dirty="0" err="1" smtClean="0"/>
              <a:t>Facephi</a:t>
            </a:r>
            <a:endParaRPr lang="es-PE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885404" y="3031911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Analítica de Datos</a:t>
            </a:r>
            <a:endParaRPr lang="es-PE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325907" y="5000581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Servidores DNS Internos</a:t>
            </a:r>
            <a:endParaRPr lang="es-PE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4904257" y="4941706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Grupo de Recursos para </a:t>
            </a:r>
            <a:r>
              <a:rPr lang="es-PE" dirty="0" err="1" smtClean="0"/>
              <a:t>DevOps</a:t>
            </a:r>
            <a:endParaRPr lang="es-PE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D8481C3-CFBE-4D32-8E44-D2764DAD8C40}"/>
              </a:ext>
            </a:extLst>
          </p:cNvPr>
          <p:cNvSpPr/>
          <p:nvPr/>
        </p:nvSpPr>
        <p:spPr>
          <a:xfrm>
            <a:off x="9198607" y="3071585"/>
            <a:ext cx="2418079" cy="152880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Grupo de Recursos </a:t>
            </a:r>
            <a:r>
              <a:rPr lang="es-PE" dirty="0" err="1" smtClean="0"/>
              <a:t>Infraestructura:Express</a:t>
            </a:r>
            <a:r>
              <a:rPr lang="es-PE" dirty="0" smtClean="0"/>
              <a:t> </a:t>
            </a:r>
            <a:r>
              <a:rPr lang="es-PE" dirty="0" err="1" smtClean="0"/>
              <a:t>Route</a:t>
            </a:r>
            <a:r>
              <a:rPr lang="es-PE" dirty="0" smtClean="0"/>
              <a:t>, </a:t>
            </a:r>
            <a:r>
              <a:rPr lang="es-PE" dirty="0" err="1" smtClean="0"/>
              <a:t>Event</a:t>
            </a:r>
            <a:r>
              <a:rPr lang="es-PE" dirty="0" smtClean="0"/>
              <a:t> </a:t>
            </a:r>
            <a:r>
              <a:rPr lang="es-PE" dirty="0" err="1" smtClean="0"/>
              <a:t>Hub</a:t>
            </a:r>
            <a:r>
              <a:rPr lang="es-PE" dirty="0" smtClean="0"/>
              <a:t>, </a:t>
            </a:r>
            <a:r>
              <a:rPr lang="es-PE" dirty="0" err="1" smtClean="0"/>
              <a:t>etc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4379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a47a75-0b9e-4e18-9911-c55bc682c04b" xsi:nil="true"/>
    <lcf76f155ced4ddcb4097134ff3c332f xmlns="323e7946-d1e9-40c3-b7b8-8d59b4e6b4a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E5476DEC1A3B46A05F51D1706F917B" ma:contentTypeVersion="15" ma:contentTypeDescription="Crear nuevo documento." ma:contentTypeScope="" ma:versionID="8b8074811f087c9e8ca3c824b01a6e84">
  <xsd:schema xmlns:xsd="http://www.w3.org/2001/XMLSchema" xmlns:xs="http://www.w3.org/2001/XMLSchema" xmlns:p="http://schemas.microsoft.com/office/2006/metadata/properties" xmlns:ns2="323e7946-d1e9-40c3-b7b8-8d59b4e6b4ad" xmlns:ns3="90a47a75-0b9e-4e18-9911-c55bc682c04b" targetNamespace="http://schemas.microsoft.com/office/2006/metadata/properties" ma:root="true" ma:fieldsID="0bc63f60bde037b8c983c67c0706e44a" ns2:_="" ns3:_="">
    <xsd:import namespace="323e7946-d1e9-40c3-b7b8-8d59b4e6b4ad"/>
    <xsd:import namespace="90a47a75-0b9e-4e18-9911-c55bc682c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e7946-d1e9-40c3-b7b8-8d59b4e6b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6e3cb262-6376-4472-937e-1be0ebb95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7a75-0b9e-4e18-9911-c55bc682c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1427dd1-e810-4550-a3cc-f4e252df84fd}" ma:internalName="TaxCatchAll" ma:showField="CatchAllData" ma:web="90a47a75-0b9e-4e18-9911-c55bc682c0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E4972E-F41F-49C7-88A1-D34A67CCC30C}">
  <ds:schemaRefs>
    <ds:schemaRef ds:uri="323e7946-d1e9-40c3-b7b8-8d59b4e6b4ad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0a47a75-0b9e-4e18-9911-c55bc682c04b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BE90989-A002-41E8-84BE-71E6AA53A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AAE7C-DA2A-4E6D-9BC0-DEC4859D2AEB}">
  <ds:schemaRefs>
    <ds:schemaRef ds:uri="323e7946-d1e9-40c3-b7b8-8d59b4e6b4ad"/>
    <ds:schemaRef ds:uri="90a47a75-0b9e-4e18-9911-c55bc682c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242</Words>
  <Application>Microsoft Office PowerPoint</Application>
  <PresentationFormat>Panorámica</PresentationFormat>
  <Paragraphs>96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Porras Zapata</dc:creator>
  <cp:lastModifiedBy>USER</cp:lastModifiedBy>
  <cp:revision>92</cp:revision>
  <dcterms:created xsi:type="dcterms:W3CDTF">2021-09-06T20:35:21Z</dcterms:created>
  <dcterms:modified xsi:type="dcterms:W3CDTF">2023-12-14T22:11:35Z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0x010100AAE5476DEC1A3B46A05F51D1706F917B</vt:lpwstr>
  </property>
  <property fmtid="{D5CDD505-2E9C-101B-9397-08002B2CF9AE}" pid="3" name="MediaServiceImageTags">
    <vt:lpwstr/>
  </property>
</Properties>
</file>