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60"/>
  </p:normalViewPr>
  <p:slideViewPr>
    <p:cSldViewPr snapToGrid="0">
      <p:cViewPr varScale="1">
        <p:scale>
          <a:sx n="68" d="100"/>
          <a:sy n="68" d="100"/>
        </p:scale>
        <p:origin x="8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18153-ECA3-437C-AD11-9052C78E21FF}" type="datetimeFigureOut">
              <a:rPr lang="es-MX" smtClean="0"/>
              <a:t>10/08/2021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AD484-770F-45CA-9261-A0560BC2F7B7}" type="slidenum">
              <a:rPr lang="es-MX" smtClean="0"/>
              <a:t>‹Nº›</a:t>
            </a:fld>
            <a:endParaRPr lang="es-MX"/>
          </a:p>
        </p:txBody>
      </p:sp>
    </p:spTree>
    <p:extLst>
      <p:ext uri="{BB962C8B-B14F-4D97-AF65-F5344CB8AC3E}">
        <p14:creationId xmlns:p14="http://schemas.microsoft.com/office/powerpoint/2010/main" val="124923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mj-lt"/>
              <a:buAutoNum type="arabicPeriod"/>
            </a:pPr>
            <a:r>
              <a:rPr lang="es-MX" b="1" i="0" dirty="0">
                <a:solidFill>
                  <a:srgbClr val="171717"/>
                </a:solidFill>
                <a:effectLst/>
                <a:latin typeface="Segoe UI" panose="020B0502040204020203" pitchFamily="34" charset="0"/>
              </a:rPr>
              <a:t>Cinta de opciones</a:t>
            </a:r>
            <a:r>
              <a:rPr lang="es-MX" b="0" i="0" dirty="0">
                <a:solidFill>
                  <a:srgbClr val="171717"/>
                </a:solidFill>
                <a:effectLst/>
                <a:latin typeface="Segoe UI" panose="020B0502040204020203" pitchFamily="34" charset="0"/>
              </a:rPr>
              <a:t>: muestra las tareas comunes asociadas con los informes y las visualizaciones.</a:t>
            </a:r>
          </a:p>
          <a:p>
            <a:pPr algn="l">
              <a:buFont typeface="+mj-lt"/>
              <a:buAutoNum type="arabicPeriod"/>
            </a:pPr>
            <a:r>
              <a:rPr lang="es-MX" b="1" i="0" dirty="0">
                <a:solidFill>
                  <a:srgbClr val="171717"/>
                </a:solidFill>
                <a:effectLst/>
                <a:latin typeface="Segoe UI" panose="020B0502040204020203" pitchFamily="34" charset="0"/>
              </a:rPr>
              <a:t>Vista Informe o lienzo</a:t>
            </a:r>
            <a:r>
              <a:rPr lang="es-MX" b="0" i="0" dirty="0">
                <a:solidFill>
                  <a:srgbClr val="171717"/>
                </a:solidFill>
                <a:effectLst/>
                <a:latin typeface="Segoe UI" panose="020B0502040204020203" pitchFamily="34" charset="0"/>
              </a:rPr>
              <a:t>: donde se crean y se organizan las visualizaciones.</a:t>
            </a:r>
          </a:p>
          <a:p>
            <a:pPr marL="742950" lvl="1" indent="-285750" algn="l">
              <a:buFont typeface="+mj-lt"/>
              <a:buAutoNum type="arabicPeriod"/>
            </a:pPr>
            <a:r>
              <a:rPr lang="es-MX" b="0" i="0" dirty="0">
                <a:solidFill>
                  <a:srgbClr val="171717"/>
                </a:solidFill>
                <a:effectLst/>
                <a:latin typeface="Segoe UI" panose="020B0502040204020203" pitchFamily="34" charset="0"/>
              </a:rPr>
              <a:t>La </a:t>
            </a:r>
            <a:r>
              <a:rPr lang="es-MX" b="1" i="0" dirty="0">
                <a:solidFill>
                  <a:srgbClr val="171717"/>
                </a:solidFill>
                <a:effectLst/>
                <a:latin typeface="Segoe UI" panose="020B0502040204020203" pitchFamily="34" charset="0"/>
              </a:rPr>
              <a:t>Vista de datos</a:t>
            </a:r>
            <a:r>
              <a:rPr lang="es-MX" b="0" i="0" dirty="0">
                <a:solidFill>
                  <a:srgbClr val="171717"/>
                </a:solidFill>
                <a:effectLst/>
                <a:latin typeface="Segoe UI" panose="020B0502040204020203" pitchFamily="34" charset="0"/>
              </a:rPr>
              <a:t> le permite ver todos los datos disponibles en el informe. Es una manera fácil de comprobar rápidamente los tipos de datos y validarlos.</a:t>
            </a:r>
          </a:p>
          <a:p>
            <a:pPr marL="742950" lvl="1" indent="-285750" algn="l">
              <a:buFont typeface="+mj-lt"/>
              <a:buAutoNum type="arabicPeriod"/>
            </a:pPr>
            <a:r>
              <a:rPr lang="es-MX" b="0" i="0" dirty="0">
                <a:solidFill>
                  <a:srgbClr val="171717"/>
                </a:solidFill>
                <a:effectLst/>
                <a:latin typeface="Segoe UI" panose="020B0502040204020203" pitchFamily="34" charset="0"/>
              </a:rPr>
              <a:t>La </a:t>
            </a:r>
            <a:r>
              <a:rPr lang="es-MX" b="1" i="0" dirty="0">
                <a:solidFill>
                  <a:srgbClr val="171717"/>
                </a:solidFill>
                <a:effectLst/>
                <a:latin typeface="Segoe UI" panose="020B0502040204020203" pitchFamily="34" charset="0"/>
              </a:rPr>
              <a:t>Vista de modelo</a:t>
            </a:r>
            <a:r>
              <a:rPr lang="es-MX" b="0" i="0" dirty="0">
                <a:solidFill>
                  <a:srgbClr val="171717"/>
                </a:solidFill>
                <a:effectLst/>
                <a:latin typeface="Segoe UI" panose="020B0502040204020203" pitchFamily="34" charset="0"/>
              </a:rPr>
              <a:t> le permite establecer visualmente la relación entre las tablas o los elementos. Una relación es donde dos o más tablas se vinculan entre sí porque contienen datos relacionados. Así se permite a los usuarios ejecutar consultas de datos relacionados en varias tablas.</a:t>
            </a:r>
          </a:p>
          <a:p>
            <a:pPr algn="l">
              <a:buFont typeface="+mj-lt"/>
              <a:buAutoNum type="arabicPeriod"/>
            </a:pPr>
            <a:r>
              <a:rPr lang="es-MX" b="1" i="0" dirty="0">
                <a:solidFill>
                  <a:srgbClr val="171717"/>
                </a:solidFill>
                <a:effectLst/>
                <a:latin typeface="Segoe UI" panose="020B0502040204020203" pitchFamily="34" charset="0"/>
              </a:rPr>
              <a:t>Pestaña Páginas</a:t>
            </a:r>
            <a:r>
              <a:rPr lang="es-MX" b="0" i="0" dirty="0">
                <a:solidFill>
                  <a:srgbClr val="171717"/>
                </a:solidFill>
                <a:effectLst/>
                <a:latin typeface="Segoe UI" panose="020B0502040204020203" pitchFamily="34" charset="0"/>
              </a:rPr>
              <a:t>: ubicada en la parte inferior de la página, en esta área se seleccionaría o agregaría una página de informe.</a:t>
            </a:r>
          </a:p>
          <a:p>
            <a:pPr algn="l">
              <a:buFont typeface="+mj-lt"/>
              <a:buAutoNum type="arabicPeriod"/>
            </a:pPr>
            <a:r>
              <a:rPr lang="es-MX" b="1" i="0" dirty="0">
                <a:solidFill>
                  <a:srgbClr val="171717"/>
                </a:solidFill>
                <a:effectLst/>
                <a:latin typeface="Segoe UI" panose="020B0502040204020203" pitchFamily="34" charset="0"/>
              </a:rPr>
              <a:t>Panel de visualizaciones</a:t>
            </a:r>
            <a:r>
              <a:rPr lang="es-MX" b="0" i="0" dirty="0">
                <a:solidFill>
                  <a:srgbClr val="171717"/>
                </a:solidFill>
                <a:effectLst/>
                <a:latin typeface="Segoe UI" panose="020B0502040204020203" pitchFamily="34" charset="0"/>
              </a:rPr>
              <a:t>: donde puede cambiar las visualizaciones, personalizar los colores o ejes, aplicar filtros, arrastrar campos, etc.</a:t>
            </a:r>
          </a:p>
          <a:p>
            <a:pPr algn="l">
              <a:buFont typeface="+mj-lt"/>
              <a:buAutoNum type="arabicPeriod"/>
            </a:pPr>
            <a:r>
              <a:rPr lang="es-MX" b="1" i="0" dirty="0">
                <a:solidFill>
                  <a:srgbClr val="171717"/>
                </a:solidFill>
                <a:effectLst/>
                <a:latin typeface="Segoe UI" panose="020B0502040204020203" pitchFamily="34" charset="0"/>
              </a:rPr>
              <a:t>Panel Campos</a:t>
            </a:r>
            <a:r>
              <a:rPr lang="es-MX" b="0" i="0" dirty="0">
                <a:solidFill>
                  <a:srgbClr val="171717"/>
                </a:solidFill>
                <a:effectLst/>
                <a:latin typeface="Segoe UI" panose="020B0502040204020203" pitchFamily="34" charset="0"/>
              </a:rPr>
              <a:t>: donde los filtros y los elementos de consulta se pueden arrastrar a la vista </a:t>
            </a:r>
            <a:r>
              <a:rPr lang="es-MX" b="1" i="0" dirty="0">
                <a:solidFill>
                  <a:srgbClr val="171717"/>
                </a:solidFill>
                <a:effectLst/>
                <a:latin typeface="Segoe UI" panose="020B0502040204020203" pitchFamily="34" charset="0"/>
              </a:rPr>
              <a:t>Informe</a:t>
            </a:r>
            <a:r>
              <a:rPr lang="es-MX" b="0" i="0" dirty="0">
                <a:solidFill>
                  <a:srgbClr val="171717"/>
                </a:solidFill>
                <a:effectLst/>
                <a:latin typeface="Segoe UI" panose="020B0502040204020203" pitchFamily="34" charset="0"/>
              </a:rPr>
              <a:t> o al área </a:t>
            </a:r>
            <a:r>
              <a:rPr lang="es-MX" b="1" i="0" dirty="0">
                <a:solidFill>
                  <a:srgbClr val="171717"/>
                </a:solidFill>
                <a:effectLst/>
                <a:latin typeface="Segoe UI" panose="020B0502040204020203" pitchFamily="34" charset="0"/>
              </a:rPr>
              <a:t>Filtros</a:t>
            </a:r>
            <a:r>
              <a:rPr lang="es-MX" b="0" i="0" dirty="0">
                <a:solidFill>
                  <a:srgbClr val="171717"/>
                </a:solidFill>
                <a:effectLst/>
                <a:latin typeface="Segoe UI" panose="020B0502040204020203" pitchFamily="34" charset="0"/>
              </a:rPr>
              <a:t> del panel Visualizaciones.</a:t>
            </a:r>
          </a:p>
          <a:p>
            <a:endParaRPr lang="es-MX" dirty="0"/>
          </a:p>
        </p:txBody>
      </p:sp>
      <p:sp>
        <p:nvSpPr>
          <p:cNvPr id="4" name="Marcador de número de diapositiva 3"/>
          <p:cNvSpPr>
            <a:spLocks noGrp="1"/>
          </p:cNvSpPr>
          <p:nvPr>
            <p:ph type="sldNum" sz="quarter" idx="5"/>
          </p:nvPr>
        </p:nvSpPr>
        <p:spPr/>
        <p:txBody>
          <a:bodyPr/>
          <a:lstStyle/>
          <a:p>
            <a:fld id="{FEFAD484-770F-45CA-9261-A0560BC2F7B7}" type="slidenum">
              <a:rPr lang="es-MX" smtClean="0"/>
              <a:t>8</a:t>
            </a:fld>
            <a:endParaRPr lang="es-MX"/>
          </a:p>
        </p:txBody>
      </p:sp>
    </p:spTree>
    <p:extLst>
      <p:ext uri="{BB962C8B-B14F-4D97-AF65-F5344CB8AC3E}">
        <p14:creationId xmlns:p14="http://schemas.microsoft.com/office/powerpoint/2010/main" val="3578948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mj-lt"/>
              <a:buAutoNum type="arabicPeriod"/>
            </a:pPr>
            <a:r>
              <a:rPr lang="es-MX" b="1" i="0" dirty="0">
                <a:solidFill>
                  <a:srgbClr val="171717"/>
                </a:solidFill>
                <a:effectLst/>
                <a:latin typeface="Segoe UI" panose="020B0502040204020203" pitchFamily="34" charset="0"/>
              </a:rPr>
              <a:t>Cinta de opciones</a:t>
            </a:r>
            <a:r>
              <a:rPr lang="es-MX" b="0" i="0" dirty="0">
                <a:solidFill>
                  <a:srgbClr val="171717"/>
                </a:solidFill>
                <a:effectLst/>
                <a:latin typeface="Segoe UI" panose="020B0502040204020203" pitchFamily="34" charset="0"/>
              </a:rPr>
              <a:t>: muestra las tareas comunes asociadas con los informes y las visualizaciones.</a:t>
            </a:r>
          </a:p>
          <a:p>
            <a:pPr algn="l">
              <a:buFont typeface="+mj-lt"/>
              <a:buAutoNum type="arabicPeriod"/>
            </a:pPr>
            <a:r>
              <a:rPr lang="es-MX" b="1" i="0" dirty="0">
                <a:solidFill>
                  <a:srgbClr val="171717"/>
                </a:solidFill>
                <a:effectLst/>
                <a:latin typeface="Segoe UI" panose="020B0502040204020203" pitchFamily="34" charset="0"/>
              </a:rPr>
              <a:t>Vista Informe o lienzo</a:t>
            </a:r>
            <a:r>
              <a:rPr lang="es-MX" b="0" i="0" dirty="0">
                <a:solidFill>
                  <a:srgbClr val="171717"/>
                </a:solidFill>
                <a:effectLst/>
                <a:latin typeface="Segoe UI" panose="020B0502040204020203" pitchFamily="34" charset="0"/>
              </a:rPr>
              <a:t>: donde se crean y se organizan las visualizaciones.</a:t>
            </a:r>
          </a:p>
          <a:p>
            <a:pPr marL="742950" lvl="1" indent="-285750" algn="l">
              <a:buFont typeface="+mj-lt"/>
              <a:buAutoNum type="arabicPeriod"/>
            </a:pPr>
            <a:r>
              <a:rPr lang="es-MX" b="0" i="0" dirty="0">
                <a:solidFill>
                  <a:srgbClr val="171717"/>
                </a:solidFill>
                <a:effectLst/>
                <a:latin typeface="Segoe UI" panose="020B0502040204020203" pitchFamily="34" charset="0"/>
              </a:rPr>
              <a:t>La </a:t>
            </a:r>
            <a:r>
              <a:rPr lang="es-MX" b="1" i="0" dirty="0">
                <a:solidFill>
                  <a:srgbClr val="171717"/>
                </a:solidFill>
                <a:effectLst/>
                <a:latin typeface="Segoe UI" panose="020B0502040204020203" pitchFamily="34" charset="0"/>
              </a:rPr>
              <a:t>Vista de datos</a:t>
            </a:r>
            <a:r>
              <a:rPr lang="es-MX" b="0" i="0" dirty="0">
                <a:solidFill>
                  <a:srgbClr val="171717"/>
                </a:solidFill>
                <a:effectLst/>
                <a:latin typeface="Segoe UI" panose="020B0502040204020203" pitchFamily="34" charset="0"/>
              </a:rPr>
              <a:t> le permite ver todos los datos disponibles en el informe. Es una manera fácil de comprobar rápidamente los tipos de datos y validarlos.</a:t>
            </a:r>
          </a:p>
          <a:p>
            <a:pPr marL="742950" lvl="1" indent="-285750" algn="l">
              <a:buFont typeface="+mj-lt"/>
              <a:buAutoNum type="arabicPeriod"/>
            </a:pPr>
            <a:r>
              <a:rPr lang="es-MX" b="0" i="0" dirty="0">
                <a:solidFill>
                  <a:srgbClr val="171717"/>
                </a:solidFill>
                <a:effectLst/>
                <a:latin typeface="Segoe UI" panose="020B0502040204020203" pitchFamily="34" charset="0"/>
              </a:rPr>
              <a:t>La </a:t>
            </a:r>
            <a:r>
              <a:rPr lang="es-MX" b="1" i="0" dirty="0">
                <a:solidFill>
                  <a:srgbClr val="171717"/>
                </a:solidFill>
                <a:effectLst/>
                <a:latin typeface="Segoe UI" panose="020B0502040204020203" pitchFamily="34" charset="0"/>
              </a:rPr>
              <a:t>Vista de modelo</a:t>
            </a:r>
            <a:r>
              <a:rPr lang="es-MX" b="0" i="0" dirty="0">
                <a:solidFill>
                  <a:srgbClr val="171717"/>
                </a:solidFill>
                <a:effectLst/>
                <a:latin typeface="Segoe UI" panose="020B0502040204020203" pitchFamily="34" charset="0"/>
              </a:rPr>
              <a:t> le permite establecer visualmente la relación entre las tablas o los elementos. Una relación es donde dos o más tablas se vinculan entre sí porque contienen datos relacionados. Así se permite a los usuarios ejecutar consultas de datos relacionados en varias tablas.</a:t>
            </a:r>
          </a:p>
          <a:p>
            <a:pPr algn="l">
              <a:buFont typeface="+mj-lt"/>
              <a:buAutoNum type="arabicPeriod"/>
            </a:pPr>
            <a:r>
              <a:rPr lang="es-MX" b="1" i="0" dirty="0">
                <a:solidFill>
                  <a:srgbClr val="171717"/>
                </a:solidFill>
                <a:effectLst/>
                <a:latin typeface="Segoe UI" panose="020B0502040204020203" pitchFamily="34" charset="0"/>
              </a:rPr>
              <a:t>Pestaña Páginas</a:t>
            </a:r>
            <a:r>
              <a:rPr lang="es-MX" b="0" i="0" dirty="0">
                <a:solidFill>
                  <a:srgbClr val="171717"/>
                </a:solidFill>
                <a:effectLst/>
                <a:latin typeface="Segoe UI" panose="020B0502040204020203" pitchFamily="34" charset="0"/>
              </a:rPr>
              <a:t>: ubicada en la parte inferior de la página, en esta área se seleccionaría o agregaría una página de informe.</a:t>
            </a:r>
          </a:p>
          <a:p>
            <a:pPr algn="l">
              <a:buFont typeface="+mj-lt"/>
              <a:buAutoNum type="arabicPeriod"/>
            </a:pPr>
            <a:r>
              <a:rPr lang="es-MX" b="1" i="0" dirty="0">
                <a:solidFill>
                  <a:srgbClr val="171717"/>
                </a:solidFill>
                <a:effectLst/>
                <a:latin typeface="Segoe UI" panose="020B0502040204020203" pitchFamily="34" charset="0"/>
              </a:rPr>
              <a:t>Panel de visualizaciones</a:t>
            </a:r>
            <a:r>
              <a:rPr lang="es-MX" b="0" i="0" dirty="0">
                <a:solidFill>
                  <a:srgbClr val="171717"/>
                </a:solidFill>
                <a:effectLst/>
                <a:latin typeface="Segoe UI" panose="020B0502040204020203" pitchFamily="34" charset="0"/>
              </a:rPr>
              <a:t>: donde puede cambiar las visualizaciones, personalizar los colores o ejes, aplicar filtros, arrastrar campos, etc.</a:t>
            </a:r>
          </a:p>
          <a:p>
            <a:pPr algn="l">
              <a:buFont typeface="+mj-lt"/>
              <a:buAutoNum type="arabicPeriod"/>
            </a:pPr>
            <a:r>
              <a:rPr lang="es-MX" b="1" i="0" dirty="0">
                <a:solidFill>
                  <a:srgbClr val="171717"/>
                </a:solidFill>
                <a:effectLst/>
                <a:latin typeface="Segoe UI" panose="020B0502040204020203" pitchFamily="34" charset="0"/>
              </a:rPr>
              <a:t>Panel Campos</a:t>
            </a:r>
            <a:r>
              <a:rPr lang="es-MX" b="0" i="0" dirty="0">
                <a:solidFill>
                  <a:srgbClr val="171717"/>
                </a:solidFill>
                <a:effectLst/>
                <a:latin typeface="Segoe UI" panose="020B0502040204020203" pitchFamily="34" charset="0"/>
              </a:rPr>
              <a:t>: donde los filtros y los elementos de consulta se pueden arrastrar a la vista </a:t>
            </a:r>
            <a:r>
              <a:rPr lang="es-MX" b="1" i="0" dirty="0">
                <a:solidFill>
                  <a:srgbClr val="171717"/>
                </a:solidFill>
                <a:effectLst/>
                <a:latin typeface="Segoe UI" panose="020B0502040204020203" pitchFamily="34" charset="0"/>
              </a:rPr>
              <a:t>Informe</a:t>
            </a:r>
            <a:r>
              <a:rPr lang="es-MX" b="0" i="0" dirty="0">
                <a:solidFill>
                  <a:srgbClr val="171717"/>
                </a:solidFill>
                <a:effectLst/>
                <a:latin typeface="Segoe UI" panose="020B0502040204020203" pitchFamily="34" charset="0"/>
              </a:rPr>
              <a:t> o al área </a:t>
            </a:r>
            <a:r>
              <a:rPr lang="es-MX" b="1" i="0" dirty="0">
                <a:solidFill>
                  <a:srgbClr val="171717"/>
                </a:solidFill>
                <a:effectLst/>
                <a:latin typeface="Segoe UI" panose="020B0502040204020203" pitchFamily="34" charset="0"/>
              </a:rPr>
              <a:t>Filtros</a:t>
            </a:r>
            <a:r>
              <a:rPr lang="es-MX" b="0" i="0" dirty="0">
                <a:solidFill>
                  <a:srgbClr val="171717"/>
                </a:solidFill>
                <a:effectLst/>
                <a:latin typeface="Segoe UI" panose="020B0502040204020203" pitchFamily="34" charset="0"/>
              </a:rPr>
              <a:t> del panel Visualizaciones.</a:t>
            </a:r>
          </a:p>
          <a:p>
            <a:endParaRPr lang="es-MX" dirty="0"/>
          </a:p>
        </p:txBody>
      </p:sp>
      <p:sp>
        <p:nvSpPr>
          <p:cNvPr id="4" name="Marcador de número de diapositiva 3"/>
          <p:cNvSpPr>
            <a:spLocks noGrp="1"/>
          </p:cNvSpPr>
          <p:nvPr>
            <p:ph type="sldNum" sz="quarter" idx="5"/>
          </p:nvPr>
        </p:nvSpPr>
        <p:spPr/>
        <p:txBody>
          <a:bodyPr/>
          <a:lstStyle/>
          <a:p>
            <a:fld id="{FEFAD484-770F-45CA-9261-A0560BC2F7B7}" type="slidenum">
              <a:rPr lang="es-MX" smtClean="0"/>
              <a:t>9</a:t>
            </a:fld>
            <a:endParaRPr lang="es-MX"/>
          </a:p>
        </p:txBody>
      </p:sp>
    </p:spTree>
    <p:extLst>
      <p:ext uri="{BB962C8B-B14F-4D97-AF65-F5344CB8AC3E}">
        <p14:creationId xmlns:p14="http://schemas.microsoft.com/office/powerpoint/2010/main" val="411194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mj-lt"/>
              <a:buAutoNum type="arabicPeriod"/>
            </a:pPr>
            <a:r>
              <a:rPr lang="es-MX" b="1" i="0" dirty="0">
                <a:solidFill>
                  <a:srgbClr val="171717"/>
                </a:solidFill>
                <a:effectLst/>
                <a:latin typeface="Segoe UI" panose="020B0502040204020203" pitchFamily="34" charset="0"/>
              </a:rPr>
              <a:t>Cinta de opciones</a:t>
            </a:r>
            <a:r>
              <a:rPr lang="es-MX" b="0" i="0" dirty="0">
                <a:solidFill>
                  <a:srgbClr val="171717"/>
                </a:solidFill>
                <a:effectLst/>
                <a:latin typeface="Segoe UI" panose="020B0502040204020203" pitchFamily="34" charset="0"/>
              </a:rPr>
              <a:t>: muestra las tareas comunes asociadas con los informes y las visualizaciones.</a:t>
            </a:r>
          </a:p>
          <a:p>
            <a:pPr algn="l">
              <a:buFont typeface="+mj-lt"/>
              <a:buAutoNum type="arabicPeriod"/>
            </a:pPr>
            <a:r>
              <a:rPr lang="es-MX" b="1" i="0" dirty="0">
                <a:solidFill>
                  <a:srgbClr val="171717"/>
                </a:solidFill>
                <a:effectLst/>
                <a:latin typeface="Segoe UI" panose="020B0502040204020203" pitchFamily="34" charset="0"/>
              </a:rPr>
              <a:t>Vista Informe o lienzo</a:t>
            </a:r>
            <a:r>
              <a:rPr lang="es-MX" b="0" i="0" dirty="0">
                <a:solidFill>
                  <a:srgbClr val="171717"/>
                </a:solidFill>
                <a:effectLst/>
                <a:latin typeface="Segoe UI" panose="020B0502040204020203" pitchFamily="34" charset="0"/>
              </a:rPr>
              <a:t>: donde se crean y se organizan las visualizaciones.</a:t>
            </a:r>
          </a:p>
          <a:p>
            <a:pPr marL="742950" lvl="1" indent="-285750" algn="l">
              <a:buFont typeface="+mj-lt"/>
              <a:buAutoNum type="arabicPeriod"/>
            </a:pPr>
            <a:r>
              <a:rPr lang="es-MX" b="0" i="0" dirty="0">
                <a:solidFill>
                  <a:srgbClr val="171717"/>
                </a:solidFill>
                <a:effectLst/>
                <a:latin typeface="Segoe UI" panose="020B0502040204020203" pitchFamily="34" charset="0"/>
              </a:rPr>
              <a:t>La </a:t>
            </a:r>
            <a:r>
              <a:rPr lang="es-MX" b="1" i="0" dirty="0">
                <a:solidFill>
                  <a:srgbClr val="171717"/>
                </a:solidFill>
                <a:effectLst/>
                <a:latin typeface="Segoe UI" panose="020B0502040204020203" pitchFamily="34" charset="0"/>
              </a:rPr>
              <a:t>Vista de datos</a:t>
            </a:r>
            <a:r>
              <a:rPr lang="es-MX" b="0" i="0" dirty="0">
                <a:solidFill>
                  <a:srgbClr val="171717"/>
                </a:solidFill>
                <a:effectLst/>
                <a:latin typeface="Segoe UI" panose="020B0502040204020203" pitchFamily="34" charset="0"/>
              </a:rPr>
              <a:t> le permite ver todos los datos disponibles en el informe. Es una manera fácil de comprobar rápidamente los tipos de datos y validarlos.</a:t>
            </a:r>
          </a:p>
          <a:p>
            <a:pPr marL="742950" lvl="1" indent="-285750" algn="l">
              <a:buFont typeface="+mj-lt"/>
              <a:buAutoNum type="arabicPeriod"/>
            </a:pPr>
            <a:r>
              <a:rPr lang="es-MX" b="0" i="0" dirty="0">
                <a:solidFill>
                  <a:srgbClr val="171717"/>
                </a:solidFill>
                <a:effectLst/>
                <a:latin typeface="Segoe UI" panose="020B0502040204020203" pitchFamily="34" charset="0"/>
              </a:rPr>
              <a:t>La </a:t>
            </a:r>
            <a:r>
              <a:rPr lang="es-MX" b="1" i="0" dirty="0">
                <a:solidFill>
                  <a:srgbClr val="171717"/>
                </a:solidFill>
                <a:effectLst/>
                <a:latin typeface="Segoe UI" panose="020B0502040204020203" pitchFamily="34" charset="0"/>
              </a:rPr>
              <a:t>Vista de modelo</a:t>
            </a:r>
            <a:r>
              <a:rPr lang="es-MX" b="0" i="0" dirty="0">
                <a:solidFill>
                  <a:srgbClr val="171717"/>
                </a:solidFill>
                <a:effectLst/>
                <a:latin typeface="Segoe UI" panose="020B0502040204020203" pitchFamily="34" charset="0"/>
              </a:rPr>
              <a:t> le permite establecer visualmente la relación entre las tablas o los elementos. Una relación es donde dos o más tablas se vinculan entre sí porque contienen datos relacionados. Así se permite a los usuarios ejecutar consultas de datos relacionados en varias tablas.</a:t>
            </a:r>
          </a:p>
          <a:p>
            <a:pPr algn="l">
              <a:buFont typeface="+mj-lt"/>
              <a:buAutoNum type="arabicPeriod"/>
            </a:pPr>
            <a:r>
              <a:rPr lang="es-MX" b="1" i="0" dirty="0">
                <a:solidFill>
                  <a:srgbClr val="171717"/>
                </a:solidFill>
                <a:effectLst/>
                <a:latin typeface="Segoe UI" panose="020B0502040204020203" pitchFamily="34" charset="0"/>
              </a:rPr>
              <a:t>Pestaña Páginas</a:t>
            </a:r>
            <a:r>
              <a:rPr lang="es-MX" b="0" i="0" dirty="0">
                <a:solidFill>
                  <a:srgbClr val="171717"/>
                </a:solidFill>
                <a:effectLst/>
                <a:latin typeface="Segoe UI" panose="020B0502040204020203" pitchFamily="34" charset="0"/>
              </a:rPr>
              <a:t>: ubicada en la parte inferior de la página, en esta área se seleccionaría o agregaría una página de informe.</a:t>
            </a:r>
          </a:p>
          <a:p>
            <a:pPr algn="l">
              <a:buFont typeface="+mj-lt"/>
              <a:buAutoNum type="arabicPeriod"/>
            </a:pPr>
            <a:r>
              <a:rPr lang="es-MX" b="1" i="0" dirty="0">
                <a:solidFill>
                  <a:srgbClr val="171717"/>
                </a:solidFill>
                <a:effectLst/>
                <a:latin typeface="Segoe UI" panose="020B0502040204020203" pitchFamily="34" charset="0"/>
              </a:rPr>
              <a:t>Panel de visualizaciones</a:t>
            </a:r>
            <a:r>
              <a:rPr lang="es-MX" b="0" i="0" dirty="0">
                <a:solidFill>
                  <a:srgbClr val="171717"/>
                </a:solidFill>
                <a:effectLst/>
                <a:latin typeface="Segoe UI" panose="020B0502040204020203" pitchFamily="34" charset="0"/>
              </a:rPr>
              <a:t>: donde puede cambiar las visualizaciones, personalizar los colores o ejes, aplicar filtros, arrastrar campos, etc.</a:t>
            </a:r>
          </a:p>
          <a:p>
            <a:pPr algn="l">
              <a:buFont typeface="+mj-lt"/>
              <a:buAutoNum type="arabicPeriod"/>
            </a:pPr>
            <a:r>
              <a:rPr lang="es-MX" b="1" i="0" dirty="0">
                <a:solidFill>
                  <a:srgbClr val="171717"/>
                </a:solidFill>
                <a:effectLst/>
                <a:latin typeface="Segoe UI" panose="020B0502040204020203" pitchFamily="34" charset="0"/>
              </a:rPr>
              <a:t>Panel Campos</a:t>
            </a:r>
            <a:r>
              <a:rPr lang="es-MX" b="0" i="0" dirty="0">
                <a:solidFill>
                  <a:srgbClr val="171717"/>
                </a:solidFill>
                <a:effectLst/>
                <a:latin typeface="Segoe UI" panose="020B0502040204020203" pitchFamily="34" charset="0"/>
              </a:rPr>
              <a:t>: donde los filtros y los elementos de consulta se pueden arrastrar a la vista </a:t>
            </a:r>
            <a:r>
              <a:rPr lang="es-MX" b="1" i="0" dirty="0">
                <a:solidFill>
                  <a:srgbClr val="171717"/>
                </a:solidFill>
                <a:effectLst/>
                <a:latin typeface="Segoe UI" panose="020B0502040204020203" pitchFamily="34" charset="0"/>
              </a:rPr>
              <a:t>Informe</a:t>
            </a:r>
            <a:r>
              <a:rPr lang="es-MX" b="0" i="0" dirty="0">
                <a:solidFill>
                  <a:srgbClr val="171717"/>
                </a:solidFill>
                <a:effectLst/>
                <a:latin typeface="Segoe UI" panose="020B0502040204020203" pitchFamily="34" charset="0"/>
              </a:rPr>
              <a:t> o al área </a:t>
            </a:r>
            <a:r>
              <a:rPr lang="es-MX" b="1" i="0" dirty="0">
                <a:solidFill>
                  <a:srgbClr val="171717"/>
                </a:solidFill>
                <a:effectLst/>
                <a:latin typeface="Segoe UI" panose="020B0502040204020203" pitchFamily="34" charset="0"/>
              </a:rPr>
              <a:t>Filtros</a:t>
            </a:r>
            <a:r>
              <a:rPr lang="es-MX" b="0" i="0" dirty="0">
                <a:solidFill>
                  <a:srgbClr val="171717"/>
                </a:solidFill>
                <a:effectLst/>
                <a:latin typeface="Segoe UI" panose="020B0502040204020203" pitchFamily="34" charset="0"/>
              </a:rPr>
              <a:t> del panel Visualizaciones.</a:t>
            </a:r>
          </a:p>
          <a:p>
            <a:endParaRPr lang="es-MX" dirty="0"/>
          </a:p>
        </p:txBody>
      </p:sp>
      <p:sp>
        <p:nvSpPr>
          <p:cNvPr id="4" name="Marcador de número de diapositiva 3"/>
          <p:cNvSpPr>
            <a:spLocks noGrp="1"/>
          </p:cNvSpPr>
          <p:nvPr>
            <p:ph type="sldNum" sz="quarter" idx="5"/>
          </p:nvPr>
        </p:nvSpPr>
        <p:spPr/>
        <p:txBody>
          <a:bodyPr/>
          <a:lstStyle/>
          <a:p>
            <a:fld id="{FEFAD484-770F-45CA-9261-A0560BC2F7B7}" type="slidenum">
              <a:rPr lang="es-MX" smtClean="0"/>
              <a:t>10</a:t>
            </a:fld>
            <a:endParaRPr lang="es-MX"/>
          </a:p>
        </p:txBody>
      </p:sp>
    </p:spTree>
    <p:extLst>
      <p:ext uri="{BB962C8B-B14F-4D97-AF65-F5344CB8AC3E}">
        <p14:creationId xmlns:p14="http://schemas.microsoft.com/office/powerpoint/2010/main" val="352360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mj-lt"/>
              <a:buAutoNum type="arabicPeriod"/>
            </a:pPr>
            <a:r>
              <a:rPr lang="es-MX" b="1" i="0" dirty="0">
                <a:solidFill>
                  <a:srgbClr val="171717"/>
                </a:solidFill>
                <a:effectLst/>
                <a:latin typeface="Segoe UI" panose="020B0502040204020203" pitchFamily="34" charset="0"/>
              </a:rPr>
              <a:t>Cinta de opciones</a:t>
            </a:r>
            <a:r>
              <a:rPr lang="es-MX" b="0" i="0" dirty="0">
                <a:solidFill>
                  <a:srgbClr val="171717"/>
                </a:solidFill>
                <a:effectLst/>
                <a:latin typeface="Segoe UI" panose="020B0502040204020203" pitchFamily="34" charset="0"/>
              </a:rPr>
              <a:t>: muestra las tareas comunes asociadas con los informes y las visualizaciones.</a:t>
            </a:r>
          </a:p>
          <a:p>
            <a:pPr algn="l">
              <a:buFont typeface="+mj-lt"/>
              <a:buAutoNum type="arabicPeriod"/>
            </a:pPr>
            <a:r>
              <a:rPr lang="es-MX" b="1" i="0" dirty="0">
                <a:solidFill>
                  <a:srgbClr val="171717"/>
                </a:solidFill>
                <a:effectLst/>
                <a:latin typeface="Segoe UI" panose="020B0502040204020203" pitchFamily="34" charset="0"/>
              </a:rPr>
              <a:t>Vista Informe o lienzo</a:t>
            </a:r>
            <a:r>
              <a:rPr lang="es-MX" b="0" i="0" dirty="0">
                <a:solidFill>
                  <a:srgbClr val="171717"/>
                </a:solidFill>
                <a:effectLst/>
                <a:latin typeface="Segoe UI" panose="020B0502040204020203" pitchFamily="34" charset="0"/>
              </a:rPr>
              <a:t>: donde se crean y se organizan las visualizaciones.</a:t>
            </a:r>
          </a:p>
          <a:p>
            <a:pPr marL="742950" lvl="1" indent="-285750" algn="l">
              <a:buFont typeface="+mj-lt"/>
              <a:buAutoNum type="arabicPeriod"/>
            </a:pPr>
            <a:r>
              <a:rPr lang="es-MX" b="0" i="0" dirty="0">
                <a:solidFill>
                  <a:srgbClr val="171717"/>
                </a:solidFill>
                <a:effectLst/>
                <a:latin typeface="Segoe UI" panose="020B0502040204020203" pitchFamily="34" charset="0"/>
              </a:rPr>
              <a:t>La </a:t>
            </a:r>
            <a:r>
              <a:rPr lang="es-MX" b="1" i="0" dirty="0">
                <a:solidFill>
                  <a:srgbClr val="171717"/>
                </a:solidFill>
                <a:effectLst/>
                <a:latin typeface="Segoe UI" panose="020B0502040204020203" pitchFamily="34" charset="0"/>
              </a:rPr>
              <a:t>Vista de datos</a:t>
            </a:r>
            <a:r>
              <a:rPr lang="es-MX" b="0" i="0" dirty="0">
                <a:solidFill>
                  <a:srgbClr val="171717"/>
                </a:solidFill>
                <a:effectLst/>
                <a:latin typeface="Segoe UI" panose="020B0502040204020203" pitchFamily="34" charset="0"/>
              </a:rPr>
              <a:t> le permite ver todos los datos disponibles en el informe. Es una manera fácil de comprobar rápidamente los tipos de datos y validarlos.</a:t>
            </a:r>
          </a:p>
          <a:p>
            <a:pPr marL="742950" lvl="1" indent="-285750" algn="l">
              <a:buFont typeface="+mj-lt"/>
              <a:buAutoNum type="arabicPeriod"/>
            </a:pPr>
            <a:r>
              <a:rPr lang="es-MX" b="0" i="0" dirty="0">
                <a:solidFill>
                  <a:srgbClr val="171717"/>
                </a:solidFill>
                <a:effectLst/>
                <a:latin typeface="Segoe UI" panose="020B0502040204020203" pitchFamily="34" charset="0"/>
              </a:rPr>
              <a:t>La </a:t>
            </a:r>
            <a:r>
              <a:rPr lang="es-MX" b="1" i="0" dirty="0">
                <a:solidFill>
                  <a:srgbClr val="171717"/>
                </a:solidFill>
                <a:effectLst/>
                <a:latin typeface="Segoe UI" panose="020B0502040204020203" pitchFamily="34" charset="0"/>
              </a:rPr>
              <a:t>Vista de modelo</a:t>
            </a:r>
            <a:r>
              <a:rPr lang="es-MX" b="0" i="0" dirty="0">
                <a:solidFill>
                  <a:srgbClr val="171717"/>
                </a:solidFill>
                <a:effectLst/>
                <a:latin typeface="Segoe UI" panose="020B0502040204020203" pitchFamily="34" charset="0"/>
              </a:rPr>
              <a:t> le permite establecer visualmente la relación entre las tablas o los elementos. Una relación es donde dos o más tablas se vinculan entre sí porque contienen datos relacionados. Así se permite a los usuarios ejecutar consultas de datos relacionados en varias tablas.</a:t>
            </a:r>
          </a:p>
          <a:p>
            <a:pPr algn="l">
              <a:buFont typeface="+mj-lt"/>
              <a:buAutoNum type="arabicPeriod"/>
            </a:pPr>
            <a:r>
              <a:rPr lang="es-MX" b="1" i="0" dirty="0">
                <a:solidFill>
                  <a:srgbClr val="171717"/>
                </a:solidFill>
                <a:effectLst/>
                <a:latin typeface="Segoe UI" panose="020B0502040204020203" pitchFamily="34" charset="0"/>
              </a:rPr>
              <a:t>Pestaña Páginas</a:t>
            </a:r>
            <a:r>
              <a:rPr lang="es-MX" b="0" i="0" dirty="0">
                <a:solidFill>
                  <a:srgbClr val="171717"/>
                </a:solidFill>
                <a:effectLst/>
                <a:latin typeface="Segoe UI" panose="020B0502040204020203" pitchFamily="34" charset="0"/>
              </a:rPr>
              <a:t>: ubicada en la parte inferior de la página, en esta área se seleccionaría o agregaría una página de informe.</a:t>
            </a:r>
          </a:p>
          <a:p>
            <a:pPr algn="l">
              <a:buFont typeface="+mj-lt"/>
              <a:buAutoNum type="arabicPeriod"/>
            </a:pPr>
            <a:r>
              <a:rPr lang="es-MX" b="1" i="0" dirty="0">
                <a:solidFill>
                  <a:srgbClr val="171717"/>
                </a:solidFill>
                <a:effectLst/>
                <a:latin typeface="Segoe UI" panose="020B0502040204020203" pitchFamily="34" charset="0"/>
              </a:rPr>
              <a:t>Panel de visualizaciones</a:t>
            </a:r>
            <a:r>
              <a:rPr lang="es-MX" b="0" i="0" dirty="0">
                <a:solidFill>
                  <a:srgbClr val="171717"/>
                </a:solidFill>
                <a:effectLst/>
                <a:latin typeface="Segoe UI" panose="020B0502040204020203" pitchFamily="34" charset="0"/>
              </a:rPr>
              <a:t>: donde puede cambiar las visualizaciones, personalizar los colores o ejes, aplicar filtros, arrastrar campos, etc.</a:t>
            </a:r>
          </a:p>
          <a:p>
            <a:pPr algn="l">
              <a:buFont typeface="+mj-lt"/>
              <a:buAutoNum type="arabicPeriod"/>
            </a:pPr>
            <a:r>
              <a:rPr lang="es-MX" b="1" i="0" dirty="0">
                <a:solidFill>
                  <a:srgbClr val="171717"/>
                </a:solidFill>
                <a:effectLst/>
                <a:latin typeface="Segoe UI" panose="020B0502040204020203" pitchFamily="34" charset="0"/>
              </a:rPr>
              <a:t>Panel Campos</a:t>
            </a:r>
            <a:r>
              <a:rPr lang="es-MX" b="0" i="0" dirty="0">
                <a:solidFill>
                  <a:srgbClr val="171717"/>
                </a:solidFill>
                <a:effectLst/>
                <a:latin typeface="Segoe UI" panose="020B0502040204020203" pitchFamily="34" charset="0"/>
              </a:rPr>
              <a:t>: donde los filtros y los elementos de consulta se pueden arrastrar a la vista </a:t>
            </a:r>
            <a:r>
              <a:rPr lang="es-MX" b="1" i="0" dirty="0">
                <a:solidFill>
                  <a:srgbClr val="171717"/>
                </a:solidFill>
                <a:effectLst/>
                <a:latin typeface="Segoe UI" panose="020B0502040204020203" pitchFamily="34" charset="0"/>
              </a:rPr>
              <a:t>Informe</a:t>
            </a:r>
            <a:r>
              <a:rPr lang="es-MX" b="0" i="0" dirty="0">
                <a:solidFill>
                  <a:srgbClr val="171717"/>
                </a:solidFill>
                <a:effectLst/>
                <a:latin typeface="Segoe UI" panose="020B0502040204020203" pitchFamily="34" charset="0"/>
              </a:rPr>
              <a:t> o al área </a:t>
            </a:r>
            <a:r>
              <a:rPr lang="es-MX" b="1" i="0" dirty="0">
                <a:solidFill>
                  <a:srgbClr val="171717"/>
                </a:solidFill>
                <a:effectLst/>
                <a:latin typeface="Segoe UI" panose="020B0502040204020203" pitchFamily="34" charset="0"/>
              </a:rPr>
              <a:t>Filtros</a:t>
            </a:r>
            <a:r>
              <a:rPr lang="es-MX" b="0" i="0" dirty="0">
                <a:solidFill>
                  <a:srgbClr val="171717"/>
                </a:solidFill>
                <a:effectLst/>
                <a:latin typeface="Segoe UI" panose="020B0502040204020203" pitchFamily="34" charset="0"/>
              </a:rPr>
              <a:t> del panel Visualizaciones.</a:t>
            </a:r>
          </a:p>
          <a:p>
            <a:endParaRPr lang="es-MX" dirty="0"/>
          </a:p>
        </p:txBody>
      </p:sp>
      <p:sp>
        <p:nvSpPr>
          <p:cNvPr id="4" name="Marcador de número de diapositiva 3"/>
          <p:cNvSpPr>
            <a:spLocks noGrp="1"/>
          </p:cNvSpPr>
          <p:nvPr>
            <p:ph type="sldNum" sz="quarter" idx="5"/>
          </p:nvPr>
        </p:nvSpPr>
        <p:spPr/>
        <p:txBody>
          <a:bodyPr/>
          <a:lstStyle/>
          <a:p>
            <a:fld id="{FEFAD484-770F-45CA-9261-A0560BC2F7B7}" type="slidenum">
              <a:rPr lang="es-MX" smtClean="0"/>
              <a:t>11</a:t>
            </a:fld>
            <a:endParaRPr lang="es-MX"/>
          </a:p>
        </p:txBody>
      </p:sp>
    </p:spTree>
    <p:extLst>
      <p:ext uri="{BB962C8B-B14F-4D97-AF65-F5344CB8AC3E}">
        <p14:creationId xmlns:p14="http://schemas.microsoft.com/office/powerpoint/2010/main" val="3671521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mj-lt"/>
              <a:buAutoNum type="arabicPeriod"/>
            </a:pPr>
            <a:r>
              <a:rPr lang="es-MX" b="0" i="0" dirty="0">
                <a:solidFill>
                  <a:srgbClr val="171717"/>
                </a:solidFill>
                <a:effectLst/>
                <a:latin typeface="Segoe UI" panose="020B0502040204020203" pitchFamily="34" charset="0"/>
              </a:rPr>
              <a:t>En la cinta de opciones, los botones activos le permiten interactuar con los datos de la consulta.</a:t>
            </a:r>
          </a:p>
          <a:p>
            <a:pPr algn="l">
              <a:buFont typeface="+mj-lt"/>
              <a:buAutoNum type="arabicPeriod"/>
            </a:pPr>
            <a:r>
              <a:rPr lang="es-MX" b="0" i="0" dirty="0">
                <a:solidFill>
                  <a:srgbClr val="171717"/>
                </a:solidFill>
                <a:effectLst/>
                <a:latin typeface="Segoe UI" panose="020B0502040204020203" pitchFamily="34" charset="0"/>
              </a:rPr>
              <a:t>En el panel de la izquierda, se muestran las consultas (una para cada tabla o entidad) y están disponibles para seleccionarlas, verlas y darles forma.</a:t>
            </a:r>
          </a:p>
          <a:p>
            <a:pPr algn="l">
              <a:buFont typeface="+mj-lt"/>
              <a:buAutoNum type="arabicPeriod"/>
            </a:pPr>
            <a:r>
              <a:rPr lang="es-MX" b="0" i="0" dirty="0">
                <a:solidFill>
                  <a:srgbClr val="171717"/>
                </a:solidFill>
                <a:effectLst/>
                <a:latin typeface="Segoe UI" panose="020B0502040204020203" pitchFamily="34" charset="0"/>
              </a:rPr>
              <a:t>En el panel del control, se muestran los datos de la consulta seleccionada que ya están disponibles para darles forma.</a:t>
            </a:r>
          </a:p>
          <a:p>
            <a:pPr algn="l">
              <a:buFont typeface="+mj-lt"/>
              <a:buAutoNum type="arabicPeriod"/>
            </a:pPr>
            <a:r>
              <a:rPr lang="es-MX" b="0" i="0" dirty="0">
                <a:solidFill>
                  <a:srgbClr val="171717"/>
                </a:solidFill>
                <a:effectLst/>
                <a:latin typeface="Segoe UI" panose="020B0502040204020203" pitchFamily="34" charset="0"/>
              </a:rPr>
              <a:t>La ventana </a:t>
            </a:r>
            <a:r>
              <a:rPr lang="es-MX" b="1" i="0" dirty="0">
                <a:solidFill>
                  <a:srgbClr val="171717"/>
                </a:solidFill>
                <a:effectLst/>
                <a:latin typeface="Segoe UI" panose="020B0502040204020203" pitchFamily="34" charset="0"/>
              </a:rPr>
              <a:t>Configuración de la consulta</a:t>
            </a:r>
            <a:r>
              <a:rPr lang="es-MX" b="0" i="0" dirty="0">
                <a:solidFill>
                  <a:srgbClr val="171717"/>
                </a:solidFill>
                <a:effectLst/>
                <a:latin typeface="Segoe UI" panose="020B0502040204020203" pitchFamily="34" charset="0"/>
              </a:rPr>
              <a:t> muestra las propiedades de la consulta y los pasos aplicados.</a:t>
            </a:r>
          </a:p>
          <a:p>
            <a:endParaRPr lang="es-MX" dirty="0"/>
          </a:p>
        </p:txBody>
      </p:sp>
      <p:sp>
        <p:nvSpPr>
          <p:cNvPr id="4" name="Marcador de número de diapositiva 3"/>
          <p:cNvSpPr>
            <a:spLocks noGrp="1"/>
          </p:cNvSpPr>
          <p:nvPr>
            <p:ph type="sldNum" sz="quarter" idx="5"/>
          </p:nvPr>
        </p:nvSpPr>
        <p:spPr/>
        <p:txBody>
          <a:bodyPr/>
          <a:lstStyle/>
          <a:p>
            <a:fld id="{FEFAD484-770F-45CA-9261-A0560BC2F7B7}" type="slidenum">
              <a:rPr lang="es-MX" smtClean="0"/>
              <a:t>13</a:t>
            </a:fld>
            <a:endParaRPr lang="es-MX"/>
          </a:p>
        </p:txBody>
      </p:sp>
    </p:spTree>
    <p:extLst>
      <p:ext uri="{BB962C8B-B14F-4D97-AF65-F5344CB8AC3E}">
        <p14:creationId xmlns:p14="http://schemas.microsoft.com/office/powerpoint/2010/main" val="2019681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mj-lt"/>
              <a:buAutoNum type="arabicPeriod"/>
            </a:pPr>
            <a:r>
              <a:rPr lang="es-MX" b="0" i="0" dirty="0">
                <a:solidFill>
                  <a:srgbClr val="171717"/>
                </a:solidFill>
                <a:effectLst/>
                <a:latin typeface="Segoe UI" panose="020B0502040204020203" pitchFamily="34" charset="0"/>
              </a:rPr>
              <a:t>En la cinta de opciones, los botones activos le permiten interactuar con los datos de la consulta.</a:t>
            </a:r>
          </a:p>
          <a:p>
            <a:pPr algn="l">
              <a:buFont typeface="+mj-lt"/>
              <a:buAutoNum type="arabicPeriod"/>
            </a:pPr>
            <a:r>
              <a:rPr lang="es-MX" b="0" i="0" dirty="0">
                <a:solidFill>
                  <a:srgbClr val="171717"/>
                </a:solidFill>
                <a:effectLst/>
                <a:latin typeface="Segoe UI" panose="020B0502040204020203" pitchFamily="34" charset="0"/>
              </a:rPr>
              <a:t>En el panel de la izquierda, se muestran las consultas (una para cada tabla o entidad) y están disponibles para seleccionarlas, verlas y darles forma.</a:t>
            </a:r>
          </a:p>
          <a:p>
            <a:pPr algn="l">
              <a:buFont typeface="+mj-lt"/>
              <a:buAutoNum type="arabicPeriod"/>
            </a:pPr>
            <a:r>
              <a:rPr lang="es-MX" b="0" i="0" dirty="0">
                <a:solidFill>
                  <a:srgbClr val="171717"/>
                </a:solidFill>
                <a:effectLst/>
                <a:latin typeface="Segoe UI" panose="020B0502040204020203" pitchFamily="34" charset="0"/>
              </a:rPr>
              <a:t>En el panel del control, se muestran los datos de la consulta seleccionada que ya están disponibles para darles forma.</a:t>
            </a:r>
          </a:p>
          <a:p>
            <a:pPr algn="l">
              <a:buFont typeface="+mj-lt"/>
              <a:buAutoNum type="arabicPeriod"/>
            </a:pPr>
            <a:r>
              <a:rPr lang="es-MX" b="0" i="0" dirty="0">
                <a:solidFill>
                  <a:srgbClr val="171717"/>
                </a:solidFill>
                <a:effectLst/>
                <a:latin typeface="Segoe UI" panose="020B0502040204020203" pitchFamily="34" charset="0"/>
              </a:rPr>
              <a:t>La ventana </a:t>
            </a:r>
            <a:r>
              <a:rPr lang="es-MX" b="1" i="0" dirty="0">
                <a:solidFill>
                  <a:srgbClr val="171717"/>
                </a:solidFill>
                <a:effectLst/>
                <a:latin typeface="Segoe UI" panose="020B0502040204020203" pitchFamily="34" charset="0"/>
              </a:rPr>
              <a:t>Configuración de la consulta</a:t>
            </a:r>
            <a:r>
              <a:rPr lang="es-MX" b="0" i="0" dirty="0">
                <a:solidFill>
                  <a:srgbClr val="171717"/>
                </a:solidFill>
                <a:effectLst/>
                <a:latin typeface="Segoe UI" panose="020B0502040204020203" pitchFamily="34" charset="0"/>
              </a:rPr>
              <a:t> muestra las propiedades de la consulta y los pasos aplicados.</a:t>
            </a:r>
          </a:p>
          <a:p>
            <a:endParaRPr lang="es-MX" dirty="0"/>
          </a:p>
        </p:txBody>
      </p:sp>
      <p:sp>
        <p:nvSpPr>
          <p:cNvPr id="4" name="Marcador de número de diapositiva 3"/>
          <p:cNvSpPr>
            <a:spLocks noGrp="1"/>
          </p:cNvSpPr>
          <p:nvPr>
            <p:ph type="sldNum" sz="quarter" idx="5"/>
          </p:nvPr>
        </p:nvSpPr>
        <p:spPr/>
        <p:txBody>
          <a:bodyPr/>
          <a:lstStyle/>
          <a:p>
            <a:fld id="{FEFAD484-770F-45CA-9261-A0560BC2F7B7}" type="slidenum">
              <a:rPr lang="es-MX" smtClean="0"/>
              <a:t>14</a:t>
            </a:fld>
            <a:endParaRPr lang="es-MX"/>
          </a:p>
        </p:txBody>
      </p:sp>
    </p:spTree>
    <p:extLst>
      <p:ext uri="{BB962C8B-B14F-4D97-AF65-F5344CB8AC3E}">
        <p14:creationId xmlns:p14="http://schemas.microsoft.com/office/powerpoint/2010/main" val="2513370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mj-lt"/>
              <a:buAutoNum type="arabicPeriod"/>
            </a:pPr>
            <a:r>
              <a:rPr lang="es-MX" b="0" i="0" dirty="0">
                <a:solidFill>
                  <a:srgbClr val="171717"/>
                </a:solidFill>
                <a:effectLst/>
                <a:latin typeface="Segoe UI" panose="020B0502040204020203" pitchFamily="34" charset="0"/>
              </a:rPr>
              <a:t>En la cinta de opciones, los botones activos le permiten interactuar con los datos de la consulta.</a:t>
            </a:r>
          </a:p>
          <a:p>
            <a:pPr algn="l">
              <a:buFont typeface="+mj-lt"/>
              <a:buAutoNum type="arabicPeriod"/>
            </a:pPr>
            <a:r>
              <a:rPr lang="es-MX" b="0" i="0" dirty="0">
                <a:solidFill>
                  <a:srgbClr val="171717"/>
                </a:solidFill>
                <a:effectLst/>
                <a:latin typeface="Segoe UI" panose="020B0502040204020203" pitchFamily="34" charset="0"/>
              </a:rPr>
              <a:t>En el panel de la izquierda, se muestran las consultas (una para cada tabla o entidad) y están disponibles para seleccionarlas, verlas y darles forma.</a:t>
            </a:r>
          </a:p>
          <a:p>
            <a:pPr algn="l">
              <a:buFont typeface="+mj-lt"/>
              <a:buAutoNum type="arabicPeriod"/>
            </a:pPr>
            <a:r>
              <a:rPr lang="es-MX" b="0" i="0" dirty="0">
                <a:solidFill>
                  <a:srgbClr val="171717"/>
                </a:solidFill>
                <a:effectLst/>
                <a:latin typeface="Segoe UI" panose="020B0502040204020203" pitchFamily="34" charset="0"/>
              </a:rPr>
              <a:t>En el panel del control, se muestran los datos de la consulta seleccionada que ya están disponibles para darles forma.</a:t>
            </a:r>
          </a:p>
          <a:p>
            <a:pPr algn="l">
              <a:buFont typeface="+mj-lt"/>
              <a:buAutoNum type="arabicPeriod"/>
            </a:pPr>
            <a:r>
              <a:rPr lang="es-MX" b="0" i="0" dirty="0">
                <a:solidFill>
                  <a:srgbClr val="171717"/>
                </a:solidFill>
                <a:effectLst/>
                <a:latin typeface="Segoe UI" panose="020B0502040204020203" pitchFamily="34" charset="0"/>
              </a:rPr>
              <a:t>La ventana </a:t>
            </a:r>
            <a:r>
              <a:rPr lang="es-MX" b="1" i="0" dirty="0">
                <a:solidFill>
                  <a:srgbClr val="171717"/>
                </a:solidFill>
                <a:effectLst/>
                <a:latin typeface="Segoe UI" panose="020B0502040204020203" pitchFamily="34" charset="0"/>
              </a:rPr>
              <a:t>Configuración de la consulta</a:t>
            </a:r>
            <a:r>
              <a:rPr lang="es-MX" b="0" i="0" dirty="0">
                <a:solidFill>
                  <a:srgbClr val="171717"/>
                </a:solidFill>
                <a:effectLst/>
                <a:latin typeface="Segoe UI" panose="020B0502040204020203" pitchFamily="34" charset="0"/>
              </a:rPr>
              <a:t> muestra las propiedades de la consulta y los pasos aplicados.</a:t>
            </a:r>
          </a:p>
          <a:p>
            <a:endParaRPr lang="es-MX" dirty="0"/>
          </a:p>
        </p:txBody>
      </p:sp>
      <p:sp>
        <p:nvSpPr>
          <p:cNvPr id="4" name="Marcador de número de diapositiva 3"/>
          <p:cNvSpPr>
            <a:spLocks noGrp="1"/>
          </p:cNvSpPr>
          <p:nvPr>
            <p:ph type="sldNum" sz="quarter" idx="5"/>
          </p:nvPr>
        </p:nvSpPr>
        <p:spPr/>
        <p:txBody>
          <a:bodyPr/>
          <a:lstStyle/>
          <a:p>
            <a:fld id="{FEFAD484-770F-45CA-9261-A0560BC2F7B7}" type="slidenum">
              <a:rPr lang="es-MX" smtClean="0"/>
              <a:t>15</a:t>
            </a:fld>
            <a:endParaRPr lang="es-MX"/>
          </a:p>
        </p:txBody>
      </p:sp>
    </p:spTree>
    <p:extLst>
      <p:ext uri="{BB962C8B-B14F-4D97-AF65-F5344CB8AC3E}">
        <p14:creationId xmlns:p14="http://schemas.microsoft.com/office/powerpoint/2010/main" val="1975860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2AA3AD-588F-4E11-A1CF-A658EE40965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E86B8538-51F8-4839-A3D1-82DA1B0EE3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63784077-7C00-4A95-94B9-30BC2AF70324}"/>
              </a:ext>
            </a:extLst>
          </p:cNvPr>
          <p:cNvSpPr>
            <a:spLocks noGrp="1"/>
          </p:cNvSpPr>
          <p:nvPr>
            <p:ph type="dt" sz="half" idx="10"/>
          </p:nvPr>
        </p:nvSpPr>
        <p:spPr/>
        <p:txBody>
          <a:bodyPr/>
          <a:lstStyle/>
          <a:p>
            <a:fld id="{2D8D80F1-831B-4E4A-BCC1-B094A496FB40}" type="datetimeFigureOut">
              <a:rPr lang="es-MX" smtClean="0"/>
              <a:t>10/08/2021</a:t>
            </a:fld>
            <a:endParaRPr lang="es-MX"/>
          </a:p>
        </p:txBody>
      </p:sp>
      <p:sp>
        <p:nvSpPr>
          <p:cNvPr id="5" name="Marcador de pie de página 4">
            <a:extLst>
              <a:ext uri="{FF2B5EF4-FFF2-40B4-BE49-F238E27FC236}">
                <a16:creationId xmlns:a16="http://schemas.microsoft.com/office/drawing/2014/main" id="{705E7FD4-11E7-4B10-A82C-143CD9AF040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7516B23-3055-4F58-A89B-6A2BE846BA6A}"/>
              </a:ext>
            </a:extLst>
          </p:cNvPr>
          <p:cNvSpPr>
            <a:spLocks noGrp="1"/>
          </p:cNvSpPr>
          <p:nvPr>
            <p:ph type="sldNum" sz="quarter" idx="12"/>
          </p:nvPr>
        </p:nvSpPr>
        <p:spPr/>
        <p:txBody>
          <a:bodyPr/>
          <a:lstStyle/>
          <a:p>
            <a:fld id="{C7DA21C4-9072-49E6-B175-0EC408B4F9F1}" type="slidenum">
              <a:rPr lang="es-MX" smtClean="0"/>
              <a:t>‹Nº›</a:t>
            </a:fld>
            <a:endParaRPr lang="es-MX"/>
          </a:p>
        </p:txBody>
      </p:sp>
    </p:spTree>
    <p:extLst>
      <p:ext uri="{BB962C8B-B14F-4D97-AF65-F5344CB8AC3E}">
        <p14:creationId xmlns:p14="http://schemas.microsoft.com/office/powerpoint/2010/main" val="428188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6831E9-DE4A-4E3B-AF47-DC86FC3D464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6EAF2A1-A3DD-4C25-8688-6F72D61371A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73B0319-E92E-4859-B6D8-910AE46FBA03}"/>
              </a:ext>
            </a:extLst>
          </p:cNvPr>
          <p:cNvSpPr>
            <a:spLocks noGrp="1"/>
          </p:cNvSpPr>
          <p:nvPr>
            <p:ph type="dt" sz="half" idx="10"/>
          </p:nvPr>
        </p:nvSpPr>
        <p:spPr/>
        <p:txBody>
          <a:bodyPr/>
          <a:lstStyle/>
          <a:p>
            <a:fld id="{2D8D80F1-831B-4E4A-BCC1-B094A496FB40}" type="datetimeFigureOut">
              <a:rPr lang="es-MX" smtClean="0"/>
              <a:t>10/08/2021</a:t>
            </a:fld>
            <a:endParaRPr lang="es-MX"/>
          </a:p>
        </p:txBody>
      </p:sp>
      <p:sp>
        <p:nvSpPr>
          <p:cNvPr id="5" name="Marcador de pie de página 4">
            <a:extLst>
              <a:ext uri="{FF2B5EF4-FFF2-40B4-BE49-F238E27FC236}">
                <a16:creationId xmlns:a16="http://schemas.microsoft.com/office/drawing/2014/main" id="{E8BF082C-E00B-450D-95D6-28FA112B09A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544D25B-9DE5-43B3-9414-0551146F915F}"/>
              </a:ext>
            </a:extLst>
          </p:cNvPr>
          <p:cNvSpPr>
            <a:spLocks noGrp="1"/>
          </p:cNvSpPr>
          <p:nvPr>
            <p:ph type="sldNum" sz="quarter" idx="12"/>
          </p:nvPr>
        </p:nvSpPr>
        <p:spPr/>
        <p:txBody>
          <a:bodyPr/>
          <a:lstStyle/>
          <a:p>
            <a:fld id="{C7DA21C4-9072-49E6-B175-0EC408B4F9F1}" type="slidenum">
              <a:rPr lang="es-MX" smtClean="0"/>
              <a:t>‹Nº›</a:t>
            </a:fld>
            <a:endParaRPr lang="es-MX"/>
          </a:p>
        </p:txBody>
      </p:sp>
    </p:spTree>
    <p:extLst>
      <p:ext uri="{BB962C8B-B14F-4D97-AF65-F5344CB8AC3E}">
        <p14:creationId xmlns:p14="http://schemas.microsoft.com/office/powerpoint/2010/main" val="208397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098E90D-B0FE-4C10-B8AE-0528C436177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993C861-5D2D-496A-931B-32E9DCB5B86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8B32C52-B5B8-40D6-9CD7-2E3FFAAC7BB1}"/>
              </a:ext>
            </a:extLst>
          </p:cNvPr>
          <p:cNvSpPr>
            <a:spLocks noGrp="1"/>
          </p:cNvSpPr>
          <p:nvPr>
            <p:ph type="dt" sz="half" idx="10"/>
          </p:nvPr>
        </p:nvSpPr>
        <p:spPr/>
        <p:txBody>
          <a:bodyPr/>
          <a:lstStyle/>
          <a:p>
            <a:fld id="{2D8D80F1-831B-4E4A-BCC1-B094A496FB40}" type="datetimeFigureOut">
              <a:rPr lang="es-MX" smtClean="0"/>
              <a:t>10/08/2021</a:t>
            </a:fld>
            <a:endParaRPr lang="es-MX"/>
          </a:p>
        </p:txBody>
      </p:sp>
      <p:sp>
        <p:nvSpPr>
          <p:cNvPr id="5" name="Marcador de pie de página 4">
            <a:extLst>
              <a:ext uri="{FF2B5EF4-FFF2-40B4-BE49-F238E27FC236}">
                <a16:creationId xmlns:a16="http://schemas.microsoft.com/office/drawing/2014/main" id="{3FF8146D-076C-4F43-866D-8634152F749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3F30D39-4374-45DD-B61B-FDC99CFDC0D6}"/>
              </a:ext>
            </a:extLst>
          </p:cNvPr>
          <p:cNvSpPr>
            <a:spLocks noGrp="1"/>
          </p:cNvSpPr>
          <p:nvPr>
            <p:ph type="sldNum" sz="quarter" idx="12"/>
          </p:nvPr>
        </p:nvSpPr>
        <p:spPr/>
        <p:txBody>
          <a:bodyPr/>
          <a:lstStyle/>
          <a:p>
            <a:fld id="{C7DA21C4-9072-49E6-B175-0EC408B4F9F1}" type="slidenum">
              <a:rPr lang="es-MX" smtClean="0"/>
              <a:t>‹Nº›</a:t>
            </a:fld>
            <a:endParaRPr lang="es-MX"/>
          </a:p>
        </p:txBody>
      </p:sp>
    </p:spTree>
    <p:extLst>
      <p:ext uri="{BB962C8B-B14F-4D97-AF65-F5344CB8AC3E}">
        <p14:creationId xmlns:p14="http://schemas.microsoft.com/office/powerpoint/2010/main" val="117957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F1E15D-A16A-4089-8CBB-726634EE298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984E313-2EA1-4F71-B600-36C7ACBED82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E8B9084-BFC5-4985-A72B-F82D85FD7E1C}"/>
              </a:ext>
            </a:extLst>
          </p:cNvPr>
          <p:cNvSpPr>
            <a:spLocks noGrp="1"/>
          </p:cNvSpPr>
          <p:nvPr>
            <p:ph type="dt" sz="half" idx="10"/>
          </p:nvPr>
        </p:nvSpPr>
        <p:spPr/>
        <p:txBody>
          <a:bodyPr/>
          <a:lstStyle/>
          <a:p>
            <a:fld id="{2D8D80F1-831B-4E4A-BCC1-B094A496FB40}" type="datetimeFigureOut">
              <a:rPr lang="es-MX" smtClean="0"/>
              <a:t>10/08/2021</a:t>
            </a:fld>
            <a:endParaRPr lang="es-MX"/>
          </a:p>
        </p:txBody>
      </p:sp>
      <p:sp>
        <p:nvSpPr>
          <p:cNvPr id="5" name="Marcador de pie de página 4">
            <a:extLst>
              <a:ext uri="{FF2B5EF4-FFF2-40B4-BE49-F238E27FC236}">
                <a16:creationId xmlns:a16="http://schemas.microsoft.com/office/drawing/2014/main" id="{19CCF59C-D8B6-4533-AE28-BCCF4D0DED6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B32B003-AE71-44C7-A701-A8C038B46BC4}"/>
              </a:ext>
            </a:extLst>
          </p:cNvPr>
          <p:cNvSpPr>
            <a:spLocks noGrp="1"/>
          </p:cNvSpPr>
          <p:nvPr>
            <p:ph type="sldNum" sz="quarter" idx="12"/>
          </p:nvPr>
        </p:nvSpPr>
        <p:spPr/>
        <p:txBody>
          <a:bodyPr/>
          <a:lstStyle/>
          <a:p>
            <a:fld id="{C7DA21C4-9072-49E6-B175-0EC408B4F9F1}" type="slidenum">
              <a:rPr lang="es-MX" smtClean="0"/>
              <a:t>‹Nº›</a:t>
            </a:fld>
            <a:endParaRPr lang="es-MX"/>
          </a:p>
        </p:txBody>
      </p:sp>
    </p:spTree>
    <p:extLst>
      <p:ext uri="{BB962C8B-B14F-4D97-AF65-F5344CB8AC3E}">
        <p14:creationId xmlns:p14="http://schemas.microsoft.com/office/powerpoint/2010/main" val="133622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B0DAED-26E3-4972-ABE1-797D1668833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5875D19-4116-460A-85A5-B3DF994CAD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9514794-E4EB-469C-9086-887BD07C6DAB}"/>
              </a:ext>
            </a:extLst>
          </p:cNvPr>
          <p:cNvSpPr>
            <a:spLocks noGrp="1"/>
          </p:cNvSpPr>
          <p:nvPr>
            <p:ph type="dt" sz="half" idx="10"/>
          </p:nvPr>
        </p:nvSpPr>
        <p:spPr/>
        <p:txBody>
          <a:bodyPr/>
          <a:lstStyle/>
          <a:p>
            <a:fld id="{2D8D80F1-831B-4E4A-BCC1-B094A496FB40}" type="datetimeFigureOut">
              <a:rPr lang="es-MX" smtClean="0"/>
              <a:t>10/08/2021</a:t>
            </a:fld>
            <a:endParaRPr lang="es-MX"/>
          </a:p>
        </p:txBody>
      </p:sp>
      <p:sp>
        <p:nvSpPr>
          <p:cNvPr id="5" name="Marcador de pie de página 4">
            <a:extLst>
              <a:ext uri="{FF2B5EF4-FFF2-40B4-BE49-F238E27FC236}">
                <a16:creationId xmlns:a16="http://schemas.microsoft.com/office/drawing/2014/main" id="{C9484200-478F-4DAC-A723-403A65D16E0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4E95461-2F7A-4764-B4DC-7520B74FDF99}"/>
              </a:ext>
            </a:extLst>
          </p:cNvPr>
          <p:cNvSpPr>
            <a:spLocks noGrp="1"/>
          </p:cNvSpPr>
          <p:nvPr>
            <p:ph type="sldNum" sz="quarter" idx="12"/>
          </p:nvPr>
        </p:nvSpPr>
        <p:spPr/>
        <p:txBody>
          <a:bodyPr/>
          <a:lstStyle/>
          <a:p>
            <a:fld id="{C7DA21C4-9072-49E6-B175-0EC408B4F9F1}" type="slidenum">
              <a:rPr lang="es-MX" smtClean="0"/>
              <a:t>‹Nº›</a:t>
            </a:fld>
            <a:endParaRPr lang="es-MX"/>
          </a:p>
        </p:txBody>
      </p:sp>
    </p:spTree>
    <p:extLst>
      <p:ext uri="{BB962C8B-B14F-4D97-AF65-F5344CB8AC3E}">
        <p14:creationId xmlns:p14="http://schemas.microsoft.com/office/powerpoint/2010/main" val="2418360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A90AE8-4536-4186-AF21-7980761017B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0E43BCC-4E2F-47B4-B88A-931FFA6DC73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696EC1EC-831B-42EE-95DF-9C1ACC933E1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49A6CF0-064D-4285-8FD3-B8F406A755A6}"/>
              </a:ext>
            </a:extLst>
          </p:cNvPr>
          <p:cNvSpPr>
            <a:spLocks noGrp="1"/>
          </p:cNvSpPr>
          <p:nvPr>
            <p:ph type="dt" sz="half" idx="10"/>
          </p:nvPr>
        </p:nvSpPr>
        <p:spPr/>
        <p:txBody>
          <a:bodyPr/>
          <a:lstStyle/>
          <a:p>
            <a:fld id="{2D8D80F1-831B-4E4A-BCC1-B094A496FB40}" type="datetimeFigureOut">
              <a:rPr lang="es-MX" smtClean="0"/>
              <a:t>10/08/2021</a:t>
            </a:fld>
            <a:endParaRPr lang="es-MX"/>
          </a:p>
        </p:txBody>
      </p:sp>
      <p:sp>
        <p:nvSpPr>
          <p:cNvPr id="6" name="Marcador de pie de página 5">
            <a:extLst>
              <a:ext uri="{FF2B5EF4-FFF2-40B4-BE49-F238E27FC236}">
                <a16:creationId xmlns:a16="http://schemas.microsoft.com/office/drawing/2014/main" id="{64A3D461-6FF5-4BD0-9074-80224752840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04043D8-F151-447E-B993-F0947E69E112}"/>
              </a:ext>
            </a:extLst>
          </p:cNvPr>
          <p:cNvSpPr>
            <a:spLocks noGrp="1"/>
          </p:cNvSpPr>
          <p:nvPr>
            <p:ph type="sldNum" sz="quarter" idx="12"/>
          </p:nvPr>
        </p:nvSpPr>
        <p:spPr/>
        <p:txBody>
          <a:bodyPr/>
          <a:lstStyle/>
          <a:p>
            <a:fld id="{C7DA21C4-9072-49E6-B175-0EC408B4F9F1}" type="slidenum">
              <a:rPr lang="es-MX" smtClean="0"/>
              <a:t>‹Nº›</a:t>
            </a:fld>
            <a:endParaRPr lang="es-MX"/>
          </a:p>
        </p:txBody>
      </p:sp>
    </p:spTree>
    <p:extLst>
      <p:ext uri="{BB962C8B-B14F-4D97-AF65-F5344CB8AC3E}">
        <p14:creationId xmlns:p14="http://schemas.microsoft.com/office/powerpoint/2010/main" val="131255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E46E42-DEDE-46DF-BDC8-9CE506348CC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EE5B697-2D96-4E0D-81E3-7BA5069A20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0B4BA42-7787-42A1-B15D-08D2064DDF9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44A47CDD-8396-4FCF-AD90-71B96F8B67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3CF7938-B65C-4C79-BD64-80B00A43E8E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853DF6A6-0571-4DCD-984B-A2AB603377D7}"/>
              </a:ext>
            </a:extLst>
          </p:cNvPr>
          <p:cNvSpPr>
            <a:spLocks noGrp="1"/>
          </p:cNvSpPr>
          <p:nvPr>
            <p:ph type="dt" sz="half" idx="10"/>
          </p:nvPr>
        </p:nvSpPr>
        <p:spPr/>
        <p:txBody>
          <a:bodyPr/>
          <a:lstStyle/>
          <a:p>
            <a:fld id="{2D8D80F1-831B-4E4A-BCC1-B094A496FB40}" type="datetimeFigureOut">
              <a:rPr lang="es-MX" smtClean="0"/>
              <a:t>10/08/2021</a:t>
            </a:fld>
            <a:endParaRPr lang="es-MX"/>
          </a:p>
        </p:txBody>
      </p:sp>
      <p:sp>
        <p:nvSpPr>
          <p:cNvPr id="8" name="Marcador de pie de página 7">
            <a:extLst>
              <a:ext uri="{FF2B5EF4-FFF2-40B4-BE49-F238E27FC236}">
                <a16:creationId xmlns:a16="http://schemas.microsoft.com/office/drawing/2014/main" id="{9C2B2A1D-683B-4E87-9313-0FBDCEA13CD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C934B0C-E241-4575-BB65-8B7C336A195F}"/>
              </a:ext>
            </a:extLst>
          </p:cNvPr>
          <p:cNvSpPr>
            <a:spLocks noGrp="1"/>
          </p:cNvSpPr>
          <p:nvPr>
            <p:ph type="sldNum" sz="quarter" idx="12"/>
          </p:nvPr>
        </p:nvSpPr>
        <p:spPr/>
        <p:txBody>
          <a:bodyPr/>
          <a:lstStyle/>
          <a:p>
            <a:fld id="{C7DA21C4-9072-49E6-B175-0EC408B4F9F1}" type="slidenum">
              <a:rPr lang="es-MX" smtClean="0"/>
              <a:t>‹Nº›</a:t>
            </a:fld>
            <a:endParaRPr lang="es-MX"/>
          </a:p>
        </p:txBody>
      </p:sp>
    </p:spTree>
    <p:extLst>
      <p:ext uri="{BB962C8B-B14F-4D97-AF65-F5344CB8AC3E}">
        <p14:creationId xmlns:p14="http://schemas.microsoft.com/office/powerpoint/2010/main" val="904917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FC450D-0B39-4E54-AF2A-822326CEDA1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0C00733D-24B6-4FDA-927B-EDF3D45E2585}"/>
              </a:ext>
            </a:extLst>
          </p:cNvPr>
          <p:cNvSpPr>
            <a:spLocks noGrp="1"/>
          </p:cNvSpPr>
          <p:nvPr>
            <p:ph type="dt" sz="half" idx="10"/>
          </p:nvPr>
        </p:nvSpPr>
        <p:spPr/>
        <p:txBody>
          <a:bodyPr/>
          <a:lstStyle/>
          <a:p>
            <a:fld id="{2D8D80F1-831B-4E4A-BCC1-B094A496FB40}" type="datetimeFigureOut">
              <a:rPr lang="es-MX" smtClean="0"/>
              <a:t>10/08/2021</a:t>
            </a:fld>
            <a:endParaRPr lang="es-MX"/>
          </a:p>
        </p:txBody>
      </p:sp>
      <p:sp>
        <p:nvSpPr>
          <p:cNvPr id="4" name="Marcador de pie de página 3">
            <a:extLst>
              <a:ext uri="{FF2B5EF4-FFF2-40B4-BE49-F238E27FC236}">
                <a16:creationId xmlns:a16="http://schemas.microsoft.com/office/drawing/2014/main" id="{22AD910D-31DB-47AE-A860-BA5E1DC9ADB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5547320F-FC45-49C1-A948-98FB01DEE03D}"/>
              </a:ext>
            </a:extLst>
          </p:cNvPr>
          <p:cNvSpPr>
            <a:spLocks noGrp="1"/>
          </p:cNvSpPr>
          <p:nvPr>
            <p:ph type="sldNum" sz="quarter" idx="12"/>
          </p:nvPr>
        </p:nvSpPr>
        <p:spPr/>
        <p:txBody>
          <a:bodyPr/>
          <a:lstStyle/>
          <a:p>
            <a:fld id="{C7DA21C4-9072-49E6-B175-0EC408B4F9F1}" type="slidenum">
              <a:rPr lang="es-MX" smtClean="0"/>
              <a:t>‹Nº›</a:t>
            </a:fld>
            <a:endParaRPr lang="es-MX"/>
          </a:p>
        </p:txBody>
      </p:sp>
    </p:spTree>
    <p:extLst>
      <p:ext uri="{BB962C8B-B14F-4D97-AF65-F5344CB8AC3E}">
        <p14:creationId xmlns:p14="http://schemas.microsoft.com/office/powerpoint/2010/main" val="2444681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C563AB7-09C4-4629-A9C1-975E2911D853}"/>
              </a:ext>
            </a:extLst>
          </p:cNvPr>
          <p:cNvSpPr>
            <a:spLocks noGrp="1"/>
          </p:cNvSpPr>
          <p:nvPr>
            <p:ph type="dt" sz="half" idx="10"/>
          </p:nvPr>
        </p:nvSpPr>
        <p:spPr/>
        <p:txBody>
          <a:bodyPr/>
          <a:lstStyle/>
          <a:p>
            <a:fld id="{2D8D80F1-831B-4E4A-BCC1-B094A496FB40}" type="datetimeFigureOut">
              <a:rPr lang="es-MX" smtClean="0"/>
              <a:t>10/08/2021</a:t>
            </a:fld>
            <a:endParaRPr lang="es-MX"/>
          </a:p>
        </p:txBody>
      </p:sp>
      <p:sp>
        <p:nvSpPr>
          <p:cNvPr id="3" name="Marcador de pie de página 2">
            <a:extLst>
              <a:ext uri="{FF2B5EF4-FFF2-40B4-BE49-F238E27FC236}">
                <a16:creationId xmlns:a16="http://schemas.microsoft.com/office/drawing/2014/main" id="{56AC324C-525C-4FDE-8796-FBDB2BB120F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2E5C4516-AED9-46F1-9532-10F4172A44C8}"/>
              </a:ext>
            </a:extLst>
          </p:cNvPr>
          <p:cNvSpPr>
            <a:spLocks noGrp="1"/>
          </p:cNvSpPr>
          <p:nvPr>
            <p:ph type="sldNum" sz="quarter" idx="12"/>
          </p:nvPr>
        </p:nvSpPr>
        <p:spPr/>
        <p:txBody>
          <a:bodyPr/>
          <a:lstStyle/>
          <a:p>
            <a:fld id="{C7DA21C4-9072-49E6-B175-0EC408B4F9F1}" type="slidenum">
              <a:rPr lang="es-MX" smtClean="0"/>
              <a:t>‹Nº›</a:t>
            </a:fld>
            <a:endParaRPr lang="es-MX"/>
          </a:p>
        </p:txBody>
      </p:sp>
    </p:spTree>
    <p:extLst>
      <p:ext uri="{BB962C8B-B14F-4D97-AF65-F5344CB8AC3E}">
        <p14:creationId xmlns:p14="http://schemas.microsoft.com/office/powerpoint/2010/main" val="3585251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4B1C8-A980-4A54-A400-8AC7B080E93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A12D176-B352-4E65-B697-5F14FE7EE7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E7C7B821-61F2-4E29-A7BE-25742486B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864DE27-0D75-4406-85C8-D7EB2F7DAF78}"/>
              </a:ext>
            </a:extLst>
          </p:cNvPr>
          <p:cNvSpPr>
            <a:spLocks noGrp="1"/>
          </p:cNvSpPr>
          <p:nvPr>
            <p:ph type="dt" sz="half" idx="10"/>
          </p:nvPr>
        </p:nvSpPr>
        <p:spPr/>
        <p:txBody>
          <a:bodyPr/>
          <a:lstStyle/>
          <a:p>
            <a:fld id="{2D8D80F1-831B-4E4A-BCC1-B094A496FB40}" type="datetimeFigureOut">
              <a:rPr lang="es-MX" smtClean="0"/>
              <a:t>10/08/2021</a:t>
            </a:fld>
            <a:endParaRPr lang="es-MX"/>
          </a:p>
        </p:txBody>
      </p:sp>
      <p:sp>
        <p:nvSpPr>
          <p:cNvPr id="6" name="Marcador de pie de página 5">
            <a:extLst>
              <a:ext uri="{FF2B5EF4-FFF2-40B4-BE49-F238E27FC236}">
                <a16:creationId xmlns:a16="http://schemas.microsoft.com/office/drawing/2014/main" id="{8AD98D21-B2BC-4BDF-B178-D77DC126916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ECF22A3-986A-4529-9EF5-DD2094BE2E60}"/>
              </a:ext>
            </a:extLst>
          </p:cNvPr>
          <p:cNvSpPr>
            <a:spLocks noGrp="1"/>
          </p:cNvSpPr>
          <p:nvPr>
            <p:ph type="sldNum" sz="quarter" idx="12"/>
          </p:nvPr>
        </p:nvSpPr>
        <p:spPr/>
        <p:txBody>
          <a:bodyPr/>
          <a:lstStyle/>
          <a:p>
            <a:fld id="{C7DA21C4-9072-49E6-B175-0EC408B4F9F1}" type="slidenum">
              <a:rPr lang="es-MX" smtClean="0"/>
              <a:t>‹Nº›</a:t>
            </a:fld>
            <a:endParaRPr lang="es-MX"/>
          </a:p>
        </p:txBody>
      </p:sp>
    </p:spTree>
    <p:extLst>
      <p:ext uri="{BB962C8B-B14F-4D97-AF65-F5344CB8AC3E}">
        <p14:creationId xmlns:p14="http://schemas.microsoft.com/office/powerpoint/2010/main" val="173631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0E47AD-0EED-4319-B494-241B97369D5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EACBE622-B749-42F4-B6BE-83FF0FE2CE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F8897643-50E4-4ABD-8DD4-180BF3B69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906F6A8-B93E-40F8-813E-BBAFF04DD28B}"/>
              </a:ext>
            </a:extLst>
          </p:cNvPr>
          <p:cNvSpPr>
            <a:spLocks noGrp="1"/>
          </p:cNvSpPr>
          <p:nvPr>
            <p:ph type="dt" sz="half" idx="10"/>
          </p:nvPr>
        </p:nvSpPr>
        <p:spPr/>
        <p:txBody>
          <a:bodyPr/>
          <a:lstStyle/>
          <a:p>
            <a:fld id="{2D8D80F1-831B-4E4A-BCC1-B094A496FB40}" type="datetimeFigureOut">
              <a:rPr lang="es-MX" smtClean="0"/>
              <a:t>10/08/2021</a:t>
            </a:fld>
            <a:endParaRPr lang="es-MX"/>
          </a:p>
        </p:txBody>
      </p:sp>
      <p:sp>
        <p:nvSpPr>
          <p:cNvPr id="6" name="Marcador de pie de página 5">
            <a:extLst>
              <a:ext uri="{FF2B5EF4-FFF2-40B4-BE49-F238E27FC236}">
                <a16:creationId xmlns:a16="http://schemas.microsoft.com/office/drawing/2014/main" id="{DD89A21A-19E4-4806-A875-42F64F89EE6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A6E61AA-982D-4A8B-B54C-FFC025C85B29}"/>
              </a:ext>
            </a:extLst>
          </p:cNvPr>
          <p:cNvSpPr>
            <a:spLocks noGrp="1"/>
          </p:cNvSpPr>
          <p:nvPr>
            <p:ph type="sldNum" sz="quarter" idx="12"/>
          </p:nvPr>
        </p:nvSpPr>
        <p:spPr/>
        <p:txBody>
          <a:bodyPr/>
          <a:lstStyle/>
          <a:p>
            <a:fld id="{C7DA21C4-9072-49E6-B175-0EC408B4F9F1}" type="slidenum">
              <a:rPr lang="es-MX" smtClean="0"/>
              <a:t>‹Nº›</a:t>
            </a:fld>
            <a:endParaRPr lang="es-MX"/>
          </a:p>
        </p:txBody>
      </p:sp>
    </p:spTree>
    <p:extLst>
      <p:ext uri="{BB962C8B-B14F-4D97-AF65-F5344CB8AC3E}">
        <p14:creationId xmlns:p14="http://schemas.microsoft.com/office/powerpoint/2010/main" val="60977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7766C3A-1DF1-40A0-B979-CDD48B42D3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98A3BC5-73F5-4F3A-B4C7-0CEFA52940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0A42E4D-EF4F-4696-9690-7D716752DE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D80F1-831B-4E4A-BCC1-B094A496FB40}" type="datetimeFigureOut">
              <a:rPr lang="es-MX" smtClean="0"/>
              <a:t>10/08/2021</a:t>
            </a:fld>
            <a:endParaRPr lang="es-MX"/>
          </a:p>
        </p:txBody>
      </p:sp>
      <p:sp>
        <p:nvSpPr>
          <p:cNvPr id="5" name="Marcador de pie de página 4">
            <a:extLst>
              <a:ext uri="{FF2B5EF4-FFF2-40B4-BE49-F238E27FC236}">
                <a16:creationId xmlns:a16="http://schemas.microsoft.com/office/drawing/2014/main" id="{B095A040-2342-445F-A90B-8694AA58AC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262CD910-632F-4533-8520-99DA303315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DA21C4-9072-49E6-B175-0EC408B4F9F1}" type="slidenum">
              <a:rPr lang="es-MX" smtClean="0"/>
              <a:t>‹Nº›</a:t>
            </a:fld>
            <a:endParaRPr lang="es-MX"/>
          </a:p>
        </p:txBody>
      </p:sp>
    </p:spTree>
    <p:extLst>
      <p:ext uri="{BB962C8B-B14F-4D97-AF65-F5344CB8AC3E}">
        <p14:creationId xmlns:p14="http://schemas.microsoft.com/office/powerpoint/2010/main" val="3344858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ABA0FE-0387-4A52-A0E1-2831BF23DD28}"/>
              </a:ext>
            </a:extLst>
          </p:cNvPr>
          <p:cNvSpPr>
            <a:spLocks noGrp="1"/>
          </p:cNvSpPr>
          <p:nvPr>
            <p:ph type="title"/>
          </p:nvPr>
        </p:nvSpPr>
        <p:spPr/>
        <p:txBody>
          <a:bodyPr/>
          <a:lstStyle/>
          <a:p>
            <a:r>
              <a:rPr lang="es-MX" b="1" i="0" dirty="0">
                <a:solidFill>
                  <a:srgbClr val="171717"/>
                </a:solidFill>
                <a:effectLst/>
                <a:latin typeface="Segoe UI" panose="020B0502040204020203" pitchFamily="34" charset="0"/>
              </a:rPr>
              <a:t>¿Qué es </a:t>
            </a:r>
            <a:r>
              <a:rPr lang="es-MX" b="1" i="0" dirty="0" err="1">
                <a:solidFill>
                  <a:srgbClr val="171717"/>
                </a:solidFill>
                <a:effectLst/>
                <a:latin typeface="Segoe UI" panose="020B0502040204020203" pitchFamily="34" charset="0"/>
              </a:rPr>
              <a:t>Power</a:t>
            </a:r>
            <a:r>
              <a:rPr lang="es-MX" b="1" i="0" dirty="0">
                <a:solidFill>
                  <a:srgbClr val="171717"/>
                </a:solidFill>
                <a:effectLst/>
                <a:latin typeface="Segoe UI" panose="020B0502040204020203" pitchFamily="34" charset="0"/>
              </a:rPr>
              <a:t> BI?</a:t>
            </a:r>
            <a:endParaRPr lang="es-MX" dirty="0"/>
          </a:p>
        </p:txBody>
      </p:sp>
      <p:sp>
        <p:nvSpPr>
          <p:cNvPr id="5" name="Marcador de contenido 4">
            <a:extLst>
              <a:ext uri="{FF2B5EF4-FFF2-40B4-BE49-F238E27FC236}">
                <a16:creationId xmlns:a16="http://schemas.microsoft.com/office/drawing/2014/main" id="{A237001D-BBC6-4AB0-8AE3-6B769A587B5F}"/>
              </a:ext>
            </a:extLst>
          </p:cNvPr>
          <p:cNvSpPr>
            <a:spLocks noGrp="1"/>
          </p:cNvSpPr>
          <p:nvPr>
            <p:ph idx="1"/>
          </p:nvPr>
        </p:nvSpPr>
        <p:spPr/>
        <p:txBody>
          <a:bodyPr>
            <a:normAutofit/>
          </a:bodyPr>
          <a:lstStyle/>
          <a:p>
            <a:pPr algn="l"/>
            <a:r>
              <a:rPr lang="es-MX" b="0" i="0" dirty="0">
                <a:solidFill>
                  <a:srgbClr val="171717"/>
                </a:solidFill>
                <a:effectLst/>
                <a:latin typeface="Segoe UI" panose="020B0502040204020203" pitchFamily="34" charset="0"/>
              </a:rPr>
              <a:t>Microsoft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es una colección de servicios de software, aplicaciones y conectores que funcionan conjuntamente para convertir orígenes de datos sin relación entre sí en información coherente, interactiva y atractiva visualmente. Tanto si se trata de un sencillo libro de Microsoft Excel como de una colección de almacenes de datos híbridos locales o basados en la nube,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le permite conectar fácilmente con los orígenes de datos, limpiar y modelar los datos sin afectar al origen subyacente, visualizar (o detectar) lo más importante y compartirlo con quién quiera.</a:t>
            </a:r>
          </a:p>
          <a:p>
            <a:endParaRPr lang="es-MX" dirty="0"/>
          </a:p>
        </p:txBody>
      </p:sp>
    </p:spTree>
    <p:extLst>
      <p:ext uri="{BB962C8B-B14F-4D97-AF65-F5344CB8AC3E}">
        <p14:creationId xmlns:p14="http://schemas.microsoft.com/office/powerpoint/2010/main" val="2995707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ABA0FE-0387-4A52-A0E1-2831BF23DD28}"/>
              </a:ext>
            </a:extLst>
          </p:cNvPr>
          <p:cNvSpPr>
            <a:spLocks noGrp="1"/>
          </p:cNvSpPr>
          <p:nvPr>
            <p:ph type="title"/>
          </p:nvPr>
        </p:nvSpPr>
        <p:spPr/>
        <p:txBody>
          <a:bodyPr/>
          <a:lstStyle/>
          <a:p>
            <a:pPr algn="l"/>
            <a:r>
              <a:rPr lang="es-MX" b="1" i="0" dirty="0">
                <a:solidFill>
                  <a:srgbClr val="171717"/>
                </a:solidFill>
                <a:effectLst/>
                <a:latin typeface="Segoe UI" panose="020B0502040204020203" pitchFamily="34" charset="0"/>
              </a:rPr>
              <a:t>Tipos de visualizaciones disponibles en </a:t>
            </a:r>
            <a:r>
              <a:rPr lang="es-MX" b="1" i="0" dirty="0" err="1">
                <a:solidFill>
                  <a:srgbClr val="171717"/>
                </a:solidFill>
                <a:effectLst/>
                <a:latin typeface="Segoe UI" panose="020B0502040204020203" pitchFamily="34" charset="0"/>
              </a:rPr>
              <a:t>Power</a:t>
            </a:r>
            <a:r>
              <a:rPr lang="es-MX" b="1" i="0" dirty="0">
                <a:solidFill>
                  <a:srgbClr val="171717"/>
                </a:solidFill>
                <a:effectLst/>
                <a:latin typeface="Segoe UI" panose="020B0502040204020203" pitchFamily="34" charset="0"/>
              </a:rPr>
              <a:t> BI</a:t>
            </a:r>
          </a:p>
        </p:txBody>
      </p:sp>
      <p:sp>
        <p:nvSpPr>
          <p:cNvPr id="5" name="CuadroTexto 4">
            <a:extLst>
              <a:ext uri="{FF2B5EF4-FFF2-40B4-BE49-F238E27FC236}">
                <a16:creationId xmlns:a16="http://schemas.microsoft.com/office/drawing/2014/main" id="{44B50DD5-717E-46A5-8D5B-3D82004D175F}"/>
              </a:ext>
            </a:extLst>
          </p:cNvPr>
          <p:cNvSpPr txBox="1"/>
          <p:nvPr/>
        </p:nvSpPr>
        <p:spPr>
          <a:xfrm>
            <a:off x="838200" y="1796200"/>
            <a:ext cx="6098344" cy="923330"/>
          </a:xfrm>
          <a:prstGeom prst="rect">
            <a:avLst/>
          </a:prstGeom>
          <a:noFill/>
        </p:spPr>
        <p:txBody>
          <a:bodyPr wrap="square">
            <a:spAutoFit/>
          </a:bodyPr>
          <a:lstStyle/>
          <a:p>
            <a:pPr algn="l"/>
            <a:r>
              <a:rPr lang="es-MX" b="1" i="0" dirty="0">
                <a:solidFill>
                  <a:srgbClr val="171717"/>
                </a:solidFill>
                <a:effectLst/>
                <a:latin typeface="Segoe UI" panose="020B0502040204020203" pitchFamily="34" charset="0"/>
              </a:rPr>
              <a:t>Gráficos de barras y de columnas</a:t>
            </a:r>
          </a:p>
          <a:p>
            <a:pPr algn="l"/>
            <a:r>
              <a:rPr lang="es-MX" b="0" i="0" dirty="0">
                <a:solidFill>
                  <a:srgbClr val="171717"/>
                </a:solidFill>
                <a:effectLst/>
                <a:latin typeface="Segoe UI" panose="020B0502040204020203" pitchFamily="34" charset="0"/>
              </a:rPr>
              <a:t>Los gráficos de barras son el estándar para buscar un valor concreto en categorías diferentes.</a:t>
            </a:r>
          </a:p>
        </p:txBody>
      </p:sp>
      <p:pic>
        <p:nvPicPr>
          <p:cNvPr id="4098" name="Picture 2" descr="gráfico de barras">
            <a:extLst>
              <a:ext uri="{FF2B5EF4-FFF2-40B4-BE49-F238E27FC236}">
                <a16:creationId xmlns:a16="http://schemas.microsoft.com/office/drawing/2014/main" id="{187A491C-B152-4C10-8649-E931FD75E5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25043"/>
            <a:ext cx="6336323" cy="3613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503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ABA0FE-0387-4A52-A0E1-2831BF23DD28}"/>
              </a:ext>
            </a:extLst>
          </p:cNvPr>
          <p:cNvSpPr>
            <a:spLocks noGrp="1"/>
          </p:cNvSpPr>
          <p:nvPr>
            <p:ph type="title"/>
          </p:nvPr>
        </p:nvSpPr>
        <p:spPr/>
        <p:txBody>
          <a:bodyPr/>
          <a:lstStyle/>
          <a:p>
            <a:pPr algn="l"/>
            <a:r>
              <a:rPr lang="es-MX" b="1" i="0" dirty="0">
                <a:solidFill>
                  <a:srgbClr val="171717"/>
                </a:solidFill>
                <a:effectLst/>
                <a:latin typeface="Segoe UI" panose="020B0502040204020203" pitchFamily="34" charset="0"/>
              </a:rPr>
              <a:t>Tipos de visualizaciones disponibles en </a:t>
            </a:r>
            <a:r>
              <a:rPr lang="es-MX" b="1" i="0" dirty="0" err="1">
                <a:solidFill>
                  <a:srgbClr val="171717"/>
                </a:solidFill>
                <a:effectLst/>
                <a:latin typeface="Segoe UI" panose="020B0502040204020203" pitchFamily="34" charset="0"/>
              </a:rPr>
              <a:t>Power</a:t>
            </a:r>
            <a:r>
              <a:rPr lang="es-MX" b="1" i="0" dirty="0">
                <a:solidFill>
                  <a:srgbClr val="171717"/>
                </a:solidFill>
                <a:effectLst/>
                <a:latin typeface="Segoe UI" panose="020B0502040204020203" pitchFamily="34" charset="0"/>
              </a:rPr>
              <a:t> BI</a:t>
            </a:r>
          </a:p>
        </p:txBody>
      </p:sp>
      <p:pic>
        <p:nvPicPr>
          <p:cNvPr id="3" name="Imagen 2">
            <a:extLst>
              <a:ext uri="{FF2B5EF4-FFF2-40B4-BE49-F238E27FC236}">
                <a16:creationId xmlns:a16="http://schemas.microsoft.com/office/drawing/2014/main" id="{5E2FFA35-BC5F-4332-91BB-A9841B2443E3}"/>
              </a:ext>
            </a:extLst>
          </p:cNvPr>
          <p:cNvPicPr>
            <a:picLocks noChangeAspect="1"/>
          </p:cNvPicPr>
          <p:nvPr/>
        </p:nvPicPr>
        <p:blipFill>
          <a:blip r:embed="rId3"/>
          <a:stretch>
            <a:fillRect/>
          </a:stretch>
        </p:blipFill>
        <p:spPr>
          <a:xfrm>
            <a:off x="350833" y="1924528"/>
            <a:ext cx="3067615" cy="3558049"/>
          </a:xfrm>
          <a:prstGeom prst="rect">
            <a:avLst/>
          </a:prstGeom>
        </p:spPr>
      </p:pic>
      <p:pic>
        <p:nvPicPr>
          <p:cNvPr id="5122" name="Picture 2" descr="gráfico de anillos">
            <a:extLst>
              <a:ext uri="{FF2B5EF4-FFF2-40B4-BE49-F238E27FC236}">
                <a16:creationId xmlns:a16="http://schemas.microsoft.com/office/drawing/2014/main" id="{DD046A88-597C-4513-8EFC-2049D40D3D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6669" y="1896847"/>
            <a:ext cx="4438661" cy="234532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ráfico de medidor radial">
            <a:extLst>
              <a:ext uri="{FF2B5EF4-FFF2-40B4-BE49-F238E27FC236}">
                <a16:creationId xmlns:a16="http://schemas.microsoft.com/office/drawing/2014/main" id="{5E88C41F-EF2C-4BBB-8524-A54FF12DB3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5328" y="1924528"/>
            <a:ext cx="3676650" cy="17811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gráfico KPI">
            <a:extLst>
              <a:ext uri="{FF2B5EF4-FFF2-40B4-BE49-F238E27FC236}">
                <a16:creationId xmlns:a16="http://schemas.microsoft.com/office/drawing/2014/main" id="{6D13D9B1-DAD8-4C12-91A5-5083D181F4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3187" y="4247371"/>
            <a:ext cx="2378831" cy="224550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mapa básico">
            <a:extLst>
              <a:ext uri="{FF2B5EF4-FFF2-40B4-BE49-F238E27FC236}">
                <a16:creationId xmlns:a16="http://schemas.microsoft.com/office/drawing/2014/main" id="{0D3A730B-A98B-4BCC-A3BB-C50A91B440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77250" y="4639614"/>
            <a:ext cx="287655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731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C7169EA-5B70-4668-84C2-2B34E92C3E4C}"/>
              </a:ext>
            </a:extLst>
          </p:cNvPr>
          <p:cNvSpPr txBox="1"/>
          <p:nvPr/>
        </p:nvSpPr>
        <p:spPr>
          <a:xfrm>
            <a:off x="221565" y="203371"/>
            <a:ext cx="11806312" cy="1754326"/>
          </a:xfrm>
          <a:prstGeom prst="rect">
            <a:avLst/>
          </a:prstGeom>
          <a:noFill/>
        </p:spPr>
        <p:txBody>
          <a:bodyPr wrap="square">
            <a:spAutoFit/>
          </a:bodyPr>
          <a:lstStyle/>
          <a:p>
            <a:pPr algn="l"/>
            <a:r>
              <a:rPr lang="es-MX" b="1" i="0" dirty="0">
                <a:solidFill>
                  <a:srgbClr val="171717"/>
                </a:solidFill>
                <a:effectLst/>
                <a:latin typeface="Segoe UI" panose="020B0502040204020203" pitchFamily="34" charset="0"/>
              </a:rPr>
              <a:t>Transformación de datos</a:t>
            </a:r>
          </a:p>
          <a:p>
            <a:pPr algn="l"/>
            <a:r>
              <a:rPr lang="es-MX" b="0" i="0" dirty="0">
                <a:solidFill>
                  <a:srgbClr val="171717"/>
                </a:solidFill>
                <a:effectLst/>
                <a:latin typeface="Segoe UI" panose="020B0502040204020203" pitchFamily="34" charset="0"/>
              </a:rPr>
              <a:t>A veces, es posible que los datos tengan datos adicionales o datos con formato incorrecto.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Desktop incluye la herramienta </a:t>
            </a:r>
            <a:r>
              <a:rPr lang="es-MX" b="1" i="0" dirty="0">
                <a:solidFill>
                  <a:srgbClr val="171717"/>
                </a:solidFill>
                <a:effectLst/>
                <a:latin typeface="Segoe UI" panose="020B0502040204020203" pitchFamily="34" charset="0"/>
              </a:rPr>
              <a:t>Editor de </a:t>
            </a:r>
            <a:r>
              <a:rPr lang="es-MX" b="1" i="0" dirty="0" err="1">
                <a:solidFill>
                  <a:srgbClr val="171717"/>
                </a:solidFill>
                <a:effectLst/>
                <a:latin typeface="Segoe UI" panose="020B0502040204020203" pitchFamily="34" charset="0"/>
              </a:rPr>
              <a:t>Power</a:t>
            </a:r>
            <a:r>
              <a:rPr lang="es-MX" b="1" i="0" dirty="0">
                <a:solidFill>
                  <a:srgbClr val="171717"/>
                </a:solidFill>
                <a:effectLst/>
                <a:latin typeface="Segoe UI" panose="020B0502040204020203" pitchFamily="34" charset="0"/>
              </a:rPr>
              <a:t> </a:t>
            </a:r>
            <a:r>
              <a:rPr lang="es-MX" b="1" i="0" dirty="0" err="1">
                <a:solidFill>
                  <a:srgbClr val="171717"/>
                </a:solidFill>
                <a:effectLst/>
                <a:latin typeface="Segoe UI" panose="020B0502040204020203" pitchFamily="34" charset="0"/>
              </a:rPr>
              <a:t>Query</a:t>
            </a:r>
            <a:r>
              <a:rPr lang="es-MX" b="0" i="0" dirty="0">
                <a:solidFill>
                  <a:srgbClr val="171717"/>
                </a:solidFill>
                <a:effectLst/>
                <a:latin typeface="Segoe UI" panose="020B0502040204020203" pitchFamily="34" charset="0"/>
              </a:rPr>
              <a:t>, que puede ayudarlo a darle forma a los datos y a transformarlos, para que estén listos para los modelos y las visualizaciones.</a:t>
            </a:r>
          </a:p>
          <a:p>
            <a:br>
              <a:rPr lang="es-MX" dirty="0"/>
            </a:br>
            <a:endParaRPr lang="es-MX" dirty="0"/>
          </a:p>
        </p:txBody>
      </p:sp>
      <p:pic>
        <p:nvPicPr>
          <p:cNvPr id="6146" name="Picture 2" descr="Transformación de datos con el Editor de Power Query">
            <a:extLst>
              <a:ext uri="{FF2B5EF4-FFF2-40B4-BE49-F238E27FC236}">
                <a16:creationId xmlns:a16="http://schemas.microsoft.com/office/drawing/2014/main" id="{9F0B02F2-55D3-4893-BC53-599B8A6A6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565" y="1542464"/>
            <a:ext cx="8010525"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014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C9DE54AC-1973-4D03-8BDF-BF7683174B6A}"/>
              </a:ext>
            </a:extLst>
          </p:cNvPr>
          <p:cNvSpPr txBox="1"/>
          <p:nvPr/>
        </p:nvSpPr>
        <p:spPr>
          <a:xfrm>
            <a:off x="263182" y="272032"/>
            <a:ext cx="11665635" cy="1200329"/>
          </a:xfrm>
          <a:prstGeom prst="rect">
            <a:avLst/>
          </a:prstGeom>
          <a:noFill/>
        </p:spPr>
        <p:txBody>
          <a:bodyPr wrap="square">
            <a:spAutoFit/>
          </a:bodyPr>
          <a:lstStyle/>
          <a:p>
            <a:pPr algn="l"/>
            <a:r>
              <a:rPr lang="es-MX" b="1" i="0" dirty="0">
                <a:solidFill>
                  <a:srgbClr val="171717"/>
                </a:solidFill>
                <a:effectLst/>
                <a:latin typeface="Segoe UI" panose="020B0502040204020203" pitchFamily="34" charset="0"/>
              </a:rPr>
              <a:t>Inicio del Editor de </a:t>
            </a:r>
            <a:r>
              <a:rPr lang="es-MX" b="1" i="0" dirty="0" err="1">
                <a:solidFill>
                  <a:srgbClr val="171717"/>
                </a:solidFill>
                <a:effectLst/>
                <a:latin typeface="Segoe UI" panose="020B0502040204020203" pitchFamily="34" charset="0"/>
              </a:rPr>
              <a:t>Power</a:t>
            </a:r>
            <a:r>
              <a:rPr lang="es-MX" b="1" i="0" dirty="0">
                <a:solidFill>
                  <a:srgbClr val="171717"/>
                </a:solidFill>
                <a:effectLst/>
                <a:latin typeface="Segoe UI" panose="020B0502040204020203" pitchFamily="34" charset="0"/>
              </a:rPr>
              <a:t> </a:t>
            </a:r>
            <a:r>
              <a:rPr lang="es-MX" b="1" i="0" dirty="0" err="1">
                <a:solidFill>
                  <a:srgbClr val="171717"/>
                </a:solidFill>
                <a:effectLst/>
                <a:latin typeface="Segoe UI" panose="020B0502040204020203" pitchFamily="34" charset="0"/>
              </a:rPr>
              <a:t>Query</a:t>
            </a:r>
            <a:endParaRPr lang="es-MX" b="1" i="0" dirty="0">
              <a:solidFill>
                <a:srgbClr val="171717"/>
              </a:solidFill>
              <a:effectLst/>
              <a:latin typeface="Segoe UI" panose="020B0502040204020203" pitchFamily="34" charset="0"/>
            </a:endParaRPr>
          </a:p>
          <a:p>
            <a:pPr algn="l"/>
            <a:r>
              <a:rPr lang="es-MX" b="0" i="0" dirty="0">
                <a:solidFill>
                  <a:srgbClr val="171717"/>
                </a:solidFill>
                <a:effectLst/>
                <a:latin typeface="Segoe UI" panose="020B0502040204020203" pitchFamily="34" charset="0"/>
              </a:rPr>
              <a:t>Para empezar, seleccione </a:t>
            </a:r>
            <a:r>
              <a:rPr lang="es-MX" b="1" i="0" dirty="0">
                <a:solidFill>
                  <a:srgbClr val="171717"/>
                </a:solidFill>
                <a:effectLst/>
                <a:latin typeface="Segoe UI" panose="020B0502040204020203" pitchFamily="34" charset="0"/>
              </a:rPr>
              <a:t>Editar</a:t>
            </a:r>
            <a:r>
              <a:rPr lang="es-MX" b="0" i="0" dirty="0">
                <a:solidFill>
                  <a:srgbClr val="171717"/>
                </a:solidFill>
                <a:effectLst/>
                <a:latin typeface="Segoe UI" panose="020B0502040204020203" pitchFamily="34" charset="0"/>
              </a:rPr>
              <a:t> en la ventana </a:t>
            </a:r>
            <a:r>
              <a:rPr lang="es-MX" b="1" i="0" dirty="0">
                <a:solidFill>
                  <a:srgbClr val="171717"/>
                </a:solidFill>
                <a:effectLst/>
                <a:latin typeface="Segoe UI" panose="020B0502040204020203" pitchFamily="34" charset="0"/>
              </a:rPr>
              <a:t>Navegador</a:t>
            </a:r>
            <a:r>
              <a:rPr lang="es-MX" b="0" i="0" dirty="0">
                <a:solidFill>
                  <a:srgbClr val="171717"/>
                </a:solidFill>
                <a:effectLst/>
                <a:latin typeface="Segoe UI" panose="020B0502040204020203" pitchFamily="34" charset="0"/>
              </a:rPr>
              <a:t> para iniciar el Editor de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a:t>
            </a:r>
            <a:r>
              <a:rPr lang="es-MX" b="0" i="0" dirty="0" err="1">
                <a:solidFill>
                  <a:srgbClr val="171717"/>
                </a:solidFill>
                <a:effectLst/>
                <a:latin typeface="Segoe UI" panose="020B0502040204020203" pitchFamily="34" charset="0"/>
              </a:rPr>
              <a:t>Query</a:t>
            </a:r>
            <a:r>
              <a:rPr lang="es-MX" b="0" i="0" dirty="0">
                <a:solidFill>
                  <a:srgbClr val="171717"/>
                </a:solidFill>
                <a:effectLst/>
                <a:latin typeface="Segoe UI" panose="020B0502040204020203" pitchFamily="34" charset="0"/>
              </a:rPr>
              <a:t>. También puede iniciar el Editor de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a:t>
            </a:r>
            <a:r>
              <a:rPr lang="es-MX" b="0" i="0" dirty="0" err="1">
                <a:solidFill>
                  <a:srgbClr val="171717"/>
                </a:solidFill>
                <a:effectLst/>
                <a:latin typeface="Segoe UI" panose="020B0502040204020203" pitchFamily="34" charset="0"/>
              </a:rPr>
              <a:t>Query</a:t>
            </a:r>
            <a:r>
              <a:rPr lang="es-MX" b="0" i="0" dirty="0">
                <a:solidFill>
                  <a:srgbClr val="171717"/>
                </a:solidFill>
                <a:effectLst/>
                <a:latin typeface="Segoe UI" panose="020B0502040204020203" pitchFamily="34" charset="0"/>
              </a:rPr>
              <a:t> directamente desde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Desktop con el botón </a:t>
            </a:r>
            <a:r>
              <a:rPr lang="es-MX" b="1" i="0" dirty="0">
                <a:solidFill>
                  <a:srgbClr val="171717"/>
                </a:solidFill>
                <a:effectLst/>
                <a:latin typeface="Segoe UI" panose="020B0502040204020203" pitchFamily="34" charset="0"/>
              </a:rPr>
              <a:t>Transformar datos</a:t>
            </a:r>
            <a:r>
              <a:rPr lang="es-MX" b="0" i="0" dirty="0">
                <a:solidFill>
                  <a:srgbClr val="171717"/>
                </a:solidFill>
                <a:effectLst/>
                <a:latin typeface="Segoe UI" panose="020B0502040204020203" pitchFamily="34" charset="0"/>
              </a:rPr>
              <a:t> de la cinta de opciones Inicio.</a:t>
            </a:r>
          </a:p>
        </p:txBody>
      </p:sp>
      <p:pic>
        <p:nvPicPr>
          <p:cNvPr id="7170" name="Picture 2" descr="Botón Transformar datos de la pestaña Inicio.">
            <a:extLst>
              <a:ext uri="{FF2B5EF4-FFF2-40B4-BE49-F238E27FC236}">
                <a16:creationId xmlns:a16="http://schemas.microsoft.com/office/drawing/2014/main" id="{0FDF95C5-A5E5-43CD-8407-AC58E744E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965" y="1478369"/>
            <a:ext cx="9525000" cy="163059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Las cuatro áreas de la pantalla del Editor de Power Query.">
            <a:extLst>
              <a:ext uri="{FF2B5EF4-FFF2-40B4-BE49-F238E27FC236}">
                <a16:creationId xmlns:a16="http://schemas.microsoft.com/office/drawing/2014/main" id="{3EEEB06A-A4A1-4B5E-90F1-1775862E6E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964" y="3429000"/>
            <a:ext cx="11410070" cy="3156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53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BAA86D74-6D9E-4BC6-B52A-D833942171F5}"/>
              </a:ext>
            </a:extLst>
          </p:cNvPr>
          <p:cNvSpPr txBox="1"/>
          <p:nvPr/>
        </p:nvSpPr>
        <p:spPr>
          <a:xfrm>
            <a:off x="207498" y="149277"/>
            <a:ext cx="11984502" cy="1477328"/>
          </a:xfrm>
          <a:prstGeom prst="rect">
            <a:avLst/>
          </a:prstGeom>
          <a:noFill/>
        </p:spPr>
        <p:txBody>
          <a:bodyPr wrap="square">
            <a:spAutoFit/>
          </a:bodyPr>
          <a:lstStyle/>
          <a:p>
            <a:pPr algn="l"/>
            <a:r>
              <a:rPr lang="es-MX" b="1" i="0" dirty="0">
                <a:solidFill>
                  <a:srgbClr val="171717"/>
                </a:solidFill>
                <a:effectLst/>
                <a:latin typeface="Segoe UI" panose="020B0502040204020203" pitchFamily="34" charset="0"/>
              </a:rPr>
              <a:t>Procedimiento para transformar datos</a:t>
            </a:r>
          </a:p>
          <a:p>
            <a:pPr algn="l"/>
            <a:r>
              <a:rPr lang="es-MX" b="0" i="0" dirty="0">
                <a:solidFill>
                  <a:srgbClr val="171717"/>
                </a:solidFill>
                <a:effectLst/>
                <a:latin typeface="Segoe UI" panose="020B0502040204020203" pitchFamily="34" charset="0"/>
              </a:rPr>
              <a:t>En el panel central, si se hace clic con el botón secundario en una columna, se muestran las transformaciones disponibles. Entre los ejemplos de las transformaciones disponibles se incluyen la eliminación de una columna de la tabla, la duplicación de la columna con un nombre nuevo o el reemplazo de los valores. En este menú, también puede dividir las columnas de texto en múltiplos por delimitadores comunes.</a:t>
            </a:r>
          </a:p>
        </p:txBody>
      </p:sp>
      <p:pic>
        <p:nvPicPr>
          <p:cNvPr id="8194" name="Picture 2" descr="Captura de pantalla del menú Tipo de cambio.">
            <a:extLst>
              <a:ext uri="{FF2B5EF4-FFF2-40B4-BE49-F238E27FC236}">
                <a16:creationId xmlns:a16="http://schemas.microsoft.com/office/drawing/2014/main" id="{51BA7CF0-717A-4117-95DE-DAE76DB60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98" y="1785425"/>
            <a:ext cx="477202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320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34CB701-6046-4F31-89F0-DCFCB8DA7FAD}"/>
              </a:ext>
            </a:extLst>
          </p:cNvPr>
          <p:cNvSpPr txBox="1"/>
          <p:nvPr/>
        </p:nvSpPr>
        <p:spPr>
          <a:xfrm>
            <a:off x="872197" y="675250"/>
            <a:ext cx="10790262" cy="1323439"/>
          </a:xfrm>
          <a:prstGeom prst="rect">
            <a:avLst/>
          </a:prstGeom>
          <a:noFill/>
        </p:spPr>
        <p:txBody>
          <a:bodyPr wrap="none" rtlCol="0">
            <a:spAutoFit/>
          </a:bodyPr>
          <a:lstStyle/>
          <a:p>
            <a:r>
              <a:rPr lang="es-MX" sz="8000" dirty="0">
                <a:solidFill>
                  <a:srgbClr val="FF0000"/>
                </a:solidFill>
              </a:rPr>
              <a:t>ngomez@grupoidisa.com</a:t>
            </a:r>
          </a:p>
        </p:txBody>
      </p:sp>
      <p:sp>
        <p:nvSpPr>
          <p:cNvPr id="5" name="CuadroTexto 4">
            <a:extLst>
              <a:ext uri="{FF2B5EF4-FFF2-40B4-BE49-F238E27FC236}">
                <a16:creationId xmlns:a16="http://schemas.microsoft.com/office/drawing/2014/main" id="{3859BE4D-50E4-49A9-ADE4-D8B83719CA4B}"/>
              </a:ext>
            </a:extLst>
          </p:cNvPr>
          <p:cNvSpPr txBox="1"/>
          <p:nvPr/>
        </p:nvSpPr>
        <p:spPr>
          <a:xfrm>
            <a:off x="607542" y="2875002"/>
            <a:ext cx="10976916" cy="1107996"/>
          </a:xfrm>
          <a:prstGeom prst="rect">
            <a:avLst/>
          </a:prstGeom>
          <a:noFill/>
        </p:spPr>
        <p:txBody>
          <a:bodyPr wrap="none" rtlCol="0">
            <a:spAutoFit/>
          </a:bodyPr>
          <a:lstStyle/>
          <a:p>
            <a:r>
              <a:rPr lang="es-MX" sz="6600" dirty="0">
                <a:solidFill>
                  <a:srgbClr val="92D050"/>
                </a:solidFill>
              </a:rPr>
              <a:t>norma.gomez@grupoidisa.com</a:t>
            </a:r>
          </a:p>
        </p:txBody>
      </p:sp>
    </p:spTree>
    <p:extLst>
      <p:ext uri="{BB962C8B-B14F-4D97-AF65-F5344CB8AC3E}">
        <p14:creationId xmlns:p14="http://schemas.microsoft.com/office/powerpoint/2010/main" val="371757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ABA0FE-0387-4A52-A0E1-2831BF23DD28}"/>
              </a:ext>
            </a:extLst>
          </p:cNvPr>
          <p:cNvSpPr>
            <a:spLocks noGrp="1"/>
          </p:cNvSpPr>
          <p:nvPr>
            <p:ph type="title"/>
          </p:nvPr>
        </p:nvSpPr>
        <p:spPr/>
        <p:txBody>
          <a:bodyPr/>
          <a:lstStyle/>
          <a:p>
            <a:pPr algn="l"/>
            <a:r>
              <a:rPr lang="es-MX" b="1" i="0" dirty="0">
                <a:solidFill>
                  <a:srgbClr val="171717"/>
                </a:solidFill>
                <a:effectLst/>
                <a:latin typeface="Segoe UI" panose="020B0502040204020203" pitchFamily="34" charset="0"/>
              </a:rPr>
              <a:t>Partes de </a:t>
            </a:r>
            <a:r>
              <a:rPr lang="es-MX" b="1" i="0" dirty="0" err="1">
                <a:solidFill>
                  <a:srgbClr val="171717"/>
                </a:solidFill>
                <a:effectLst/>
                <a:latin typeface="Segoe UI" panose="020B0502040204020203" pitchFamily="34" charset="0"/>
              </a:rPr>
              <a:t>Power</a:t>
            </a:r>
            <a:r>
              <a:rPr lang="es-MX" b="1" i="0" dirty="0">
                <a:solidFill>
                  <a:srgbClr val="171717"/>
                </a:solidFill>
                <a:effectLst/>
                <a:latin typeface="Segoe UI" panose="020B0502040204020203" pitchFamily="34" charset="0"/>
              </a:rPr>
              <a:t> BI</a:t>
            </a:r>
          </a:p>
        </p:txBody>
      </p:sp>
      <p:sp>
        <p:nvSpPr>
          <p:cNvPr id="5" name="Marcador de contenido 4">
            <a:extLst>
              <a:ext uri="{FF2B5EF4-FFF2-40B4-BE49-F238E27FC236}">
                <a16:creationId xmlns:a16="http://schemas.microsoft.com/office/drawing/2014/main" id="{A237001D-BBC6-4AB0-8AE3-6B769A587B5F}"/>
              </a:ext>
            </a:extLst>
          </p:cNvPr>
          <p:cNvSpPr>
            <a:spLocks noGrp="1"/>
          </p:cNvSpPr>
          <p:nvPr>
            <p:ph idx="1"/>
          </p:nvPr>
        </p:nvSpPr>
        <p:spPr/>
        <p:txBody>
          <a:bodyPr>
            <a:normAutofit/>
          </a:bodyPr>
          <a:lstStyle/>
          <a:p>
            <a:pPr algn="l"/>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consta de una aplicación de escritorio de Microsoft Windows denominada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Desktop, un servicio SaaS (software como servicio) en línea denominado servicio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y aplicaciones móviles de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disponibles para teléfonos y tabletas.</a:t>
            </a:r>
            <a:endParaRPr lang="es-MX" dirty="0"/>
          </a:p>
        </p:txBody>
      </p:sp>
      <p:pic>
        <p:nvPicPr>
          <p:cNvPr id="3" name="Imagen 2">
            <a:extLst>
              <a:ext uri="{FF2B5EF4-FFF2-40B4-BE49-F238E27FC236}">
                <a16:creationId xmlns:a16="http://schemas.microsoft.com/office/drawing/2014/main" id="{0EFCFAC3-5CAB-4436-AC2F-3F630AF675DA}"/>
              </a:ext>
            </a:extLst>
          </p:cNvPr>
          <p:cNvPicPr>
            <a:picLocks noChangeAspect="1"/>
          </p:cNvPicPr>
          <p:nvPr/>
        </p:nvPicPr>
        <p:blipFill>
          <a:blip r:embed="rId2"/>
          <a:stretch>
            <a:fillRect/>
          </a:stretch>
        </p:blipFill>
        <p:spPr>
          <a:xfrm>
            <a:off x="6096000" y="3704891"/>
            <a:ext cx="5583099" cy="2968405"/>
          </a:xfrm>
          <a:prstGeom prst="rect">
            <a:avLst/>
          </a:prstGeom>
        </p:spPr>
      </p:pic>
    </p:spTree>
    <p:extLst>
      <p:ext uri="{BB962C8B-B14F-4D97-AF65-F5344CB8AC3E}">
        <p14:creationId xmlns:p14="http://schemas.microsoft.com/office/powerpoint/2010/main" val="4006392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ABA0FE-0387-4A52-A0E1-2831BF23DD28}"/>
              </a:ext>
            </a:extLst>
          </p:cNvPr>
          <p:cNvSpPr>
            <a:spLocks noGrp="1"/>
          </p:cNvSpPr>
          <p:nvPr>
            <p:ph type="title"/>
          </p:nvPr>
        </p:nvSpPr>
        <p:spPr/>
        <p:txBody>
          <a:bodyPr/>
          <a:lstStyle/>
          <a:p>
            <a:pPr algn="l"/>
            <a:r>
              <a:rPr lang="es-MX" b="1" i="0" dirty="0">
                <a:solidFill>
                  <a:srgbClr val="171717"/>
                </a:solidFill>
                <a:effectLst/>
                <a:latin typeface="Segoe UI" panose="020B0502040204020203" pitchFamily="34" charset="0"/>
              </a:rPr>
              <a:t>Conceptos de </a:t>
            </a:r>
            <a:r>
              <a:rPr lang="es-MX" b="1" i="0" dirty="0" err="1">
                <a:solidFill>
                  <a:srgbClr val="171717"/>
                </a:solidFill>
                <a:effectLst/>
                <a:latin typeface="Segoe UI" panose="020B0502040204020203" pitchFamily="34" charset="0"/>
              </a:rPr>
              <a:t>Power</a:t>
            </a:r>
            <a:r>
              <a:rPr lang="es-MX" b="1" i="0" dirty="0">
                <a:solidFill>
                  <a:srgbClr val="171717"/>
                </a:solidFill>
                <a:effectLst/>
                <a:latin typeface="Segoe UI" panose="020B0502040204020203" pitchFamily="34" charset="0"/>
              </a:rPr>
              <a:t> BI</a:t>
            </a:r>
          </a:p>
        </p:txBody>
      </p:sp>
      <p:sp>
        <p:nvSpPr>
          <p:cNvPr id="5" name="Marcador de contenido 4">
            <a:extLst>
              <a:ext uri="{FF2B5EF4-FFF2-40B4-BE49-F238E27FC236}">
                <a16:creationId xmlns:a16="http://schemas.microsoft.com/office/drawing/2014/main" id="{A237001D-BBC6-4AB0-8AE3-6B769A587B5F}"/>
              </a:ext>
            </a:extLst>
          </p:cNvPr>
          <p:cNvSpPr>
            <a:spLocks noGrp="1"/>
          </p:cNvSpPr>
          <p:nvPr>
            <p:ph idx="1"/>
          </p:nvPr>
        </p:nvSpPr>
        <p:spPr/>
        <p:txBody>
          <a:bodyPr>
            <a:normAutofit/>
          </a:bodyPr>
          <a:lstStyle/>
          <a:p>
            <a:pPr algn="l"/>
            <a:r>
              <a:rPr lang="es-MX" b="0" i="0" dirty="0">
                <a:solidFill>
                  <a:srgbClr val="171717"/>
                </a:solidFill>
                <a:effectLst/>
                <a:latin typeface="Segoe UI" panose="020B0502040204020203" pitchFamily="34" charset="0"/>
              </a:rPr>
              <a:t>Los pilares principales de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son: </a:t>
            </a:r>
            <a:r>
              <a:rPr lang="es-MX" b="0" i="1" dirty="0">
                <a:solidFill>
                  <a:srgbClr val="171717"/>
                </a:solidFill>
                <a:effectLst/>
                <a:latin typeface="Segoe UI" panose="020B0502040204020203" pitchFamily="34" charset="0"/>
              </a:rPr>
              <a:t>conjuntos de datos, informes</a:t>
            </a:r>
            <a:r>
              <a:rPr lang="es-MX" b="0" i="0" dirty="0">
                <a:solidFill>
                  <a:srgbClr val="171717"/>
                </a:solidFill>
                <a:effectLst/>
                <a:latin typeface="Segoe UI" panose="020B0502040204020203" pitchFamily="34" charset="0"/>
              </a:rPr>
              <a:t> y </a:t>
            </a:r>
            <a:r>
              <a:rPr lang="es-MX" b="0" i="1" dirty="0">
                <a:solidFill>
                  <a:srgbClr val="171717"/>
                </a:solidFill>
                <a:effectLst/>
                <a:latin typeface="Segoe UI" panose="020B0502040204020203" pitchFamily="34" charset="0"/>
              </a:rPr>
              <a:t>paneles</a:t>
            </a:r>
            <a:r>
              <a:rPr lang="es-MX" b="0" i="0" dirty="0">
                <a:solidFill>
                  <a:srgbClr val="171717"/>
                </a:solidFill>
                <a:effectLst/>
                <a:latin typeface="Segoe UI" panose="020B0502040204020203" pitchFamily="34" charset="0"/>
              </a:rPr>
              <a:t>. Están organizados en </a:t>
            </a:r>
            <a:r>
              <a:rPr lang="es-MX" b="0" i="1" dirty="0">
                <a:solidFill>
                  <a:srgbClr val="171717"/>
                </a:solidFill>
                <a:effectLst/>
                <a:latin typeface="Segoe UI" panose="020B0502040204020203" pitchFamily="34" charset="0"/>
              </a:rPr>
              <a:t>áreas de trabajo</a:t>
            </a:r>
            <a:r>
              <a:rPr lang="es-MX" b="0" i="0" dirty="0">
                <a:solidFill>
                  <a:srgbClr val="171717"/>
                </a:solidFill>
                <a:effectLst/>
                <a:latin typeface="Segoe UI" panose="020B0502040204020203" pitchFamily="34" charset="0"/>
              </a:rPr>
              <a:t> y se crean según las </a:t>
            </a:r>
            <a:r>
              <a:rPr lang="es-MX" b="0" i="1" dirty="0">
                <a:solidFill>
                  <a:srgbClr val="171717"/>
                </a:solidFill>
                <a:effectLst/>
                <a:latin typeface="Segoe UI" panose="020B0502040204020203" pitchFamily="34" charset="0"/>
              </a:rPr>
              <a:t>capacidades</a:t>
            </a:r>
            <a:r>
              <a:rPr lang="es-MX" b="0" i="0" dirty="0">
                <a:solidFill>
                  <a:srgbClr val="171717"/>
                </a:solidFill>
                <a:effectLst/>
                <a:latin typeface="Segoe UI" panose="020B0502040204020203" pitchFamily="34" charset="0"/>
              </a:rPr>
              <a:t>.</a:t>
            </a:r>
            <a:endParaRPr lang="es-MX" dirty="0"/>
          </a:p>
        </p:txBody>
      </p:sp>
    </p:spTree>
    <p:extLst>
      <p:ext uri="{BB962C8B-B14F-4D97-AF65-F5344CB8AC3E}">
        <p14:creationId xmlns:p14="http://schemas.microsoft.com/office/powerpoint/2010/main" val="943868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ABA0FE-0387-4A52-A0E1-2831BF23DD28}"/>
              </a:ext>
            </a:extLst>
          </p:cNvPr>
          <p:cNvSpPr>
            <a:spLocks noGrp="1"/>
          </p:cNvSpPr>
          <p:nvPr>
            <p:ph type="title"/>
          </p:nvPr>
        </p:nvSpPr>
        <p:spPr/>
        <p:txBody>
          <a:bodyPr/>
          <a:lstStyle/>
          <a:p>
            <a:pPr algn="l"/>
            <a:r>
              <a:rPr lang="es-MX" b="1" i="0" dirty="0">
                <a:solidFill>
                  <a:srgbClr val="171717"/>
                </a:solidFill>
                <a:effectLst/>
                <a:latin typeface="Segoe UI" panose="020B0502040204020203" pitchFamily="34" charset="0"/>
              </a:rPr>
              <a:t>Capacidades</a:t>
            </a:r>
          </a:p>
        </p:txBody>
      </p:sp>
      <p:sp>
        <p:nvSpPr>
          <p:cNvPr id="5" name="Marcador de contenido 4">
            <a:extLst>
              <a:ext uri="{FF2B5EF4-FFF2-40B4-BE49-F238E27FC236}">
                <a16:creationId xmlns:a16="http://schemas.microsoft.com/office/drawing/2014/main" id="{A237001D-BBC6-4AB0-8AE3-6B769A587B5F}"/>
              </a:ext>
            </a:extLst>
          </p:cNvPr>
          <p:cNvSpPr>
            <a:spLocks noGrp="1"/>
          </p:cNvSpPr>
          <p:nvPr>
            <p:ph idx="1"/>
          </p:nvPr>
        </p:nvSpPr>
        <p:spPr/>
        <p:txBody>
          <a:bodyPr>
            <a:normAutofit/>
          </a:bodyPr>
          <a:lstStyle/>
          <a:p>
            <a:pPr algn="l"/>
            <a:r>
              <a:rPr lang="es-MX" b="0" i="0" dirty="0">
                <a:solidFill>
                  <a:srgbClr val="171717"/>
                </a:solidFill>
                <a:effectLst/>
                <a:latin typeface="Segoe UI" panose="020B0502040204020203" pitchFamily="34" charset="0"/>
              </a:rPr>
              <a:t>Las capacidades son un concepto básico de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que representa un conjunto de recursos que se usan para hospedar y facilitar el contenido de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Las capacidades son </a:t>
            </a:r>
            <a:r>
              <a:rPr lang="es-MX" b="0" i="1" dirty="0">
                <a:solidFill>
                  <a:srgbClr val="171717"/>
                </a:solidFill>
                <a:effectLst/>
                <a:latin typeface="Segoe UI" panose="020B0502040204020203" pitchFamily="34" charset="0"/>
              </a:rPr>
              <a:t>compartidas</a:t>
            </a:r>
            <a:r>
              <a:rPr lang="es-MX" b="0" i="0" dirty="0">
                <a:solidFill>
                  <a:srgbClr val="171717"/>
                </a:solidFill>
                <a:effectLst/>
                <a:latin typeface="Segoe UI" panose="020B0502040204020203" pitchFamily="34" charset="0"/>
              </a:rPr>
              <a:t> o </a:t>
            </a:r>
            <a:r>
              <a:rPr lang="es-MX" b="0" i="1" dirty="0">
                <a:solidFill>
                  <a:srgbClr val="171717"/>
                </a:solidFill>
                <a:effectLst/>
                <a:latin typeface="Segoe UI" panose="020B0502040204020203" pitchFamily="34" charset="0"/>
              </a:rPr>
              <a:t>dedicadas</a:t>
            </a:r>
            <a:r>
              <a:rPr lang="es-MX" b="0" i="0" dirty="0">
                <a:solidFill>
                  <a:srgbClr val="171717"/>
                </a:solidFill>
                <a:effectLst/>
                <a:latin typeface="Segoe UI" panose="020B0502040204020203" pitchFamily="34" charset="0"/>
              </a:rPr>
              <a:t>. Una capacidad compartida es la que se comparte con otros clientes de Microsoft, mientras que una dedicada está confirmada plenamente para un solo cliente. Las capacidades dedicadas requieren una suscripción. De forma predeterminada, las áreas de trabajo se crean en una capacidad compartida.</a:t>
            </a:r>
            <a:endParaRPr lang="es-MX" dirty="0"/>
          </a:p>
        </p:txBody>
      </p:sp>
    </p:spTree>
    <p:extLst>
      <p:ext uri="{BB962C8B-B14F-4D97-AF65-F5344CB8AC3E}">
        <p14:creationId xmlns:p14="http://schemas.microsoft.com/office/powerpoint/2010/main" val="255653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ABA0FE-0387-4A52-A0E1-2831BF23DD28}"/>
              </a:ext>
            </a:extLst>
          </p:cNvPr>
          <p:cNvSpPr>
            <a:spLocks noGrp="1"/>
          </p:cNvSpPr>
          <p:nvPr>
            <p:ph type="title"/>
          </p:nvPr>
        </p:nvSpPr>
        <p:spPr/>
        <p:txBody>
          <a:bodyPr/>
          <a:lstStyle/>
          <a:p>
            <a:pPr algn="l"/>
            <a:r>
              <a:rPr lang="es-MX" b="1" i="0" dirty="0">
                <a:solidFill>
                  <a:srgbClr val="171717"/>
                </a:solidFill>
                <a:effectLst/>
                <a:latin typeface="Segoe UI" panose="020B0502040204020203" pitchFamily="34" charset="0"/>
              </a:rPr>
              <a:t>Áreas de trabajo</a:t>
            </a:r>
          </a:p>
        </p:txBody>
      </p:sp>
      <p:sp>
        <p:nvSpPr>
          <p:cNvPr id="5" name="Marcador de contenido 4">
            <a:extLst>
              <a:ext uri="{FF2B5EF4-FFF2-40B4-BE49-F238E27FC236}">
                <a16:creationId xmlns:a16="http://schemas.microsoft.com/office/drawing/2014/main" id="{A237001D-BBC6-4AB0-8AE3-6B769A587B5F}"/>
              </a:ext>
            </a:extLst>
          </p:cNvPr>
          <p:cNvSpPr>
            <a:spLocks noGrp="1"/>
          </p:cNvSpPr>
          <p:nvPr>
            <p:ph idx="1"/>
          </p:nvPr>
        </p:nvSpPr>
        <p:spPr/>
        <p:txBody>
          <a:bodyPr>
            <a:normAutofit fontScale="70000" lnSpcReduction="20000"/>
          </a:bodyPr>
          <a:lstStyle/>
          <a:p>
            <a:pPr algn="l"/>
            <a:r>
              <a:rPr lang="es-MX" b="0" i="0" dirty="0">
                <a:solidFill>
                  <a:srgbClr val="171717"/>
                </a:solidFill>
                <a:effectLst/>
                <a:latin typeface="Segoe UI" panose="020B0502040204020203" pitchFamily="34" charset="0"/>
              </a:rPr>
              <a:t>Las áreas de trabajo son contenedores de paneles, informes, libros, conjuntos de datos y flujos de datos de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Existen dos tipos de áreas de trabajo: </a:t>
            </a:r>
            <a:r>
              <a:rPr lang="es-MX" b="0" i="1" dirty="0">
                <a:solidFill>
                  <a:srgbClr val="171717"/>
                </a:solidFill>
                <a:effectLst/>
                <a:latin typeface="Segoe UI" panose="020B0502040204020203" pitchFamily="34" charset="0"/>
              </a:rPr>
              <a:t>Mi área de trabajo</a:t>
            </a:r>
            <a:r>
              <a:rPr lang="es-MX" b="0" i="0" dirty="0">
                <a:solidFill>
                  <a:srgbClr val="171717"/>
                </a:solidFill>
                <a:effectLst/>
                <a:latin typeface="Segoe UI" panose="020B0502040204020203" pitchFamily="34" charset="0"/>
              </a:rPr>
              <a:t> y las </a:t>
            </a:r>
            <a:r>
              <a:rPr lang="es-MX" b="0" i="1" dirty="0">
                <a:solidFill>
                  <a:srgbClr val="171717"/>
                </a:solidFill>
                <a:effectLst/>
                <a:latin typeface="Segoe UI" panose="020B0502040204020203" pitchFamily="34" charset="0"/>
              </a:rPr>
              <a:t>áreas de trabajo</a:t>
            </a:r>
            <a:r>
              <a:rPr lang="es-MX" b="0" i="0" dirty="0">
                <a:solidFill>
                  <a:srgbClr val="171717"/>
                </a:solidFill>
                <a:effectLst/>
                <a:latin typeface="Segoe UI" panose="020B0502040204020203" pitchFamily="34" charset="0"/>
              </a:rPr>
              <a:t>.</a:t>
            </a:r>
          </a:p>
          <a:p>
            <a:pPr algn="l">
              <a:buFont typeface="Arial" panose="020B0604020202020204" pitchFamily="34" charset="0"/>
              <a:buChar char="•"/>
            </a:pPr>
            <a:r>
              <a:rPr lang="es-MX" b="1" i="0" dirty="0">
                <a:solidFill>
                  <a:srgbClr val="171717"/>
                </a:solidFill>
                <a:effectLst/>
                <a:latin typeface="Segoe UI" panose="020B0502040204020203" pitchFamily="34" charset="0"/>
              </a:rPr>
              <a:t>Mi área de trabajo</a:t>
            </a:r>
            <a:r>
              <a:rPr lang="es-MX" b="0" i="0" dirty="0">
                <a:solidFill>
                  <a:srgbClr val="171717"/>
                </a:solidFill>
                <a:effectLst/>
                <a:latin typeface="Segoe UI" panose="020B0502040204020203" pitchFamily="34" charset="0"/>
              </a:rPr>
              <a:t> es el área de trabajo personal de cualquier cliente de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en la que puede trabajar con su contenido. Solo usted tiene acceso a esta área de trabajo. Puede compartir paneles e informes desde Mi área de trabajo. Si desea colaborar en paneles e informes o crear una aplicación, querrá trabajar en un área de trabajo.</a:t>
            </a:r>
          </a:p>
          <a:p>
            <a:pPr algn="l">
              <a:buFont typeface="Arial" panose="020B0604020202020204" pitchFamily="34" charset="0"/>
              <a:buChar char="•"/>
            </a:pPr>
            <a:r>
              <a:rPr lang="es-MX" b="0" i="0" dirty="0">
                <a:solidFill>
                  <a:srgbClr val="171717"/>
                </a:solidFill>
                <a:effectLst/>
                <a:latin typeface="Segoe UI" panose="020B0502040204020203" pitchFamily="34" charset="0"/>
              </a:rPr>
              <a:t>Las </a:t>
            </a:r>
            <a:r>
              <a:rPr lang="es-MX" b="1" i="0" dirty="0">
                <a:solidFill>
                  <a:srgbClr val="171717"/>
                </a:solidFill>
                <a:effectLst/>
                <a:latin typeface="Segoe UI" panose="020B0502040204020203" pitchFamily="34" charset="0"/>
              </a:rPr>
              <a:t>áreas de trabajo</a:t>
            </a:r>
            <a:r>
              <a:rPr lang="es-MX" b="0" i="0" dirty="0">
                <a:solidFill>
                  <a:srgbClr val="171717"/>
                </a:solidFill>
                <a:effectLst/>
                <a:latin typeface="Segoe UI" panose="020B0502040204020203" pitchFamily="34" charset="0"/>
              </a:rPr>
              <a:t> se usan para colaborar y compartir el contenido con los compañeros. Puede agregar compañeros a las áreas de trabajo y colaborar en paneles, informes y conjuntos de datos. Excepto en un caso concreto, todos los miembros del área de trabajo necesitan licencias de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Pro.</a:t>
            </a:r>
          </a:p>
          <a:p>
            <a:pPr algn="l"/>
            <a:r>
              <a:rPr lang="es-MX" b="0" i="0" dirty="0">
                <a:solidFill>
                  <a:srgbClr val="171717"/>
                </a:solidFill>
                <a:effectLst/>
                <a:latin typeface="Segoe UI" panose="020B0502040204020203" pitchFamily="34" charset="0"/>
              </a:rPr>
              <a:t>Las áreas de trabajo también son los lugares donde puede crear, publicar y administrar </a:t>
            </a:r>
            <a:r>
              <a:rPr lang="es-MX" b="0" i="1" dirty="0">
                <a:solidFill>
                  <a:srgbClr val="171717"/>
                </a:solidFill>
                <a:effectLst/>
                <a:latin typeface="Segoe UI" panose="020B0502040204020203" pitchFamily="34" charset="0"/>
              </a:rPr>
              <a:t>aplicaciones</a:t>
            </a:r>
            <a:r>
              <a:rPr lang="es-MX" b="0" i="0" dirty="0">
                <a:solidFill>
                  <a:srgbClr val="171717"/>
                </a:solidFill>
                <a:effectLst/>
                <a:latin typeface="Segoe UI" panose="020B0502040204020203" pitchFamily="34" charset="0"/>
              </a:rPr>
              <a:t> para su organización. Entienda las áreas de trabajo como áreas de almacenamiento provisional y contenedores del contenido que compondrá una aplicación de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¿Qué es una </a:t>
            </a:r>
            <a:r>
              <a:rPr lang="es-MX" b="0" i="1" dirty="0">
                <a:solidFill>
                  <a:srgbClr val="171717"/>
                </a:solidFill>
                <a:effectLst/>
                <a:latin typeface="Segoe UI" panose="020B0502040204020203" pitchFamily="34" charset="0"/>
              </a:rPr>
              <a:t>aplicación</a:t>
            </a:r>
            <a:r>
              <a:rPr lang="es-MX" b="0" i="0" dirty="0">
                <a:solidFill>
                  <a:srgbClr val="171717"/>
                </a:solidFill>
                <a:effectLst/>
                <a:latin typeface="Segoe UI" panose="020B0502040204020203" pitchFamily="34" charset="0"/>
              </a:rPr>
              <a:t>? Una aplicación es una colección de paneles e informes creada para entregar las métricas clave a los consumidores de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de su organización. Las aplicaciones son interactivas, pero los consumidores no pueden editarlas. </a:t>
            </a:r>
          </a:p>
        </p:txBody>
      </p:sp>
    </p:spTree>
    <p:extLst>
      <p:ext uri="{BB962C8B-B14F-4D97-AF65-F5344CB8AC3E}">
        <p14:creationId xmlns:p14="http://schemas.microsoft.com/office/powerpoint/2010/main" val="1974405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ABA0FE-0387-4A52-A0E1-2831BF23DD28}"/>
              </a:ext>
            </a:extLst>
          </p:cNvPr>
          <p:cNvSpPr>
            <a:spLocks noGrp="1"/>
          </p:cNvSpPr>
          <p:nvPr>
            <p:ph type="title"/>
          </p:nvPr>
        </p:nvSpPr>
        <p:spPr/>
        <p:txBody>
          <a:bodyPr/>
          <a:lstStyle/>
          <a:p>
            <a:pPr algn="l"/>
            <a:r>
              <a:rPr lang="es-MX" b="1" i="0" dirty="0">
                <a:solidFill>
                  <a:srgbClr val="171717"/>
                </a:solidFill>
                <a:effectLst/>
                <a:latin typeface="Segoe UI" panose="020B0502040204020203" pitchFamily="34" charset="0"/>
              </a:rPr>
              <a:t>Conjuntos de datos</a:t>
            </a:r>
          </a:p>
        </p:txBody>
      </p:sp>
      <p:sp>
        <p:nvSpPr>
          <p:cNvPr id="5" name="Marcador de contenido 4">
            <a:extLst>
              <a:ext uri="{FF2B5EF4-FFF2-40B4-BE49-F238E27FC236}">
                <a16:creationId xmlns:a16="http://schemas.microsoft.com/office/drawing/2014/main" id="{A237001D-BBC6-4AB0-8AE3-6B769A587B5F}"/>
              </a:ext>
            </a:extLst>
          </p:cNvPr>
          <p:cNvSpPr>
            <a:spLocks noGrp="1"/>
          </p:cNvSpPr>
          <p:nvPr>
            <p:ph idx="1"/>
          </p:nvPr>
        </p:nvSpPr>
        <p:spPr/>
        <p:txBody>
          <a:bodyPr>
            <a:normAutofit fontScale="85000" lnSpcReduction="10000"/>
          </a:bodyPr>
          <a:lstStyle/>
          <a:p>
            <a:pPr algn="l"/>
            <a:r>
              <a:rPr lang="es-MX" b="0" i="0" dirty="0">
                <a:solidFill>
                  <a:srgbClr val="171717"/>
                </a:solidFill>
                <a:effectLst/>
                <a:latin typeface="Segoe UI" panose="020B0502040204020203" pitchFamily="34" charset="0"/>
              </a:rPr>
              <a:t>Un </a:t>
            </a:r>
            <a:r>
              <a:rPr lang="es-MX" b="1" i="0" dirty="0">
                <a:solidFill>
                  <a:srgbClr val="171717"/>
                </a:solidFill>
                <a:effectLst/>
                <a:latin typeface="Segoe UI" panose="020B0502040204020203" pitchFamily="34" charset="0"/>
              </a:rPr>
              <a:t>conjunto de datos</a:t>
            </a:r>
            <a:r>
              <a:rPr lang="es-MX" b="0" i="0" dirty="0">
                <a:solidFill>
                  <a:srgbClr val="171717"/>
                </a:solidFill>
                <a:effectLst/>
                <a:latin typeface="Segoe UI" panose="020B0502040204020203" pitchFamily="34" charset="0"/>
              </a:rPr>
              <a:t> es una colección de datos que </a:t>
            </a:r>
            <a:r>
              <a:rPr lang="es-MX" b="0" i="1" dirty="0">
                <a:solidFill>
                  <a:srgbClr val="171717"/>
                </a:solidFill>
                <a:effectLst/>
                <a:latin typeface="Segoe UI" panose="020B0502040204020203" pitchFamily="34" charset="0"/>
              </a:rPr>
              <a:t>importa</a:t>
            </a:r>
            <a:r>
              <a:rPr lang="es-MX" b="0" i="0" dirty="0">
                <a:solidFill>
                  <a:srgbClr val="171717"/>
                </a:solidFill>
                <a:effectLst/>
                <a:latin typeface="Segoe UI" panose="020B0502040204020203" pitchFamily="34" charset="0"/>
              </a:rPr>
              <a:t> o a lo que se </a:t>
            </a:r>
            <a:r>
              <a:rPr lang="es-MX" b="0" i="1" dirty="0">
                <a:solidFill>
                  <a:srgbClr val="171717"/>
                </a:solidFill>
                <a:effectLst/>
                <a:latin typeface="Segoe UI" panose="020B0502040204020203" pitchFamily="34" charset="0"/>
              </a:rPr>
              <a:t>conecta</a:t>
            </a:r>
            <a:r>
              <a:rPr lang="es-MX" b="0" i="0" dirty="0">
                <a:solidFill>
                  <a:srgbClr val="171717"/>
                </a:solidFill>
                <a:effectLst/>
                <a:latin typeface="Segoe UI" panose="020B0502040204020203" pitchFamily="34" charset="0"/>
              </a:rPr>
              <a:t>.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permite importar y conectar con todos los tipos de conjuntos de datos y ponerlos todos en un solo lugar. Los conjuntos de datos también pueden obtener datos de flujos de datos.</a:t>
            </a:r>
          </a:p>
          <a:p>
            <a:pPr algn="l"/>
            <a:r>
              <a:rPr lang="es-MX" b="0" i="0" dirty="0">
                <a:solidFill>
                  <a:srgbClr val="171717"/>
                </a:solidFill>
                <a:effectLst/>
                <a:latin typeface="Segoe UI" panose="020B0502040204020203" pitchFamily="34" charset="0"/>
              </a:rPr>
              <a:t>Los conjuntos de datos están asociados a </a:t>
            </a:r>
            <a:r>
              <a:rPr lang="es-MX" b="0" i="1" dirty="0">
                <a:solidFill>
                  <a:srgbClr val="171717"/>
                </a:solidFill>
                <a:effectLst/>
                <a:latin typeface="Segoe UI" panose="020B0502040204020203" pitchFamily="34" charset="0"/>
              </a:rPr>
              <a:t>áreas de trabajo</a:t>
            </a:r>
            <a:r>
              <a:rPr lang="es-MX" b="0" i="0" dirty="0">
                <a:solidFill>
                  <a:srgbClr val="171717"/>
                </a:solidFill>
                <a:effectLst/>
                <a:latin typeface="Segoe UI" panose="020B0502040204020203" pitchFamily="34" charset="0"/>
              </a:rPr>
              <a:t> y un único conjunto de datos puede formar parte de muchas áreas de trabajo. Cuando se abre un área de trabajo, los conjuntos de datos asociados aparecen en la pestaña </a:t>
            </a:r>
            <a:r>
              <a:rPr lang="es-MX" b="1" i="0" dirty="0">
                <a:solidFill>
                  <a:srgbClr val="171717"/>
                </a:solidFill>
                <a:effectLst/>
                <a:latin typeface="Segoe UI" panose="020B0502040204020203" pitchFamily="34" charset="0"/>
              </a:rPr>
              <a:t>Conjuntos de datos</a:t>
            </a:r>
            <a:r>
              <a:rPr lang="es-MX" b="0" i="0" dirty="0">
                <a:solidFill>
                  <a:srgbClr val="171717"/>
                </a:solidFill>
                <a:effectLst/>
                <a:latin typeface="Segoe UI" panose="020B0502040204020203" pitchFamily="34" charset="0"/>
              </a:rPr>
              <a:t>. Cada conjunto de datos de la lista representa un origen de datos, por ejemplo, un libro de Excel en OneDrive, un conjunto de datos tabulares locales de </a:t>
            </a:r>
            <a:r>
              <a:rPr lang="es-MX" b="0" i="0" dirty="0" err="1">
                <a:solidFill>
                  <a:srgbClr val="171717"/>
                </a:solidFill>
                <a:effectLst/>
                <a:latin typeface="Segoe UI" panose="020B0502040204020203" pitchFamily="34" charset="0"/>
              </a:rPr>
              <a:t>SSAS</a:t>
            </a:r>
            <a:r>
              <a:rPr lang="es-MX" b="0" i="0" dirty="0">
                <a:solidFill>
                  <a:srgbClr val="171717"/>
                </a:solidFill>
                <a:effectLst/>
                <a:latin typeface="Segoe UI" panose="020B0502040204020203" pitchFamily="34" charset="0"/>
              </a:rPr>
              <a:t> o una base de datos de Salesforce. Se admiten muchos orígenes de datos diferentes. Los conjuntos de datos que agrega un miembro del área de trabajo están disponibles para otros miembros del área de trabajo con un rol de </a:t>
            </a:r>
            <a:r>
              <a:rPr lang="es-MX" b="0" i="1" dirty="0">
                <a:solidFill>
                  <a:srgbClr val="171717"/>
                </a:solidFill>
                <a:effectLst/>
                <a:latin typeface="Segoe UI" panose="020B0502040204020203" pitchFamily="34" charset="0"/>
              </a:rPr>
              <a:t>administrador</a:t>
            </a:r>
            <a:r>
              <a:rPr lang="es-MX" b="0" i="0" dirty="0">
                <a:solidFill>
                  <a:srgbClr val="171717"/>
                </a:solidFill>
                <a:effectLst/>
                <a:latin typeface="Segoe UI" panose="020B0502040204020203" pitchFamily="34" charset="0"/>
              </a:rPr>
              <a:t>, </a:t>
            </a:r>
            <a:r>
              <a:rPr lang="es-MX" b="0" i="1" dirty="0">
                <a:solidFill>
                  <a:srgbClr val="171717"/>
                </a:solidFill>
                <a:effectLst/>
                <a:latin typeface="Segoe UI" panose="020B0502040204020203" pitchFamily="34" charset="0"/>
              </a:rPr>
              <a:t>miembro</a:t>
            </a:r>
            <a:r>
              <a:rPr lang="es-MX" b="0" i="0" dirty="0">
                <a:solidFill>
                  <a:srgbClr val="171717"/>
                </a:solidFill>
                <a:effectLst/>
                <a:latin typeface="Segoe UI" panose="020B0502040204020203" pitchFamily="34" charset="0"/>
              </a:rPr>
              <a:t> o </a:t>
            </a:r>
            <a:r>
              <a:rPr lang="es-MX" b="0" i="1" dirty="0">
                <a:solidFill>
                  <a:srgbClr val="171717"/>
                </a:solidFill>
                <a:effectLst/>
                <a:latin typeface="Segoe UI" panose="020B0502040204020203" pitchFamily="34" charset="0"/>
              </a:rPr>
              <a:t>colaborador</a:t>
            </a:r>
            <a:r>
              <a:rPr lang="es-MX" b="0" i="0" dirty="0">
                <a:solidFill>
                  <a:srgbClr val="171717"/>
                </a:solidFill>
                <a:effectLst/>
                <a:latin typeface="Segoe UI" panose="020B0502040204020203" pitchFamily="34" charset="0"/>
              </a:rPr>
              <a:t>.</a:t>
            </a:r>
          </a:p>
        </p:txBody>
      </p:sp>
    </p:spTree>
    <p:extLst>
      <p:ext uri="{BB962C8B-B14F-4D97-AF65-F5344CB8AC3E}">
        <p14:creationId xmlns:p14="http://schemas.microsoft.com/office/powerpoint/2010/main" val="3836787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ABA0FE-0387-4A52-A0E1-2831BF23DD28}"/>
              </a:ext>
            </a:extLst>
          </p:cNvPr>
          <p:cNvSpPr>
            <a:spLocks noGrp="1"/>
          </p:cNvSpPr>
          <p:nvPr>
            <p:ph type="title"/>
          </p:nvPr>
        </p:nvSpPr>
        <p:spPr/>
        <p:txBody>
          <a:bodyPr/>
          <a:lstStyle/>
          <a:p>
            <a:pPr algn="l"/>
            <a:r>
              <a:rPr lang="es-MX" b="1" i="0" dirty="0">
                <a:solidFill>
                  <a:srgbClr val="171717"/>
                </a:solidFill>
                <a:effectLst/>
                <a:latin typeface="Segoe UI" panose="020B0502040204020203" pitchFamily="34" charset="0"/>
              </a:rPr>
              <a:t>Informes</a:t>
            </a:r>
          </a:p>
        </p:txBody>
      </p:sp>
      <p:sp>
        <p:nvSpPr>
          <p:cNvPr id="5" name="Marcador de contenido 4">
            <a:extLst>
              <a:ext uri="{FF2B5EF4-FFF2-40B4-BE49-F238E27FC236}">
                <a16:creationId xmlns:a16="http://schemas.microsoft.com/office/drawing/2014/main" id="{A237001D-BBC6-4AB0-8AE3-6B769A587B5F}"/>
              </a:ext>
            </a:extLst>
          </p:cNvPr>
          <p:cNvSpPr>
            <a:spLocks noGrp="1"/>
          </p:cNvSpPr>
          <p:nvPr>
            <p:ph idx="1"/>
          </p:nvPr>
        </p:nvSpPr>
        <p:spPr/>
        <p:txBody>
          <a:bodyPr>
            <a:normAutofit fontScale="70000" lnSpcReduction="20000"/>
          </a:bodyPr>
          <a:lstStyle/>
          <a:p>
            <a:pPr algn="l"/>
            <a:r>
              <a:rPr lang="es-MX" b="0" i="0" dirty="0">
                <a:solidFill>
                  <a:srgbClr val="171717"/>
                </a:solidFill>
                <a:effectLst/>
                <a:latin typeface="Segoe UI" panose="020B0502040204020203" pitchFamily="34" charset="0"/>
              </a:rPr>
              <a:t>Un informe de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se compone de una o más páginas de visualizaciones, como gráficos de líneas, mapas y gráficos de rectángulos. A las visualizaciones también se les denomina </a:t>
            </a:r>
            <a:r>
              <a:rPr lang="es-MX" b="1" i="0" dirty="0">
                <a:solidFill>
                  <a:srgbClr val="171717"/>
                </a:solidFill>
                <a:effectLst/>
                <a:latin typeface="Segoe UI" panose="020B0502040204020203" pitchFamily="34" charset="0"/>
              </a:rPr>
              <a:t>objetos visuales</a:t>
            </a:r>
            <a:r>
              <a:rPr lang="es-MX" b="0" i="0" dirty="0">
                <a:solidFill>
                  <a:srgbClr val="171717"/>
                </a:solidFill>
                <a:effectLst/>
                <a:latin typeface="Segoe UI" panose="020B0502040204020203" pitchFamily="34" charset="0"/>
              </a:rPr>
              <a:t>. Se pueden crear informes desde cero en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se pueden importar con paneles que otros compañeros compartan con usted o se pueden crear en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mediante la conexión a conjuntos de datos de Excel,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Desktop, bases de datos y aplicaciones SaaS. Por ejemplo, cuando se conecta a un libro de Excel que contiene hojas de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View,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crea un informe basado en dichas hojas. Y cuando se conecta a una aplicación SaaS, </a:t>
            </a:r>
            <a:r>
              <a:rPr lang="es-MX" b="0" i="0" dirty="0" err="1">
                <a:solidFill>
                  <a:srgbClr val="171717"/>
                </a:solidFill>
                <a:effectLst/>
                <a:latin typeface="Segoe UI" panose="020B0502040204020203" pitchFamily="34" charset="0"/>
              </a:rPr>
              <a:t>Power</a:t>
            </a:r>
            <a:r>
              <a:rPr lang="es-MX" b="0" i="0" dirty="0">
                <a:solidFill>
                  <a:srgbClr val="171717"/>
                </a:solidFill>
                <a:effectLst/>
                <a:latin typeface="Segoe UI" panose="020B0502040204020203" pitchFamily="34" charset="0"/>
              </a:rPr>
              <a:t> BI importa un informe generado previamente.</a:t>
            </a:r>
          </a:p>
          <a:p>
            <a:pPr algn="l"/>
            <a:r>
              <a:rPr lang="es-MX" b="0" i="0" dirty="0">
                <a:solidFill>
                  <a:srgbClr val="171717"/>
                </a:solidFill>
                <a:effectLst/>
                <a:latin typeface="Segoe UI" panose="020B0502040204020203" pitchFamily="34" charset="0"/>
              </a:rPr>
              <a:t>Hay dos maneras de ver los informes e interactuar con ellos: </a:t>
            </a:r>
            <a:r>
              <a:rPr lang="es-MX" b="1" i="0" dirty="0">
                <a:solidFill>
                  <a:srgbClr val="171717"/>
                </a:solidFill>
                <a:effectLst/>
                <a:latin typeface="Segoe UI" panose="020B0502040204020203" pitchFamily="34" charset="0"/>
              </a:rPr>
              <a:t>Vista de lectura</a:t>
            </a:r>
            <a:r>
              <a:rPr lang="es-MX" b="0" i="0" dirty="0">
                <a:solidFill>
                  <a:srgbClr val="171717"/>
                </a:solidFill>
                <a:effectLst/>
                <a:latin typeface="Segoe UI" panose="020B0502040204020203" pitchFamily="34" charset="0"/>
              </a:rPr>
              <a:t> y </a:t>
            </a:r>
            <a:r>
              <a:rPr lang="es-MX" b="1" i="0" dirty="0">
                <a:solidFill>
                  <a:srgbClr val="171717"/>
                </a:solidFill>
                <a:effectLst/>
                <a:latin typeface="Segoe UI" panose="020B0502040204020203" pitchFamily="34" charset="0"/>
              </a:rPr>
              <a:t>vista de edición</a:t>
            </a:r>
            <a:r>
              <a:rPr lang="es-MX" b="0" i="0" dirty="0">
                <a:solidFill>
                  <a:srgbClr val="171717"/>
                </a:solidFill>
                <a:effectLst/>
                <a:latin typeface="Segoe UI" panose="020B0502040204020203" pitchFamily="34" charset="0"/>
              </a:rPr>
              <a:t>. Al abrir un informe, se abre en la vista de lectura. Si tiene permisos de edición, verá </a:t>
            </a:r>
            <a:r>
              <a:rPr lang="es-MX" b="1" i="0" dirty="0">
                <a:solidFill>
                  <a:srgbClr val="171717"/>
                </a:solidFill>
                <a:effectLst/>
                <a:latin typeface="Segoe UI" panose="020B0502040204020203" pitchFamily="34" charset="0"/>
              </a:rPr>
              <a:t>Editar informe</a:t>
            </a:r>
            <a:r>
              <a:rPr lang="es-MX" b="0" i="0" dirty="0">
                <a:solidFill>
                  <a:srgbClr val="171717"/>
                </a:solidFill>
                <a:effectLst/>
                <a:latin typeface="Segoe UI" panose="020B0502040204020203" pitchFamily="34" charset="0"/>
              </a:rPr>
              <a:t> en la esquina superior izquierda y podrá ver el informe en la vista de edición. Si un informe se encuentra en un área de trabajo, todos los usuarios con un rol de </a:t>
            </a:r>
            <a:r>
              <a:rPr lang="es-MX" b="0" i="1" dirty="0">
                <a:solidFill>
                  <a:srgbClr val="171717"/>
                </a:solidFill>
                <a:effectLst/>
                <a:latin typeface="Segoe UI" panose="020B0502040204020203" pitchFamily="34" charset="0"/>
              </a:rPr>
              <a:t>administrador, miembro o colaborador</a:t>
            </a:r>
            <a:r>
              <a:rPr lang="es-MX" b="0" i="0" dirty="0">
                <a:solidFill>
                  <a:srgbClr val="171717"/>
                </a:solidFill>
                <a:effectLst/>
                <a:latin typeface="Segoe UI" panose="020B0502040204020203" pitchFamily="34" charset="0"/>
              </a:rPr>
              <a:t> pueden editarlo. Estos usuarios tienen acceso a todas las funcionalidades de exploración, diseño, creación y uso compartido de la vista de edición del informe. Las personas con las que comparta el informe pueden explorarlo e interactuar con él mediante la vista de lectura.</a:t>
            </a:r>
          </a:p>
        </p:txBody>
      </p:sp>
    </p:spTree>
    <p:extLst>
      <p:ext uri="{BB962C8B-B14F-4D97-AF65-F5344CB8AC3E}">
        <p14:creationId xmlns:p14="http://schemas.microsoft.com/office/powerpoint/2010/main" val="2755286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ABA0FE-0387-4A52-A0E1-2831BF23DD28}"/>
              </a:ext>
            </a:extLst>
          </p:cNvPr>
          <p:cNvSpPr>
            <a:spLocks noGrp="1"/>
          </p:cNvSpPr>
          <p:nvPr>
            <p:ph type="title"/>
          </p:nvPr>
        </p:nvSpPr>
        <p:spPr/>
        <p:txBody>
          <a:bodyPr/>
          <a:lstStyle/>
          <a:p>
            <a:pPr algn="l"/>
            <a:r>
              <a:rPr lang="es-MX" b="1" i="0" dirty="0">
                <a:solidFill>
                  <a:srgbClr val="171717"/>
                </a:solidFill>
                <a:effectLst/>
                <a:latin typeface="Segoe UI" panose="020B0502040204020203" pitchFamily="34" charset="0"/>
              </a:rPr>
              <a:t>Modelado y visualizaciones de datos</a:t>
            </a:r>
          </a:p>
        </p:txBody>
      </p:sp>
      <p:pic>
        <p:nvPicPr>
          <p:cNvPr id="2050" name="Picture 2" descr="Las cinco áreas de la vista Informe.">
            <a:extLst>
              <a:ext uri="{FF2B5EF4-FFF2-40B4-BE49-F238E27FC236}">
                <a16:creationId xmlns:a16="http://schemas.microsoft.com/office/drawing/2014/main" id="{8F0CF795-095A-4882-B7AF-7DDA2E0BA7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97496"/>
            <a:ext cx="10515599" cy="499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51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ABA0FE-0387-4A52-A0E1-2831BF23DD28}"/>
              </a:ext>
            </a:extLst>
          </p:cNvPr>
          <p:cNvSpPr>
            <a:spLocks noGrp="1"/>
          </p:cNvSpPr>
          <p:nvPr>
            <p:ph type="title"/>
          </p:nvPr>
        </p:nvSpPr>
        <p:spPr/>
        <p:txBody>
          <a:bodyPr/>
          <a:lstStyle/>
          <a:p>
            <a:pPr algn="l"/>
            <a:r>
              <a:rPr lang="es-MX" b="1" i="0" dirty="0">
                <a:solidFill>
                  <a:srgbClr val="171717"/>
                </a:solidFill>
                <a:effectLst/>
                <a:latin typeface="Segoe UI" panose="020B0502040204020203" pitchFamily="34" charset="0"/>
              </a:rPr>
              <a:t>Tipos de visualizaciones disponibles en </a:t>
            </a:r>
            <a:r>
              <a:rPr lang="es-MX" b="1" i="0" dirty="0" err="1">
                <a:solidFill>
                  <a:srgbClr val="171717"/>
                </a:solidFill>
                <a:effectLst/>
                <a:latin typeface="Segoe UI" panose="020B0502040204020203" pitchFamily="34" charset="0"/>
              </a:rPr>
              <a:t>Power</a:t>
            </a:r>
            <a:r>
              <a:rPr lang="es-MX" b="1" i="0" dirty="0">
                <a:solidFill>
                  <a:srgbClr val="171717"/>
                </a:solidFill>
                <a:effectLst/>
                <a:latin typeface="Segoe UI" panose="020B0502040204020203" pitchFamily="34" charset="0"/>
              </a:rPr>
              <a:t> BI</a:t>
            </a:r>
          </a:p>
        </p:txBody>
      </p:sp>
      <p:sp>
        <p:nvSpPr>
          <p:cNvPr id="5" name="CuadroTexto 4">
            <a:extLst>
              <a:ext uri="{FF2B5EF4-FFF2-40B4-BE49-F238E27FC236}">
                <a16:creationId xmlns:a16="http://schemas.microsoft.com/office/drawing/2014/main" id="{44B50DD5-717E-46A5-8D5B-3D82004D175F}"/>
              </a:ext>
            </a:extLst>
          </p:cNvPr>
          <p:cNvSpPr txBox="1"/>
          <p:nvPr/>
        </p:nvSpPr>
        <p:spPr>
          <a:xfrm>
            <a:off x="838200" y="1796200"/>
            <a:ext cx="6098344" cy="923330"/>
          </a:xfrm>
          <a:prstGeom prst="rect">
            <a:avLst/>
          </a:prstGeom>
          <a:noFill/>
        </p:spPr>
        <p:txBody>
          <a:bodyPr wrap="square">
            <a:spAutoFit/>
          </a:bodyPr>
          <a:lstStyle/>
          <a:p>
            <a:pPr algn="l"/>
            <a:r>
              <a:rPr lang="es-MX" b="1" i="0" dirty="0">
                <a:solidFill>
                  <a:srgbClr val="171717"/>
                </a:solidFill>
                <a:effectLst/>
                <a:latin typeface="Segoe UI" panose="020B0502040204020203" pitchFamily="34" charset="0"/>
              </a:rPr>
              <a:t>Gráficos de áreas: básico (en capa) y de área apilada</a:t>
            </a:r>
          </a:p>
          <a:p>
            <a:pPr algn="l"/>
            <a:r>
              <a:rPr lang="es-MX" b="0" i="0" dirty="0">
                <a:solidFill>
                  <a:srgbClr val="171717"/>
                </a:solidFill>
                <a:effectLst/>
                <a:latin typeface="Segoe UI" panose="020B0502040204020203" pitchFamily="34" charset="0"/>
              </a:rPr>
              <a:t>El gráfico de área básico se basa en el gráfico de líneas con el área entre el eje y la línea rellena.</a:t>
            </a:r>
          </a:p>
        </p:txBody>
      </p:sp>
      <p:pic>
        <p:nvPicPr>
          <p:cNvPr id="3074" name="Picture 2" descr="gráficos de áreas">
            <a:extLst>
              <a:ext uri="{FF2B5EF4-FFF2-40B4-BE49-F238E27FC236}">
                <a16:creationId xmlns:a16="http://schemas.microsoft.com/office/drawing/2014/main" id="{9DBBB75C-A9E9-40C6-8D5E-DB90B5CDB8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62556"/>
            <a:ext cx="6098345" cy="3430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57800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2237</Words>
  <Application>Microsoft Office PowerPoint</Application>
  <PresentationFormat>Panorámica</PresentationFormat>
  <Paragraphs>83</Paragraphs>
  <Slides>15</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Calibri Light</vt:lpstr>
      <vt:lpstr>Segoe UI</vt:lpstr>
      <vt:lpstr>Tema de Office</vt:lpstr>
      <vt:lpstr>¿Qué es Power BI?</vt:lpstr>
      <vt:lpstr>Partes de Power BI</vt:lpstr>
      <vt:lpstr>Conceptos de Power BI</vt:lpstr>
      <vt:lpstr>Capacidades</vt:lpstr>
      <vt:lpstr>Áreas de trabajo</vt:lpstr>
      <vt:lpstr>Conjuntos de datos</vt:lpstr>
      <vt:lpstr>Informes</vt:lpstr>
      <vt:lpstr>Modelado y visualizaciones de datos</vt:lpstr>
      <vt:lpstr>Tipos de visualizaciones disponibles en Power BI</vt:lpstr>
      <vt:lpstr>Tipos de visualizaciones disponibles en Power BI</vt:lpstr>
      <vt:lpstr>Tipos de visualizaciones disponibles en Power BI</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es Power BI?</dc:title>
  <dc:creator>JOSE ARTURO BUSTAMANTE LAZCANO</dc:creator>
  <cp:lastModifiedBy>JOSE ARTURO BUSTAMANTE LAZCANO</cp:lastModifiedBy>
  <cp:revision>2</cp:revision>
  <dcterms:created xsi:type="dcterms:W3CDTF">2021-08-09T18:16:09Z</dcterms:created>
  <dcterms:modified xsi:type="dcterms:W3CDTF">2021-08-11T00:02:02Z</dcterms:modified>
</cp:coreProperties>
</file>