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F022E-E01D-4972-B72D-A31A3DAEA9B1}" type="datetimeFigureOut">
              <a:rPr lang="es-MX" smtClean="0"/>
              <a:t>23/08/2019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29311-3373-4C0B-B634-5820AE6927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55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MX" smtClean="0"/>
          </a:p>
        </p:txBody>
      </p:sp>
      <p:sp>
        <p:nvSpPr>
          <p:cNvPr id="51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7D08475D-6E2F-476C-B51A-406D09F00433}" type="slidenum">
              <a:rPr lang="en-US" altLang="es-MX"/>
              <a:pPr>
                <a:spcBef>
                  <a:spcPct val="0"/>
                </a:spcBef>
              </a:pPr>
              <a:t>1</a:t>
            </a:fld>
            <a:endParaRPr lang="en-US" alt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889D-DA00-4A10-91DD-C619482CEB96}" type="datetimeFigureOut">
              <a:rPr lang="es-MX" smtClean="0"/>
              <a:t>23/08/2019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75B-B8DB-44A1-AC30-A57F433BB6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464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889D-DA00-4A10-91DD-C619482CEB96}" type="datetimeFigureOut">
              <a:rPr lang="es-MX" smtClean="0"/>
              <a:t>23/08/2019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75B-B8DB-44A1-AC30-A57F433BB6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974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889D-DA00-4A10-91DD-C619482CEB96}" type="datetimeFigureOut">
              <a:rPr lang="es-MX" smtClean="0"/>
              <a:t>23/08/2019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75B-B8DB-44A1-AC30-A57F433BB6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535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889D-DA00-4A10-91DD-C619482CEB96}" type="datetimeFigureOut">
              <a:rPr lang="es-MX" smtClean="0"/>
              <a:t>23/08/2019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75B-B8DB-44A1-AC30-A57F433BB6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46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889D-DA00-4A10-91DD-C619482CEB96}" type="datetimeFigureOut">
              <a:rPr lang="es-MX" smtClean="0"/>
              <a:t>23/08/2019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75B-B8DB-44A1-AC30-A57F433BB6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622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889D-DA00-4A10-91DD-C619482CEB96}" type="datetimeFigureOut">
              <a:rPr lang="es-MX" smtClean="0"/>
              <a:t>23/08/2019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75B-B8DB-44A1-AC30-A57F433BB6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732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889D-DA00-4A10-91DD-C619482CEB96}" type="datetimeFigureOut">
              <a:rPr lang="es-MX" smtClean="0"/>
              <a:t>23/08/2019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75B-B8DB-44A1-AC30-A57F433BB6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069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889D-DA00-4A10-91DD-C619482CEB96}" type="datetimeFigureOut">
              <a:rPr lang="es-MX" smtClean="0"/>
              <a:t>23/08/2019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75B-B8DB-44A1-AC30-A57F433BB6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525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889D-DA00-4A10-91DD-C619482CEB96}" type="datetimeFigureOut">
              <a:rPr lang="es-MX" smtClean="0"/>
              <a:t>23/08/2019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75B-B8DB-44A1-AC30-A57F433BB6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905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889D-DA00-4A10-91DD-C619482CEB96}" type="datetimeFigureOut">
              <a:rPr lang="es-MX" smtClean="0"/>
              <a:t>23/08/2019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75B-B8DB-44A1-AC30-A57F433BB6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84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889D-DA00-4A10-91DD-C619482CEB96}" type="datetimeFigureOut">
              <a:rPr lang="es-MX" smtClean="0"/>
              <a:t>23/08/2019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75B-B8DB-44A1-AC30-A57F433BB6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0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B889D-DA00-4A10-91DD-C619482CEB96}" type="datetimeFigureOut">
              <a:rPr lang="es-MX" smtClean="0"/>
              <a:t>23/08/2019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6175B-B8DB-44A1-AC30-A57F433BB6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13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gif"/><Relationship Id="rId3" Type="http://schemas.openxmlformats.org/officeDocument/2006/relationships/hyperlink" Target="http://www.google.com.mx/url?sa=i&amp;rct=j&amp;q=archivo%2Bconcentraci%C3%B3n&amp;source=images&amp;cd=&amp;cad=rja&amp;docid=YIVDNmfts7724M&amp;tbnid=tebpZnlUz1XrgM:&amp;ved=0CAUQjRw&amp;url=http://portal.te.gob.mx/informacion-electoral/archivo-institucional&amp;ei=cCjTUYK4OJKY9QTMrIHIDQ&amp;psig=AFQjCNFt1gUbe02d22oPduv-QAGzsl8NgQ&amp;ust=1372879253408808" TargetMode="External"/><Relationship Id="rId7" Type="http://schemas.openxmlformats.org/officeDocument/2006/relationships/hyperlink" Target="http://www.google.com.mx/url?sa=i&amp;rct=j&amp;q=expedientes&amp;source=images&amp;cd=&amp;cad=rja&amp;docid=GKQit63XPV-rmM&amp;tbnid=QAQouosdFcn3aM:&amp;ved=0CAUQjRw&amp;url=http://solutrust.com/entidadesGubernamentales/organizacionDigitalizacion&amp;ei=rhnTUYrEK4HI9gS6mYDgCQ&amp;bvm=bv.48705608,d.dmQ&amp;psig=AFQjCNEwblDMa7Cax4dsSFtg_-edQGtqag&amp;ust=1372875070905319" TargetMode="External"/><Relationship Id="rId12" Type="http://schemas.openxmlformats.org/officeDocument/2006/relationships/image" Target="../media/image9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8.gif"/><Relationship Id="rId5" Type="http://schemas.openxmlformats.org/officeDocument/2006/relationships/hyperlink" Target="http://www.google.com.mx/url?sa=i&amp;rct=j&amp;q=archivo%2Bhistorico&amp;source=images&amp;cd=&amp;cad=rja&amp;docid=nTmmaz16EhgVMM&amp;tbnid=mXWuq-htVUaL9M:&amp;ved=0CAUQjRw&amp;url=http://uaer.humanidades.unam.mx/blogarchivo.php?PHPSESSID%3Dlti8ivdlrs2sfhppeoud7epeo1&amp;ei=HCnTUa_SMoek9ATx3ICIBg&amp;psig=AFQjCNG9a3E2uXZb-TRXG4uz_AAMCQzQXw&amp;ust=1372879394825035" TargetMode="External"/><Relationship Id="rId10" Type="http://schemas.openxmlformats.org/officeDocument/2006/relationships/image" Target="../media/image7.gif"/><Relationship Id="rId4" Type="http://schemas.openxmlformats.org/officeDocument/2006/relationships/image" Target="../media/image3.jpeg"/><Relationship Id="rId9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7 Título"/>
          <p:cNvSpPr>
            <a:spLocks noGrp="1"/>
          </p:cNvSpPr>
          <p:nvPr>
            <p:ph type="ctrTitle"/>
          </p:nvPr>
        </p:nvSpPr>
        <p:spPr>
          <a:xfrm>
            <a:off x="616024" y="3645024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altLang="es-MX" sz="4800" i="1" dirty="0" smtClean="0"/>
              <a:t>Administración de Archivos</a:t>
            </a:r>
            <a:br>
              <a:rPr lang="es-MX" altLang="es-MX" sz="4800" i="1" dirty="0" smtClean="0"/>
            </a:br>
            <a:r>
              <a:rPr lang="es-MX" altLang="es-MX" sz="4800" b="1" i="1" dirty="0" smtClean="0"/>
              <a:t/>
            </a:r>
            <a:br>
              <a:rPr lang="es-MX" altLang="es-MX" sz="4800" b="1" i="1" dirty="0" smtClean="0"/>
            </a:br>
            <a:r>
              <a:rPr lang="es-MX" altLang="es-MX" sz="4800" b="1" i="1" dirty="0" smtClean="0"/>
              <a:t>CICLO VITAL DEL DOCUMENTO</a:t>
            </a:r>
          </a:p>
        </p:txBody>
      </p:sp>
      <p:pic>
        <p:nvPicPr>
          <p:cNvPr id="4" name="3 Imagen" descr="C:\Users\PC11\Downloads\logo-gobernaci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08720"/>
            <a:ext cx="6048672" cy="2304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37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9 CuadroTexto"/>
          <p:cNvSpPr txBox="1">
            <a:spLocks noChangeArrowheads="1"/>
          </p:cNvSpPr>
          <p:nvPr/>
        </p:nvSpPr>
        <p:spPr bwMode="auto">
          <a:xfrm>
            <a:off x="5437188" y="2108200"/>
            <a:ext cx="14335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rgbClr val="0070C0"/>
                </a:solidFill>
                <a:latin typeface="Arial" charset="0"/>
              </a:rPr>
              <a:t>Transferencia Secundaria</a:t>
            </a:r>
          </a:p>
        </p:txBody>
      </p:sp>
      <p:sp>
        <p:nvSpPr>
          <p:cNvPr id="6147" name="Line 9"/>
          <p:cNvSpPr>
            <a:spLocks noChangeShapeType="1"/>
          </p:cNvSpPr>
          <p:nvPr/>
        </p:nvSpPr>
        <p:spPr bwMode="auto">
          <a:xfrm>
            <a:off x="7319963" y="2974975"/>
            <a:ext cx="1587" cy="609600"/>
          </a:xfrm>
          <a:prstGeom prst="line">
            <a:avLst/>
          </a:prstGeom>
          <a:noFill/>
          <a:ln w="9360">
            <a:solidFill>
              <a:srgbClr val="FFFFC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48" name="AutoShape 13"/>
          <p:cNvSpPr>
            <a:spLocks noChangeArrowheads="1"/>
          </p:cNvSpPr>
          <p:nvPr/>
        </p:nvSpPr>
        <p:spPr bwMode="auto">
          <a:xfrm>
            <a:off x="1830388" y="2033588"/>
            <a:ext cx="1765300" cy="668337"/>
          </a:xfrm>
          <a:prstGeom prst="roundRect">
            <a:avLst>
              <a:gd name="adj" fmla="val 23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2000">
              <a:latin typeface="Arial" charset="0"/>
            </a:endParaRPr>
          </a:p>
        </p:txBody>
      </p:sp>
      <p:sp>
        <p:nvSpPr>
          <p:cNvPr id="6149" name="AutoShape 241"/>
          <p:cNvSpPr>
            <a:spLocks noChangeArrowheads="1"/>
          </p:cNvSpPr>
          <p:nvPr/>
        </p:nvSpPr>
        <p:spPr bwMode="auto">
          <a:xfrm>
            <a:off x="3743325" y="523875"/>
            <a:ext cx="1624013" cy="584200"/>
          </a:xfrm>
          <a:prstGeom prst="roundRect">
            <a:avLst>
              <a:gd name="adj" fmla="val 26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2000">
              <a:latin typeface="Arial" charset="0"/>
            </a:endParaRPr>
          </a:p>
        </p:txBody>
      </p:sp>
      <p:grpSp>
        <p:nvGrpSpPr>
          <p:cNvPr id="5132" name="47348 Grupo"/>
          <p:cNvGrpSpPr>
            <a:grpSpLocks/>
          </p:cNvGrpSpPr>
          <p:nvPr/>
        </p:nvGrpSpPr>
        <p:grpSpPr bwMode="auto">
          <a:xfrm>
            <a:off x="159274" y="664250"/>
            <a:ext cx="1728947" cy="1276160"/>
            <a:chOff x="374650" y="432357"/>
            <a:chExt cx="1728470" cy="1274819"/>
          </a:xfrm>
        </p:grpSpPr>
        <p:sp>
          <p:nvSpPr>
            <p:cNvPr id="47348" name="47347 Documento"/>
            <p:cNvSpPr/>
            <p:nvPr/>
          </p:nvSpPr>
          <p:spPr>
            <a:xfrm>
              <a:off x="374650" y="469900"/>
              <a:ext cx="1728470" cy="1237276"/>
            </a:xfrm>
            <a:prstGeom prst="flowChartDocumen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MX"/>
            </a:p>
          </p:txBody>
        </p:sp>
        <p:sp>
          <p:nvSpPr>
            <p:cNvPr id="6225" name="Text Box 129"/>
            <p:cNvSpPr txBox="1">
              <a:spLocks noChangeArrowheads="1"/>
            </p:cNvSpPr>
            <p:nvPr/>
          </p:nvSpPr>
          <p:spPr bwMode="auto">
            <a:xfrm>
              <a:off x="400045" y="1036232"/>
              <a:ext cx="1645258" cy="494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altLang="es-MX" sz="1400" b="1" dirty="0" err="1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Documentos</a:t>
              </a:r>
              <a:r>
                <a:rPr lang="en-GB" altLang="es-MX" sz="1400" b="1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 </a:t>
              </a:r>
              <a:r>
                <a:rPr lang="en-GB" altLang="es-MX" sz="1400" b="1" dirty="0" err="1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en</a:t>
              </a:r>
              <a:r>
                <a:rPr lang="en-GB" altLang="es-MX" sz="1400" b="1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 </a:t>
              </a:r>
              <a:r>
                <a:rPr lang="en-GB" altLang="es-MX" sz="1400" b="1" dirty="0" err="1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F</a:t>
              </a:r>
              <a:r>
                <a:rPr lang="en-GB" altLang="es-MX" sz="1400" b="1" dirty="0" err="1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ase</a:t>
              </a:r>
              <a:r>
                <a:rPr lang="en-GB" altLang="es-MX" sz="1400" b="1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 </a:t>
              </a:r>
              <a:r>
                <a:rPr lang="en-GB" altLang="es-MX" sz="1400" b="1" dirty="0" err="1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activa</a:t>
              </a:r>
              <a:endParaRPr lang="en-GB" altLang="es-MX" sz="1400" b="1" dirty="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  <p:pic>
          <p:nvPicPr>
            <p:cNvPr id="622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813" y="432357"/>
              <a:ext cx="699453" cy="819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171" y="584597"/>
              <a:ext cx="699453" cy="819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140" name="Group 20"/>
          <p:cNvGrpSpPr>
            <a:grpSpLocks/>
          </p:cNvGrpSpPr>
          <p:nvPr/>
        </p:nvGrpSpPr>
        <p:grpSpPr bwMode="auto">
          <a:xfrm>
            <a:off x="2773363" y="2303463"/>
            <a:ext cx="3028950" cy="1111250"/>
            <a:chOff x="1747" y="1451"/>
            <a:chExt cx="1908" cy="700"/>
          </a:xfrm>
        </p:grpSpPr>
        <p:sp>
          <p:nvSpPr>
            <p:cNvPr id="47206" name="Text Box 132"/>
            <p:cNvSpPr txBox="1">
              <a:spLocks noChangeArrowheads="1"/>
            </p:cNvSpPr>
            <p:nvPr/>
          </p:nvSpPr>
          <p:spPr bwMode="auto">
            <a:xfrm>
              <a:off x="1747" y="1950"/>
              <a:ext cx="1908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93000"/>
                </a:lnSpc>
                <a:defRPr/>
              </a:pPr>
              <a:r>
                <a:rPr lang="en-GB" sz="1600" b="1" dirty="0" err="1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Archivo</a:t>
              </a:r>
              <a:r>
                <a:rPr lang="en-GB" sz="1600" b="1" dirty="0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de </a:t>
              </a:r>
              <a:r>
                <a:rPr lang="en-GB" sz="1600" b="1" dirty="0" err="1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Concentración</a:t>
              </a:r>
              <a:endParaRPr lang="en-GB" sz="1600" b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221" name="Picture 8" descr="http://portal.te.gob.mx/sites/default/files/archivo4.jp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" y="1451"/>
              <a:ext cx="1031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41" name="Group 21"/>
          <p:cNvGrpSpPr>
            <a:grpSpLocks/>
          </p:cNvGrpSpPr>
          <p:nvPr/>
        </p:nvGrpSpPr>
        <p:grpSpPr bwMode="auto">
          <a:xfrm>
            <a:off x="6983413" y="2303463"/>
            <a:ext cx="1919287" cy="1125537"/>
            <a:chOff x="4399" y="1451"/>
            <a:chExt cx="1209" cy="709"/>
          </a:xfrm>
        </p:grpSpPr>
        <p:sp>
          <p:nvSpPr>
            <p:cNvPr id="47142" name="Text Box 153"/>
            <p:cNvSpPr txBox="1">
              <a:spLocks noChangeArrowheads="1"/>
            </p:cNvSpPr>
            <p:nvPr/>
          </p:nvSpPr>
          <p:spPr bwMode="auto">
            <a:xfrm>
              <a:off x="4399" y="1959"/>
              <a:ext cx="1209" cy="201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93000"/>
                </a:lnSpc>
                <a:defRPr/>
              </a:pPr>
              <a:r>
                <a:rPr lang="en-GB" sz="16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Archivo</a:t>
              </a:r>
              <a:r>
                <a:rPr lang="en-GB" sz="1600" b="1" dirty="0" smtClean="0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  <a:r>
                <a:rPr lang="en-GB" sz="16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Histórico</a:t>
              </a:r>
              <a:endParaRPr lang="en-GB" sz="1600" b="1" dirty="0" smtClean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pic>
          <p:nvPicPr>
            <p:cNvPr id="6219" name="Picture 10" descr="http://uaer.humanidades.unam.mx/img/archivo/archivohistorico1.jpg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9" y="1451"/>
              <a:ext cx="1069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39" name="Group 19"/>
          <p:cNvGrpSpPr>
            <a:grpSpLocks/>
          </p:cNvGrpSpPr>
          <p:nvPr/>
        </p:nvGrpSpPr>
        <p:grpSpPr bwMode="auto">
          <a:xfrm>
            <a:off x="-254000" y="2303463"/>
            <a:ext cx="2586038" cy="1114425"/>
            <a:chOff x="-160" y="1451"/>
            <a:chExt cx="1629" cy="702"/>
          </a:xfrm>
        </p:grpSpPr>
        <p:pic>
          <p:nvPicPr>
            <p:cNvPr id="6216" name="Picture 4" descr="http://solutrust.com/images/bgOrganizacion.jpg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" y="1451"/>
              <a:ext cx="108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0" name="Text Box 132"/>
            <p:cNvSpPr txBox="1">
              <a:spLocks noChangeArrowheads="1"/>
            </p:cNvSpPr>
            <p:nvPr/>
          </p:nvSpPr>
          <p:spPr bwMode="auto">
            <a:xfrm>
              <a:off x="-160" y="1952"/>
              <a:ext cx="1629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93000"/>
                </a:lnSpc>
                <a:defRPr/>
              </a:pPr>
              <a:r>
                <a:rPr lang="en-GB" sz="16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Archivo</a:t>
              </a:r>
              <a:r>
                <a:rPr lang="en-GB" sz="1600" b="1" dirty="0" smtClean="0">
                  <a:solidFill>
                    <a:schemeClr val="accent4">
                      <a:lumMod val="75000"/>
                    </a:schemeClr>
                  </a:solidFill>
                </a:rPr>
                <a:t> de </a:t>
              </a:r>
              <a:r>
                <a:rPr lang="en-GB" sz="16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Trámite</a:t>
              </a:r>
              <a:endParaRPr lang="en-GB" sz="1600" b="1" dirty="0" smtClean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pic>
        <p:nvPicPr>
          <p:cNvPr id="5137" name="16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589213"/>
            <a:ext cx="16446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8" name="255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2533650"/>
            <a:ext cx="19653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313113" y="793750"/>
            <a:ext cx="2009775" cy="1236663"/>
            <a:chOff x="2087" y="500"/>
            <a:chExt cx="1266" cy="779"/>
          </a:xfrm>
        </p:grpSpPr>
        <p:grpSp>
          <p:nvGrpSpPr>
            <p:cNvPr id="6210" name="47349 Grupo"/>
            <p:cNvGrpSpPr>
              <a:grpSpLocks/>
            </p:cNvGrpSpPr>
            <p:nvPr/>
          </p:nvGrpSpPr>
          <p:grpSpPr bwMode="auto">
            <a:xfrm>
              <a:off x="2175" y="500"/>
              <a:ext cx="1088" cy="779"/>
              <a:chOff x="3248899" y="484950"/>
              <a:chExt cx="1728470" cy="1237276"/>
            </a:xfrm>
          </p:grpSpPr>
          <p:sp>
            <p:nvSpPr>
              <p:cNvPr id="275" name="274 Documento"/>
              <p:cNvSpPr/>
              <p:nvPr/>
            </p:nvSpPr>
            <p:spPr>
              <a:xfrm>
                <a:off x="3248899" y="484950"/>
                <a:ext cx="1728470" cy="1237276"/>
              </a:xfrm>
              <a:prstGeom prst="flowChartDocumen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s-MX"/>
              </a:p>
            </p:txBody>
          </p:sp>
          <p:pic>
            <p:nvPicPr>
              <p:cNvPr id="6215" name="14 Imagen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457" y="615963"/>
                <a:ext cx="546080" cy="68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11" name="Text Box 129"/>
            <p:cNvSpPr txBox="1">
              <a:spLocks noChangeArrowheads="1"/>
            </p:cNvSpPr>
            <p:nvPr/>
          </p:nvSpPr>
          <p:spPr bwMode="auto">
            <a:xfrm>
              <a:off x="2087" y="897"/>
              <a:ext cx="126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altLang="es-MX" sz="1400" b="1" dirty="0" err="1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Documentos</a:t>
              </a:r>
              <a:r>
                <a:rPr lang="en-GB" altLang="es-MX" sz="1400" b="1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 </a:t>
              </a:r>
              <a:r>
                <a:rPr lang="en-GB" altLang="es-MX" sz="1400" b="1" dirty="0" err="1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en</a:t>
              </a:r>
              <a:r>
                <a:rPr lang="en-GB" altLang="es-MX" sz="1400" b="1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 </a:t>
              </a:r>
              <a:r>
                <a:rPr lang="en-GB" altLang="es-MX" sz="1400" b="1" dirty="0" err="1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Fase</a:t>
              </a:r>
              <a:r>
                <a:rPr lang="en-GB" altLang="es-MX" sz="1400" b="1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 </a:t>
              </a:r>
              <a:r>
                <a:rPr lang="en-GB" altLang="es-MX" sz="1400" b="1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Semi-</a:t>
              </a:r>
              <a:r>
                <a:rPr lang="en-GB" altLang="es-MX" sz="1400" b="1" dirty="0" err="1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activa</a:t>
              </a:r>
              <a:endParaRPr lang="en-GB" altLang="es-MX" sz="1400" b="1" dirty="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</p:grpSp>
      <p:grpSp>
        <p:nvGrpSpPr>
          <p:cNvPr id="5" name="47350 Grupo"/>
          <p:cNvGrpSpPr>
            <a:grpSpLocks/>
          </p:cNvGrpSpPr>
          <p:nvPr/>
        </p:nvGrpSpPr>
        <p:grpSpPr bwMode="auto">
          <a:xfrm>
            <a:off x="7088188" y="785813"/>
            <a:ext cx="1728787" cy="1236662"/>
            <a:chOff x="6689090" y="489438"/>
            <a:chExt cx="1728470" cy="1237276"/>
          </a:xfrm>
        </p:grpSpPr>
        <p:sp>
          <p:nvSpPr>
            <p:cNvPr id="276" name="275 Documento"/>
            <p:cNvSpPr/>
            <p:nvPr/>
          </p:nvSpPr>
          <p:spPr>
            <a:xfrm>
              <a:off x="6689090" y="489438"/>
              <a:ext cx="1728470" cy="1237276"/>
            </a:xfrm>
            <a:prstGeom prst="flowChartDocumen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MX"/>
            </a:p>
          </p:txBody>
        </p:sp>
        <p:pic>
          <p:nvPicPr>
            <p:cNvPr id="6208" name="15 Imagen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3843" y="524567"/>
              <a:ext cx="677375" cy="770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09" name="Text Box 129"/>
            <p:cNvSpPr txBox="1">
              <a:spLocks noChangeArrowheads="1"/>
            </p:cNvSpPr>
            <p:nvPr/>
          </p:nvSpPr>
          <p:spPr bwMode="auto">
            <a:xfrm>
              <a:off x="6746281" y="1123822"/>
              <a:ext cx="1568050" cy="495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altLang="es-MX" sz="1400" b="1" dirty="0" err="1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Documentos</a:t>
              </a:r>
              <a:r>
                <a:rPr lang="en-GB" altLang="es-MX" sz="1400" b="1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 </a:t>
              </a:r>
              <a:r>
                <a:rPr lang="en-GB" altLang="es-MX" sz="1400" b="1" dirty="0" err="1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en</a:t>
              </a:r>
              <a:r>
                <a:rPr lang="en-GB" altLang="es-MX" sz="1400" b="1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 </a:t>
              </a:r>
              <a:r>
                <a:rPr lang="en-GB" altLang="es-MX" sz="1400" b="1" dirty="0" err="1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F</a:t>
              </a:r>
              <a:r>
                <a:rPr lang="en-GB" altLang="es-MX" sz="1400" b="1" dirty="0" err="1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ase</a:t>
              </a:r>
              <a:r>
                <a:rPr lang="en-GB" altLang="es-MX" sz="1400" b="1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 </a:t>
              </a:r>
              <a:r>
                <a:rPr lang="en-GB" altLang="es-MX" sz="1400" b="1" dirty="0" err="1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Inactiva</a:t>
              </a:r>
              <a:endParaRPr lang="en-GB" altLang="es-MX" sz="1400" b="1" dirty="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</p:grpSp>
      <p:sp>
        <p:nvSpPr>
          <p:cNvPr id="18" name="17 Rectángulo redondeado"/>
          <p:cNvSpPr/>
          <p:nvPr/>
        </p:nvSpPr>
        <p:spPr>
          <a:xfrm>
            <a:off x="256540" y="3656966"/>
            <a:ext cx="1557020" cy="95884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3000"/>
              </a:lnSpc>
              <a:defRPr/>
            </a:pPr>
            <a:r>
              <a:rPr lang="en-GB" sz="1600" b="1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Uso</a:t>
            </a:r>
            <a:r>
              <a:rPr lang="en-GB" sz="16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b="1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institucional</a:t>
            </a:r>
            <a:r>
              <a:rPr lang="en-GB" sz="16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n-GB" sz="1600" b="1" u="sng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constante</a:t>
            </a:r>
            <a:endParaRPr lang="en-GB" sz="1600" b="1" u="sng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3493136" y="3656966"/>
            <a:ext cx="1575433" cy="9588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3000"/>
              </a:lnSpc>
              <a:defRPr/>
            </a:pPr>
            <a:r>
              <a:rPr lang="en-GB" sz="1600" b="1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Uso</a:t>
            </a:r>
            <a:r>
              <a:rPr lang="en-GB" sz="16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b="1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institucional</a:t>
            </a:r>
            <a:r>
              <a:rPr lang="en-GB" sz="16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n-GB" sz="1600" b="1" u="sng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esporádico</a:t>
            </a:r>
            <a:endParaRPr lang="en-GB" sz="1600" b="1" u="sng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7364894" y="3629661"/>
            <a:ext cx="1177290" cy="6143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3000"/>
              </a:lnSpc>
              <a:defRPr/>
            </a:pPr>
            <a:r>
              <a:rPr lang="en-GB" sz="1600" b="1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Uso</a:t>
            </a:r>
            <a:r>
              <a:rPr lang="en-GB" sz="16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social</a:t>
            </a:r>
          </a:p>
        </p:txBody>
      </p:sp>
      <p:sp>
        <p:nvSpPr>
          <p:cNvPr id="21" name="20 Rectángulo redondeado"/>
          <p:cNvSpPr/>
          <p:nvPr/>
        </p:nvSpPr>
        <p:spPr>
          <a:xfrm>
            <a:off x="1595517" y="4691063"/>
            <a:ext cx="2220119" cy="89915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3000"/>
              </a:lnSpc>
              <a:defRPr/>
            </a:pPr>
            <a:r>
              <a:rPr lang="en-GB" sz="1600" b="1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Usuarios</a:t>
            </a:r>
            <a:r>
              <a:rPr lang="en-GB" sz="16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ctr" eaLnBrk="1" hangingPunct="1">
              <a:lnSpc>
                <a:spcPct val="92000"/>
              </a:lnSpc>
              <a:buClr>
                <a:srgbClr val="FF3300"/>
              </a:buClr>
              <a:buSzPct val="64000"/>
              <a:buFont typeface="Arial" charset="0"/>
              <a:buChar char="•"/>
              <a:defRPr/>
            </a:pPr>
            <a:r>
              <a:rPr lang="en-GB" sz="16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Área</a:t>
            </a:r>
            <a:r>
              <a:rPr lang="en-GB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productora</a:t>
            </a:r>
            <a:endParaRPr lang="en-GB" sz="16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92000"/>
              </a:lnSpc>
              <a:buClr>
                <a:srgbClr val="FF3300"/>
              </a:buClr>
              <a:buSzPct val="64000"/>
              <a:buFont typeface="Arial" charset="0"/>
              <a:buChar char="•"/>
              <a:defRPr/>
            </a:pPr>
            <a:r>
              <a:rPr lang="en-GB" sz="16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Público</a:t>
            </a:r>
            <a:r>
              <a:rPr lang="en-GB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conforme</a:t>
            </a:r>
            <a:r>
              <a:rPr lang="en-GB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a la LTAIPEP</a:t>
            </a:r>
          </a:p>
        </p:txBody>
      </p:sp>
      <p:sp>
        <p:nvSpPr>
          <p:cNvPr id="23" name="22 Rectángulo redondeado"/>
          <p:cNvSpPr/>
          <p:nvPr/>
        </p:nvSpPr>
        <p:spPr>
          <a:xfrm>
            <a:off x="1534556" y="5791228"/>
            <a:ext cx="2318941" cy="8782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3000"/>
              </a:lnSpc>
              <a:defRPr/>
            </a:pPr>
            <a:r>
              <a:rPr lang="en-GB" sz="1600" b="1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n-GB" sz="16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b="1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Primarios</a:t>
            </a:r>
            <a:r>
              <a:rPr lang="en-GB" sz="16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ctr" eaLnBrk="1" hangingPunct="1">
              <a:lnSpc>
                <a:spcPct val="92000"/>
              </a:lnSpc>
              <a:buClr>
                <a:srgbClr val="FF3300"/>
              </a:buClr>
              <a:buSzPct val="64000"/>
              <a:buFont typeface="Arial" charset="0"/>
              <a:buChar char="•"/>
              <a:defRPr/>
            </a:pPr>
            <a:r>
              <a:rPr lang="en-GB" sz="16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Administrativo</a:t>
            </a:r>
            <a:endParaRPr lang="en-GB" sz="16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92000"/>
              </a:lnSpc>
              <a:buClr>
                <a:srgbClr val="FF3300"/>
              </a:buClr>
              <a:buSzPct val="64000"/>
              <a:buFont typeface="Arial" charset="0"/>
              <a:buChar char="•"/>
              <a:defRPr/>
            </a:pPr>
            <a:r>
              <a:rPr lang="en-GB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Legal o </a:t>
            </a:r>
            <a:r>
              <a:rPr lang="en-GB" sz="16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jurídico</a:t>
            </a:r>
            <a:endParaRPr lang="en-GB" sz="16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92000"/>
              </a:lnSpc>
              <a:buClr>
                <a:srgbClr val="FF3300"/>
              </a:buClr>
              <a:buSzPct val="64000"/>
              <a:buFont typeface="Arial" charset="0"/>
              <a:buChar char="•"/>
              <a:defRPr/>
            </a:pPr>
            <a:r>
              <a:rPr lang="en-GB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Fiscal o </a:t>
            </a:r>
            <a:r>
              <a:rPr lang="en-GB" sz="16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contable</a:t>
            </a:r>
            <a:endParaRPr lang="en-GB" sz="16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7100443" y="5590222"/>
            <a:ext cx="1700849" cy="109410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3000"/>
              </a:lnSpc>
              <a:defRPr/>
            </a:pPr>
            <a:r>
              <a:rPr lang="en-GB" sz="1600" b="1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n-GB" sz="16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b="1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Secundarios</a:t>
            </a:r>
            <a:r>
              <a:rPr lang="en-GB" sz="16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ctr" eaLnBrk="1" hangingPunct="1">
              <a:lnSpc>
                <a:spcPct val="92000"/>
              </a:lnSpc>
              <a:buClr>
                <a:srgbClr val="FF3300"/>
              </a:buClr>
              <a:buSzPct val="64000"/>
              <a:buFont typeface="Arial" charset="0"/>
              <a:buChar char="•"/>
              <a:defRPr/>
            </a:pPr>
            <a:r>
              <a:rPr lang="en-GB" sz="16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Evidencial</a:t>
            </a:r>
            <a:endParaRPr lang="en-GB" sz="16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92000"/>
              </a:lnSpc>
              <a:buClr>
                <a:srgbClr val="FF3300"/>
              </a:buClr>
              <a:buSzPct val="64000"/>
              <a:buFont typeface="Arial" charset="0"/>
              <a:buChar char="•"/>
              <a:defRPr/>
            </a:pPr>
            <a:r>
              <a:rPr lang="en-GB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Testimonial</a:t>
            </a:r>
          </a:p>
          <a:p>
            <a:pPr algn="ctr" eaLnBrk="1" hangingPunct="1">
              <a:lnSpc>
                <a:spcPct val="92000"/>
              </a:lnSpc>
              <a:buClr>
                <a:srgbClr val="FF3300"/>
              </a:buClr>
              <a:buSzPct val="64000"/>
              <a:buFont typeface="Arial" charset="0"/>
              <a:buChar char="•"/>
              <a:defRPr/>
            </a:pPr>
            <a:r>
              <a:rPr lang="en-GB" sz="16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Informativo</a:t>
            </a:r>
            <a:endParaRPr lang="en-GB" sz="16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76" name="Rectangle 231"/>
          <p:cNvSpPr>
            <a:spLocks noChangeArrowheads="1"/>
          </p:cNvSpPr>
          <p:nvPr/>
        </p:nvSpPr>
        <p:spPr bwMode="auto">
          <a:xfrm>
            <a:off x="1174750" y="-150813"/>
            <a:ext cx="6445250" cy="113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ct val="0"/>
              </a:spcBef>
              <a:buFontTx/>
              <a:buNone/>
            </a:pPr>
            <a:r>
              <a:rPr lang="en-GB" altLang="es-MX" b="1">
                <a:latin typeface="Arial" charset="0"/>
                <a:cs typeface="Arial" charset="0"/>
              </a:rPr>
              <a:t>Ciclo Vital del Documento</a:t>
            </a:r>
          </a:p>
        </p:txBody>
      </p:sp>
      <p:cxnSp>
        <p:nvCxnSpPr>
          <p:cNvPr id="26" name="25 Conector angular"/>
          <p:cNvCxnSpPr>
            <a:cxnSpLocks noChangeShapeType="1"/>
          </p:cNvCxnSpPr>
          <p:nvPr/>
        </p:nvCxnSpPr>
        <p:spPr bwMode="auto">
          <a:xfrm rot="5400000">
            <a:off x="3848101" y="4756150"/>
            <a:ext cx="493712" cy="369887"/>
          </a:xfrm>
          <a:prstGeom prst="bentConnector2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 type="arrow" w="med" len="med"/>
          </a:ln>
          <a:effectLst>
            <a:outerShdw blurRad="40000" dist="32329" dir="2293017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27 Conector angular"/>
          <p:cNvCxnSpPr>
            <a:cxnSpLocks noChangeShapeType="1"/>
          </p:cNvCxnSpPr>
          <p:nvPr/>
        </p:nvCxnSpPr>
        <p:spPr bwMode="auto">
          <a:xfrm rot="16200000" flipH="1">
            <a:off x="1039813" y="4689475"/>
            <a:ext cx="493712" cy="503238"/>
          </a:xfrm>
          <a:prstGeom prst="bentConnector2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 type="arrow" w="med" len="med"/>
          </a:ln>
          <a:effectLst>
            <a:outerShdw blurRad="40000" dist="32329" dir="2293017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164" name="30 Imagen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352266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8" name="47352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2825750"/>
            <a:ext cx="4921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9" name="282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2806700"/>
            <a:ext cx="49053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0 Rectángulo redondeado"/>
          <p:cNvSpPr/>
          <p:nvPr/>
        </p:nvSpPr>
        <p:spPr>
          <a:xfrm>
            <a:off x="7094101" y="4518026"/>
            <a:ext cx="1707441" cy="89915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1600" b="1" dirty="0" err="1" smtClean="0">
                <a:solidFill>
                  <a:srgbClr val="333399"/>
                </a:solidFill>
              </a:rPr>
              <a:t>Usuarios</a:t>
            </a:r>
            <a:r>
              <a:rPr lang="en-GB" sz="1600" b="1" dirty="0" smtClean="0">
                <a:solidFill>
                  <a:srgbClr val="333399"/>
                </a:solidFill>
              </a:rPr>
              <a:t>:</a:t>
            </a:r>
          </a:p>
          <a:p>
            <a:pPr algn="ctr" eaLnBrk="1" hangingPunct="1">
              <a:defRPr/>
            </a:pPr>
            <a:r>
              <a:rPr lang="en-GB" sz="1600" b="1" dirty="0" err="1" smtClean="0">
                <a:solidFill>
                  <a:srgbClr val="FF3300"/>
                </a:solidFill>
              </a:rPr>
              <a:t>Investigadores</a:t>
            </a:r>
            <a:r>
              <a:rPr lang="en-GB" sz="1600" b="1" dirty="0" smtClean="0">
                <a:solidFill>
                  <a:srgbClr val="FF3300"/>
                </a:solidFill>
              </a:rPr>
              <a:t> y </a:t>
            </a:r>
            <a:r>
              <a:rPr lang="en-GB" sz="1600" b="1" dirty="0" err="1" smtClean="0">
                <a:solidFill>
                  <a:srgbClr val="FF3300"/>
                </a:solidFill>
              </a:rPr>
              <a:t>público</a:t>
            </a:r>
            <a:r>
              <a:rPr lang="en-GB" sz="1600" b="1" dirty="0" smtClean="0">
                <a:solidFill>
                  <a:srgbClr val="FF3300"/>
                </a:solidFill>
              </a:rPr>
              <a:t> en general</a:t>
            </a:r>
          </a:p>
        </p:txBody>
      </p:sp>
      <p:cxnSp>
        <p:nvCxnSpPr>
          <p:cNvPr id="5125" name="AutoShape 5"/>
          <p:cNvCxnSpPr>
            <a:cxnSpLocks noChangeShapeType="1"/>
          </p:cNvCxnSpPr>
          <p:nvPr/>
        </p:nvCxnSpPr>
        <p:spPr bwMode="auto">
          <a:xfrm flipH="1">
            <a:off x="1016000" y="2079625"/>
            <a:ext cx="6350" cy="22383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>
            <a:outerShdw dist="56796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AutoShape 6"/>
          <p:cNvCxnSpPr>
            <a:cxnSpLocks noChangeShapeType="1"/>
          </p:cNvCxnSpPr>
          <p:nvPr/>
        </p:nvCxnSpPr>
        <p:spPr bwMode="auto">
          <a:xfrm flipH="1">
            <a:off x="4311650" y="2090738"/>
            <a:ext cx="4763" cy="21272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>
            <a:outerShdw dist="56796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7"/>
          <p:cNvCxnSpPr>
            <a:cxnSpLocks noChangeShapeType="1"/>
          </p:cNvCxnSpPr>
          <p:nvPr/>
        </p:nvCxnSpPr>
        <p:spPr bwMode="auto">
          <a:xfrm flipH="1">
            <a:off x="7943850" y="2084388"/>
            <a:ext cx="9525" cy="21907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>
            <a:outerShdw dist="56796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8"/>
          <p:cNvCxnSpPr>
            <a:cxnSpLocks noChangeShapeType="1"/>
          </p:cNvCxnSpPr>
          <p:nvPr/>
        </p:nvCxnSpPr>
        <p:spPr bwMode="auto">
          <a:xfrm flipH="1">
            <a:off x="1035050" y="3417888"/>
            <a:ext cx="4763" cy="20955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>
            <a:outerShdw dist="56796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9"/>
          <p:cNvCxnSpPr>
            <a:cxnSpLocks noChangeShapeType="1"/>
          </p:cNvCxnSpPr>
          <p:nvPr/>
        </p:nvCxnSpPr>
        <p:spPr bwMode="auto">
          <a:xfrm flipH="1">
            <a:off x="4279900" y="3414713"/>
            <a:ext cx="7938" cy="21272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>
            <a:outerShdw dist="56796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1"/>
          <p:cNvCxnSpPr>
            <a:cxnSpLocks noChangeShapeType="1"/>
          </p:cNvCxnSpPr>
          <p:nvPr/>
        </p:nvCxnSpPr>
        <p:spPr bwMode="auto">
          <a:xfrm>
            <a:off x="7943850" y="3429000"/>
            <a:ext cx="7938" cy="16827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>
            <a:outerShdw dist="56796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2"/>
          <p:cNvCxnSpPr>
            <a:cxnSpLocks noChangeShapeType="1"/>
          </p:cNvCxnSpPr>
          <p:nvPr/>
        </p:nvCxnSpPr>
        <p:spPr bwMode="auto">
          <a:xfrm rot="10800000" flipH="1" flipV="1">
            <a:off x="5129213" y="2719388"/>
            <a:ext cx="617537" cy="1187450"/>
          </a:xfrm>
          <a:prstGeom prst="bentConnector3">
            <a:avLst>
              <a:gd name="adj1" fmla="val 76861"/>
            </a:avLst>
          </a:prstGeom>
          <a:noFill/>
          <a:ln w="38100">
            <a:solidFill>
              <a:schemeClr val="accent2"/>
            </a:solidFill>
            <a:miter lim="800000"/>
            <a:headEnd/>
            <a:tailEnd type="triangle" w="med" len="med"/>
          </a:ln>
          <a:effectLst>
            <a:outerShdw dist="56796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5"/>
          <p:cNvCxnSpPr>
            <a:cxnSpLocks noChangeShapeType="1"/>
          </p:cNvCxnSpPr>
          <p:nvPr/>
        </p:nvCxnSpPr>
        <p:spPr bwMode="auto">
          <a:xfrm flipH="1">
            <a:off x="2693988" y="5546725"/>
            <a:ext cx="12700" cy="28733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>
            <a:outerShdw dist="56796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6"/>
          <p:cNvCxnSpPr>
            <a:cxnSpLocks noChangeShapeType="1"/>
          </p:cNvCxnSpPr>
          <p:nvPr/>
        </p:nvCxnSpPr>
        <p:spPr bwMode="auto">
          <a:xfrm>
            <a:off x="7948613" y="5373688"/>
            <a:ext cx="3175" cy="26987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>
            <a:outerShdw dist="56796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7"/>
          <p:cNvCxnSpPr>
            <a:cxnSpLocks noChangeShapeType="1"/>
          </p:cNvCxnSpPr>
          <p:nvPr/>
        </p:nvCxnSpPr>
        <p:spPr bwMode="auto">
          <a:xfrm flipH="1">
            <a:off x="7948613" y="4214813"/>
            <a:ext cx="4762" cy="34766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>
            <a:outerShdw dist="56796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714" name="AutoShape 2"/>
          <p:cNvSpPr>
            <a:spLocks noChangeArrowheads="1"/>
          </p:cNvSpPr>
          <p:nvPr/>
        </p:nvSpPr>
        <p:spPr bwMode="auto">
          <a:xfrm>
            <a:off x="1711325" y="523875"/>
            <a:ext cx="2143125" cy="1498600"/>
          </a:xfrm>
          <a:prstGeom prst="wedgeEllipseCallout">
            <a:avLst>
              <a:gd name="adj1" fmla="val -17111"/>
              <a:gd name="adj2" fmla="val 61019"/>
            </a:avLst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 defTabSz="914400" eaLnBrk="1" hangingPunct="1">
              <a:defRPr/>
            </a:pPr>
            <a:r>
              <a:rPr lang="es-MX" sz="1400" b="1" dirty="0">
                <a:solidFill>
                  <a:schemeClr val="tx1"/>
                </a:solidFill>
              </a:rPr>
              <a:t>Traslado controlado y sistemático de expedientes de un archivo a otro</a:t>
            </a:r>
          </a:p>
        </p:txBody>
      </p:sp>
      <p:sp>
        <p:nvSpPr>
          <p:cNvPr id="115715" name="AutoShape 3"/>
          <p:cNvSpPr>
            <a:spLocks noChangeArrowheads="1"/>
          </p:cNvSpPr>
          <p:nvPr/>
        </p:nvSpPr>
        <p:spPr bwMode="auto">
          <a:xfrm>
            <a:off x="4279900" y="4388643"/>
            <a:ext cx="2992437" cy="2280821"/>
          </a:xfrm>
          <a:prstGeom prst="wedgeEllipseCallout">
            <a:avLst>
              <a:gd name="adj1" fmla="val 11855"/>
              <a:gd name="adj2" fmla="val -57466"/>
            </a:avLst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 defTabSz="914400" eaLnBrk="1" hangingPunct="1">
              <a:defRPr/>
            </a:pPr>
            <a:r>
              <a:rPr lang="es-MX" sz="1400" b="1" i="1" dirty="0" smtClean="0">
                <a:solidFill>
                  <a:schemeClr val="tx1"/>
                </a:solidFill>
              </a:rPr>
              <a:t>BAJA DOCUMENTAL</a:t>
            </a:r>
          </a:p>
          <a:p>
            <a:pPr algn="ctr" defTabSz="914400" eaLnBrk="1" hangingPunct="1">
              <a:defRPr/>
            </a:pPr>
            <a:r>
              <a:rPr lang="es-MX" sz="1400" b="1" dirty="0" smtClean="0">
                <a:solidFill>
                  <a:schemeClr val="tx1"/>
                </a:solidFill>
              </a:rPr>
              <a:t>Procedimiento de eliminación </a:t>
            </a:r>
            <a:r>
              <a:rPr lang="es-MX" sz="1400" b="1" dirty="0">
                <a:solidFill>
                  <a:schemeClr val="tx1"/>
                </a:solidFill>
              </a:rPr>
              <a:t>de aquella documentación que haya prescrito en sus valores administrativos, legales, fiscales o contables, y que no contenga valores </a:t>
            </a:r>
            <a:r>
              <a:rPr lang="es-MX" sz="1400" b="1" dirty="0" smtClean="0">
                <a:solidFill>
                  <a:schemeClr val="tx1"/>
                </a:solidFill>
              </a:rPr>
              <a:t>secundarios.</a:t>
            </a:r>
            <a:endParaRPr lang="es-MX" sz="1400" b="1" dirty="0">
              <a:solidFill>
                <a:schemeClr val="tx1"/>
              </a:solidFill>
            </a:endParaRPr>
          </a:p>
        </p:txBody>
      </p:sp>
      <p:sp>
        <p:nvSpPr>
          <p:cNvPr id="14" name="13 CuadroTexto"/>
          <p:cNvSpPr txBox="1">
            <a:spLocks noChangeArrowheads="1"/>
          </p:cNvSpPr>
          <p:nvPr/>
        </p:nvSpPr>
        <p:spPr bwMode="auto">
          <a:xfrm>
            <a:off x="1978025" y="2143125"/>
            <a:ext cx="1335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 err="1">
                <a:solidFill>
                  <a:srgbClr val="0070C0"/>
                </a:solidFill>
                <a:latin typeface="Arial" charset="0"/>
              </a:rPr>
              <a:t>Tranferencia</a:t>
            </a:r>
            <a:r>
              <a:rPr lang="es-MX" altLang="es-MX" sz="1400" b="1">
                <a:solidFill>
                  <a:srgbClr val="0070C0"/>
                </a:solidFill>
                <a:latin typeface="Arial" charset="0"/>
              </a:rPr>
              <a:t> Primaria</a:t>
            </a:r>
          </a:p>
        </p:txBody>
      </p:sp>
      <p:sp>
        <p:nvSpPr>
          <p:cNvPr id="59" name="AutoShape 2"/>
          <p:cNvSpPr>
            <a:spLocks noChangeArrowheads="1"/>
          </p:cNvSpPr>
          <p:nvPr/>
        </p:nvSpPr>
        <p:spPr bwMode="auto">
          <a:xfrm>
            <a:off x="3910013" y="394936"/>
            <a:ext cx="4881563" cy="2884839"/>
          </a:xfrm>
          <a:prstGeom prst="wedgeEllipseCallout">
            <a:avLst>
              <a:gd name="adj1" fmla="val -54601"/>
              <a:gd name="adj2" fmla="val -44957"/>
            </a:avLst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/>
          <a:lstStyle/>
          <a:p>
            <a:pPr eaLnBrk="1" hangingPunct="1">
              <a:defRPr/>
            </a:pPr>
            <a:r>
              <a:rPr lang="es-MX" sz="1400" b="1" dirty="0" smtClean="0">
                <a:solidFill>
                  <a:schemeClr val="tx1"/>
                </a:solidFill>
              </a:rPr>
              <a:t>CICLO VITAL DEL DOCUMENTO</a:t>
            </a:r>
          </a:p>
          <a:p>
            <a:pPr eaLnBrk="1" hangingPunct="1">
              <a:defRPr/>
            </a:pPr>
            <a:r>
              <a:rPr lang="es-MX" sz="1400" b="1" dirty="0" smtClean="0">
                <a:solidFill>
                  <a:schemeClr val="tx1"/>
                </a:solidFill>
              </a:rPr>
              <a:t>Conjunto de etapas de un documento</a:t>
            </a:r>
          </a:p>
          <a:p>
            <a:pPr eaLnBrk="1" hangingPunct="1">
              <a:defRPr/>
            </a:pPr>
            <a:r>
              <a:rPr lang="es-MX" sz="1400" b="1" dirty="0" smtClean="0">
                <a:solidFill>
                  <a:schemeClr val="tx1"/>
                </a:solidFill>
              </a:rPr>
              <a:t>que se asignan con base en el asunto que le da origen, a sus valores y a  los  usos que tiene durante cada una de ellas, correspondiendo      a cada  etapa un tratamiento especializado y  conservación en un archivo  específico que </a:t>
            </a:r>
          </a:p>
          <a:p>
            <a:pPr eaLnBrk="1" hangingPunct="1">
              <a:defRPr/>
            </a:pPr>
            <a:r>
              <a:rPr lang="es-MX" sz="1400" b="1" dirty="0" smtClean="0">
                <a:solidFill>
                  <a:schemeClr val="tx1"/>
                </a:solidFill>
              </a:rPr>
              <a:t>puede ser Trámite, Concentración,  Histórico, </a:t>
            </a:r>
          </a:p>
          <a:p>
            <a:pPr eaLnBrk="1" hangingPunct="1">
              <a:defRPr/>
            </a:pPr>
            <a:r>
              <a:rPr lang="es-MX" sz="1400" b="1" dirty="0" smtClean="0">
                <a:solidFill>
                  <a:schemeClr val="tx1"/>
                </a:solidFill>
              </a:rPr>
              <a:t>o  bien su baja documental.</a:t>
            </a:r>
            <a:endParaRPr lang="es-MX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24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5125" grpId="0" animBg="1"/>
      <p:bldP spid="5126" grpId="0" animBg="1"/>
      <p:bldP spid="7" grpId="0" animBg="1"/>
      <p:bldP spid="8" grpId="0" animBg="1"/>
      <p:bldP spid="9" grpId="0" animBg="1"/>
      <p:bldP spid="10" grpId="0" animBg="1"/>
      <p:bldP spid="11" grpId="0" animBg="1"/>
      <p:bldP spid="5135" grpId="0" animBg="1"/>
      <p:bldP spid="5136" grpId="0" animBg="1"/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180</Words>
  <Application>Microsoft Office PowerPoint</Application>
  <PresentationFormat>Presentación en pantalla (4:3)</PresentationFormat>
  <Paragraphs>35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Administración de Archivos  CICLO VITAL DEL DOCUMENTO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Administración de Archivos</dc:title>
  <dc:creator>PC10</dc:creator>
  <cp:lastModifiedBy>PC11</cp:lastModifiedBy>
  <cp:revision>11</cp:revision>
  <dcterms:created xsi:type="dcterms:W3CDTF">2016-06-16T15:39:16Z</dcterms:created>
  <dcterms:modified xsi:type="dcterms:W3CDTF">2019-08-23T15:54:14Z</dcterms:modified>
</cp:coreProperties>
</file>