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3BC81-0262-488C-BDF8-1FD208B104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CA062-66F7-4032-9DA8-D3FD891B68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51EF4-F570-4610-B07F-FC2B979C5E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3DCEC3-7BEA-475A-8212-1E7F80578D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6D3279-9F2F-4005-BDD4-FCB9AC5BDA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18986A-7630-4713-B9D5-8F53A8DBCC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3C5BA5-112C-413B-B4AD-89654B4C8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D89F7-F432-4D53-83A7-07A63A35BD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FD930-C2F8-4457-B51D-A1AEB40C1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FEF3E-B170-4E7A-85BD-DA67B897C2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ABE740-AA6E-431C-99E3-18FD7BAD9C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36278B-B65E-4ADD-A21E-A993035F4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18D7FE-114F-4A0B-B77D-E2E3EDE82F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524D77-DE68-4E73-A973-DF662705C1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4FE5C7-4E65-486C-A373-51A3F47440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E67766-D7FB-4387-9E2B-C15753BDA7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B2211A-493B-43EB-84A2-225A4220FF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2B44D9-C868-4CD8-88EF-3B46D5F90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26E12-1A3D-4E08-9C13-D87839667C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C76B9-7437-40FA-9422-E2FF90FE80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8D7C96-610F-4FB2-9D3E-1C871C87BB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7B2C6-DEE1-47F1-91C8-2B66243B0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AE96FD-E32D-498B-973E-2E02483AFC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DBACF-2874-4891-BC3A-3647F780E8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"/>
          <p:cNvGrpSpPr/>
          <p:nvPr/>
        </p:nvGrpSpPr>
        <p:grpSpPr>
          <a:xfrm>
            <a:off x="11401200" y="6229440"/>
            <a:ext cx="456480" cy="456480"/>
            <a:chOff x="11401200" y="6229440"/>
            <a:chExt cx="456480" cy="456480"/>
          </a:xfrm>
        </p:grpSpPr>
        <p:sp>
          <p:nvSpPr>
            <p:cNvPr id="1" name="Google Shape;11;p3"/>
            <p:cNvSpPr/>
            <p:nvPr/>
          </p:nvSpPr>
          <p:spPr>
            <a:xfrm>
              <a:off x="11401200" y="622944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3"/>
            <p:cNvSpPr/>
            <p:nvPr/>
          </p:nvSpPr>
          <p:spPr>
            <a:xfrm>
              <a:off x="11430360" y="625860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Google Shape;15;p4"/>
          <p:cNvSpPr/>
          <p:nvPr/>
        </p:nvSpPr>
        <p:spPr>
          <a:xfrm>
            <a:off x="920880" y="1347120"/>
            <a:ext cx="1022256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6;p4"/>
          <p:cNvSpPr/>
          <p:nvPr/>
        </p:nvSpPr>
        <p:spPr>
          <a:xfrm>
            <a:off x="920880" y="4299840"/>
            <a:ext cx="1022256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7;p4"/>
          <p:cNvSpPr/>
          <p:nvPr/>
        </p:nvSpPr>
        <p:spPr>
          <a:xfrm>
            <a:off x="920880" y="1484640"/>
            <a:ext cx="1022256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oogle Shape;18;p4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Google Shape;19;p4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20;p4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Click to edit the title text format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40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s-PE" sz="2800" spc="-1" strike="noStrike">
                <a:solidFill>
                  <a:srgbClr val="ffffff"/>
                </a:solidFill>
                <a:latin typeface="Rockwell"/>
                <a:ea typeface="Rockwel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1845BF0-DB44-45BA-9314-32AFACB4D357}" type="slidenum">
              <a:rPr b="1" lang="es-PE" sz="2800" spc="-1" strike="noStrike">
                <a:solidFill>
                  <a:srgbClr val="ffffff"/>
                </a:solidFill>
                <a:latin typeface="Rockwell"/>
                <a:ea typeface="Rockwell"/>
              </a:rPr>
              <a:t>21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0;p3"/>
          <p:cNvGrpSpPr/>
          <p:nvPr/>
        </p:nvGrpSpPr>
        <p:grpSpPr>
          <a:xfrm>
            <a:off x="11401200" y="6229440"/>
            <a:ext cx="456480" cy="456480"/>
            <a:chOff x="11401200" y="6229440"/>
            <a:chExt cx="456480" cy="456480"/>
          </a:xfrm>
        </p:grpSpPr>
        <p:sp>
          <p:nvSpPr>
            <p:cNvPr id="51" name="Google Shape;11;p3"/>
            <p:cNvSpPr/>
            <p:nvPr/>
          </p:nvSpPr>
          <p:spPr>
            <a:xfrm>
              <a:off x="11401200" y="622944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12;p3"/>
            <p:cNvSpPr/>
            <p:nvPr/>
          </p:nvSpPr>
          <p:spPr>
            <a:xfrm>
              <a:off x="11430360" y="625860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s-PE" sz="1400" spc="-1" strike="noStrike">
                <a:solidFill>
                  <a:srgbClr val="ffffff"/>
                </a:solidFill>
                <a:latin typeface="Rockwell"/>
                <a:ea typeface="Rockwel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CD481BF-0A99-463D-A373-9469DAC0D3D0}" type="slidenum">
              <a:rPr b="1" lang="es-PE" sz="1400" spc="-1" strike="noStrike">
                <a:solidFill>
                  <a:srgbClr val="ffffff"/>
                </a:solidFill>
                <a:latin typeface="Rockwell"/>
                <a:ea typeface="Rockwell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Click to edit the title text 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240" cy="30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s-PE" sz="8100" spc="-1" strike="noStrike">
                <a:solidFill>
                  <a:srgbClr val="d34817"/>
                </a:solidFill>
                <a:latin typeface="Ubuntu"/>
                <a:ea typeface="Oswald Medium"/>
              </a:rPr>
              <a:t>JERARQUÍA DE EXCEPCIONES</a:t>
            </a:r>
            <a:endParaRPr b="0" lang="es-ES" sz="8100" spc="-1" strike="noStrike">
              <a:latin typeface="Arial"/>
            </a:endParaRPr>
          </a:p>
        </p:txBody>
      </p:sp>
      <p:pic>
        <p:nvPicPr>
          <p:cNvPr id="95" name="Google Shape;105;p1" descr=""/>
          <p:cNvPicPr/>
          <p:nvPr/>
        </p:nvPicPr>
        <p:blipFill>
          <a:blip r:embed="rId1"/>
          <a:stretch/>
        </p:blipFill>
        <p:spPr>
          <a:xfrm>
            <a:off x="4555080" y="4539600"/>
            <a:ext cx="3081240" cy="173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jerarquía de excepciones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3 - excepción verificada: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400860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java.io.BufferedReader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java.io.IOException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IOException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Excepciones verificadas (IOException)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BufferedReader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bf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BufferedReader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linea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while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((linea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bf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readLine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())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!=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null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(linea);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17600" y="5906160"/>
            <a:ext cx="10962000" cy="49752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esto es una prueba de excepciones no verificadas.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892200" y="4854960"/>
            <a:ext cx="4030920" cy="4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si el archivo existe, muestra el resultado correcto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2" name="Google Shape;208;g226565600cc_0_46"/>
          <p:cNvSpPr/>
          <p:nvPr/>
        </p:nvSpPr>
        <p:spPr>
          <a:xfrm>
            <a:off x="8576280" y="4360320"/>
            <a:ext cx="33120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209;g226565600cc_0_46"/>
          <p:cNvSpPr/>
          <p:nvPr/>
        </p:nvSpPr>
        <p:spPr>
          <a:xfrm>
            <a:off x="7337520" y="4059000"/>
            <a:ext cx="247716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3 - excepción verificada: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332424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IOException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Excepciones verificadas (IOException)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BufferedReader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bf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BufferedReader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linea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while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((linea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bf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readLine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())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!=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null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(linea);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17600" y="5319360"/>
            <a:ext cx="10962000" cy="104004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java.io.FileNotFoundException: /home/abc/texto.txt (No such file or directory)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PruebaExcepciones.main(PruebaExcepciones.java:17)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7543800" y="4148640"/>
            <a:ext cx="3520800" cy="4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qué ocurre si el fichero ha sido eliminado?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68" name="Google Shape;218;g226565600cc_0_149"/>
          <p:cNvSpPr/>
          <p:nvPr/>
        </p:nvSpPr>
        <p:spPr>
          <a:xfrm>
            <a:off x="8576280" y="3715560"/>
            <a:ext cx="72756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19;g226565600cc_0_149"/>
          <p:cNvSpPr/>
          <p:nvPr/>
        </p:nvSpPr>
        <p:spPr>
          <a:xfrm>
            <a:off x="7337520" y="3414240"/>
            <a:ext cx="247716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20;g226565600cc_0_149"/>
          <p:cNvSpPr/>
          <p:nvPr/>
        </p:nvSpPr>
        <p:spPr>
          <a:xfrm>
            <a:off x="4446720" y="5384520"/>
            <a:ext cx="247716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jerarquía de excepciones</a:t>
            </a:r>
            <a:endParaRPr b="0" lang="es-E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3 - excepción verificada: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17600" y="1730160"/>
            <a:ext cx="11037960" cy="45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Cuando hay una excepción verificada, tenemos dos opciones:</a:t>
            </a:r>
            <a:endParaRPr b="0" lang="es-ES" sz="2200" spc="-1" strike="noStrike">
              <a:latin typeface="Arial"/>
            </a:endParaRPr>
          </a:p>
          <a:p>
            <a:pPr marL="457200" indent="-368280" algn="just">
              <a:lnSpc>
                <a:spcPct val="150000"/>
              </a:lnSpc>
              <a:buClr>
                <a:srgbClr val="9e3611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Declarar la excepción que se puede dar en el método.</a:t>
            </a:r>
            <a:endParaRPr b="0" lang="es-ES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	</a:t>
            </a: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	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IOException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endParaRPr b="0" lang="es-ES" sz="2200" spc="-1" strike="noStrike">
              <a:latin typeface="Arial"/>
            </a:endParaRPr>
          </a:p>
          <a:p>
            <a:pPr marL="457200" indent="-368280" algn="just">
              <a:lnSpc>
                <a:spcPct val="150000"/>
              </a:lnSpc>
              <a:buClr>
                <a:srgbClr val="9e3611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Capturarla con un try-catch.</a:t>
            </a:r>
            <a:endParaRPr b="0" lang="es-ES" sz="22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	</a:t>
            </a:r>
            <a:r>
              <a:rPr b="0" lang="es-PE" sz="1500" spc="-1" strike="noStrike">
                <a:solidFill>
                  <a:srgbClr val="000000"/>
                </a:solidFill>
                <a:latin typeface="Rockwell"/>
                <a:ea typeface="Rockwell"/>
              </a:rPr>
              <a:t>… 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try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while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((linea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bf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readLine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())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!=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null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(linea);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catch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IOException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</a:t>
            </a:r>
            <a:r>
              <a:rPr b="0" lang="es-PE" sz="1500" spc="-1" strike="noStrike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 TODO Auto-generated catch block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printStackTrace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Rockwell"/>
                <a:ea typeface="Rockwell"/>
              </a:rPr>
              <a:t>...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74" name="Google Shape;228;g226565600cc_0_166"/>
          <p:cNvSpPr/>
          <p:nvPr/>
        </p:nvSpPr>
        <p:spPr>
          <a:xfrm>
            <a:off x="5815800" y="2837520"/>
            <a:ext cx="4803120" cy="28692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3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jerarquía de excepciones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76" name="Google Shape;230;g226565600cc_0_166"/>
          <p:cNvSpPr/>
          <p:nvPr/>
        </p:nvSpPr>
        <p:spPr>
          <a:xfrm>
            <a:off x="1366200" y="4428360"/>
            <a:ext cx="5446080" cy="1691640"/>
          </a:xfrm>
          <a:prstGeom prst="rect">
            <a:avLst/>
          </a:prstGeom>
          <a:noFill/>
          <a:ln w="19050">
            <a:solidFill>
              <a:srgbClr val="b5200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46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declaración de excepciones de un método</a:t>
            </a:r>
            <a:endParaRPr b="0" lang="es-ES" sz="46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11190960" cy="39448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(archivo);   </a:t>
            </a:r>
            <a:r>
              <a:rPr b="0" lang="es-PE" sz="1500" spc="-1" strike="noStrike">
                <a:solidFill>
                  <a:srgbClr val="d34817"/>
                </a:solidFill>
                <a:highlight>
                  <a:srgbClr val="ffffff"/>
                </a:highlight>
                <a:latin typeface="Courier New"/>
                <a:ea typeface="Courier New"/>
              </a:rPr>
              <a:t>Unhandled exception type FileNotFoundException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4 - declaración: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80" name="Google Shape;238;g226565600cc_0_161"/>
          <p:cNvSpPr/>
          <p:nvPr/>
        </p:nvSpPr>
        <p:spPr>
          <a:xfrm>
            <a:off x="6174360" y="3349080"/>
            <a:ext cx="548784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Google Shape;239;g226565600cc_0_161" descr=""/>
          <p:cNvPicPr/>
          <p:nvPr/>
        </p:nvPicPr>
        <p:blipFill>
          <a:blip r:embed="rId1"/>
          <a:stretch/>
        </p:blipFill>
        <p:spPr>
          <a:xfrm>
            <a:off x="417600" y="3431160"/>
            <a:ext cx="132480" cy="21852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40;g226565600cc_0_161" descr=""/>
          <p:cNvPicPr/>
          <p:nvPr/>
        </p:nvPicPr>
        <p:blipFill>
          <a:blip r:embed="rId2"/>
          <a:stretch/>
        </p:blipFill>
        <p:spPr>
          <a:xfrm>
            <a:off x="1329840" y="4618800"/>
            <a:ext cx="2990160" cy="214236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957000" y="4155120"/>
            <a:ext cx="4542120" cy="8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2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el siguiente error nos obliga a elegir una de estas dos opciones: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  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- Add throws declaration   → añadir declaración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  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- Surround with try/catch  → capturar excepción con este bloque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4" name="Google Shape;242;g226565600cc_0_161"/>
          <p:cNvSpPr/>
          <p:nvPr/>
        </p:nvSpPr>
        <p:spPr>
          <a:xfrm>
            <a:off x="8499960" y="3650400"/>
            <a:ext cx="727560" cy="50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243;g226565600cc_0_161"/>
          <p:cNvSpPr/>
          <p:nvPr/>
        </p:nvSpPr>
        <p:spPr>
          <a:xfrm>
            <a:off x="551160" y="3540600"/>
            <a:ext cx="635112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244;g226565600cc_0_161"/>
          <p:cNvSpPr/>
          <p:nvPr/>
        </p:nvSpPr>
        <p:spPr>
          <a:xfrm>
            <a:off x="484560" y="3650400"/>
            <a:ext cx="2340360" cy="9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45;g226565600cc_0_161"/>
          <p:cNvSpPr/>
          <p:nvPr/>
        </p:nvSpPr>
        <p:spPr>
          <a:xfrm>
            <a:off x="1329840" y="4618800"/>
            <a:ext cx="2919960" cy="206676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39448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java.io.FileNotFoundException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(archivo);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4 - declaración: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90" name="Google Shape;253;g226565600cc_0_192"/>
          <p:cNvSpPr/>
          <p:nvPr/>
        </p:nvSpPr>
        <p:spPr>
          <a:xfrm>
            <a:off x="3674880" y="3207600"/>
            <a:ext cx="328176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957000" y="4083120"/>
            <a:ext cx="4203000" cy="8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desaparece el error que aparecía en este línea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2" name="Google Shape;255;g226565600cc_0_192"/>
          <p:cNvSpPr/>
          <p:nvPr/>
        </p:nvSpPr>
        <p:spPr>
          <a:xfrm>
            <a:off x="5956920" y="3849480"/>
            <a:ext cx="327096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56;g226565600cc_0_192"/>
          <p:cNvSpPr/>
          <p:nvPr/>
        </p:nvSpPr>
        <p:spPr>
          <a:xfrm>
            <a:off x="533880" y="2262600"/>
            <a:ext cx="424872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11"/>
          <p:cNvSpPr txBox="1"/>
          <p:nvPr/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46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declaración de excepciones de un método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417600" y="3351600"/>
            <a:ext cx="10962000" cy="319320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(archivo);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leerArchivo();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4 - declaración: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97" name="Google Shape;264;g226565600cc_0_209"/>
          <p:cNvSpPr/>
          <p:nvPr/>
        </p:nvSpPr>
        <p:spPr>
          <a:xfrm>
            <a:off x="826560" y="4880160"/>
            <a:ext cx="3118680" cy="70812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17600" y="1730160"/>
            <a:ext cx="110379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c57356"/>
                </a:solidFill>
                <a:latin typeface="Rockwell"/>
                <a:ea typeface="Rockwell"/>
              </a:rPr>
              <a:t>Recuerda</a:t>
            </a: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: Utilizaremos la declaración de excepciones cuando en dicho método no se quiere capturar el error, sino que dicho método se va a utilizar en otro método (en este otro ya se capturaría el error).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199" name="PlaceHolder 12"/>
          <p:cNvSpPr txBox="1"/>
          <p:nvPr/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46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declaración de excepciones de un método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0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try catch para excepciones verificadas</a:t>
            </a:r>
            <a:endParaRPr b="0" lang="es-ES" sz="50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11037960" cy="39448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FileNotFoundException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archivo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"/home/abc/texto.txt"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FileReader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(archivo);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 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try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leerArchivo();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 catch (FileNotFoundException ex){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JOptionPane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showMessageDialog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null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"archivo no encontrado"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   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leerArchivo2();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5 - try/catch: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03" name="Google Shape;273;g226565600cc_0_220"/>
          <p:cNvSpPr/>
          <p:nvPr/>
        </p:nvSpPr>
        <p:spPr>
          <a:xfrm>
            <a:off x="1142280" y="3479400"/>
            <a:ext cx="7748640" cy="11844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186400" y="2480400"/>
            <a:ext cx="3193560" cy="81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lanza un objecto (vamos a poner ex) de la clase FileNotFoundException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5" name="Google Shape;275;g226565600cc_0_220"/>
          <p:cNvSpPr/>
          <p:nvPr/>
        </p:nvSpPr>
        <p:spPr>
          <a:xfrm flipH="1" rot="10800000">
            <a:off x="4708080" y="3294720"/>
            <a:ext cx="5074920" cy="71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90484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47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try catch para excepciones</a:t>
            </a:r>
            <a:r>
              <a:rPr b="0" lang="es-PE" sz="42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 NO </a:t>
            </a:r>
            <a:r>
              <a:rPr b="0" lang="es-PE" sz="47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verificadas</a:t>
            </a:r>
            <a:endParaRPr b="0" lang="es-ES" sz="47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10904760" cy="383616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...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numero1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numero2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resultado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numero1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numero2;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(resultado);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"programa terminado"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6 - try/catch excepciones NO verificadas: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17600" y="5687640"/>
            <a:ext cx="10904760" cy="71640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java.lang.ArithmeticException: / by zero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PruebaExcepciones.main(PruebaExcepciones.java:13)</a:t>
            </a:r>
            <a:endParaRPr b="0" lang="es-E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417600" y="1751400"/>
            <a:ext cx="9581760" cy="472860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javax.swing.JOptionPane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numero1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4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numero2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resultado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numero1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numero2;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(resultado);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try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catch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ArithmeticException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JOptionPane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showMessageDialog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null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"No se puede dividir entre cero"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"programa terminado"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operaciones2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6 - try/catch excepciones NO verificadas: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212" name="Google Shape;291;g226565600cc_0_248" descr=""/>
          <p:cNvPicPr/>
          <p:nvPr/>
        </p:nvPicPr>
        <p:blipFill>
          <a:blip r:embed="rId1"/>
          <a:stretch/>
        </p:blipFill>
        <p:spPr>
          <a:xfrm>
            <a:off x="9519120" y="2533680"/>
            <a:ext cx="2456640" cy="118044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9519120" y="2533680"/>
            <a:ext cx="2457000" cy="118044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4" name="PlaceHolder 13"/>
          <p:cNvSpPr txBox="1"/>
          <p:nvPr/>
        </p:nvSpPr>
        <p:spPr>
          <a:xfrm>
            <a:off x="287640" y="-156960"/>
            <a:ext cx="1190484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47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try catch para excepciones</a:t>
            </a:r>
            <a:r>
              <a:rPr b="0" lang="es-PE" sz="42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 NO </a:t>
            </a:r>
            <a:r>
              <a:rPr b="0" lang="es-PE" sz="47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verificadas</a:t>
            </a:r>
            <a:endParaRPr b="0" lang="es-ES" sz="4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0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throws en excepciones personalizadas</a:t>
            </a:r>
            <a:endParaRPr b="0" lang="es-ES" sz="50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17600" y="2727720"/>
            <a:ext cx="10962000" cy="17722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extends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super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"Se ha introducido el número 0"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33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7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17600" y="1730160"/>
            <a:ext cx="110379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Primero, crearemos una clase Excepcion0 que, como todas las excepciones, debe derivar de la clase Exception: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17600" y="1349280"/>
            <a:ext cx="11037960" cy="17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Cuando un programa Java viola las restricciones semánticas del lenguaje (se produce un error) la máquina virutal Java comunica este hecho al programa </a:t>
            </a:r>
            <a:r>
              <a:rPr b="1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mediante una excepción</a:t>
            </a:r>
            <a:r>
              <a:rPr b="0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.</a:t>
            </a:r>
            <a:endParaRPr b="0" lang="es-ES" sz="23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17600" y="3806280"/>
            <a:ext cx="11037960" cy="17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Muchas tipos de errores pueden provocar una excepción: un desbordamiento de memoria, un disco duro estropeado, un intento de dividir por cero o intentar acceder a un vector fuera de sus límites. </a:t>
            </a:r>
            <a:endParaRPr b="0" lang="es-ES" sz="23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Cuando esto ocurre, la máquina virtual Java </a:t>
            </a:r>
            <a:r>
              <a:rPr b="1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crea un objeto de clase Exception</a:t>
            </a:r>
            <a:r>
              <a:rPr b="0" lang="es-PE" sz="2300" spc="-1" strike="noStrike">
                <a:solidFill>
                  <a:srgbClr val="000000"/>
                </a:solidFill>
                <a:latin typeface="Rockwell"/>
                <a:ea typeface="Rockwell"/>
              </a:rPr>
              <a:t>.</a:t>
            </a:r>
            <a:endParaRPr b="0" lang="es-E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417600" y="1751400"/>
            <a:ext cx="9581760" cy="39232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java.util.Scanner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introducirNumeros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"introduce un número: "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nextInt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if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  </a:t>
            </a:r>
            <a:r>
              <a:rPr b="0" lang="es-PE" sz="1400" spc="-1" strike="noStrike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//excepción personalizada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while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!=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introducirNumeros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7 mediante declaración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152840" y="1914840"/>
            <a:ext cx="4803120" cy="176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tendríamos dos opciones:</a:t>
            </a:r>
            <a:endParaRPr b="0" lang="es-ES" sz="1800" spc="-1" strike="noStrike">
              <a:latin typeface="Arial"/>
            </a:endParaRPr>
          </a:p>
          <a:p>
            <a:pPr marL="396000" indent="-216000" algn="just">
              <a:lnSpc>
                <a:spcPct val="100000"/>
              </a:lnSpc>
              <a:buClr>
                <a:srgbClr val="980000"/>
              </a:buClr>
              <a:buFont typeface="Oswald"/>
              <a:buAutoNum type="arabicParenR"/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 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si la </a:t>
            </a:r>
            <a:r>
              <a:rPr b="1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declaramos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, al ejecutar el programa mostraría el error de excepción personalidado: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Google Shape;308;g226565600cc_0_285"/>
          <p:cNvSpPr/>
          <p:nvPr/>
        </p:nvSpPr>
        <p:spPr>
          <a:xfrm flipH="1">
            <a:off x="5706360" y="2403720"/>
            <a:ext cx="1521000" cy="22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17600" y="5883480"/>
            <a:ext cx="9581760" cy="79596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Excepcion0: Se ha introducido el número 0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PruebaExcepciones.introducirNumeros(PruebaExcepciones.java:14)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PruebaExcepciones.main(PruebaExcepciones.java:20)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224" name="Google Shape;310;g226565600cc_0_285"/>
          <p:cNvSpPr/>
          <p:nvPr/>
        </p:nvSpPr>
        <p:spPr>
          <a:xfrm>
            <a:off x="4902840" y="4632120"/>
            <a:ext cx="1966320" cy="25992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Google Shape;311;g226565600cc_0_285"/>
          <p:cNvSpPr/>
          <p:nvPr/>
        </p:nvSpPr>
        <p:spPr>
          <a:xfrm flipH="1" rot="10800000">
            <a:off x="8300880" y="3060000"/>
            <a:ext cx="1418760" cy="28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312;g226565600cc_0_285"/>
          <p:cNvSpPr/>
          <p:nvPr/>
        </p:nvSpPr>
        <p:spPr>
          <a:xfrm>
            <a:off x="1620720" y="3685320"/>
            <a:ext cx="4803120" cy="586800"/>
          </a:xfrm>
          <a:prstGeom prst="rect">
            <a:avLst/>
          </a:prstGeom>
          <a:noFill/>
          <a:ln w="19050">
            <a:solidFill>
              <a:srgbClr val="d348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313;g226565600cc_0_285"/>
          <p:cNvSpPr/>
          <p:nvPr/>
        </p:nvSpPr>
        <p:spPr>
          <a:xfrm>
            <a:off x="4207320" y="2738880"/>
            <a:ext cx="1879920" cy="196920"/>
          </a:xfrm>
          <a:prstGeom prst="rect">
            <a:avLst/>
          </a:prstGeom>
          <a:noFill/>
          <a:ln w="19050">
            <a:solidFill>
              <a:srgbClr val="d3481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PlaceHolder 5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0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throws en excepciones personalizadas</a:t>
            </a:r>
            <a:endParaRPr b="0" lang="es-E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183176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0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throws en excepciones personalizadas</a:t>
            </a:r>
            <a:endParaRPr b="0" lang="es-ES" sz="50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9581760" cy="482184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java.util.Scanner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private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introducirNumeros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do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"introduce un número: "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nextInt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if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){  </a:t>
            </a:r>
            <a:r>
              <a:rPr b="0" lang="es-PE" sz="1400" spc="-1" strike="noStrike">
                <a:solidFill>
                  <a:srgbClr val="51515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//excepción personalizada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throw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while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(numero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!=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try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introducirNumeros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 </a:t>
            </a:r>
            <a:r>
              <a:rPr b="0" lang="es-PE" sz="14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catch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(</a:t>
            </a:r>
            <a:r>
              <a:rPr b="0" lang="es-PE" sz="14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Excepcion0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4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4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"has introducido el número cero"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14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7 mediante captura try/catch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7152840" y="1914840"/>
            <a:ext cx="4803120" cy="176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ff6d6d"/>
                </a:solidFill>
                <a:latin typeface="Oswald"/>
                <a:ea typeface="Oswald"/>
              </a:rPr>
              <a:t>tendríamos dos opciones:</a:t>
            </a:r>
            <a:endParaRPr b="0" lang="es-ES" sz="1800" spc="-1" strike="noStrike">
              <a:latin typeface="Arial"/>
            </a:endParaRPr>
          </a:p>
          <a:p>
            <a:pPr marL="324000" indent="-144000" algn="just">
              <a:lnSpc>
                <a:spcPct val="100000"/>
              </a:lnSpc>
              <a:buClr>
                <a:srgbClr val="980000"/>
              </a:buClr>
              <a:buFont typeface="Oswald"/>
              <a:buAutoNum type="arabicParenR" startAt="2"/>
              <a:tabLst>
                <a:tab algn="l" pos="-14220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 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si la </a:t>
            </a:r>
            <a:r>
              <a:rPr b="1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capturamos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, mejor opción en este caso, debemos introducir el bloque try/catch: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3" name="Google Shape;323;g226565600cc_0_260"/>
          <p:cNvSpPr/>
          <p:nvPr/>
        </p:nvSpPr>
        <p:spPr>
          <a:xfrm flipH="1">
            <a:off x="5706360" y="2403720"/>
            <a:ext cx="1521000" cy="22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324;g226565600cc_0_260"/>
          <p:cNvSpPr/>
          <p:nvPr/>
        </p:nvSpPr>
        <p:spPr>
          <a:xfrm>
            <a:off x="1207440" y="5043960"/>
            <a:ext cx="6271200" cy="9720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311;g226565600cc_0_ 1"/>
          <p:cNvSpPr/>
          <p:nvPr/>
        </p:nvSpPr>
        <p:spPr>
          <a:xfrm flipH="1" rot="10800000">
            <a:off x="6660000" y="3060000"/>
            <a:ext cx="270000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1: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252936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numero1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numero2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resultado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numero1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numero2;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"El resultado es: 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+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resultado);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17600" y="5230440"/>
            <a:ext cx="10962000" cy="71640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java.lang.ArithmeticException: / by zero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PruebaExcepciones.main(PruebaExcepciones.java:6)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03" name="Google Shape;121;g226565600cc_0_10"/>
          <p:cNvSpPr/>
          <p:nvPr/>
        </p:nvSpPr>
        <p:spPr>
          <a:xfrm>
            <a:off x="4707360" y="5164920"/>
            <a:ext cx="2216520" cy="39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22;g226565600cc_0_10"/>
          <p:cNvSpPr/>
          <p:nvPr/>
        </p:nvSpPr>
        <p:spPr>
          <a:xfrm>
            <a:off x="3109680" y="2884320"/>
            <a:ext cx="2216520" cy="39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123;g226565600cc_0_10"/>
          <p:cNvSpPr/>
          <p:nvPr/>
        </p:nvSpPr>
        <p:spPr>
          <a:xfrm flipH="1" rot="10800000">
            <a:off x="5327280" y="2175840"/>
            <a:ext cx="1944360" cy="90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7272360" y="1992600"/>
            <a:ext cx="3749040" cy="8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Java no detecta un error (aunque sabemos que no se podría realizar esta operación)</a:t>
            </a: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7424640" y="4544640"/>
            <a:ext cx="4030920" cy="4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Java lanza esta excepción (del paquete </a:t>
            </a:r>
            <a:r>
              <a:rPr b="1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lang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8" name="Google Shape;126;g226565600cc_0_10"/>
          <p:cNvSpPr/>
          <p:nvPr/>
        </p:nvSpPr>
        <p:spPr>
          <a:xfrm flipH="1" rot="10800000">
            <a:off x="5815800" y="4794480"/>
            <a:ext cx="1608120" cy="3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1: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111" name="Google Shape;133;g226565600cc_0_28" descr=""/>
          <p:cNvPicPr/>
          <p:nvPr/>
        </p:nvPicPr>
        <p:blipFill>
          <a:blip r:embed="rId1"/>
          <a:stretch/>
        </p:blipFill>
        <p:spPr>
          <a:xfrm>
            <a:off x="2859840" y="1099080"/>
            <a:ext cx="5960160" cy="5589360"/>
          </a:xfrm>
          <a:prstGeom prst="rect">
            <a:avLst/>
          </a:prstGeom>
          <a:ln w="0">
            <a:noFill/>
          </a:ln>
          <a:effectLst>
            <a:outerShdw dist="101823" dir="2700000" blurRad="127080" rotWithShape="0">
              <a:srgbClr val="808080">
                <a:alpha val="58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280368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numero1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5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, numero2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96d4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resultado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numero1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/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numero2;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"El resultado es: 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+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resultado);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"Adiós"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	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17600" y="5382720"/>
            <a:ext cx="10962000" cy="71640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java.lang.ArithmeticException: / by zero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PruebaExcepciones.main(PruebaExcepciones.java:6)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15" name="Google Shape;141;g226565600cc_0_52"/>
          <p:cNvSpPr/>
          <p:nvPr/>
        </p:nvSpPr>
        <p:spPr>
          <a:xfrm>
            <a:off x="4707360" y="5317200"/>
            <a:ext cx="2216520" cy="39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142;g226565600cc_0_52"/>
          <p:cNvSpPr/>
          <p:nvPr/>
        </p:nvSpPr>
        <p:spPr>
          <a:xfrm>
            <a:off x="1240560" y="3775680"/>
            <a:ext cx="3314160" cy="39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43;g226565600cc_0_52"/>
          <p:cNvSpPr/>
          <p:nvPr/>
        </p:nvSpPr>
        <p:spPr>
          <a:xfrm flipH="1" rot="10800000">
            <a:off x="4555080" y="2416320"/>
            <a:ext cx="2716560" cy="15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272360" y="1992600"/>
            <a:ext cx="3749040" cy="8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qué ocurre si añadimos más lineas de código?</a:t>
            </a:r>
            <a:endParaRPr b="0" lang="es-E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Se ejecutarán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7424640" y="4849560"/>
            <a:ext cx="4030920" cy="4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3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Muestra el mismo texto. En este ejemplo, la ejecución se queda en la línea 6.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0" name="Google Shape;146;g226565600cc_0_52"/>
          <p:cNvSpPr/>
          <p:nvPr/>
        </p:nvSpPr>
        <p:spPr>
          <a:xfrm flipH="1" rot="10800000">
            <a:off x="5815800" y="5099040"/>
            <a:ext cx="160812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1: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666666"/>
                </a:solidFill>
                <a:latin typeface="Oswald"/>
                <a:ea typeface="Oswald"/>
              </a:rPr>
              <a:t>Ejemplo 2: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17600" y="1751400"/>
            <a:ext cx="10962000" cy="3062160"/>
          </a:xfrm>
          <a:prstGeom prst="rect">
            <a:avLst/>
          </a:prstGeom>
          <a:solidFill>
            <a:srgbClr val="ffffff"/>
          </a:solidFill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import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java.util.Scanner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class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PruebaExcepciones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static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void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args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b5200d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Scanner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"Introduce un número entero: "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185e7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numero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entrada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nextInt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0" lang="es-PE" sz="1500" spc="-1" strike="noStrike">
                <a:solidFill>
                  <a:srgbClr val="5e2cbc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println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(numero);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17600" y="5382720"/>
            <a:ext cx="10962000" cy="1009440"/>
          </a:xfrm>
          <a:prstGeom prst="rect">
            <a:avLst/>
          </a:prstGeom>
          <a:noFill/>
          <a:ln w="9360">
            <a:solidFill>
              <a:srgbClr val="d34817"/>
            </a:solidFill>
            <a:round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Introduce un número entero: quince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Exception in thread "main" java.util.InputMismatchException</a:t>
            </a:r>
            <a:endParaRPr b="0" lang="es-ES" sz="15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…</a:t>
            </a:r>
            <a:endParaRPr b="0" lang="es-ES" sz="15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</a:t>
            </a:r>
            <a:r>
              <a:rPr b="0" lang="es-PE" sz="1500" spc="-1" strike="noStrike">
                <a:solidFill>
                  <a:srgbClr val="0f4a85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at PruebaExcepciones.main(PruebaExcepciones.java:9)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914080" y="5042520"/>
            <a:ext cx="4705920" cy="4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qué ocurre si no introducimos un número entero?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Google Shape;157;g226565600cc_0_66"/>
          <p:cNvSpPr/>
          <p:nvPr/>
        </p:nvSpPr>
        <p:spPr>
          <a:xfrm flipH="1" rot="10800000">
            <a:off x="4533480" y="5292360"/>
            <a:ext cx="137988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58;g226565600cc_0_66"/>
          <p:cNvSpPr/>
          <p:nvPr/>
        </p:nvSpPr>
        <p:spPr>
          <a:xfrm>
            <a:off x="3642120" y="5418000"/>
            <a:ext cx="890640" cy="30060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59;g226565600cc_0_66"/>
          <p:cNvSpPr/>
          <p:nvPr/>
        </p:nvSpPr>
        <p:spPr>
          <a:xfrm>
            <a:off x="4732200" y="5632920"/>
            <a:ext cx="2583000" cy="325080"/>
          </a:xfrm>
          <a:prstGeom prst="rect">
            <a:avLst/>
          </a:prstGeom>
          <a:noFill/>
          <a:ln w="1905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41640" y="1197000"/>
            <a:ext cx="11037960" cy="58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9da5b4"/>
                </a:solidFill>
                <a:latin typeface="Oswald"/>
                <a:ea typeface="Oswald"/>
              </a:rPr>
              <a:t>Ejemplo 2: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132" name="Google Shape;166;g226565600cc_0_94" descr=""/>
          <p:cNvPicPr/>
          <p:nvPr/>
        </p:nvPicPr>
        <p:blipFill>
          <a:blip r:embed="rId1"/>
          <a:stretch/>
        </p:blipFill>
        <p:spPr>
          <a:xfrm>
            <a:off x="2811960" y="1080000"/>
            <a:ext cx="5828040" cy="5557680"/>
          </a:xfrm>
          <a:prstGeom prst="rect">
            <a:avLst/>
          </a:prstGeom>
          <a:ln w="0">
            <a:noFill/>
          </a:ln>
          <a:effectLst>
            <a:outerShdw dist="101823" dir="2700000" blurRad="127080" rotWithShape="0">
              <a:srgbClr val="808080">
                <a:alpha val="58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c57356"/>
                </a:solidFill>
                <a:latin typeface="Oswald Medium"/>
                <a:ea typeface="Oswald Medium"/>
              </a:rPr>
              <a:t>qué son las excepciones?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7600" y="1349280"/>
            <a:ext cx="11037960" cy="17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00" spc="-1" strike="noStrike">
                <a:solidFill>
                  <a:srgbClr val="000000"/>
                </a:solidFill>
                <a:latin typeface="Rockwell"/>
                <a:ea typeface="Rockwell"/>
              </a:rPr>
              <a:t>El manejo de excepciones va a permitir que el programa no se “frene”, evadiendo los diferentes errores que encuentre para que, el código que existe después de la línea de error, se pueda ejecutar sin problemas.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77;g226565600cc_0_41" descr=""/>
          <p:cNvPicPr/>
          <p:nvPr/>
        </p:nvPicPr>
        <p:blipFill>
          <a:blip r:embed="rId1"/>
          <a:stretch/>
        </p:blipFill>
        <p:spPr>
          <a:xfrm>
            <a:off x="7467120" y="5040000"/>
            <a:ext cx="2108880" cy="15566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87280" y="-1569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PE" sz="5400" spc="-1" strike="noStrike">
                <a:solidFill>
                  <a:srgbClr val="d34817"/>
                </a:solidFill>
                <a:latin typeface="Oswald Medium"/>
                <a:ea typeface="Oswald Medium"/>
              </a:rPr>
              <a:t>jerarquía de excepciones</a:t>
            </a:r>
            <a:endParaRPr b="0" lang="es-ES" sz="5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764320" y="1198800"/>
            <a:ext cx="1419480" cy="477720"/>
          </a:xfrm>
          <a:prstGeom prst="rect">
            <a:avLst/>
          </a:prstGeom>
          <a:solidFill>
            <a:srgbClr val="000000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rmAutofit fontScale="65000"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cccccc"/>
                </a:solidFill>
                <a:latin typeface="Oswald"/>
                <a:ea typeface="Oswald"/>
              </a:rPr>
              <a:t>Object</a:t>
            </a:r>
            <a:endParaRPr b="0" lang="es-ES" sz="26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764320" y="2101320"/>
            <a:ext cx="1419480" cy="477720"/>
          </a:xfrm>
          <a:prstGeom prst="rect">
            <a:avLst/>
          </a:prstGeom>
          <a:solidFill>
            <a:srgbClr val="d34817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rmAutofit fontScale="64000"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000000"/>
                </a:solidFill>
                <a:latin typeface="Oswald"/>
                <a:ea typeface="Oswald"/>
              </a:rPr>
              <a:t>Throwable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39" name="Google Shape;181;g226565600cc_0_41"/>
          <p:cNvSpPr/>
          <p:nvPr/>
        </p:nvSpPr>
        <p:spPr>
          <a:xfrm>
            <a:off x="6474600" y="167760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949520" y="3414960"/>
            <a:ext cx="1419480" cy="477720"/>
          </a:xfrm>
          <a:prstGeom prst="rect">
            <a:avLst/>
          </a:prstGeom>
          <a:solidFill>
            <a:srgbClr val="000000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rmAutofit fontScale="65000"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cccccc"/>
                </a:solidFill>
                <a:latin typeface="Oswald"/>
                <a:ea typeface="Oswald"/>
              </a:rPr>
              <a:t>Error</a:t>
            </a:r>
            <a:endParaRPr b="0" lang="es-ES" sz="2600" spc="-1" strike="noStrike">
              <a:solidFill>
                <a:srgbClr val="cccccc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7143480" y="3848760"/>
            <a:ext cx="3031560" cy="8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más relacionada con fallos de tipo hardware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Google Shape;184;g226565600cc_0_41"/>
          <p:cNvSpPr/>
          <p:nvPr/>
        </p:nvSpPr>
        <p:spPr>
          <a:xfrm>
            <a:off x="6474600" y="257976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85;g226565600cc_0_41"/>
          <p:cNvSpPr/>
          <p:nvPr/>
        </p:nvSpPr>
        <p:spPr>
          <a:xfrm>
            <a:off x="4290120" y="300384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86;g226565600cc_0_41"/>
          <p:cNvSpPr/>
          <p:nvPr/>
        </p:nvSpPr>
        <p:spPr>
          <a:xfrm>
            <a:off x="8659440" y="300384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87;g226565600cc_0_41"/>
          <p:cNvSpPr/>
          <p:nvPr/>
        </p:nvSpPr>
        <p:spPr>
          <a:xfrm flipH="1" rot="10800000">
            <a:off x="4278240" y="2991960"/>
            <a:ext cx="437940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88;g226565600cc_0_41"/>
          <p:cNvSpPr/>
          <p:nvPr/>
        </p:nvSpPr>
        <p:spPr>
          <a:xfrm>
            <a:off x="4290480" y="384984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89;g226565600cc_0_41"/>
          <p:cNvSpPr/>
          <p:nvPr/>
        </p:nvSpPr>
        <p:spPr>
          <a:xfrm>
            <a:off x="2100960" y="427356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90;g226565600cc_0_41"/>
          <p:cNvSpPr/>
          <p:nvPr/>
        </p:nvSpPr>
        <p:spPr>
          <a:xfrm>
            <a:off x="6468480" y="4260960"/>
            <a:ext cx="360" cy="42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91;g226565600cc_0_41"/>
          <p:cNvSpPr/>
          <p:nvPr/>
        </p:nvSpPr>
        <p:spPr>
          <a:xfrm flipH="1" rot="10800000">
            <a:off x="2094480" y="4261680"/>
            <a:ext cx="437940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580200" y="3414960"/>
            <a:ext cx="1419480" cy="477720"/>
          </a:xfrm>
          <a:prstGeom prst="rect">
            <a:avLst/>
          </a:prstGeom>
          <a:solidFill>
            <a:srgbClr val="d34817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rmAutofit fontScale="64000"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600" spc="-1" strike="noStrike">
                <a:solidFill>
                  <a:srgbClr val="000000"/>
                </a:solidFill>
                <a:latin typeface="Oswald"/>
                <a:ea typeface="Oswald"/>
              </a:rPr>
              <a:t>Exception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5375880" y="4697640"/>
            <a:ext cx="2184120" cy="477720"/>
          </a:xfrm>
          <a:prstGeom prst="rect">
            <a:avLst/>
          </a:prstGeom>
          <a:solidFill>
            <a:srgbClr val="d34817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rmAutofit fontScale="75000"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s-PE" sz="2230" spc="-1" strike="noStrike">
                <a:solidFill>
                  <a:srgbClr val="000000"/>
                </a:solidFill>
                <a:latin typeface="Oswald"/>
                <a:ea typeface="Oswald"/>
              </a:rPr>
              <a:t>RunTimeException</a:t>
            </a:r>
            <a:endParaRPr b="0" lang="es-ES" sz="2230" spc="-1" strike="noStrike">
              <a:latin typeface="Arial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/>
          </p:nvPr>
        </p:nvSpPr>
        <p:spPr>
          <a:xfrm>
            <a:off x="1016280" y="4697640"/>
            <a:ext cx="2190600" cy="477720"/>
          </a:xfrm>
          <a:prstGeom prst="rect">
            <a:avLst/>
          </a:prstGeom>
          <a:solidFill>
            <a:srgbClr val="d34817"/>
          </a:solidFill>
          <a:ln w="0">
            <a:noFill/>
          </a:ln>
          <a:effectLst>
            <a:outerShdw dist="0" dir="0" blurRad="12708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PE" sz="2000" spc="-1" strike="noStrike">
                <a:solidFill>
                  <a:srgbClr val="000000"/>
                </a:solidFill>
                <a:latin typeface="Ubuntu"/>
                <a:ea typeface="Oswald"/>
              </a:rPr>
              <a:t>IOException</a:t>
            </a:r>
            <a:endParaRPr b="0" lang="es-ES" sz="2000" spc="-1" strike="noStrike">
              <a:latin typeface="Ubuntu"/>
            </a:endParaRPr>
          </a:p>
        </p:txBody>
      </p:sp>
      <p:pic>
        <p:nvPicPr>
          <p:cNvPr id="153" name="Google Shape;195;g226565600cc_0_41" descr="Resultado de imagen para hardware"/>
          <p:cNvPicPr/>
          <p:nvPr/>
        </p:nvPicPr>
        <p:blipFill>
          <a:blip r:embed="rId2"/>
          <a:stretch/>
        </p:blipFill>
        <p:spPr>
          <a:xfrm>
            <a:off x="9132840" y="2223360"/>
            <a:ext cx="1803960" cy="155664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96;g226565600cc_0_41" descr="Resultado de imagen para carpeta png"/>
          <p:cNvPicPr/>
          <p:nvPr/>
        </p:nvPicPr>
        <p:blipFill>
          <a:blip r:embed="rId3"/>
          <a:stretch/>
        </p:blipFill>
        <p:spPr>
          <a:xfrm>
            <a:off x="2896200" y="4980600"/>
            <a:ext cx="1099800" cy="113940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9"/>
          <p:cNvSpPr>
            <a:spLocks noGrp="1"/>
          </p:cNvSpPr>
          <p:nvPr>
            <p:ph/>
          </p:nvPr>
        </p:nvSpPr>
        <p:spPr>
          <a:xfrm>
            <a:off x="4958280" y="5131440"/>
            <a:ext cx="3031560" cy="8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excepciones no verificadas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(</a:t>
            </a:r>
            <a:r>
              <a:rPr b="0" lang="es-PE" sz="1400" spc="-1" strike="noStrike">
                <a:solidFill>
                  <a:srgbClr val="980000"/>
                </a:solidFill>
                <a:latin typeface="Oswald"/>
                <a:ea typeface="Oswald"/>
              </a:rPr>
              <a:t>dependen más del programador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/>
          </p:nvPr>
        </p:nvSpPr>
        <p:spPr>
          <a:xfrm>
            <a:off x="595800" y="5131440"/>
            <a:ext cx="3031560" cy="8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excepciones verificadas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(</a:t>
            </a:r>
            <a:r>
              <a:rPr b="0" lang="es-PE" sz="1400" spc="-1" strike="noStrike">
                <a:solidFill>
                  <a:srgbClr val="980000"/>
                </a:solidFill>
                <a:latin typeface="Oswald"/>
                <a:ea typeface="Oswald"/>
              </a:rPr>
              <a:t>Java nos obliga a tratar de evitar</a:t>
            </a:r>
            <a:r>
              <a:rPr b="0" lang="es-PE" sz="1800" spc="-1" strike="noStrike">
                <a:solidFill>
                  <a:srgbClr val="980000"/>
                </a:solidFill>
                <a:latin typeface="Oswald"/>
                <a:ea typeface="Oswald"/>
              </a:rPr>
              <a:t>)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2017-10-03T16:14:56Z</dcterms:created>
  <dc:creator>ATS</dc:creator>
  <dc:description/>
  <dc:language>es-ES</dc:language>
  <cp:lastModifiedBy/>
  <dcterms:modified xsi:type="dcterms:W3CDTF">2023-04-03T06:51:52Z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