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Oswald Medium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k7ZCWe896cMxF4TPi+H8YBdG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Medium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regular.fntdata"/><Relationship Id="rId27" Type="http://schemas.openxmlformats.org/officeDocument/2006/relationships/font" Target="fonts/Oswal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6565600c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26565600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6565600cc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26565600c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6565600cc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26565600c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6565600cc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26565600c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6565600cc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26565600c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6565600cc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26565600c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6565600cc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26565600c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6565600cc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26565600c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6565600cc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26565600c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6565600cc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26565600c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65600c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26565600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6565600cc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26565600c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6565600cc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26565600c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6565600c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26565600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6565600c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26565600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6565600c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26565600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565600c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26565600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6565600cc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26565600c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6565600cc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26565600c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6565600c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26565600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920834" y="134694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2" ty="-76200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/>
          <p:nvPr/>
        </p:nvSpPr>
        <p:spPr>
          <a:xfrm>
            <a:off x="920834" y="429969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2" ty="-7175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920834" y="1484779"/>
            <a:ext cx="10223100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4"/>
          <p:cNvGrpSpPr/>
          <p:nvPr/>
        </p:nvGrpSpPr>
        <p:grpSpPr>
          <a:xfrm>
            <a:off x="9649215" y="4068923"/>
            <a:ext cx="1080900" cy="1080900"/>
            <a:chOff x="9685338" y="4460675"/>
            <a:chExt cx="1080900" cy="1080900"/>
          </a:xfrm>
        </p:grpSpPr>
        <p:sp>
          <p:nvSpPr>
            <p:cNvPr id="19" name="Google Shape;19;p4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4"/>
          <p:cNvSpPr txBox="1"/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069848" y="43891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9592733" y="4289334"/>
            <a:ext cx="119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4073598" y="-882342"/>
            <a:ext cx="4050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4917989"/>
            <a:ext cx="12192000" cy="19401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593667" y="6272784"/>
            <a:ext cx="2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2182708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6"/>
          <p:cNvGrpSpPr/>
          <p:nvPr/>
        </p:nvGrpSpPr>
        <p:grpSpPr>
          <a:xfrm>
            <a:off x="897399" y="2325848"/>
            <a:ext cx="1080900" cy="1080900"/>
            <a:chOff x="9685338" y="4460675"/>
            <a:chExt cx="1080900" cy="1080900"/>
          </a:xfrm>
        </p:grpSpPr>
        <p:sp>
          <p:nvSpPr>
            <p:cNvPr id="39" name="Google Shape;39;p6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3702" y="2506133"/>
            <a:ext cx="11883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069848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364224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066800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1069848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364224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364224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8200" y="685800"/>
            <a:ext cx="6711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11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75" name="Google Shape;75;p11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0" y="0"/>
            <a:ext cx="830370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2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85" name="Google Shape;85;p12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3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11" name="Google Shape;11;p3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100"/>
              <a:buFont typeface="Rockwell"/>
              <a:buNone/>
            </a:pPr>
            <a:r>
              <a:rPr lang="es-PE" sz="810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JERARQUÍA DE EXCEPCIONES</a:t>
            </a:r>
            <a:endParaRPr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976" y="4539700"/>
            <a:ext cx="3082049" cy="17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6565600cc_0_46"/>
          <p:cNvSpPr txBox="1"/>
          <p:nvPr>
            <p:ph type="title"/>
          </p:nvPr>
        </p:nvSpPr>
        <p:spPr>
          <a:xfrm>
            <a:off x="287298" y="-1570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jerarquía de excepciones</a:t>
            </a:r>
            <a:endParaRPr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04" name="Google Shape;204;g226565600cc_0_46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Ejemplo 3 - excepción verificada: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g226565600cc_0_46"/>
          <p:cNvSpPr txBox="1"/>
          <p:nvPr>
            <p:ph idx="1" type="body"/>
          </p:nvPr>
        </p:nvSpPr>
        <p:spPr>
          <a:xfrm>
            <a:off x="417725" y="1751275"/>
            <a:ext cx="10962600" cy="39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java.io.BufferedReader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java.io.FileNotFoundException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java.io.IOException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FileNotFoundException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PE" sz="1500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Excepciones verificadas (IOException)</a:t>
            </a:r>
            <a:endParaRPr sz="1500">
              <a:solidFill>
                <a:srgbClr val="51515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bf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"/home/abc/texto.txt"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((linea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bf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(linea);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g226565600cc_0_46"/>
          <p:cNvSpPr txBox="1"/>
          <p:nvPr>
            <p:ph idx="1" type="body"/>
          </p:nvPr>
        </p:nvSpPr>
        <p:spPr>
          <a:xfrm>
            <a:off x="417725" y="5906275"/>
            <a:ext cx="10962600" cy="498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esto es una prueba de excepciones no verificadas.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g226565600cc_0_46"/>
          <p:cNvSpPr txBox="1"/>
          <p:nvPr>
            <p:ph idx="1" type="body"/>
          </p:nvPr>
        </p:nvSpPr>
        <p:spPr>
          <a:xfrm>
            <a:off x="6892250" y="4926925"/>
            <a:ext cx="4031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891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si el archivo existe, muestra el resultado correcto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8" name="Google Shape;208;g226565600cc_0_46"/>
          <p:cNvCxnSpPr>
            <a:stCxn id="209" idx="2"/>
            <a:endCxn id="207" idx="0"/>
          </p:cNvCxnSpPr>
          <p:nvPr/>
        </p:nvCxnSpPr>
        <p:spPr>
          <a:xfrm>
            <a:off x="8576350" y="4360225"/>
            <a:ext cx="331800" cy="566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226565600cc_0_46"/>
          <p:cNvSpPr/>
          <p:nvPr/>
        </p:nvSpPr>
        <p:spPr>
          <a:xfrm>
            <a:off x="7337350" y="4059025"/>
            <a:ext cx="2478000" cy="301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6565600cc_0_149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9DA5B4"/>
                </a:solidFill>
                <a:latin typeface="Oswald"/>
                <a:ea typeface="Oswald"/>
                <a:cs typeface="Oswald"/>
                <a:sym typeface="Oswald"/>
              </a:rPr>
              <a:t>Ejemplo 3 - excepción verificada:</a:t>
            </a:r>
            <a:endParaRPr sz="2400">
              <a:solidFill>
                <a:srgbClr val="9DA5B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g226565600cc_0_149"/>
          <p:cNvSpPr txBox="1"/>
          <p:nvPr>
            <p:ph idx="1" type="body"/>
          </p:nvPr>
        </p:nvSpPr>
        <p:spPr>
          <a:xfrm>
            <a:off x="417725" y="1751275"/>
            <a:ext cx="10962600" cy="33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FileNotFoundException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PE" sz="1500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Excepciones verificadas (IOException)</a:t>
            </a:r>
            <a:endParaRPr sz="1500">
              <a:solidFill>
                <a:srgbClr val="51515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bf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"/home/abc/texto.txt"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((linea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bf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(linea);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g226565600cc_0_149"/>
          <p:cNvSpPr txBox="1"/>
          <p:nvPr>
            <p:ph idx="1" type="body"/>
          </p:nvPr>
        </p:nvSpPr>
        <p:spPr>
          <a:xfrm>
            <a:off x="417725" y="5319375"/>
            <a:ext cx="10962600" cy="1040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in thread "main" java.io.FileNotFoundException: /home/abc/texto.txt (No such file or directory)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at PruebaExcepciones.main(PruebaExcepciones.java:17)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g226565600cc_0_149"/>
          <p:cNvSpPr txBox="1"/>
          <p:nvPr>
            <p:ph idx="1" type="body"/>
          </p:nvPr>
        </p:nvSpPr>
        <p:spPr>
          <a:xfrm>
            <a:off x="7543925" y="4220475"/>
            <a:ext cx="3521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891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qué ocurre si el fichero ha sido eliminado?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18" name="Google Shape;218;g226565600cc_0_149"/>
          <p:cNvCxnSpPr>
            <a:stCxn id="219" idx="2"/>
            <a:endCxn id="217" idx="0"/>
          </p:cNvCxnSpPr>
          <p:nvPr/>
        </p:nvCxnSpPr>
        <p:spPr>
          <a:xfrm>
            <a:off x="8576350" y="3715488"/>
            <a:ext cx="728400" cy="5049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g226565600cc_0_149"/>
          <p:cNvSpPr/>
          <p:nvPr/>
        </p:nvSpPr>
        <p:spPr>
          <a:xfrm>
            <a:off x="7337350" y="3414288"/>
            <a:ext cx="2478000" cy="301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26565600cc_0_149"/>
          <p:cNvSpPr/>
          <p:nvPr/>
        </p:nvSpPr>
        <p:spPr>
          <a:xfrm>
            <a:off x="4446575" y="5384688"/>
            <a:ext cx="2478000" cy="301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26565600cc_0_149"/>
          <p:cNvSpPr txBox="1"/>
          <p:nvPr>
            <p:ph type="title"/>
          </p:nvPr>
        </p:nvSpPr>
        <p:spPr>
          <a:xfrm>
            <a:off x="287298" y="-1570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jerarquía de excepciones</a:t>
            </a:r>
            <a:endParaRPr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6565600cc_0_166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9DA5B4"/>
                </a:solidFill>
                <a:latin typeface="Oswald"/>
                <a:ea typeface="Oswald"/>
                <a:cs typeface="Oswald"/>
                <a:sym typeface="Oswald"/>
              </a:rPr>
              <a:t>Ejemplo 3 - excepción verificada:</a:t>
            </a:r>
            <a:endParaRPr sz="2400">
              <a:solidFill>
                <a:srgbClr val="9DA5B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g226565600cc_0_166"/>
          <p:cNvSpPr txBox="1"/>
          <p:nvPr>
            <p:ph idx="1" type="body"/>
          </p:nvPr>
        </p:nvSpPr>
        <p:spPr>
          <a:xfrm>
            <a:off x="417725" y="1730225"/>
            <a:ext cx="11038800" cy="4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200"/>
              <a:t>Cuando hay una excepción verificada, tenemos dos opciones: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-PE" sz="2200"/>
              <a:t>Declarar la excepción que se puede dar en el método.</a:t>
            </a:r>
            <a:endParaRPr sz="2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200"/>
              <a:t>		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FileNotFoundException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-PE" sz="2200"/>
              <a:t>Capturarla con un try-catch.</a:t>
            </a:r>
            <a:endParaRPr sz="22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200"/>
              <a:t>	</a:t>
            </a:r>
            <a:r>
              <a:rPr lang="es-PE" sz="1500"/>
              <a:t>…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((linea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bf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(linea);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    }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s-PE" sz="1500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TODO Auto-generated catch block</a:t>
            </a:r>
            <a:endParaRPr sz="1500">
              <a:solidFill>
                <a:srgbClr val="51515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printStackTrace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</a:rPr>
              <a:t>...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sp>
        <p:nvSpPr>
          <p:cNvPr id="228" name="Google Shape;228;g226565600cc_0_166"/>
          <p:cNvSpPr/>
          <p:nvPr/>
        </p:nvSpPr>
        <p:spPr>
          <a:xfrm>
            <a:off x="5815775" y="2729475"/>
            <a:ext cx="4803900" cy="2877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26565600cc_0_166"/>
          <p:cNvSpPr txBox="1"/>
          <p:nvPr>
            <p:ph type="title"/>
          </p:nvPr>
        </p:nvSpPr>
        <p:spPr>
          <a:xfrm>
            <a:off x="287298" y="-1570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jerarquía de excepciones</a:t>
            </a:r>
            <a:endParaRPr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30" name="Google Shape;230;g226565600cc_0_166"/>
          <p:cNvSpPr/>
          <p:nvPr/>
        </p:nvSpPr>
        <p:spPr>
          <a:xfrm>
            <a:off x="1366100" y="4320350"/>
            <a:ext cx="5446800" cy="1609200"/>
          </a:xfrm>
          <a:prstGeom prst="rect">
            <a:avLst/>
          </a:prstGeom>
          <a:noFill/>
          <a:ln cap="flat" cmpd="sng" w="19050">
            <a:solidFill>
              <a:srgbClr val="B520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6565600cc_0_161"/>
          <p:cNvSpPr txBox="1"/>
          <p:nvPr>
            <p:ph type="title"/>
          </p:nvPr>
        </p:nvSpPr>
        <p:spPr>
          <a:xfrm>
            <a:off x="287300" y="-157100"/>
            <a:ext cx="118323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 sz="520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declaración de las excepciones de un método</a:t>
            </a:r>
            <a:endParaRPr sz="5200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36" name="Google Shape;236;g226565600cc_0_161"/>
          <p:cNvSpPr txBox="1"/>
          <p:nvPr>
            <p:ph idx="1" type="body"/>
          </p:nvPr>
        </p:nvSpPr>
        <p:spPr>
          <a:xfrm>
            <a:off x="417725" y="1751275"/>
            <a:ext cx="11191800" cy="39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java.io.File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"/home/abc/texto.txt"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(archivo);   </a:t>
            </a:r>
            <a:r>
              <a:rPr lang="es-PE" sz="150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Unhandled exception type FileNotFoundException</a:t>
            </a:r>
            <a:endParaRPr sz="150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g226565600cc_0_161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Ejemplo 4 - declaración: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g226565600cc_0_161"/>
          <p:cNvSpPr/>
          <p:nvPr/>
        </p:nvSpPr>
        <p:spPr>
          <a:xfrm>
            <a:off x="6174425" y="3349075"/>
            <a:ext cx="5488500" cy="301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226565600cc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725" y="3431188"/>
            <a:ext cx="1333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26565600cc_0_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9900" y="4618813"/>
            <a:ext cx="29908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26565600cc_0_161"/>
          <p:cNvSpPr txBox="1"/>
          <p:nvPr>
            <p:ph idx="1" type="body"/>
          </p:nvPr>
        </p:nvSpPr>
        <p:spPr>
          <a:xfrm>
            <a:off x="6957025" y="4155175"/>
            <a:ext cx="45429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677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el siguiente error nos obliga a elegir una de estas dos opciones: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677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  - Add throws declaration   → añadir declaración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677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  - Surround with try/catch  → capturar excepción con este bloque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2" name="Google Shape;242;g226565600cc_0_161"/>
          <p:cNvCxnSpPr>
            <a:endCxn id="241" idx="0"/>
          </p:cNvCxnSpPr>
          <p:nvPr/>
        </p:nvCxnSpPr>
        <p:spPr>
          <a:xfrm>
            <a:off x="8500075" y="3650275"/>
            <a:ext cx="728400" cy="5049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g226565600cc_0_161"/>
          <p:cNvCxnSpPr>
            <a:stCxn id="239" idx="3"/>
          </p:cNvCxnSpPr>
          <p:nvPr/>
        </p:nvCxnSpPr>
        <p:spPr>
          <a:xfrm>
            <a:off x="551075" y="3540725"/>
            <a:ext cx="6351900" cy="1016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44" name="Google Shape;244;g226565600cc_0_161"/>
          <p:cNvCxnSpPr>
            <a:stCxn id="239" idx="2"/>
            <a:endCxn id="240" idx="0"/>
          </p:cNvCxnSpPr>
          <p:nvPr/>
        </p:nvCxnSpPr>
        <p:spPr>
          <a:xfrm>
            <a:off x="484400" y="3650263"/>
            <a:ext cx="2340900" cy="968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g226565600cc_0_161"/>
          <p:cNvSpPr/>
          <p:nvPr/>
        </p:nvSpPr>
        <p:spPr>
          <a:xfrm>
            <a:off x="1329900" y="4618825"/>
            <a:ext cx="2920800" cy="2067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6565600cc_0_192"/>
          <p:cNvSpPr txBox="1"/>
          <p:nvPr>
            <p:ph type="title"/>
          </p:nvPr>
        </p:nvSpPr>
        <p:spPr>
          <a:xfrm>
            <a:off x="287300" y="-157100"/>
            <a:ext cx="118323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 sz="5200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declaración de las excepciones de un método</a:t>
            </a:r>
            <a:endParaRPr sz="5200"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51" name="Google Shape;251;g226565600cc_0_192"/>
          <p:cNvSpPr txBox="1"/>
          <p:nvPr>
            <p:ph idx="1" type="body"/>
          </p:nvPr>
        </p:nvSpPr>
        <p:spPr>
          <a:xfrm>
            <a:off x="417725" y="1751275"/>
            <a:ext cx="10962600" cy="39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java.io.File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java.io.FileNotFoundException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FileNotFoundException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"/home/abc/texto.txt"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(archivo);   </a:t>
            </a:r>
            <a:endParaRPr sz="150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g226565600cc_0_192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9DA5B4"/>
                </a:solidFill>
                <a:latin typeface="Oswald"/>
                <a:ea typeface="Oswald"/>
                <a:cs typeface="Oswald"/>
                <a:sym typeface="Oswald"/>
              </a:rPr>
              <a:t>Ejemplo 4 - declaración:</a:t>
            </a:r>
            <a:endParaRPr sz="2400">
              <a:solidFill>
                <a:srgbClr val="9DA5B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g226565600cc_0_192"/>
          <p:cNvSpPr/>
          <p:nvPr/>
        </p:nvSpPr>
        <p:spPr>
          <a:xfrm>
            <a:off x="3674725" y="3207775"/>
            <a:ext cx="3282300" cy="301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26565600cc_0_192"/>
          <p:cNvSpPr txBox="1"/>
          <p:nvPr>
            <p:ph idx="1" type="body"/>
          </p:nvPr>
        </p:nvSpPr>
        <p:spPr>
          <a:xfrm>
            <a:off x="6957025" y="4155175"/>
            <a:ext cx="45429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desaparece el error que aparecía en este línea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55" name="Google Shape;255;g226565600cc_0_192"/>
          <p:cNvCxnSpPr>
            <a:endCxn id="254" idx="0"/>
          </p:cNvCxnSpPr>
          <p:nvPr/>
        </p:nvCxnSpPr>
        <p:spPr>
          <a:xfrm>
            <a:off x="5956975" y="3849475"/>
            <a:ext cx="3271500" cy="305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56" name="Google Shape;256;g226565600cc_0_192"/>
          <p:cNvSpPr/>
          <p:nvPr/>
        </p:nvSpPr>
        <p:spPr>
          <a:xfrm>
            <a:off x="533975" y="2262475"/>
            <a:ext cx="4249500" cy="301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6565600cc_0_209"/>
          <p:cNvSpPr txBox="1"/>
          <p:nvPr>
            <p:ph type="title"/>
          </p:nvPr>
        </p:nvSpPr>
        <p:spPr>
          <a:xfrm>
            <a:off x="287300" y="-157100"/>
            <a:ext cx="118323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 sz="5200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declaración de las excepciones de un método</a:t>
            </a:r>
            <a:endParaRPr sz="5200"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62" name="Google Shape;262;g226565600cc_0_209"/>
          <p:cNvSpPr txBox="1"/>
          <p:nvPr>
            <p:ph idx="1" type="body"/>
          </p:nvPr>
        </p:nvSpPr>
        <p:spPr>
          <a:xfrm>
            <a:off x="417725" y="3351475"/>
            <a:ext cx="10962600" cy="3193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FileNotFoundException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"/home/abc/texto.txt"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(archivo);   </a:t>
            </a:r>
            <a:endParaRPr sz="150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leerArchivo2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leerArchivo();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g226565600cc_0_209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9DA5B4"/>
                </a:solidFill>
                <a:latin typeface="Oswald"/>
                <a:ea typeface="Oswald"/>
                <a:cs typeface="Oswald"/>
                <a:sym typeface="Oswald"/>
              </a:rPr>
              <a:t>Ejemplo 4 - declaración:</a:t>
            </a:r>
            <a:endParaRPr sz="2400">
              <a:solidFill>
                <a:srgbClr val="9DA5B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Google Shape;264;g226565600cc_0_209"/>
          <p:cNvSpPr/>
          <p:nvPr/>
        </p:nvSpPr>
        <p:spPr>
          <a:xfrm>
            <a:off x="826600" y="4880150"/>
            <a:ext cx="3119400" cy="7089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26565600cc_0_209"/>
          <p:cNvSpPr txBox="1"/>
          <p:nvPr>
            <p:ph idx="1" type="body"/>
          </p:nvPr>
        </p:nvSpPr>
        <p:spPr>
          <a:xfrm>
            <a:off x="417725" y="1730225"/>
            <a:ext cx="110388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200">
                <a:solidFill>
                  <a:srgbClr val="C57356"/>
                </a:solidFill>
              </a:rPr>
              <a:t>Recuerda</a:t>
            </a:r>
            <a:r>
              <a:rPr lang="es-PE" sz="2200"/>
              <a:t>: Utilizaremos la declaración de excepciones cuando en dicho método no se quiere capturar el error, sino que dicho método se va a utilizar en otro método (en este otro ya se capturaría el error).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6565600cc_0_220"/>
          <p:cNvSpPr txBox="1"/>
          <p:nvPr>
            <p:ph type="title"/>
          </p:nvPr>
        </p:nvSpPr>
        <p:spPr>
          <a:xfrm>
            <a:off x="287300" y="-157100"/>
            <a:ext cx="118323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try catch para excepciones verificadas</a:t>
            </a:r>
            <a:endParaRPr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71" name="Google Shape;271;g226565600cc_0_220"/>
          <p:cNvSpPr txBox="1"/>
          <p:nvPr>
            <p:ph idx="1" type="body"/>
          </p:nvPr>
        </p:nvSpPr>
        <p:spPr>
          <a:xfrm>
            <a:off x="417725" y="1751275"/>
            <a:ext cx="11038800" cy="39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FileNotFoundException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"/home/abc/texto.txt"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(archivo);   </a:t>
            </a:r>
            <a:endParaRPr sz="150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leerArchivo2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try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leerArchivo();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} catch (FileNotFoundException ex){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showMessageDialog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"archivo no encontrado"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	          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}      </a:t>
            </a:r>
            <a:endParaRPr sz="150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leerArchivo2();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g226565600cc_0_220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Ejemplo 5 - try/catch: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" name="Google Shape;273;g226565600cc_0_220"/>
          <p:cNvSpPr/>
          <p:nvPr/>
        </p:nvSpPr>
        <p:spPr>
          <a:xfrm>
            <a:off x="1142325" y="3479500"/>
            <a:ext cx="7749300" cy="1185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26565600cc_0_220"/>
          <p:cNvSpPr txBox="1"/>
          <p:nvPr>
            <p:ph idx="1" type="body"/>
          </p:nvPr>
        </p:nvSpPr>
        <p:spPr>
          <a:xfrm>
            <a:off x="8186500" y="2480375"/>
            <a:ext cx="31941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lanza un objecto (vamos a poner ex) de la clase FileNotFoundException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75" name="Google Shape;275;g226565600cc_0_220"/>
          <p:cNvCxnSpPr>
            <a:endCxn id="274" idx="2"/>
          </p:cNvCxnSpPr>
          <p:nvPr/>
        </p:nvCxnSpPr>
        <p:spPr>
          <a:xfrm flipH="1" rot="10800000">
            <a:off x="4707850" y="3293975"/>
            <a:ext cx="5075700" cy="718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6565600cc_0_237"/>
          <p:cNvSpPr txBox="1"/>
          <p:nvPr>
            <p:ph type="title"/>
          </p:nvPr>
        </p:nvSpPr>
        <p:spPr>
          <a:xfrm>
            <a:off x="287300" y="-157100"/>
            <a:ext cx="118323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try catch para excepciones NO verificadas</a:t>
            </a:r>
            <a:endParaRPr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81" name="Google Shape;281;g226565600cc_0_237"/>
          <p:cNvSpPr txBox="1"/>
          <p:nvPr>
            <p:ph idx="1" type="body"/>
          </p:nvPr>
        </p:nvSpPr>
        <p:spPr>
          <a:xfrm>
            <a:off x="417725" y="1751275"/>
            <a:ext cx="10905600" cy="38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numero2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numero1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(resultado);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operaciones2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"programa terminado"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operaciones2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g226565600cc_0_237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Ejemplo 6 - try/catch excepciones NO verificadas: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3" name="Google Shape;283;g226565600cc_0_237"/>
          <p:cNvSpPr txBox="1"/>
          <p:nvPr>
            <p:ph idx="1" type="body"/>
          </p:nvPr>
        </p:nvSpPr>
        <p:spPr>
          <a:xfrm>
            <a:off x="417725" y="5687575"/>
            <a:ext cx="10905600" cy="717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in thread "main" java.lang.ArithmeticException: / by zero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at PruebaExcepciones.main(PruebaExcepciones.java:13)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6565600cc_0_248"/>
          <p:cNvSpPr txBox="1"/>
          <p:nvPr>
            <p:ph type="title"/>
          </p:nvPr>
        </p:nvSpPr>
        <p:spPr>
          <a:xfrm>
            <a:off x="287300" y="-157100"/>
            <a:ext cx="118323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try catch para excepciones NO verificadas</a:t>
            </a:r>
            <a:endParaRPr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89" name="Google Shape;289;g226565600cc_0_248"/>
          <p:cNvSpPr txBox="1"/>
          <p:nvPr>
            <p:ph idx="1" type="body"/>
          </p:nvPr>
        </p:nvSpPr>
        <p:spPr>
          <a:xfrm>
            <a:off x="417725" y="1751275"/>
            <a:ext cx="9582600" cy="461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javax.swing.JOptionPane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numero2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numero1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(resultado);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operaciones2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ArithmeticException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showMessageDialog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 se puede dividir entre cero"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"programa terminado"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operaciones2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g226565600cc_0_248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9DA5B4"/>
                </a:solidFill>
                <a:latin typeface="Oswald"/>
                <a:ea typeface="Oswald"/>
                <a:cs typeface="Oswald"/>
                <a:sym typeface="Oswald"/>
              </a:rPr>
              <a:t>Ejemplo 6 - try/catch excepciones NO verificadas:</a:t>
            </a:r>
            <a:endParaRPr sz="2400">
              <a:solidFill>
                <a:srgbClr val="9DA5B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1" name="Google Shape;291;g226565600cc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8975" y="2533650"/>
            <a:ext cx="245745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226565600cc_0_248"/>
          <p:cNvSpPr txBox="1"/>
          <p:nvPr>
            <p:ph idx="1" type="body"/>
          </p:nvPr>
        </p:nvSpPr>
        <p:spPr>
          <a:xfrm>
            <a:off x="9518975" y="2533650"/>
            <a:ext cx="2457600" cy="1181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6565600cc_0_271"/>
          <p:cNvSpPr txBox="1"/>
          <p:nvPr>
            <p:ph type="title"/>
          </p:nvPr>
        </p:nvSpPr>
        <p:spPr>
          <a:xfrm>
            <a:off x="287300" y="-157100"/>
            <a:ext cx="118323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throws en excepciones personalizadas</a:t>
            </a:r>
            <a:endParaRPr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98" name="Google Shape;298;g226565600cc_0_271"/>
          <p:cNvSpPr txBox="1"/>
          <p:nvPr>
            <p:ph idx="1" type="body"/>
          </p:nvPr>
        </p:nvSpPr>
        <p:spPr>
          <a:xfrm>
            <a:off x="417725" y="2727625"/>
            <a:ext cx="10962600" cy="15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Excepcion0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Excepcion0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 ha introducido el número 0"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g226565600cc_0_271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Ejemplo 7 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0" name="Google Shape;300;g226565600cc_0_271"/>
          <p:cNvSpPr txBox="1"/>
          <p:nvPr>
            <p:ph idx="1" type="body"/>
          </p:nvPr>
        </p:nvSpPr>
        <p:spPr>
          <a:xfrm>
            <a:off x="417725" y="1730225"/>
            <a:ext cx="110388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200"/>
              <a:t>Primero, crearemos una clase Excepcion0 que, como todas las excepciones, debe derivar de la clase Exception: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6565600cc_0_4"/>
          <p:cNvSpPr txBox="1"/>
          <p:nvPr>
            <p:ph type="title"/>
          </p:nvPr>
        </p:nvSpPr>
        <p:spPr>
          <a:xfrm>
            <a:off x="287298" y="-1570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qué son las excepciones?</a:t>
            </a:r>
            <a:endParaRPr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1" name="Google Shape;111;g226565600cc_0_4"/>
          <p:cNvSpPr txBox="1"/>
          <p:nvPr>
            <p:ph idx="1" type="body"/>
          </p:nvPr>
        </p:nvSpPr>
        <p:spPr>
          <a:xfrm>
            <a:off x="417725" y="1349225"/>
            <a:ext cx="110388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300"/>
              <a:t>Cuando un programa Java viola las restricciones semánticas del lenguaje (se produce un error) la máquina virutal Java comunica este hecho al programa </a:t>
            </a:r>
            <a:r>
              <a:rPr b="1" lang="es-PE" sz="2300"/>
              <a:t>mediante una excepción</a:t>
            </a:r>
            <a:r>
              <a:rPr lang="es-PE" sz="2300"/>
              <a:t>.</a:t>
            </a:r>
            <a:endParaRPr sz="2100"/>
          </a:p>
        </p:txBody>
      </p:sp>
      <p:sp>
        <p:nvSpPr>
          <p:cNvPr id="112" name="Google Shape;112;g226565600cc_0_4"/>
          <p:cNvSpPr txBox="1"/>
          <p:nvPr>
            <p:ph idx="1" type="body"/>
          </p:nvPr>
        </p:nvSpPr>
        <p:spPr>
          <a:xfrm>
            <a:off x="417725" y="3806325"/>
            <a:ext cx="110388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300"/>
              <a:t>Muchas tipos de errores pueden provocar una excepción: un desbordamiento de memoria, un disco duro estropeado, un intento de dividir por cero o intentar acceder a un vector fuera de sus límites. </a:t>
            </a:r>
            <a:endParaRPr sz="23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300"/>
              <a:t>Cuando esto ocurre, la máquina virtual Java </a:t>
            </a:r>
            <a:r>
              <a:rPr b="1" lang="es-PE" sz="2300"/>
              <a:t>crea un objeto de clase Exception</a:t>
            </a:r>
            <a:r>
              <a:rPr lang="es-PE" sz="2300"/>
              <a:t>.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6565600cc_0_285"/>
          <p:cNvSpPr txBox="1"/>
          <p:nvPr>
            <p:ph idx="1" type="body"/>
          </p:nvPr>
        </p:nvSpPr>
        <p:spPr>
          <a:xfrm>
            <a:off x="417725" y="1751275"/>
            <a:ext cx="9582600" cy="392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introducirNumeros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Excepcion0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entrada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"introduce un número: "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numero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(numero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  </a:t>
            </a:r>
            <a:r>
              <a:rPr lang="es-PE" sz="1400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//excepción personalizada</a:t>
            </a:r>
            <a:endParaRPr sz="1400">
              <a:solidFill>
                <a:srgbClr val="51515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Excepcion0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(numero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Excepcion0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introducirNumeros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g226565600cc_0_285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Ejemplo 7 mediante declaración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Google Shape;307;g226565600cc_0_285"/>
          <p:cNvSpPr txBox="1"/>
          <p:nvPr>
            <p:ph idx="1" type="body"/>
          </p:nvPr>
        </p:nvSpPr>
        <p:spPr>
          <a:xfrm>
            <a:off x="7152725" y="1914775"/>
            <a:ext cx="48039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tendríamos dos opciones: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09550" lvl="0" marL="26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Oswald"/>
              <a:buAutoNum type="arabicParenR"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si la </a:t>
            </a:r>
            <a:r>
              <a:rPr b="1"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declaramos</a:t>
            </a: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, al ejecutar el programa mostraría el error de excepción personalidado: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08" name="Google Shape;308;g226565600cc_0_285"/>
          <p:cNvCxnSpPr/>
          <p:nvPr/>
        </p:nvCxnSpPr>
        <p:spPr>
          <a:xfrm flipH="1">
            <a:off x="5707125" y="2403850"/>
            <a:ext cx="1521600" cy="2228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09" name="Google Shape;309;g226565600cc_0_285"/>
          <p:cNvSpPr txBox="1"/>
          <p:nvPr>
            <p:ph idx="1" type="body"/>
          </p:nvPr>
        </p:nvSpPr>
        <p:spPr>
          <a:xfrm>
            <a:off x="417725" y="5883450"/>
            <a:ext cx="9582600" cy="796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in thread "main" Excepcion0: Se ha introducido el número 0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at PruebaExcepciones.introducirNumeros(PruebaExcepciones.java:14)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at PruebaExcepciones.main(PruebaExcepciones.java:20)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g226565600cc_0_285"/>
          <p:cNvSpPr/>
          <p:nvPr/>
        </p:nvSpPr>
        <p:spPr>
          <a:xfrm>
            <a:off x="4902900" y="4631950"/>
            <a:ext cx="1967100" cy="2607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g226565600cc_0_285"/>
          <p:cNvCxnSpPr/>
          <p:nvPr/>
        </p:nvCxnSpPr>
        <p:spPr>
          <a:xfrm flipH="1" rot="10800000">
            <a:off x="8301000" y="2892700"/>
            <a:ext cx="1340700" cy="3051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12" name="Google Shape;312;g226565600cc_0_285"/>
          <p:cNvSpPr/>
          <p:nvPr/>
        </p:nvSpPr>
        <p:spPr>
          <a:xfrm>
            <a:off x="1620875" y="3685375"/>
            <a:ext cx="4803900" cy="587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26565600cc_0_285"/>
          <p:cNvSpPr/>
          <p:nvPr/>
        </p:nvSpPr>
        <p:spPr>
          <a:xfrm>
            <a:off x="4207300" y="2738800"/>
            <a:ext cx="1880700" cy="19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26565600cc_0_285"/>
          <p:cNvSpPr txBox="1"/>
          <p:nvPr>
            <p:ph type="title"/>
          </p:nvPr>
        </p:nvSpPr>
        <p:spPr>
          <a:xfrm>
            <a:off x="287300" y="-157100"/>
            <a:ext cx="118323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throws en excepciones personalizadas</a:t>
            </a:r>
            <a:endParaRPr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6565600cc_0_260"/>
          <p:cNvSpPr txBox="1"/>
          <p:nvPr>
            <p:ph type="title"/>
          </p:nvPr>
        </p:nvSpPr>
        <p:spPr>
          <a:xfrm>
            <a:off x="287300" y="-157100"/>
            <a:ext cx="118323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throws en excepciones personalizadas</a:t>
            </a:r>
            <a:endParaRPr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20" name="Google Shape;320;g226565600cc_0_260"/>
          <p:cNvSpPr txBox="1"/>
          <p:nvPr>
            <p:ph idx="1" type="body"/>
          </p:nvPr>
        </p:nvSpPr>
        <p:spPr>
          <a:xfrm>
            <a:off x="417725" y="1751275"/>
            <a:ext cx="9582600" cy="482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introducirNumeros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Excepcion0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entrada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"introduce un número: "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numero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(numero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  </a:t>
            </a:r>
            <a:r>
              <a:rPr lang="es-PE" sz="1400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//excepción personalizada</a:t>
            </a:r>
            <a:endParaRPr sz="1400">
              <a:solidFill>
                <a:srgbClr val="51515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Excepcion0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(numero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introducirNumeros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s-PE" sz="14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PE" sz="14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Excepcion0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4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4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"has introducido el número cero"</a:t>
            </a: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4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g226565600cc_0_260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Ejemplo 7 mediante captura try/catch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g226565600cc_0_260"/>
          <p:cNvSpPr txBox="1"/>
          <p:nvPr>
            <p:ph idx="1" type="body"/>
          </p:nvPr>
        </p:nvSpPr>
        <p:spPr>
          <a:xfrm>
            <a:off x="7152725" y="1914775"/>
            <a:ext cx="48039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tendríamos dos opciones: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09550" lvl="0" marL="26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Oswald"/>
              <a:buAutoNum type="arabicParenR" startAt="2"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si la </a:t>
            </a:r>
            <a:r>
              <a:rPr b="1"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capturamos</a:t>
            </a: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, mejor opción en este caso, debemos introducir el bloque try/catch: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23" name="Google Shape;323;g226565600cc_0_260"/>
          <p:cNvCxnSpPr/>
          <p:nvPr/>
        </p:nvCxnSpPr>
        <p:spPr>
          <a:xfrm flipH="1">
            <a:off x="5707125" y="2403850"/>
            <a:ext cx="1521600" cy="2228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24" name="Google Shape;324;g226565600cc_0_260"/>
          <p:cNvSpPr/>
          <p:nvPr/>
        </p:nvSpPr>
        <p:spPr>
          <a:xfrm>
            <a:off x="1207600" y="5043950"/>
            <a:ext cx="6271200" cy="1044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g226565600cc_0_260"/>
          <p:cNvCxnSpPr/>
          <p:nvPr/>
        </p:nvCxnSpPr>
        <p:spPr>
          <a:xfrm flipH="1" rot="10800000">
            <a:off x="7478700" y="2892800"/>
            <a:ext cx="2163000" cy="2119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6565600cc_0_10"/>
          <p:cNvSpPr txBox="1"/>
          <p:nvPr>
            <p:ph type="title"/>
          </p:nvPr>
        </p:nvSpPr>
        <p:spPr>
          <a:xfrm>
            <a:off x="287298" y="-1570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qué son las excepciones?</a:t>
            </a:r>
            <a:endParaRPr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8" name="Google Shape;118;g226565600cc_0_10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Ejemplo 1: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g226565600cc_0_10"/>
          <p:cNvSpPr txBox="1"/>
          <p:nvPr>
            <p:ph idx="1" type="body"/>
          </p:nvPr>
        </p:nvSpPr>
        <p:spPr>
          <a:xfrm>
            <a:off x="417725" y="1751275"/>
            <a:ext cx="10962600" cy="25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numero2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numero1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numero2;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"El resultado es: 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resultado);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5FF6"/>
              </a:solidFill>
              <a:highlight>
                <a:srgbClr val="1416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g226565600cc_0_10"/>
          <p:cNvSpPr txBox="1"/>
          <p:nvPr>
            <p:ph idx="1" type="body"/>
          </p:nvPr>
        </p:nvSpPr>
        <p:spPr>
          <a:xfrm>
            <a:off x="417725" y="5230375"/>
            <a:ext cx="10962600" cy="71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in thread "main" java.lang.ArithmeticException: / by zero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at PruebaExcepciones.main(PruebaExcepciones.java:6)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g226565600cc_0_10"/>
          <p:cNvSpPr/>
          <p:nvPr/>
        </p:nvSpPr>
        <p:spPr>
          <a:xfrm>
            <a:off x="4707250" y="5164925"/>
            <a:ext cx="2217300" cy="391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26565600cc_0_10"/>
          <p:cNvSpPr/>
          <p:nvPr/>
        </p:nvSpPr>
        <p:spPr>
          <a:xfrm>
            <a:off x="3109825" y="2884313"/>
            <a:ext cx="2217300" cy="391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226565600cc_0_10"/>
          <p:cNvCxnSpPr>
            <a:stCxn id="122" idx="3"/>
          </p:cNvCxnSpPr>
          <p:nvPr/>
        </p:nvCxnSpPr>
        <p:spPr>
          <a:xfrm flipH="1" rot="10800000">
            <a:off x="5327125" y="2175413"/>
            <a:ext cx="1945200" cy="904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226565600cc_0_10"/>
          <p:cNvSpPr txBox="1"/>
          <p:nvPr>
            <p:ph idx="1" type="body"/>
          </p:nvPr>
        </p:nvSpPr>
        <p:spPr>
          <a:xfrm>
            <a:off x="7272325" y="1992550"/>
            <a:ext cx="37497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Java no detecta un error (aunque sabemos que no se podría realizar esta operación)</a:t>
            </a:r>
            <a:r>
              <a:rPr lang="es-PE" sz="2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g226565600cc_0_10"/>
          <p:cNvSpPr txBox="1"/>
          <p:nvPr>
            <p:ph idx="1" type="body"/>
          </p:nvPr>
        </p:nvSpPr>
        <p:spPr>
          <a:xfrm>
            <a:off x="7424800" y="4544725"/>
            <a:ext cx="4031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Java lanza esta excepción (del paquete </a:t>
            </a:r>
            <a:r>
              <a:rPr b="1"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lang</a:t>
            </a: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6" name="Google Shape;126;g226565600cc_0_10"/>
          <p:cNvCxnSpPr>
            <a:stCxn id="121" idx="0"/>
            <a:endCxn id="125" idx="1"/>
          </p:cNvCxnSpPr>
          <p:nvPr/>
        </p:nvCxnSpPr>
        <p:spPr>
          <a:xfrm flipH="1" rot="10800000">
            <a:off x="5815900" y="4793825"/>
            <a:ext cx="1608900" cy="371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565600cc_0_28"/>
          <p:cNvSpPr txBox="1"/>
          <p:nvPr>
            <p:ph type="title"/>
          </p:nvPr>
        </p:nvSpPr>
        <p:spPr>
          <a:xfrm>
            <a:off x="287298" y="-1570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qué son las excepciones?</a:t>
            </a:r>
            <a:endParaRPr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2" name="Google Shape;132;g226565600cc_0_28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9DA5B4"/>
                </a:solidFill>
                <a:latin typeface="Oswald"/>
                <a:ea typeface="Oswald"/>
                <a:cs typeface="Oswald"/>
                <a:sym typeface="Oswald"/>
              </a:rPr>
              <a:t>Ejemplo 1:</a:t>
            </a:r>
            <a:endParaRPr sz="2400">
              <a:solidFill>
                <a:srgbClr val="9DA5B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3" name="Google Shape;133;g226565600cc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700" y="1099250"/>
            <a:ext cx="5960975" cy="55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6565600cc_0_52"/>
          <p:cNvSpPr txBox="1"/>
          <p:nvPr>
            <p:ph type="title"/>
          </p:nvPr>
        </p:nvSpPr>
        <p:spPr>
          <a:xfrm>
            <a:off x="287298" y="-1570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qué son las excepciones?</a:t>
            </a:r>
            <a:endParaRPr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9" name="Google Shape;139;g226565600cc_0_52"/>
          <p:cNvSpPr txBox="1"/>
          <p:nvPr>
            <p:ph idx="1" type="body"/>
          </p:nvPr>
        </p:nvSpPr>
        <p:spPr>
          <a:xfrm>
            <a:off x="417725" y="1751275"/>
            <a:ext cx="10962600" cy="28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numero2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numero1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numero2;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"El resultado es: 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resultado);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"Adiós"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		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5FF6"/>
              </a:solidFill>
              <a:highlight>
                <a:srgbClr val="14161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226565600cc_0_52"/>
          <p:cNvSpPr txBox="1"/>
          <p:nvPr>
            <p:ph idx="1" type="body"/>
          </p:nvPr>
        </p:nvSpPr>
        <p:spPr>
          <a:xfrm>
            <a:off x="417725" y="5382775"/>
            <a:ext cx="10962600" cy="71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in thread "main" java.lang.ArithmeticException: / by zero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at PruebaExcepciones.main(PruebaExcepciones.java:6)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g226565600cc_0_52"/>
          <p:cNvSpPr/>
          <p:nvPr/>
        </p:nvSpPr>
        <p:spPr>
          <a:xfrm>
            <a:off x="4707250" y="5317325"/>
            <a:ext cx="2217300" cy="391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26565600cc_0_52"/>
          <p:cNvSpPr/>
          <p:nvPr/>
        </p:nvSpPr>
        <p:spPr>
          <a:xfrm>
            <a:off x="1240450" y="3775550"/>
            <a:ext cx="3314700" cy="391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g226565600cc_0_52"/>
          <p:cNvCxnSpPr>
            <a:stCxn id="142" idx="3"/>
            <a:endCxn id="144" idx="1"/>
          </p:cNvCxnSpPr>
          <p:nvPr/>
        </p:nvCxnSpPr>
        <p:spPr>
          <a:xfrm flipH="1" rot="10800000">
            <a:off x="4555150" y="2415650"/>
            <a:ext cx="2717100" cy="1555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226565600cc_0_52"/>
          <p:cNvSpPr txBox="1"/>
          <p:nvPr>
            <p:ph idx="1" type="body"/>
          </p:nvPr>
        </p:nvSpPr>
        <p:spPr>
          <a:xfrm>
            <a:off x="7272325" y="1992550"/>
            <a:ext cx="37497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qué ocurre si añadimos más lineas de código?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Se ejecutarán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g226565600cc_0_52"/>
          <p:cNvSpPr txBox="1"/>
          <p:nvPr>
            <p:ph idx="1" type="body"/>
          </p:nvPr>
        </p:nvSpPr>
        <p:spPr>
          <a:xfrm>
            <a:off x="7424800" y="4849525"/>
            <a:ext cx="4031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891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Muestra el mismo texto. En este ejemplo, la ejecución se queda en la línea 6.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6" name="Google Shape;146;g226565600cc_0_52"/>
          <p:cNvCxnSpPr>
            <a:stCxn id="141" idx="0"/>
            <a:endCxn id="145" idx="1"/>
          </p:cNvCxnSpPr>
          <p:nvPr/>
        </p:nvCxnSpPr>
        <p:spPr>
          <a:xfrm flipH="1" rot="10800000">
            <a:off x="5815900" y="5098625"/>
            <a:ext cx="1608900" cy="218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g226565600cc_0_52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9DA5B4"/>
                </a:solidFill>
                <a:latin typeface="Oswald"/>
                <a:ea typeface="Oswald"/>
                <a:cs typeface="Oswald"/>
                <a:sym typeface="Oswald"/>
              </a:rPr>
              <a:t>Ejemplo 1:</a:t>
            </a:r>
            <a:endParaRPr sz="2400">
              <a:solidFill>
                <a:srgbClr val="9DA5B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6565600cc_0_66"/>
          <p:cNvSpPr txBox="1"/>
          <p:nvPr>
            <p:ph type="title"/>
          </p:nvPr>
        </p:nvSpPr>
        <p:spPr>
          <a:xfrm>
            <a:off x="287298" y="-1570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qué son las excepciones?</a:t>
            </a:r>
            <a:endParaRPr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3" name="Google Shape;153;g226565600cc_0_66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Ejemplo 2: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g226565600cc_0_66"/>
          <p:cNvSpPr txBox="1"/>
          <p:nvPr>
            <p:ph idx="1" type="body"/>
          </p:nvPr>
        </p:nvSpPr>
        <p:spPr>
          <a:xfrm>
            <a:off x="417725" y="1751275"/>
            <a:ext cx="109626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PruebaExcepciones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"Introduce un número entero: "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PE" sz="1500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(numero);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2929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g226565600cc_0_66"/>
          <p:cNvSpPr txBox="1"/>
          <p:nvPr>
            <p:ph idx="1" type="body"/>
          </p:nvPr>
        </p:nvSpPr>
        <p:spPr>
          <a:xfrm>
            <a:off x="417725" y="5382775"/>
            <a:ext cx="10962600" cy="1010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Introduce un número entero: quince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in thread "main" java.util.InputMismatchException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500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at PruebaExcepciones.main(PruebaExcepciones.java:9)</a:t>
            </a:r>
            <a:endParaRPr sz="1500">
              <a:solidFill>
                <a:srgbClr val="0F4A8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g226565600cc_0_66"/>
          <p:cNvSpPr txBox="1"/>
          <p:nvPr>
            <p:ph idx="1" type="body"/>
          </p:nvPr>
        </p:nvSpPr>
        <p:spPr>
          <a:xfrm>
            <a:off x="5914100" y="5042575"/>
            <a:ext cx="4031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891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qué ocurre si no introducimos un número entero?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7" name="Google Shape;157;g226565600cc_0_66"/>
          <p:cNvCxnSpPr>
            <a:stCxn id="158" idx="3"/>
            <a:endCxn id="156" idx="1"/>
          </p:cNvCxnSpPr>
          <p:nvPr/>
        </p:nvCxnSpPr>
        <p:spPr>
          <a:xfrm flipH="1" rot="10800000">
            <a:off x="4533375" y="5291650"/>
            <a:ext cx="1380600" cy="2769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g226565600cc_0_66"/>
          <p:cNvSpPr/>
          <p:nvPr/>
        </p:nvSpPr>
        <p:spPr>
          <a:xfrm>
            <a:off x="3642075" y="5417950"/>
            <a:ext cx="891300" cy="301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26565600cc_0_66"/>
          <p:cNvSpPr/>
          <p:nvPr/>
        </p:nvSpPr>
        <p:spPr>
          <a:xfrm>
            <a:off x="4732050" y="5632975"/>
            <a:ext cx="2583600" cy="3258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6565600cc_0_94"/>
          <p:cNvSpPr txBox="1"/>
          <p:nvPr>
            <p:ph type="title"/>
          </p:nvPr>
        </p:nvSpPr>
        <p:spPr>
          <a:xfrm>
            <a:off x="287298" y="-1570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qué son las excepciones?</a:t>
            </a:r>
            <a:endParaRPr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5" name="Google Shape;165;g226565600cc_0_94"/>
          <p:cNvSpPr txBox="1"/>
          <p:nvPr>
            <p:ph idx="1" type="body"/>
          </p:nvPr>
        </p:nvSpPr>
        <p:spPr>
          <a:xfrm>
            <a:off x="341525" y="1196825"/>
            <a:ext cx="11038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600">
                <a:solidFill>
                  <a:srgbClr val="9DA5B4"/>
                </a:solidFill>
                <a:latin typeface="Oswald"/>
                <a:ea typeface="Oswald"/>
                <a:cs typeface="Oswald"/>
                <a:sym typeface="Oswald"/>
              </a:rPr>
              <a:t>Ejemplo 2:</a:t>
            </a:r>
            <a:endParaRPr sz="2400">
              <a:solidFill>
                <a:srgbClr val="9DA5B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6" name="Google Shape;166;g226565600cc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700" y="1099250"/>
            <a:ext cx="5828650" cy="55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6565600cc_0_103"/>
          <p:cNvSpPr txBox="1"/>
          <p:nvPr>
            <p:ph type="title"/>
          </p:nvPr>
        </p:nvSpPr>
        <p:spPr>
          <a:xfrm>
            <a:off x="287298" y="-1570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rgbClr val="C57356"/>
                </a:solidFill>
                <a:latin typeface="Oswald Medium"/>
                <a:ea typeface="Oswald Medium"/>
                <a:cs typeface="Oswald Medium"/>
                <a:sym typeface="Oswald Medium"/>
              </a:rPr>
              <a:t>qué son las excepciones?</a:t>
            </a:r>
            <a:endParaRPr>
              <a:solidFill>
                <a:srgbClr val="C5735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2" name="Google Shape;172;g226565600cc_0_103"/>
          <p:cNvSpPr txBox="1"/>
          <p:nvPr>
            <p:ph idx="1" type="body"/>
          </p:nvPr>
        </p:nvSpPr>
        <p:spPr>
          <a:xfrm>
            <a:off x="417725" y="1349225"/>
            <a:ext cx="110388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200"/>
              <a:t>El manejo de excepciones va a permitir que el programa no se “frene”, evadiendo los diferentes errores que encuentre para que, el código que existe después de la línea de error, se pueda ejecutar sin problemas.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226565600cc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2410" y="5024287"/>
            <a:ext cx="2109430" cy="15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26565600cc_0_41"/>
          <p:cNvSpPr txBox="1"/>
          <p:nvPr>
            <p:ph type="title"/>
          </p:nvPr>
        </p:nvSpPr>
        <p:spPr>
          <a:xfrm>
            <a:off x="287298" y="-15709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jerarquía de excepciones</a:t>
            </a:r>
            <a:endParaRPr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9" name="Google Shape;179;g226565600cc_0_41"/>
          <p:cNvSpPr txBox="1"/>
          <p:nvPr>
            <p:ph idx="1" type="body"/>
          </p:nvPr>
        </p:nvSpPr>
        <p:spPr>
          <a:xfrm>
            <a:off x="5368400" y="1198950"/>
            <a:ext cx="14202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3617"/>
              <a:buNone/>
            </a:pPr>
            <a:r>
              <a:rPr lang="es-PE" sz="2600">
                <a:solidFill>
                  <a:srgbClr val="9DA5B4"/>
                </a:solidFill>
                <a:latin typeface="Oswald"/>
                <a:ea typeface="Oswald"/>
                <a:cs typeface="Oswald"/>
                <a:sym typeface="Oswald"/>
              </a:rPr>
              <a:t>Object</a:t>
            </a:r>
            <a:endParaRPr sz="2400">
              <a:solidFill>
                <a:srgbClr val="9DA5B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g226565600cc_0_41"/>
          <p:cNvSpPr txBox="1"/>
          <p:nvPr>
            <p:ph idx="1" type="body"/>
          </p:nvPr>
        </p:nvSpPr>
        <p:spPr>
          <a:xfrm>
            <a:off x="5368400" y="2101275"/>
            <a:ext cx="14202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3617"/>
              <a:buNone/>
            </a:pPr>
            <a:r>
              <a:rPr lang="es-PE"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Throwable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1" name="Google Shape;181;g226565600cc_0_41"/>
          <p:cNvCxnSpPr>
            <a:stCxn id="179" idx="2"/>
            <a:endCxn id="180" idx="0"/>
          </p:cNvCxnSpPr>
          <p:nvPr/>
        </p:nvCxnSpPr>
        <p:spPr>
          <a:xfrm>
            <a:off x="6078500" y="1677450"/>
            <a:ext cx="0" cy="4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226565600cc_0_41"/>
          <p:cNvSpPr txBox="1"/>
          <p:nvPr>
            <p:ph idx="1" type="body"/>
          </p:nvPr>
        </p:nvSpPr>
        <p:spPr>
          <a:xfrm>
            <a:off x="7553425" y="3414975"/>
            <a:ext cx="14202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3617"/>
              <a:buNone/>
            </a:pPr>
            <a:r>
              <a:rPr lang="es-PE" sz="2600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rPr>
              <a:t>Error</a:t>
            </a:r>
            <a:endParaRPr sz="2400">
              <a:solidFill>
                <a:srgbClr val="88888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g226565600cc_0_41"/>
          <p:cNvSpPr txBox="1"/>
          <p:nvPr>
            <p:ph idx="1" type="body"/>
          </p:nvPr>
        </p:nvSpPr>
        <p:spPr>
          <a:xfrm>
            <a:off x="6747325" y="3848850"/>
            <a:ext cx="30324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más relacionada con fallos de tipo hardware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4" name="Google Shape;184;g226565600cc_0_41"/>
          <p:cNvCxnSpPr/>
          <p:nvPr/>
        </p:nvCxnSpPr>
        <p:spPr>
          <a:xfrm>
            <a:off x="6078500" y="2579775"/>
            <a:ext cx="0" cy="4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g226565600cc_0_41"/>
          <p:cNvCxnSpPr/>
          <p:nvPr/>
        </p:nvCxnSpPr>
        <p:spPr>
          <a:xfrm>
            <a:off x="3894175" y="3003675"/>
            <a:ext cx="0" cy="4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226565600cc_0_41"/>
          <p:cNvCxnSpPr/>
          <p:nvPr/>
        </p:nvCxnSpPr>
        <p:spPr>
          <a:xfrm>
            <a:off x="8263525" y="3003675"/>
            <a:ext cx="0" cy="4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226565600cc_0_41"/>
          <p:cNvCxnSpPr/>
          <p:nvPr/>
        </p:nvCxnSpPr>
        <p:spPr>
          <a:xfrm flipH="1" rot="10800000">
            <a:off x="3882450" y="2991150"/>
            <a:ext cx="4380000" cy="2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226565600cc_0_41"/>
          <p:cNvCxnSpPr/>
          <p:nvPr/>
        </p:nvCxnSpPr>
        <p:spPr>
          <a:xfrm>
            <a:off x="3894550" y="3849675"/>
            <a:ext cx="0" cy="4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g226565600cc_0_41"/>
          <p:cNvCxnSpPr/>
          <p:nvPr/>
        </p:nvCxnSpPr>
        <p:spPr>
          <a:xfrm>
            <a:off x="1715900" y="4273575"/>
            <a:ext cx="0" cy="4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226565600cc_0_41"/>
          <p:cNvCxnSpPr/>
          <p:nvPr/>
        </p:nvCxnSpPr>
        <p:spPr>
          <a:xfrm>
            <a:off x="6072450" y="4261050"/>
            <a:ext cx="0" cy="4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g226565600cc_0_41"/>
          <p:cNvCxnSpPr/>
          <p:nvPr/>
        </p:nvCxnSpPr>
        <p:spPr>
          <a:xfrm flipH="1" rot="10800000">
            <a:off x="1698500" y="4261050"/>
            <a:ext cx="4380000" cy="2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226565600cc_0_41"/>
          <p:cNvSpPr txBox="1"/>
          <p:nvPr>
            <p:ph idx="1" type="body"/>
          </p:nvPr>
        </p:nvSpPr>
        <p:spPr>
          <a:xfrm>
            <a:off x="3184075" y="3414975"/>
            <a:ext cx="14202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3617"/>
              <a:buNone/>
            </a:pPr>
            <a:r>
              <a:rPr lang="es-PE"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Exception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g226565600cc_0_41"/>
          <p:cNvSpPr txBox="1"/>
          <p:nvPr>
            <p:ph idx="1" type="body"/>
          </p:nvPr>
        </p:nvSpPr>
        <p:spPr>
          <a:xfrm>
            <a:off x="4980000" y="4697475"/>
            <a:ext cx="21849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2230">
                <a:latin typeface="Oswald"/>
                <a:ea typeface="Oswald"/>
                <a:cs typeface="Oswald"/>
                <a:sym typeface="Oswald"/>
              </a:rPr>
              <a:t>RunTimeException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g226565600cc_0_41"/>
          <p:cNvSpPr txBox="1"/>
          <p:nvPr>
            <p:ph idx="1" type="body"/>
          </p:nvPr>
        </p:nvSpPr>
        <p:spPr>
          <a:xfrm>
            <a:off x="620300" y="4697475"/>
            <a:ext cx="21912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600">
                <a:latin typeface="Oswald"/>
                <a:ea typeface="Oswald"/>
                <a:cs typeface="Oswald"/>
                <a:sym typeface="Oswald"/>
              </a:rPr>
              <a:t>IOException</a:t>
            </a:r>
            <a:endParaRPr sz="212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Resultado de imagen para hardware" id="195" name="Google Shape;195;g226565600cc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6765" y="2223188"/>
            <a:ext cx="1804570" cy="155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carpeta png" id="196" name="Google Shape;196;g226565600cc_0_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3525" y="4947124"/>
            <a:ext cx="1100651" cy="11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26565600cc_0_41"/>
          <p:cNvSpPr txBox="1"/>
          <p:nvPr>
            <p:ph idx="1" type="body"/>
          </p:nvPr>
        </p:nvSpPr>
        <p:spPr>
          <a:xfrm>
            <a:off x="4562300" y="5131575"/>
            <a:ext cx="30324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excepciones no verificadas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(dependen más del programador)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g226565600cc_0_41"/>
          <p:cNvSpPr txBox="1"/>
          <p:nvPr>
            <p:ph idx="1" type="body"/>
          </p:nvPr>
        </p:nvSpPr>
        <p:spPr>
          <a:xfrm>
            <a:off x="199700" y="5131575"/>
            <a:ext cx="30324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excepciones verificadas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PE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(Java nos obliga a tratar de evitar)</a:t>
            </a:r>
            <a:endParaRPr sz="18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tras en made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2017-10-03T16:14:56Z</dcterms:created>
  <dc:creator>ATS</dc:creator>
</cp:coreProperties>
</file>