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40"/>
  </p:notesMasterIdLst>
  <p:handoutMasterIdLst>
    <p:handoutMasterId r:id="rId41"/>
  </p:handoutMasterIdLst>
  <p:sldIdLst>
    <p:sldId id="642" r:id="rId2"/>
    <p:sldId id="640" r:id="rId3"/>
    <p:sldId id="605" r:id="rId4"/>
    <p:sldId id="536" r:id="rId5"/>
    <p:sldId id="501" r:id="rId6"/>
    <p:sldId id="589" r:id="rId7"/>
    <p:sldId id="634" r:id="rId8"/>
    <p:sldId id="576" r:id="rId9"/>
    <p:sldId id="636" r:id="rId10"/>
    <p:sldId id="638" r:id="rId11"/>
    <p:sldId id="537" r:id="rId12"/>
    <p:sldId id="570" r:id="rId13"/>
    <p:sldId id="545" r:id="rId14"/>
    <p:sldId id="546" r:id="rId15"/>
    <p:sldId id="650" r:id="rId16"/>
    <p:sldId id="651" r:id="rId17"/>
    <p:sldId id="652" r:id="rId18"/>
    <p:sldId id="655" r:id="rId19"/>
    <p:sldId id="653" r:id="rId20"/>
    <p:sldId id="654" r:id="rId21"/>
    <p:sldId id="656" r:id="rId22"/>
    <p:sldId id="657" r:id="rId23"/>
    <p:sldId id="658" r:id="rId24"/>
    <p:sldId id="644" r:id="rId25"/>
    <p:sldId id="646" r:id="rId26"/>
    <p:sldId id="645" r:id="rId27"/>
    <p:sldId id="647" r:id="rId28"/>
    <p:sldId id="649" r:id="rId29"/>
    <p:sldId id="661" r:id="rId30"/>
    <p:sldId id="660" r:id="rId31"/>
    <p:sldId id="659" r:id="rId32"/>
    <p:sldId id="662" r:id="rId33"/>
    <p:sldId id="583" r:id="rId34"/>
    <p:sldId id="641" r:id="rId35"/>
    <p:sldId id="663" r:id="rId36"/>
    <p:sldId id="664" r:id="rId37"/>
    <p:sldId id="665" r:id="rId38"/>
    <p:sldId id="666" r:id="rId3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8A0000"/>
    <a:srgbClr val="FF33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8" autoAdjust="0"/>
    <p:restoredTop sz="90929"/>
  </p:normalViewPr>
  <p:slideViewPr>
    <p:cSldViewPr>
      <p:cViewPr>
        <p:scale>
          <a:sx n="60" d="100"/>
          <a:sy n="60" d="100"/>
        </p:scale>
        <p:origin x="-1080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2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\\nebula2.washington.edu\uw\groups\treasury\Staff\Yindeng\Working\Projects\FMMC\Examples\Tables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\\nebula2.washington.edu\uw\groups\treasury\Staff\Yindeng\Working\Projects\FMMC\Examples\Tabl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50174162290337"/>
          <c:y val="0.18424628885312472"/>
          <c:w val="0.70251290463692018"/>
          <c:h val="0.5045891576256549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Formatted!$C$1</c:f>
              <c:strCache>
                <c:ptCount val="1"/>
                <c:pt idx="0">
                  <c:v>Estimate</c:v>
                </c:pt>
              </c:strCache>
            </c:strRef>
          </c:tx>
          <c:invertIfNegative val="0"/>
          <c:cat>
            <c:strRef>
              <c:f>Formatted!$B$2:$B$20</c:f>
              <c:strCache>
                <c:ptCount val="19"/>
                <c:pt idx="0">
                  <c:v>Complete-data</c:v>
                </c:pt>
                <c:pt idx="1">
                  <c:v>Truncation</c:v>
                </c:pt>
                <c:pt idx="2">
                  <c:v>Stambaugh</c:v>
                </c:pt>
                <c:pt idx="3">
                  <c:v>FMMC</c:v>
                </c:pt>
                <c:pt idx="5">
                  <c:v>Complete-data</c:v>
                </c:pt>
                <c:pt idx="6">
                  <c:v>Truncation</c:v>
                </c:pt>
                <c:pt idx="7">
                  <c:v>Stambaugh</c:v>
                </c:pt>
                <c:pt idx="8">
                  <c:v>FMMC</c:v>
                </c:pt>
                <c:pt idx="10">
                  <c:v>Complete-data</c:v>
                </c:pt>
                <c:pt idx="11">
                  <c:v>Truncation</c:v>
                </c:pt>
                <c:pt idx="12">
                  <c:v>Stambaugh</c:v>
                </c:pt>
                <c:pt idx="13">
                  <c:v>FMMC</c:v>
                </c:pt>
                <c:pt idx="15">
                  <c:v>Complete-data</c:v>
                </c:pt>
                <c:pt idx="16">
                  <c:v>Truncation</c:v>
                </c:pt>
                <c:pt idx="17">
                  <c:v>Stambaugh</c:v>
                </c:pt>
                <c:pt idx="18">
                  <c:v>FMMC</c:v>
                </c:pt>
              </c:strCache>
            </c:strRef>
          </c:cat>
          <c:val>
            <c:numRef>
              <c:f>Formatted!$C$2:$C$20</c:f>
              <c:numCache>
                <c:formatCode>0.00%</c:formatCode>
                <c:ptCount val="19"/>
                <c:pt idx="0" formatCode="0%">
                  <c:v>0.44800000000000001</c:v>
                </c:pt>
                <c:pt idx="1">
                  <c:v>0.20499999999999999</c:v>
                </c:pt>
                <c:pt idx="2">
                  <c:v>0.375</c:v>
                </c:pt>
                <c:pt idx="3">
                  <c:v>0.375</c:v>
                </c:pt>
                <c:pt idx="5">
                  <c:v>7.8E-2</c:v>
                </c:pt>
                <c:pt idx="6">
                  <c:v>2.5999999999999999E-2</c:v>
                </c:pt>
                <c:pt idx="7">
                  <c:v>0.126</c:v>
                </c:pt>
                <c:pt idx="8">
                  <c:v>7.3999999999999996E-2</c:v>
                </c:pt>
                <c:pt idx="10">
                  <c:v>0.17499999999999999</c:v>
                </c:pt>
                <c:pt idx="11">
                  <c:v>0.09</c:v>
                </c:pt>
                <c:pt idx="12">
                  <c:v>0.313</c:v>
                </c:pt>
                <c:pt idx="13">
                  <c:v>0.14899999999999999</c:v>
                </c:pt>
                <c:pt idx="15">
                  <c:v>0.28499999999999998</c:v>
                </c:pt>
                <c:pt idx="16">
                  <c:v>9.4E-2</c:v>
                </c:pt>
                <c:pt idx="17">
                  <c:v>0.47</c:v>
                </c:pt>
                <c:pt idx="18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Formatted!$D$1</c:f>
              <c:strCache>
                <c:ptCount val="1"/>
                <c:pt idx="0">
                  <c:v>SE</c:v>
                </c:pt>
              </c:strCache>
            </c:strRef>
          </c:tx>
          <c:invertIfNegative val="0"/>
          <c:cat>
            <c:strRef>
              <c:f>Formatted!$B$2:$B$20</c:f>
              <c:strCache>
                <c:ptCount val="19"/>
                <c:pt idx="0">
                  <c:v>Complete-data</c:v>
                </c:pt>
                <c:pt idx="1">
                  <c:v>Truncation</c:v>
                </c:pt>
                <c:pt idx="2">
                  <c:v>Stambaugh</c:v>
                </c:pt>
                <c:pt idx="3">
                  <c:v>FMMC</c:v>
                </c:pt>
                <c:pt idx="5">
                  <c:v>Complete-data</c:v>
                </c:pt>
                <c:pt idx="6">
                  <c:v>Truncation</c:v>
                </c:pt>
                <c:pt idx="7">
                  <c:v>Stambaugh</c:v>
                </c:pt>
                <c:pt idx="8">
                  <c:v>FMMC</c:v>
                </c:pt>
                <c:pt idx="10">
                  <c:v>Complete-data</c:v>
                </c:pt>
                <c:pt idx="11">
                  <c:v>Truncation</c:v>
                </c:pt>
                <c:pt idx="12">
                  <c:v>Stambaugh</c:v>
                </c:pt>
                <c:pt idx="13">
                  <c:v>FMMC</c:v>
                </c:pt>
                <c:pt idx="15">
                  <c:v>Complete-data</c:v>
                </c:pt>
                <c:pt idx="16">
                  <c:v>Truncation</c:v>
                </c:pt>
                <c:pt idx="17">
                  <c:v>Stambaugh</c:v>
                </c:pt>
                <c:pt idx="18">
                  <c:v>FMMC</c:v>
                </c:pt>
              </c:strCache>
            </c:strRef>
          </c:cat>
          <c:val>
            <c:numRef>
              <c:f>Formatted!$D$2:$D$20</c:f>
              <c:numCache>
                <c:formatCode>0.00%</c:formatCode>
                <c:ptCount val="19"/>
                <c:pt idx="0">
                  <c:v>5.7000000000000002E-2</c:v>
                </c:pt>
                <c:pt idx="1">
                  <c:v>0.10199999999999999</c:v>
                </c:pt>
                <c:pt idx="2">
                  <c:v>7.4999999999999997E-2</c:v>
                </c:pt>
                <c:pt idx="3">
                  <c:v>7.4999999999999997E-2</c:v>
                </c:pt>
                <c:pt idx="5">
                  <c:v>1.7999999999999999E-2</c:v>
                </c:pt>
                <c:pt idx="6">
                  <c:v>3.1E-2</c:v>
                </c:pt>
                <c:pt idx="7">
                  <c:v>8.1000000000000003E-2</c:v>
                </c:pt>
                <c:pt idx="8">
                  <c:v>2.1000000000000001E-2</c:v>
                </c:pt>
                <c:pt idx="10">
                  <c:v>5.0999999999999997E-2</c:v>
                </c:pt>
                <c:pt idx="11">
                  <c:v>0.10100000000000001</c:v>
                </c:pt>
                <c:pt idx="12">
                  <c:v>0.23300000000000001</c:v>
                </c:pt>
                <c:pt idx="13">
                  <c:v>3.5999999999999997E-2</c:v>
                </c:pt>
                <c:pt idx="15">
                  <c:v>7.2999999999999995E-2</c:v>
                </c:pt>
                <c:pt idx="16">
                  <c:v>0.12</c:v>
                </c:pt>
                <c:pt idx="17">
                  <c:v>0.252</c:v>
                </c:pt>
                <c:pt idx="18">
                  <c:v>7.6999999999999999E-2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6636288"/>
        <c:axId val="98374784"/>
      </c:barChart>
      <c:catAx>
        <c:axId val="96636288"/>
        <c:scaling>
          <c:orientation val="minMax"/>
        </c:scaling>
        <c:delete val="0"/>
        <c:axPos val="b"/>
        <c:majorTickMark val="out"/>
        <c:minorTickMark val="none"/>
        <c:tickLblPos val="nextTo"/>
        <c:crossAx val="98374784"/>
        <c:crosses val="autoZero"/>
        <c:auto val="1"/>
        <c:lblAlgn val="ctr"/>
        <c:lblOffset val="100"/>
        <c:noMultiLvlLbl val="0"/>
      </c:catAx>
      <c:valAx>
        <c:axId val="98374784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66362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49447488229541"/>
          <c:y val="0.18844557085878524"/>
          <c:w val="0.70251290463691973"/>
          <c:h val="0.5045891576256545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Formatted!$C$1</c:f>
              <c:strCache>
                <c:ptCount val="1"/>
                <c:pt idx="0">
                  <c:v>Estimate</c:v>
                </c:pt>
              </c:strCache>
            </c:strRef>
          </c:tx>
          <c:invertIfNegative val="0"/>
          <c:cat>
            <c:strRef>
              <c:f>Formatted!$B$24:$B$46</c:f>
              <c:strCache>
                <c:ptCount val="15"/>
                <c:pt idx="0">
                  <c:v>Complete-data</c:v>
                </c:pt>
                <c:pt idx="1">
                  <c:v>Truncation</c:v>
                </c:pt>
                <c:pt idx="2">
                  <c:v>FMMC</c:v>
                </c:pt>
                <c:pt idx="4">
                  <c:v>Complete-data</c:v>
                </c:pt>
                <c:pt idx="5">
                  <c:v>Truncation</c:v>
                </c:pt>
                <c:pt idx="6">
                  <c:v>FMMC</c:v>
                </c:pt>
                <c:pt idx="8">
                  <c:v>Complete-data</c:v>
                </c:pt>
                <c:pt idx="9">
                  <c:v>Truncation</c:v>
                </c:pt>
                <c:pt idx="10">
                  <c:v>FMMC</c:v>
                </c:pt>
                <c:pt idx="12">
                  <c:v>Complete-data</c:v>
                </c:pt>
                <c:pt idx="13">
                  <c:v>Truncation</c:v>
                </c:pt>
                <c:pt idx="14">
                  <c:v>FMMC</c:v>
                </c:pt>
              </c:strCache>
            </c:strRef>
          </c:cat>
          <c:val>
            <c:numRef>
              <c:f>Formatted!$C$24:$C$46</c:f>
              <c:numCache>
                <c:formatCode>General</c:formatCode>
                <c:ptCount val="15"/>
                <c:pt idx="0">
                  <c:v>0.9</c:v>
                </c:pt>
                <c:pt idx="1">
                  <c:v>2.13</c:v>
                </c:pt>
                <c:pt idx="2">
                  <c:v>0.81</c:v>
                </c:pt>
                <c:pt idx="4">
                  <c:v>0.43</c:v>
                </c:pt>
                <c:pt idx="5">
                  <c:v>1.38</c:v>
                </c:pt>
                <c:pt idx="6">
                  <c:v>0.34</c:v>
                </c:pt>
                <c:pt idx="8">
                  <c:v>0.12</c:v>
                </c:pt>
                <c:pt idx="9">
                  <c:v>0.39</c:v>
                </c:pt>
                <c:pt idx="10">
                  <c:v>0.1</c:v>
                </c:pt>
                <c:pt idx="12">
                  <c:v>2.15</c:v>
                </c:pt>
                <c:pt idx="13">
                  <c:v>4.1900000000000004</c:v>
                </c:pt>
                <c:pt idx="14">
                  <c:v>1.88</c:v>
                </c:pt>
              </c:numCache>
            </c:numRef>
          </c:val>
        </c:ser>
        <c:ser>
          <c:idx val="1"/>
          <c:order val="1"/>
          <c:tx>
            <c:strRef>
              <c:f>Formatted!$D$1</c:f>
              <c:strCache>
                <c:ptCount val="1"/>
                <c:pt idx="0">
                  <c:v>SE</c:v>
                </c:pt>
              </c:strCache>
            </c:strRef>
          </c:tx>
          <c:invertIfNegative val="0"/>
          <c:cat>
            <c:strRef>
              <c:f>Formatted!$B$24:$B$46</c:f>
              <c:strCache>
                <c:ptCount val="15"/>
                <c:pt idx="0">
                  <c:v>Complete-data</c:v>
                </c:pt>
                <c:pt idx="1">
                  <c:v>Truncation</c:v>
                </c:pt>
                <c:pt idx="2">
                  <c:v>FMMC</c:v>
                </c:pt>
                <c:pt idx="4">
                  <c:v>Complete-data</c:v>
                </c:pt>
                <c:pt idx="5">
                  <c:v>Truncation</c:v>
                </c:pt>
                <c:pt idx="6">
                  <c:v>FMMC</c:v>
                </c:pt>
                <c:pt idx="8">
                  <c:v>Complete-data</c:v>
                </c:pt>
                <c:pt idx="9">
                  <c:v>Truncation</c:v>
                </c:pt>
                <c:pt idx="10">
                  <c:v>FMMC</c:v>
                </c:pt>
                <c:pt idx="12">
                  <c:v>Complete-data</c:v>
                </c:pt>
                <c:pt idx="13">
                  <c:v>Truncation</c:v>
                </c:pt>
                <c:pt idx="14">
                  <c:v>FMMC</c:v>
                </c:pt>
              </c:strCache>
            </c:strRef>
          </c:cat>
          <c:val>
            <c:numRef>
              <c:f>Formatted!$D$24:$D$46</c:f>
              <c:numCache>
                <c:formatCode>General</c:formatCode>
                <c:ptCount val="15"/>
                <c:pt idx="0">
                  <c:v>0.35</c:v>
                </c:pt>
                <c:pt idx="1">
                  <c:v>0.65</c:v>
                </c:pt>
                <c:pt idx="2">
                  <c:v>0.5</c:v>
                </c:pt>
                <c:pt idx="4">
                  <c:v>0.28999999999999998</c:v>
                </c:pt>
                <c:pt idx="5">
                  <c:v>0.69</c:v>
                </c:pt>
                <c:pt idx="6">
                  <c:v>0.35</c:v>
                </c:pt>
                <c:pt idx="8">
                  <c:v>0.08</c:v>
                </c:pt>
                <c:pt idx="9">
                  <c:v>0.21</c:v>
                </c:pt>
                <c:pt idx="10">
                  <c:v>0.1</c:v>
                </c:pt>
                <c:pt idx="12">
                  <c:v>0.75</c:v>
                </c:pt>
                <c:pt idx="13">
                  <c:v>1.78</c:v>
                </c:pt>
                <c:pt idx="14">
                  <c:v>0.94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4197504"/>
        <c:axId val="34199040"/>
      </c:barChart>
      <c:catAx>
        <c:axId val="34197504"/>
        <c:scaling>
          <c:orientation val="minMax"/>
        </c:scaling>
        <c:delete val="0"/>
        <c:axPos val="b"/>
        <c:majorTickMark val="out"/>
        <c:minorTickMark val="none"/>
        <c:tickLblPos val="nextTo"/>
        <c:crossAx val="34199040"/>
        <c:crosses val="autoZero"/>
        <c:auto val="1"/>
        <c:lblAlgn val="ctr"/>
        <c:lblOffset val="100"/>
        <c:noMultiLvlLbl val="0"/>
      </c:catAx>
      <c:valAx>
        <c:axId val="34199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1975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0.11875</cdr:x>
      <cdr:y>0.88925</cdr:y>
    </cdr:from>
    <cdr:to>
      <cdr:x>0.31875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42925" y="2600325"/>
          <a:ext cx="914400" cy="3238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0.12083</cdr:x>
      <cdr:y>0.86645</cdr:y>
    </cdr:from>
    <cdr:to>
      <cdr:x>0.23958</cdr:x>
      <cdr:y>0.9772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52450" y="2533650"/>
          <a:ext cx="542925" cy="3238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200" b="1" dirty="0" err="1"/>
            <a:t>Vol</a:t>
          </a:r>
          <a:endParaRPr lang="en-US" sz="1200" b="1" dirty="0"/>
        </a:p>
      </cdr:txBody>
    </cdr:sp>
  </cdr:relSizeAnchor>
  <cdr:relSizeAnchor xmlns:cdr="http://schemas.openxmlformats.org/drawingml/2006/chartDrawing">
    <cdr:from>
      <cdr:x>0.31875</cdr:x>
      <cdr:y>0.86971</cdr:y>
    </cdr:from>
    <cdr:to>
      <cdr:x>0.4375</cdr:x>
      <cdr:y>0.98046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457325" y="2543175"/>
          <a:ext cx="542925" cy="3238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200" b="1" dirty="0" smtClean="0"/>
            <a:t>DVOL</a:t>
          </a:r>
          <a:endParaRPr lang="en-US" sz="1200" b="1" dirty="0"/>
        </a:p>
      </cdr:txBody>
    </cdr:sp>
  </cdr:relSizeAnchor>
  <cdr:relSizeAnchor xmlns:cdr="http://schemas.openxmlformats.org/drawingml/2006/chartDrawing">
    <cdr:from>
      <cdr:x>0.5</cdr:x>
      <cdr:y>0.87296</cdr:y>
    </cdr:from>
    <cdr:to>
      <cdr:x>0.61875</cdr:x>
      <cdr:y>0.98371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2286000" y="2552700"/>
          <a:ext cx="542925" cy="3238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200" b="1" dirty="0" err="1"/>
            <a:t>VaR</a:t>
          </a:r>
          <a:endParaRPr lang="en-US" sz="1200" b="1" dirty="0"/>
        </a:p>
      </cdr:txBody>
    </cdr:sp>
  </cdr:relSizeAnchor>
  <cdr:relSizeAnchor xmlns:cdr="http://schemas.openxmlformats.org/drawingml/2006/chartDrawing">
    <cdr:from>
      <cdr:x>0.6875</cdr:x>
      <cdr:y>0.86645</cdr:y>
    </cdr:from>
    <cdr:to>
      <cdr:x>0.80625</cdr:x>
      <cdr:y>0.9772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3143250" y="2533650"/>
          <a:ext cx="542925" cy="3238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200" b="1" dirty="0"/>
            <a:t>ETL</a:t>
          </a:r>
        </a:p>
      </cdr:txBody>
    </cdr:sp>
  </cdr:relSizeAnchor>
  <cdr:relSizeAnchor xmlns:cdr="http://schemas.openxmlformats.org/drawingml/2006/chartDrawing">
    <cdr:from>
      <cdr:x>0.12162</cdr:x>
      <cdr:y>0.04167</cdr:y>
    </cdr:from>
    <cdr:to>
      <cdr:x>0.91763</cdr:x>
      <cdr:y>0.14881</cdr:y>
    </cdr:to>
    <cdr:sp macro="" textlink="">
      <cdr:nvSpPr>
        <cdr:cNvPr id="7" name="Title 1"/>
        <cdr:cNvSpPr>
          <a:spLocks xmlns:a="http://schemas.openxmlformats.org/drawingml/2006/main" noGrp="1"/>
        </cdr:cNvSpPr>
      </cdr:nvSpPr>
      <cdr:spPr bwMode="auto">
        <a:xfrm xmlns:a="http://schemas.openxmlformats.org/drawingml/2006/main">
          <a:off x="1036935" y="268835"/>
          <a:ext cx="6786660" cy="69129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="horz" wrap="square" lIns="92075" tIns="46038" rIns="92075" bIns="46038" numCol="1" anchor="ctr" anchorCtr="0" compatLnSpc="1">
          <a:prstTxWarp prst="textNoShape">
            <a:avLst/>
          </a:prstTxWarp>
        </a:bodyPr>
        <a:lstStyle xmlns:a="http://schemas.openxmlformats.org/drawingml/2006/main">
          <a:lvl1pPr algn="ctr" rtl="0" eaLnBrk="0" fontAlgn="base" hangingPunct="0">
            <a:spcBef>
              <a:spcPct val="0"/>
            </a:spcBef>
            <a:spcAft>
              <a:spcPct val="0"/>
            </a:spcAft>
            <a:defRPr sz="4400" b="1">
              <a:solidFill>
                <a:schemeClr val="tx2"/>
              </a:solidFill>
              <a:latin typeface="+mj-lt"/>
              <a:ea typeface="+mj-ea"/>
              <a:cs typeface="+mj-cs"/>
            </a:defRPr>
          </a:lvl1pPr>
          <a:lvl2pPr algn="ctr" rtl="0" eaLnBrk="0" fontAlgn="base" hangingPunct="0">
            <a:spcBef>
              <a:spcPct val="0"/>
            </a:spcBef>
            <a:spcAft>
              <a:spcPct val="0"/>
            </a:spcAft>
            <a:defRPr sz="4400" b="1">
              <a:solidFill>
                <a:schemeClr val="tx2"/>
              </a:solidFill>
              <a:latin typeface="Arial Unicode MS" pitchFamily="34" charset="-128"/>
            </a:defRPr>
          </a:lvl2pPr>
          <a:lvl3pPr algn="ctr" rtl="0" eaLnBrk="0" fontAlgn="base" hangingPunct="0">
            <a:spcBef>
              <a:spcPct val="0"/>
            </a:spcBef>
            <a:spcAft>
              <a:spcPct val="0"/>
            </a:spcAft>
            <a:defRPr sz="4400" b="1">
              <a:solidFill>
                <a:schemeClr val="tx2"/>
              </a:solidFill>
              <a:latin typeface="Arial Unicode MS" pitchFamily="34" charset="-128"/>
            </a:defRPr>
          </a:lvl3pPr>
          <a:lvl4pPr algn="ctr" rtl="0" eaLnBrk="0" fontAlgn="base" hangingPunct="0">
            <a:spcBef>
              <a:spcPct val="0"/>
            </a:spcBef>
            <a:spcAft>
              <a:spcPct val="0"/>
            </a:spcAft>
            <a:defRPr sz="4400" b="1">
              <a:solidFill>
                <a:schemeClr val="tx2"/>
              </a:solidFill>
              <a:latin typeface="Arial Unicode MS" pitchFamily="34" charset="-128"/>
            </a:defRPr>
          </a:lvl4pPr>
          <a:lvl5pPr algn="ctr" rtl="0" eaLnBrk="0" fontAlgn="base" hangingPunct="0">
            <a:spcBef>
              <a:spcPct val="0"/>
            </a:spcBef>
            <a:spcAft>
              <a:spcPct val="0"/>
            </a:spcAft>
            <a:defRPr sz="4400" b="1">
              <a:solidFill>
                <a:schemeClr val="tx2"/>
              </a:solidFill>
              <a:latin typeface="Arial Unicode MS" pitchFamily="34" charset="-128"/>
            </a:defRPr>
          </a:lvl5pPr>
          <a:lvl6pPr marL="457200" algn="ctr" rtl="0" eaLnBrk="0" fontAlgn="base" hangingPunct="0">
            <a:spcBef>
              <a:spcPct val="0"/>
            </a:spcBef>
            <a:spcAft>
              <a:spcPct val="0"/>
            </a:spcAft>
            <a:defRPr sz="4400" b="1">
              <a:solidFill>
                <a:schemeClr val="tx2"/>
              </a:solidFill>
              <a:latin typeface="Arial Unicode MS" pitchFamily="34" charset="-128"/>
            </a:defRPr>
          </a:lvl6pPr>
          <a:lvl7pPr marL="914400" algn="ctr" rtl="0" eaLnBrk="0" fontAlgn="base" hangingPunct="0">
            <a:spcBef>
              <a:spcPct val="0"/>
            </a:spcBef>
            <a:spcAft>
              <a:spcPct val="0"/>
            </a:spcAft>
            <a:defRPr sz="4400" b="1">
              <a:solidFill>
                <a:schemeClr val="tx2"/>
              </a:solidFill>
              <a:latin typeface="Arial Unicode MS" pitchFamily="34" charset="-128"/>
            </a:defRPr>
          </a:lvl7pPr>
          <a:lvl8pPr marL="1371600" algn="ctr" rtl="0" eaLnBrk="0" fontAlgn="base" hangingPunct="0">
            <a:spcBef>
              <a:spcPct val="0"/>
            </a:spcBef>
            <a:spcAft>
              <a:spcPct val="0"/>
            </a:spcAft>
            <a:defRPr sz="4400" b="1">
              <a:solidFill>
                <a:schemeClr val="tx2"/>
              </a:solidFill>
              <a:latin typeface="Arial Unicode MS" pitchFamily="34" charset="-128"/>
            </a:defRPr>
          </a:lvl8pPr>
          <a:lvl9pPr marL="1828800" algn="ctr" rtl="0" eaLnBrk="0" fontAlgn="base" hangingPunct="0">
            <a:spcBef>
              <a:spcPct val="0"/>
            </a:spcBef>
            <a:spcAft>
              <a:spcPct val="0"/>
            </a:spcAft>
            <a:defRPr sz="4400" b="1">
              <a:solidFill>
                <a:schemeClr val="tx2"/>
              </a:solidFill>
              <a:latin typeface="Arial Unicode MS" pitchFamily="34" charset="-128"/>
            </a:defRPr>
          </a:lvl9pPr>
        </a:lstStyle>
        <a:p xmlns:a="http://schemas.openxmlformats.org/drawingml/2006/main">
          <a:pPr algn="l"/>
          <a:r>
            <a:rPr lang="en-US" sz="2800" dirty="0" smtClean="0">
              <a:solidFill>
                <a:srgbClr val="000099"/>
              </a:solidFill>
              <a:latin typeface="Arial" charset="0"/>
              <a:cs typeface="Arial" charset="0"/>
            </a:rPr>
            <a:t>Risk Estimates and Bootstrap S.E.’s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0.11875</cdr:x>
      <cdr:y>0.88925</cdr:y>
    </cdr:from>
    <cdr:to>
      <cdr:x>0.31875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42925" y="2600325"/>
          <a:ext cx="914400" cy="3238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0.12083</cdr:x>
      <cdr:y>0.86645</cdr:y>
    </cdr:from>
    <cdr:to>
      <cdr:x>0.23958</cdr:x>
      <cdr:y>0.9772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52450" y="2533650"/>
          <a:ext cx="542925" cy="3238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200" b="1" dirty="0"/>
            <a:t>Sharpe</a:t>
          </a:r>
        </a:p>
      </cdr:txBody>
    </cdr:sp>
  </cdr:relSizeAnchor>
  <cdr:relSizeAnchor xmlns:cdr="http://schemas.openxmlformats.org/drawingml/2006/chartDrawing">
    <cdr:from>
      <cdr:x>0.31875</cdr:x>
      <cdr:y>0.86971</cdr:y>
    </cdr:from>
    <cdr:to>
      <cdr:x>0.4375</cdr:x>
      <cdr:y>0.98046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457325" y="2543175"/>
          <a:ext cx="542925" cy="3238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200" b="1" dirty="0" err="1"/>
            <a:t>Sortino</a:t>
          </a:r>
          <a:endParaRPr lang="en-US" sz="1200" b="1" dirty="0"/>
        </a:p>
      </cdr:txBody>
    </cdr:sp>
  </cdr:relSizeAnchor>
  <cdr:relSizeAnchor xmlns:cdr="http://schemas.openxmlformats.org/drawingml/2006/chartDrawing">
    <cdr:from>
      <cdr:x>0.5</cdr:x>
      <cdr:y>0.87296</cdr:y>
    </cdr:from>
    <cdr:to>
      <cdr:x>0.61875</cdr:x>
      <cdr:y>0.98371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2286000" y="2552700"/>
          <a:ext cx="542925" cy="3238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200" b="1" dirty="0"/>
            <a:t>STARR</a:t>
          </a:r>
        </a:p>
      </cdr:txBody>
    </cdr:sp>
  </cdr:relSizeAnchor>
  <cdr:relSizeAnchor xmlns:cdr="http://schemas.openxmlformats.org/drawingml/2006/chartDrawing">
    <cdr:from>
      <cdr:x>0.6875</cdr:x>
      <cdr:y>0.86645</cdr:y>
    </cdr:from>
    <cdr:to>
      <cdr:x>0.80625</cdr:x>
      <cdr:y>0.9772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3143250" y="2533650"/>
          <a:ext cx="542925" cy="3238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200" b="1" dirty="0"/>
            <a:t>Omega</a:t>
          </a:r>
        </a:p>
      </cdr:txBody>
    </cdr:sp>
  </cdr:relSizeAnchor>
  <cdr:relSizeAnchor xmlns:cdr="http://schemas.openxmlformats.org/drawingml/2006/chartDrawing">
    <cdr:from>
      <cdr:x>0.1082</cdr:x>
      <cdr:y>0.04167</cdr:y>
    </cdr:from>
    <cdr:to>
      <cdr:x>0.87304</cdr:x>
      <cdr:y>0.14881</cdr:y>
    </cdr:to>
    <cdr:sp macro="" textlink="">
      <cdr:nvSpPr>
        <cdr:cNvPr id="7" name="Title 1"/>
        <cdr:cNvSpPr>
          <a:spLocks xmlns:a="http://schemas.openxmlformats.org/drawingml/2006/main" noGrp="1"/>
        </cdr:cNvSpPr>
      </cdr:nvSpPr>
      <cdr:spPr bwMode="auto">
        <a:xfrm xmlns:a="http://schemas.openxmlformats.org/drawingml/2006/main">
          <a:off x="960125" y="268835"/>
          <a:ext cx="6786660" cy="69129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="horz" wrap="square" lIns="92075" tIns="46038" rIns="92075" bIns="46038" numCol="1" anchor="ctr" anchorCtr="0" compatLnSpc="1">
          <a:prstTxWarp prst="textNoShape">
            <a:avLst/>
          </a:prstTxWarp>
        </a:bodyPr>
        <a:lstStyle xmlns:a="http://schemas.openxmlformats.org/drawingml/2006/main">
          <a:lvl1pPr algn="ctr" rtl="0" eaLnBrk="0" fontAlgn="base" hangingPunct="0">
            <a:spcBef>
              <a:spcPct val="0"/>
            </a:spcBef>
            <a:spcAft>
              <a:spcPct val="0"/>
            </a:spcAft>
            <a:defRPr sz="4400" b="1">
              <a:solidFill>
                <a:schemeClr val="tx2"/>
              </a:solidFill>
              <a:latin typeface="+mj-lt"/>
              <a:ea typeface="+mj-ea"/>
              <a:cs typeface="+mj-cs"/>
            </a:defRPr>
          </a:lvl1pPr>
          <a:lvl2pPr algn="ctr" rtl="0" eaLnBrk="0" fontAlgn="base" hangingPunct="0">
            <a:spcBef>
              <a:spcPct val="0"/>
            </a:spcBef>
            <a:spcAft>
              <a:spcPct val="0"/>
            </a:spcAft>
            <a:defRPr sz="4400" b="1">
              <a:solidFill>
                <a:schemeClr val="tx2"/>
              </a:solidFill>
              <a:latin typeface="Arial Unicode MS" pitchFamily="34" charset="-128"/>
            </a:defRPr>
          </a:lvl2pPr>
          <a:lvl3pPr algn="ctr" rtl="0" eaLnBrk="0" fontAlgn="base" hangingPunct="0">
            <a:spcBef>
              <a:spcPct val="0"/>
            </a:spcBef>
            <a:spcAft>
              <a:spcPct val="0"/>
            </a:spcAft>
            <a:defRPr sz="4400" b="1">
              <a:solidFill>
                <a:schemeClr val="tx2"/>
              </a:solidFill>
              <a:latin typeface="Arial Unicode MS" pitchFamily="34" charset="-128"/>
            </a:defRPr>
          </a:lvl3pPr>
          <a:lvl4pPr algn="ctr" rtl="0" eaLnBrk="0" fontAlgn="base" hangingPunct="0">
            <a:spcBef>
              <a:spcPct val="0"/>
            </a:spcBef>
            <a:spcAft>
              <a:spcPct val="0"/>
            </a:spcAft>
            <a:defRPr sz="4400" b="1">
              <a:solidFill>
                <a:schemeClr val="tx2"/>
              </a:solidFill>
              <a:latin typeface="Arial Unicode MS" pitchFamily="34" charset="-128"/>
            </a:defRPr>
          </a:lvl4pPr>
          <a:lvl5pPr algn="ctr" rtl="0" eaLnBrk="0" fontAlgn="base" hangingPunct="0">
            <a:spcBef>
              <a:spcPct val="0"/>
            </a:spcBef>
            <a:spcAft>
              <a:spcPct val="0"/>
            </a:spcAft>
            <a:defRPr sz="4400" b="1">
              <a:solidFill>
                <a:schemeClr val="tx2"/>
              </a:solidFill>
              <a:latin typeface="Arial Unicode MS" pitchFamily="34" charset="-128"/>
            </a:defRPr>
          </a:lvl5pPr>
          <a:lvl6pPr marL="457200" algn="ctr" rtl="0" eaLnBrk="0" fontAlgn="base" hangingPunct="0">
            <a:spcBef>
              <a:spcPct val="0"/>
            </a:spcBef>
            <a:spcAft>
              <a:spcPct val="0"/>
            </a:spcAft>
            <a:defRPr sz="4400" b="1">
              <a:solidFill>
                <a:schemeClr val="tx2"/>
              </a:solidFill>
              <a:latin typeface="Arial Unicode MS" pitchFamily="34" charset="-128"/>
            </a:defRPr>
          </a:lvl6pPr>
          <a:lvl7pPr marL="914400" algn="ctr" rtl="0" eaLnBrk="0" fontAlgn="base" hangingPunct="0">
            <a:spcBef>
              <a:spcPct val="0"/>
            </a:spcBef>
            <a:spcAft>
              <a:spcPct val="0"/>
            </a:spcAft>
            <a:defRPr sz="4400" b="1">
              <a:solidFill>
                <a:schemeClr val="tx2"/>
              </a:solidFill>
              <a:latin typeface="Arial Unicode MS" pitchFamily="34" charset="-128"/>
            </a:defRPr>
          </a:lvl7pPr>
          <a:lvl8pPr marL="1371600" algn="ctr" rtl="0" eaLnBrk="0" fontAlgn="base" hangingPunct="0">
            <a:spcBef>
              <a:spcPct val="0"/>
            </a:spcBef>
            <a:spcAft>
              <a:spcPct val="0"/>
            </a:spcAft>
            <a:defRPr sz="4400" b="1">
              <a:solidFill>
                <a:schemeClr val="tx2"/>
              </a:solidFill>
              <a:latin typeface="Arial Unicode MS" pitchFamily="34" charset="-128"/>
            </a:defRPr>
          </a:lvl8pPr>
          <a:lvl9pPr marL="1828800" algn="ctr" rtl="0" eaLnBrk="0" fontAlgn="base" hangingPunct="0">
            <a:spcBef>
              <a:spcPct val="0"/>
            </a:spcBef>
            <a:spcAft>
              <a:spcPct val="0"/>
            </a:spcAft>
            <a:defRPr sz="4400" b="1">
              <a:solidFill>
                <a:schemeClr val="tx2"/>
              </a:solidFill>
              <a:latin typeface="Arial Unicode MS" pitchFamily="34" charset="-128"/>
            </a:defRPr>
          </a:lvl9pPr>
        </a:lstStyle>
        <a:p xmlns:a="http://schemas.openxmlformats.org/drawingml/2006/main">
          <a:pPr algn="l"/>
          <a:r>
            <a:rPr lang="en-US" sz="2800" dirty="0" smtClean="0">
              <a:solidFill>
                <a:srgbClr val="000099"/>
              </a:solidFill>
              <a:latin typeface="Arial" charset="0"/>
              <a:cs typeface="Arial" charset="0"/>
            </a:rPr>
            <a:t>Risk Estimates and Bootstrap S.E.’s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825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96" tIns="0" rIns="19096" bIns="0" numCol="1" anchor="t" anchorCtr="0" compatLnSpc="1">
            <a:prstTxWarp prst="textNoShape">
              <a:avLst/>
            </a:prstTxWarp>
          </a:bodyPr>
          <a:lstStyle>
            <a:lvl1pPr defTabSz="951603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-1588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96" tIns="0" rIns="19096" bIns="0" numCol="1" anchor="t" anchorCtr="0" compatLnSpc="1">
            <a:prstTxWarp prst="textNoShape">
              <a:avLst/>
            </a:prstTxWarp>
          </a:bodyPr>
          <a:lstStyle>
            <a:lvl1pPr algn="r" defTabSz="951603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25" y="703263"/>
            <a:ext cx="4629150" cy="34718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87" tIns="47739" rIns="93887" bIns="477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96" tIns="0" rIns="19096" bIns="0" numCol="1" anchor="b" anchorCtr="0" compatLnSpc="1">
            <a:prstTxWarp prst="textNoShape">
              <a:avLst/>
            </a:prstTxWarp>
          </a:bodyPr>
          <a:lstStyle>
            <a:lvl1pPr defTabSz="951603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96" tIns="0" rIns="19096" bIns="0" numCol="1" anchor="b" anchorCtr="0" compatLnSpc="1">
            <a:prstTxWarp prst="textNoShape">
              <a:avLst/>
            </a:prstTxWarp>
          </a:bodyPr>
          <a:lstStyle>
            <a:lvl1pPr algn="r" defTabSz="951603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6A72A33E-BC97-494F-AC44-ED01F88BA1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9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4/23/2009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965ED-64BE-4697-832A-CE0B711071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5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4/23/2009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15282-1B66-4645-AA98-2B05286F71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9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457200"/>
            <a:ext cx="211455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457200"/>
            <a:ext cx="619125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4/23/2009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81590-F3CE-40D6-8793-04B62E1CCD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1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92679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4/23/2009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F6F3C-5166-4F49-9D46-0451A8C65A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1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4/23/2009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2B234-CD69-472D-9037-CC3FC7A75C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5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4/23/2009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1C4B9-655C-4D2C-A911-C7A1A52B3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4/23/2009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AFEF1-362B-4A6F-86D3-67D21FC76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2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4/23/2009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7C3FC-EC6F-49EB-B902-A71002DC69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1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4/23/2009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2A40FB5-9409-4957-A61A-16A232F68E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24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4/23/2009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BBDFF-6055-4902-8442-41808AD599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3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4/23/2009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5FDE0-087C-46D1-A239-F1014EBFB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457200"/>
            <a:ext cx="845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 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4/23/2009</a:t>
            </a:r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2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Times New Roman" pitchFamily="18" charset="0"/>
              </a:defRPr>
            </a:lvl1pPr>
          </a:lstStyle>
          <a:p>
            <a:pPr>
              <a:defRPr/>
            </a:pPr>
            <a:fld id="{56C668FC-61F6-4948-B6A0-9394255F8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58" r:id="rId2"/>
    <p:sldLayoutId id="2147484150" r:id="rId3"/>
    <p:sldLayoutId id="2147484151" r:id="rId4"/>
    <p:sldLayoutId id="2147484152" r:id="rId5"/>
    <p:sldLayoutId id="2147484153" r:id="rId6"/>
    <p:sldLayoutId id="2147484159" r:id="rId7"/>
    <p:sldLayoutId id="2147484154" r:id="rId8"/>
    <p:sldLayoutId id="2147484155" r:id="rId9"/>
    <p:sldLayoutId id="2147484156" r:id="rId10"/>
    <p:sldLayoutId id="214748415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Unicode MS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Unicode MS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Unicode MS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Unicode MS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Unicode MS" pitchFamily="34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Unicode MS" pitchFamily="34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Unicode MS" pitchFamily="34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¬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8.wmf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35.png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34.wmf"/><Relationship Id="rId4" Type="http://schemas.openxmlformats.org/officeDocument/2006/relationships/image" Target="../media/image36.png"/><Relationship Id="rId9" Type="http://schemas.openxmlformats.org/officeDocument/2006/relationships/oleObject" Target="../embeddings/oleObject1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3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8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-5255" y="1355130"/>
            <a:ext cx="9372600" cy="12192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333399"/>
                </a:solidFill>
                <a:latin typeface="Arial" charset="0"/>
                <a:cs typeface="Arial" charset="0"/>
              </a:rPr>
              <a:t>TAIL RISK BUDGETING</a:t>
            </a: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622666" y="2737710"/>
            <a:ext cx="8378825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R</a:t>
            </a:r>
            <a:r>
              <a:rPr lang="en-US" sz="2000" dirty="0" smtClean="0"/>
              <a:t>. Douglas Martin*</a:t>
            </a:r>
          </a:p>
          <a:p>
            <a:pPr algn="ctr"/>
            <a:r>
              <a:rPr lang="en-US" sz="2000" dirty="0" smtClean="0"/>
              <a:t>Computational Finance Program Director</a:t>
            </a:r>
          </a:p>
          <a:p>
            <a:pPr algn="ctr"/>
            <a:r>
              <a:rPr lang="en-US" sz="2000" dirty="0" smtClean="0"/>
              <a:t>Applied Mathematics and Statistics</a:t>
            </a:r>
          </a:p>
          <a:p>
            <a:pPr algn="ctr"/>
            <a:r>
              <a:rPr lang="en-US" sz="2000" dirty="0" smtClean="0"/>
              <a:t>University of Washington</a:t>
            </a:r>
          </a:p>
          <a:p>
            <a:pPr algn="ctr"/>
            <a:endParaRPr lang="en-US" sz="800" dirty="0"/>
          </a:p>
          <a:p>
            <a:pPr algn="ctr"/>
            <a:r>
              <a:rPr lang="en-US" sz="2000" dirty="0" smtClean="0"/>
              <a:t>doug@stat.washington.edu</a:t>
            </a:r>
            <a:endParaRPr lang="en-US" sz="2000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2000" dirty="0" smtClean="0"/>
              <a:t>R-Finance Conference</a:t>
            </a:r>
            <a:r>
              <a:rPr lang="en-US" sz="2000" dirty="0"/>
              <a:t>, </a:t>
            </a:r>
            <a:r>
              <a:rPr lang="en-US" sz="2000" dirty="0" smtClean="0"/>
              <a:t>Chicago, Ill., April 29-30, 2011</a:t>
            </a:r>
            <a:endParaRPr lang="en-US" sz="2000" dirty="0"/>
          </a:p>
          <a:p>
            <a:pPr algn="ctr"/>
            <a:endParaRPr lang="en-US" sz="2000" dirty="0"/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600" dirty="0" smtClean="0"/>
              <a:t>* Parts </a:t>
            </a:r>
            <a:r>
              <a:rPr lang="en-US" sz="1600" dirty="0"/>
              <a:t>of this presentation </a:t>
            </a:r>
            <a:r>
              <a:rPr lang="en-US" sz="1600" dirty="0" smtClean="0"/>
              <a:t>are due </a:t>
            </a:r>
            <a:r>
              <a:rPr lang="en-US" sz="1600" dirty="0"/>
              <a:t>to joint work </a:t>
            </a:r>
            <a:r>
              <a:rPr lang="en-US" sz="1600" dirty="0" smtClean="0"/>
              <a:t>with Yindeng Jiang (UW Endowment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Fund), Minfeng Zhu </a:t>
            </a:r>
            <a:r>
              <a:rPr lang="en-US" sz="1600" dirty="0"/>
              <a:t>(</a:t>
            </a:r>
            <a:r>
              <a:rPr lang="en-US" sz="1600" dirty="0" err="1" smtClean="0"/>
              <a:t>Aegon</a:t>
            </a:r>
            <a:r>
              <a:rPr lang="en-US" sz="1600" dirty="0" smtClean="0"/>
              <a:t> USA), and Nick Basch (Ph.D. student UW Statistics Dept.)</a:t>
            </a:r>
            <a:endParaRPr lang="en-US" sz="1600" dirty="0"/>
          </a:p>
          <a:p>
            <a:pPr algn="ctr"/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45" y="395005"/>
            <a:ext cx="5472326" cy="75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2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A40FB5-9409-4957-A61A-16A232F68E4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955" y="1239916"/>
            <a:ext cx="6821286" cy="43013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370966" y="395004"/>
            <a:ext cx="6825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Mean of 100 Portfolio Values on a Monthly Basis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77941" y="5780995"/>
            <a:ext cx="621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More detailed study:  Martin and Zhu (2011) in preparation.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923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742526" y="202980"/>
            <a:ext cx="7573080" cy="691290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000099"/>
                </a:solidFill>
                <a:latin typeface="Arial" charset="0"/>
                <a:cs typeface="Arial" charset="0"/>
              </a:rPr>
              <a:t>3</a:t>
            </a:r>
            <a:r>
              <a:rPr lang="en-US" sz="36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.  TAIL RISK BUDGETING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74929" y="1239915"/>
            <a:ext cx="7911430" cy="460860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u="sng" dirty="0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 What risk measures can give you an additive decomposition?</a:t>
            </a:r>
          </a:p>
        </p:txBody>
      </p:sp>
      <p:sp>
        <p:nvSpPr>
          <p:cNvPr id="19461" name="Rectangle 6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algn="r"/>
            <a:fld id="{4D0E435D-AF1F-434A-96BE-F27909FBE225}" type="slidenum">
              <a:rPr lang="en-US" sz="1400" b="1">
                <a:latin typeface="Times New Roman" pitchFamily="18" charset="0"/>
              </a:rPr>
              <a:pPr algn="r"/>
              <a:t>11</a:t>
            </a:fld>
            <a:endParaRPr lang="en-US" sz="1400" b="1">
              <a:latin typeface="Times New Roman" pitchFamily="18" charset="0"/>
            </a:endParaRPr>
          </a:p>
        </p:txBody>
      </p:sp>
      <p:sp>
        <p:nvSpPr>
          <p:cNvPr id="19462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fld id="{765DB717-7E72-4921-B3C0-1D956B5AD67C}" type="slidenum">
              <a:rPr lang="en-US" sz="1400" smtClean="0">
                <a:latin typeface="Times New Roman" pitchFamily="18" charset="0"/>
              </a:rPr>
              <a:pPr/>
              <a:t>11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85120" y="1931205"/>
            <a:ext cx="6620580" cy="460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¬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b="1" u="sng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  Euler: Any positive homogeneous risk measure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101920" y="4946873"/>
            <a:ext cx="6663656" cy="1289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¬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Works for:	- Semi-standard deviation(SSD) 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- Value-at-Risk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			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- Expected-tail-loss (ETL)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763303"/>
              </p:ext>
            </p:extLst>
          </p:nvPr>
        </p:nvGraphicFramePr>
        <p:xfrm>
          <a:off x="2632159" y="2673628"/>
          <a:ext cx="3802095" cy="405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6" name="Equation" r:id="rId3" imgW="1905000" imgH="203200" progId="">
                  <p:embed/>
                </p:oleObj>
              </mc:Choice>
              <mc:Fallback>
                <p:oleObj name="Equation" r:id="rId3" imgW="1905000" imgH="2032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159" y="2673628"/>
                        <a:ext cx="3802095" cy="4054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980744" y="3083355"/>
            <a:ext cx="1651415" cy="460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¬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satisfies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130483"/>
              </p:ext>
            </p:extLst>
          </p:nvPr>
        </p:nvGraphicFramePr>
        <p:xfrm>
          <a:off x="1900326" y="3659430"/>
          <a:ext cx="5741987" cy="77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7" name="Equation" r:id="rId5" imgW="3213100" imgH="431800" progId="">
                  <p:embed/>
                </p:oleObj>
              </mc:Choice>
              <mc:Fallback>
                <p:oleObj name="Equation" r:id="rId5" imgW="3213100" imgH="43180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326" y="3659430"/>
                        <a:ext cx="5741987" cy="770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923525" y="433411"/>
            <a:ext cx="4416575" cy="614480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ETL Risk Decomposition</a:t>
            </a:r>
          </a:p>
        </p:txBody>
      </p:sp>
      <p:graphicFrame>
        <p:nvGraphicFramePr>
          <p:cNvPr id="225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029697"/>
              </p:ext>
            </p:extLst>
          </p:nvPr>
        </p:nvGraphicFramePr>
        <p:xfrm>
          <a:off x="3458255" y="2388407"/>
          <a:ext cx="3533260" cy="55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4" name="Equation" r:id="rId3" imgW="1777680" imgH="279360" progId="">
                  <p:embed/>
                </p:oleObj>
              </mc:Choice>
              <mc:Fallback>
                <p:oleObj name="Equation" r:id="rId3" imgW="1777680" imgH="279360" progId="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8255" y="2388407"/>
                        <a:ext cx="3533260" cy="553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512520"/>
              </p:ext>
            </p:extLst>
          </p:nvPr>
        </p:nvGraphicFramePr>
        <p:xfrm>
          <a:off x="2037270" y="1239915"/>
          <a:ext cx="4582914" cy="569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5" name="Equation" r:id="rId5" imgW="2349360" imgH="291960" progId="">
                  <p:embed/>
                </p:oleObj>
              </mc:Choice>
              <mc:Fallback>
                <p:oleObj name="Equation" r:id="rId5" imgW="2349360" imgH="291960" progId="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7270" y="1239915"/>
                        <a:ext cx="4582914" cy="5697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533" name="Straight Arrow Connector 16"/>
          <p:cNvCxnSpPr>
            <a:cxnSpLocks noChangeShapeType="1"/>
          </p:cNvCxnSpPr>
          <p:nvPr/>
        </p:nvCxnSpPr>
        <p:spPr bwMode="auto">
          <a:xfrm>
            <a:off x="5224885" y="1815990"/>
            <a:ext cx="0" cy="457201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miter lim="800000"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Rectangle 18"/>
          <p:cNvSpPr>
            <a:spLocks noChangeArrowheads="1"/>
          </p:cNvSpPr>
          <p:nvPr/>
        </p:nvSpPr>
        <p:spPr bwMode="auto">
          <a:xfrm>
            <a:off x="7216128" y="2507280"/>
            <a:ext cx="17363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(</a:t>
            </a:r>
            <a:r>
              <a:rPr lang="en-US" sz="1800" dirty="0" err="1"/>
              <a:t>Tasche</a:t>
            </a:r>
            <a:r>
              <a:rPr lang="en-US" sz="1800" dirty="0"/>
              <a:t>, 2000)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393121"/>
              </p:ext>
            </p:extLst>
          </p:nvPr>
        </p:nvGraphicFramePr>
        <p:xfrm>
          <a:off x="2413226" y="4337696"/>
          <a:ext cx="380682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6" name="Equation" r:id="rId7" imgW="1854000" imgH="431640" progId="">
                  <p:embed/>
                </p:oleObj>
              </mc:Choice>
              <mc:Fallback>
                <p:oleObj name="Equation" r:id="rId7" imgW="1854000" imgH="431640" progId="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226" y="4337696"/>
                        <a:ext cx="3806825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 bwMode="auto">
          <a:xfrm>
            <a:off x="1030646" y="3415976"/>
            <a:ext cx="4416575" cy="61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9pPr>
          </a:lstStyle>
          <a:p>
            <a:pPr algn="l"/>
            <a:r>
              <a:rPr lang="en-US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Mean-ETL Implied Returns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142921" y="5797086"/>
                <a:ext cx="168981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𝑆𝑇𝐴𝑅𝑅</m:t>
                          </m:r>
                          <m:r>
                            <a:rPr lang="en-US">
                              <a:latin typeface="Cambria Math"/>
                            </a:rPr>
                            <m:t>(</m:t>
                          </m:r>
                          <m:r>
                            <a:rPr lang="en-US" b="1">
                              <a:latin typeface="Cambria Math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921" y="5797086"/>
                <a:ext cx="1689819" cy="461665"/>
              </a:xfrm>
              <a:prstGeom prst="rect">
                <a:avLst/>
              </a:prstGeom>
              <a:blipFill rotWithShape="1">
                <a:blip r:embed="rId9" cstate="print"/>
                <a:stretch>
                  <a:fillRect t="-128947" r="-41155" b="-196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6"/>
          <p:cNvCxnSpPr>
            <a:cxnSpLocks noChangeShapeType="1"/>
          </p:cNvCxnSpPr>
          <p:nvPr/>
        </p:nvCxnSpPr>
        <p:spPr bwMode="auto">
          <a:xfrm>
            <a:off x="3872616" y="5339885"/>
            <a:ext cx="0" cy="457201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miter lim="800000"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/>
      <p:bldP spid="13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300376" y="209690"/>
            <a:ext cx="8833150" cy="838200"/>
          </a:xfrm>
        </p:spPr>
        <p:txBody>
          <a:bodyPr/>
          <a:lstStyle/>
          <a:p>
            <a:pPr algn="l">
              <a:defRPr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MCETL vs. MCVOL Diagnostic Plot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Cognity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*)</a:t>
            </a:r>
            <a:endParaRPr lang="bg-BG" sz="2800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6627" name="Picture 6" descr="mcetl vs mctr.bm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195" y="1047890"/>
            <a:ext cx="6287901" cy="471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fld id="{C3CD07E4-EC57-470A-8CD8-004D33A31193}" type="slidenum">
              <a:rPr lang="en-US" sz="1400" smtClean="0">
                <a:latin typeface="Times New Roman" pitchFamily="18" charset="0"/>
              </a:rPr>
              <a:pPr/>
              <a:t>13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30765" y="5796134"/>
            <a:ext cx="6972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spcBef>
                <a:spcPts val="0"/>
              </a:spcBef>
              <a:buFontTx/>
              <a:buNone/>
              <a:defRPr/>
            </a:pPr>
            <a:r>
              <a:rPr lang="en-US" dirty="0"/>
              <a:t>* </a:t>
            </a:r>
            <a:r>
              <a:rPr lang="en-US" sz="2000" dirty="0" smtClean="0"/>
              <a:t>From</a:t>
            </a:r>
            <a:r>
              <a:rPr lang="en-US" dirty="0" smtClean="0"/>
              <a:t> </a:t>
            </a:r>
            <a:r>
              <a:rPr lang="en-US" sz="2000" dirty="0" err="1" smtClean="0"/>
              <a:t>FinAnalytica</a:t>
            </a:r>
            <a:r>
              <a:rPr lang="en-US" sz="2000" dirty="0" smtClean="0"/>
              <a:t>, Inc. with skewed t-distribution models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577880" y="241385"/>
            <a:ext cx="7456035" cy="838200"/>
          </a:xfrm>
        </p:spPr>
        <p:txBody>
          <a:bodyPr/>
          <a:lstStyle/>
          <a:p>
            <a:pPr algn="l">
              <a:defRPr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Reason for Differences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(Cognity)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1" name="Picture 3" descr="F_21 dens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81200"/>
            <a:ext cx="397192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5" descr="F 21 QQ plo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4191000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7"/>
          <p:cNvSpPr>
            <a:spLocks noGrp="1"/>
          </p:cNvSpPr>
          <p:nvPr>
            <p:ph type="body" sz="half" idx="4294967295"/>
          </p:nvPr>
        </p:nvSpPr>
        <p:spPr>
          <a:xfrm>
            <a:off x="457200" y="1219200"/>
            <a:ext cx="8534400" cy="609600"/>
          </a:xfrm>
        </p:spPr>
        <p:txBody>
          <a:bodyPr/>
          <a:lstStyle/>
          <a:p>
            <a:r>
              <a:rPr lang="en-US" smtClean="0">
                <a:latin typeface="Calibri" pitchFamily="34" charset="0"/>
              </a:rPr>
              <a:t>The fat right tail influences volatility but not ETL </a:t>
            </a:r>
          </a:p>
        </p:txBody>
      </p:sp>
      <p:sp>
        <p:nvSpPr>
          <p:cNvPr id="27654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fld id="{A1C35096-A3E8-405A-BFB1-DBB4C1E3E7A6}" type="slidenum">
              <a:rPr lang="en-US" sz="1400" smtClean="0">
                <a:latin typeface="Times New Roman" pitchFamily="18" charset="0"/>
              </a:rPr>
              <a:pPr/>
              <a:t>14</a:t>
            </a:fld>
            <a:endParaRPr lang="en-US" sz="1400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A40FB5-9409-4957-A61A-16A232F68E4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" name="Picture 2" descr="Port Returns Examp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3490" y="998418"/>
            <a:ext cx="7344480" cy="5508360"/>
          </a:xfrm>
          <a:prstGeom prst="rect">
            <a:avLst/>
          </a:prstGeom>
        </p:spPr>
      </p:pic>
      <p:sp>
        <p:nvSpPr>
          <p:cNvPr id="4" name="Rectangle 2"/>
          <p:cNvSpPr txBox="1">
            <a:spLocks/>
          </p:cNvSpPr>
          <p:nvPr/>
        </p:nvSpPr>
        <p:spPr bwMode="auto">
          <a:xfrm>
            <a:off x="592630" y="160218"/>
            <a:ext cx="8266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9pPr>
          </a:lstStyle>
          <a:p>
            <a:pPr algn="l">
              <a:defRPr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Example: Tail Risk Budget Rebalancing</a:t>
            </a:r>
            <a:endParaRPr lang="bg-BG" sz="2800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63290" y="5080415"/>
            <a:ext cx="3345788" cy="10369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5 years training, risk-budget guided rebalance once at end of July 2008.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1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A40FB5-9409-4957-A61A-16A232F68E4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4" name="Picture 3" descr="MCETL weights Example equ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8475" y="576056"/>
            <a:ext cx="7842525" cy="588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8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A40FB5-9409-4957-A61A-16A232F68E4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4" name="Picture 3" descr="MCETL weights Example reb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5885" y="587030"/>
            <a:ext cx="7774653" cy="583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2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CTR Example reb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A40FB5-9409-4957-A61A-16A232F68E4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4" name="Picture 3" descr="Dollar Valu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641" y="422415"/>
            <a:ext cx="8141860" cy="610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5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45" y="356600"/>
            <a:ext cx="8458200" cy="838200"/>
          </a:xfrm>
        </p:spPr>
        <p:txBody>
          <a:bodyPr/>
          <a:lstStyle/>
          <a:p>
            <a:r>
              <a:rPr lang="en-US" dirty="0" smtClean="0">
                <a:solidFill>
                  <a:srgbClr val="000099"/>
                </a:solidFill>
              </a:rPr>
              <a:t>Outline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360" y="1815990"/>
            <a:ext cx="7189030" cy="368688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Volatility Risk Budgeting</a:t>
            </a:r>
          </a:p>
          <a:p>
            <a:pPr marL="0" indent="0">
              <a:buNone/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2.  Post-Modern Portfolio Optimization</a:t>
            </a:r>
          </a:p>
          <a:p>
            <a:pPr marL="514350" indent="-514350">
              <a:buFont typeface="+mj-lt"/>
              <a:buAutoNum type="arabicPeriod"/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AutoNum type="arabicPeriod" startAt="3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Tail Risk Budgeting</a:t>
            </a:r>
          </a:p>
          <a:p>
            <a:pPr marL="514350" indent="-514350">
              <a:buAutoNum type="arabicPeriod" startAt="3"/>
            </a:pP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AutoNum type="arabicPeriod" startAt="3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Factor Model Monte Carlo</a:t>
            </a:r>
          </a:p>
          <a:p>
            <a:pPr marL="514350" indent="-514350">
              <a:buAutoNum type="arabicPeriod" startAt="3"/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AutoNum type="arabicPeriod" startAt="3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Modern Portfolio Theory Inertia</a:t>
            </a:r>
          </a:p>
          <a:p>
            <a:pPr marL="0" indent="0">
              <a:buNone/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EF6F3C-5166-4F49-9D46-0451A8C65A0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7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905" y="1201510"/>
            <a:ext cx="8374095" cy="5107865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Need improved risk and performance estimates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For risk analysis and portfolio construction</a:t>
            </a:r>
          </a:p>
          <a:p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Short and unequal histories of returns</a:t>
            </a:r>
          </a:p>
          <a:p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Short training periods for dynamic models</a:t>
            </a:r>
          </a:p>
          <a:p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Borrow strength from time series factor models</a:t>
            </a:r>
          </a:p>
          <a:p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Use factor model Monte Carlo (FMMC)</a:t>
            </a:r>
          </a:p>
          <a:p>
            <a:endParaRPr lang="en-US" sz="800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Motivating work under normal distributions: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Stambaugh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(1997)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Pastor and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Stambaugh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(2002)</a:t>
            </a:r>
          </a:p>
          <a:p>
            <a:pPr lv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EF6F3C-5166-4F49-9D46-0451A8C65A0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31500" y="279790"/>
            <a:ext cx="8092429" cy="691290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000099"/>
                </a:solidFill>
                <a:latin typeface="Arial" charset="0"/>
                <a:cs typeface="Arial" charset="0"/>
              </a:rPr>
              <a:t>4</a:t>
            </a:r>
            <a:r>
              <a:rPr lang="en-US" sz="36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.  FACTOR MODEL MONTE CARLO</a:t>
            </a:r>
          </a:p>
        </p:txBody>
      </p:sp>
    </p:spTree>
    <p:extLst>
      <p:ext uri="{BB962C8B-B14F-4D97-AF65-F5344CB8AC3E}">
        <p14:creationId xmlns:p14="http://schemas.microsoft.com/office/powerpoint/2010/main" val="62435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A40FB5-9409-4957-A61A-16A232F68E4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714" y="1124700"/>
            <a:ext cx="4266811" cy="2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/>
          </p:cNvSpPr>
          <p:nvPr/>
        </p:nvSpPr>
        <p:spPr bwMode="auto">
          <a:xfrm>
            <a:off x="1384385" y="195244"/>
            <a:ext cx="6912900" cy="652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9pPr>
          </a:lstStyle>
          <a:p>
            <a:pPr algn="l">
              <a:defRPr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Single Asset and </a:t>
            </a:r>
            <a:r>
              <a:rPr lang="en-US" sz="36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Risk Factors</a:t>
            </a:r>
            <a:endParaRPr lang="bg-BG" sz="2800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283" y="5061276"/>
            <a:ext cx="2820535" cy="399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598" y="5631323"/>
            <a:ext cx="2419210" cy="351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484" y="3830211"/>
            <a:ext cx="5206001" cy="418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41480" y="3321080"/>
            <a:ext cx="3050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Time series factor model: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7164" y="4550775"/>
            <a:ext cx="5152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Normal distribution MLE’s (Anderson, 1957)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8742" y="4970260"/>
            <a:ext cx="3732112" cy="15553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Can get any normal distribution parameterized risk or performance measure, BUT GOOD ONLY FOR VOL, SHARPE, IR FOR FAT-TAILED RETURNS!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78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A40FB5-9409-4957-A61A-16A232F68E4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Rectangle 2"/>
          <p:cNvSpPr txBox="1">
            <a:spLocks/>
          </p:cNvSpPr>
          <p:nvPr/>
        </p:nvSpPr>
        <p:spPr bwMode="auto">
          <a:xfrm>
            <a:off x="1094456" y="195244"/>
            <a:ext cx="4147740" cy="652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9pPr>
          </a:lstStyle>
          <a:p>
            <a:pPr algn="l">
              <a:defRPr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FMMC Method</a:t>
            </a:r>
            <a:endParaRPr lang="bg-BG" sz="2800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4962" y="1086295"/>
            <a:ext cx="4011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Factor model fit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(LS and robust):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362" y="1700775"/>
            <a:ext cx="5540532" cy="463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4456" y="2540684"/>
            <a:ext cx="772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Estimate distribution of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      (large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e.d.f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will suffice)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1335" y="3467405"/>
            <a:ext cx="3210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Estimate distribution of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991" y="3471893"/>
            <a:ext cx="2002087" cy="395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606761" y="4081885"/>
            <a:ext cx="684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- Either fat-tailed skewed distribution fit, or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e.d.f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 (which?)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922" y="2587551"/>
            <a:ext cx="898179" cy="36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131335" y="4773175"/>
            <a:ext cx="3210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Large Monte Carlo of 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4" y="4773175"/>
            <a:ext cx="2446884" cy="4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131335" y="5579680"/>
            <a:ext cx="58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Estimate risk and performance measures from 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622723"/>
              </p:ext>
            </p:extLst>
          </p:nvPr>
        </p:nvGraphicFramePr>
        <p:xfrm>
          <a:off x="6727570" y="4854487"/>
          <a:ext cx="441663" cy="269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2" name="Equation" r:id="rId7" imgW="228600" imgH="139680" progId="Equation.DSMT4">
                  <p:embed/>
                </p:oleObj>
              </mc:Choice>
              <mc:Fallback>
                <p:oleObj name="Equation" r:id="rId7" imgW="22860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27570" y="4854487"/>
                        <a:ext cx="441663" cy="269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7286976" y="481566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large</a:t>
            </a:r>
            <a:endParaRPr lang="en-US" sz="18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636326"/>
              </p:ext>
            </p:extLst>
          </p:nvPr>
        </p:nvGraphicFramePr>
        <p:xfrm>
          <a:off x="6979001" y="5589855"/>
          <a:ext cx="6159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3" name="Equation" r:id="rId9" imgW="317160" imgH="215640" progId="Equation.DSMT4">
                  <p:embed/>
                </p:oleObj>
              </mc:Choice>
              <mc:Fallback>
                <p:oleObj name="Equation" r:id="rId9" imgW="317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79001" y="5589855"/>
                        <a:ext cx="615950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5663830" y="378409"/>
            <a:ext cx="28790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spcBef>
                <a:spcPts val="0"/>
              </a:spcBef>
              <a:buFontTx/>
              <a:buNone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Jiang (2009)</a:t>
            </a:r>
          </a:p>
          <a:p>
            <a:pPr marL="0" lvl="1" indent="0">
              <a:spcBef>
                <a:spcPts val="0"/>
              </a:spcBef>
              <a:buFontTx/>
              <a:buNone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Jiang and Martin (2011)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23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  <p:bldP spid="1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A40FB5-9409-4957-A61A-16A232F68E4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Rectangle 2"/>
          <p:cNvSpPr txBox="1">
            <a:spLocks/>
          </p:cNvSpPr>
          <p:nvPr/>
        </p:nvSpPr>
        <p:spPr bwMode="auto">
          <a:xfrm>
            <a:off x="1112305" y="195244"/>
            <a:ext cx="4147740" cy="652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9pPr>
          </a:lstStyle>
          <a:p>
            <a:pPr algn="l">
              <a:defRPr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Simplest Version</a:t>
            </a:r>
            <a:endParaRPr lang="bg-BG" sz="2800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7145" y="1086295"/>
            <a:ext cx="59073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Empirical Distributions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O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nly</a:t>
            </a:r>
          </a:p>
          <a:p>
            <a:endParaRPr lang="en-US" sz="18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FMMC = all unique combinations of                and 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044" y="1734029"/>
            <a:ext cx="898179" cy="36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840" y="1706336"/>
            <a:ext cx="2002087" cy="395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77145" y="2402940"/>
            <a:ext cx="7183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10 years of risk factor data and 3 years of hedge fund returns: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120 x 36 = 4320 samples     (may often be good enough)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6420" y="3894335"/>
            <a:ext cx="2321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Key Ingredient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6420" y="4586545"/>
            <a:ext cx="768030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Very good factor models!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Need parsimonious from large universe with high predictive power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Looking into methods such as Lasso, LARS, etc.</a:t>
            </a:r>
          </a:p>
        </p:txBody>
      </p:sp>
    </p:spTree>
    <p:extLst>
      <p:ext uri="{BB962C8B-B14F-4D97-AF65-F5344CB8AC3E}">
        <p14:creationId xmlns:p14="http://schemas.microsoft.com/office/powerpoint/2010/main" val="359465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EF6F3C-5166-4F49-9D46-0451A8C65A0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9919" y="1700775"/>
            <a:ext cx="4589635" cy="337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931729" y="5134050"/>
            <a:ext cx="2180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Date range: 2003/9 to 2006/8</a:t>
            </a:r>
            <a:endParaRPr lang="en-US" sz="1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l="6021" t="4082" r="5388"/>
          <a:stretch>
            <a:fillRect/>
          </a:stretch>
        </p:blipFill>
        <p:spPr bwMode="auto">
          <a:xfrm>
            <a:off x="424260" y="1585560"/>
            <a:ext cx="3955715" cy="3610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217656" y="2046420"/>
            <a:ext cx="166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R-squared = .86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30765" y="279790"/>
            <a:ext cx="7488975" cy="69129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Hedge Fund and Single Risk Factor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7C3FC-EC6F-49EB-B902-A71002DC69B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48872"/>
              </p:ext>
            </p:extLst>
          </p:nvPr>
        </p:nvGraphicFramePr>
        <p:xfrm>
          <a:off x="2267700" y="1163105"/>
          <a:ext cx="4570195" cy="5070919"/>
        </p:xfrm>
        <a:graphic>
          <a:graphicData uri="http://schemas.openxmlformats.org/drawingml/2006/table">
            <a:tbl>
              <a:tblPr/>
              <a:tblGrid>
                <a:gridCol w="1097503"/>
                <a:gridCol w="1659903"/>
                <a:gridCol w="1004677"/>
                <a:gridCol w="808112"/>
              </a:tblGrid>
              <a:tr h="2997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Estimate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1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Vol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Complete-data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44.8%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81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Truncation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1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Stambaugh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37.5%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1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FMMC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37.5%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1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DVol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Complete-data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81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Truncation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1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Stambaugh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8.1%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1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FMMC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1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Complete-data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81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Truncation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10.1%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1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Stambaugh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31.3%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23.3%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1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FMMC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1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ETL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Complete-data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81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Truncation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12.0%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1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Stambaugh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47.0%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25.2%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1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FMMC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25.0%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69170" y="202980"/>
            <a:ext cx="6786660" cy="691290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Risk Estimates and Bootstrap S.E.’s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7C3FC-EC6F-49EB-B902-A71002DC69B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943432850"/>
              </p:ext>
            </p:extLst>
          </p:nvPr>
        </p:nvGraphicFramePr>
        <p:xfrm>
          <a:off x="424260" y="164575"/>
          <a:ext cx="8525910" cy="6452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7C3FC-EC6F-49EB-B902-A71002DC69B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911534"/>
              </p:ext>
            </p:extLst>
          </p:nvPr>
        </p:nvGraphicFramePr>
        <p:xfrm>
          <a:off x="1998865" y="1239915"/>
          <a:ext cx="5223081" cy="5031048"/>
        </p:xfrm>
        <a:graphic>
          <a:graphicData uri="http://schemas.openxmlformats.org/drawingml/2006/table">
            <a:tbl>
              <a:tblPr/>
              <a:tblGrid>
                <a:gridCol w="1156540"/>
                <a:gridCol w="1994781"/>
                <a:gridCol w="1148203"/>
                <a:gridCol w="923557"/>
              </a:tblGrid>
              <a:tr h="2959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Estimate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94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Sharpe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Complete-data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59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Truncation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9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6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Stambaugh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9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FMMC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94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Sortino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Complete-data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59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Truncation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9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6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Stambaugh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9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FMMC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94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STARR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Complete-data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59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Truncation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9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6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Stambaugh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9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FMMC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94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Omega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Complete-data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59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Truncation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9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6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Stambaugh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402.03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9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FMMC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69170" y="202980"/>
            <a:ext cx="6786660" cy="691290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Risk Estimates and Bootstrap S.E.’s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7C3FC-EC6F-49EB-B902-A71002DC69B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894971093"/>
              </p:ext>
            </p:extLst>
          </p:nvPr>
        </p:nvGraphicFramePr>
        <p:xfrm>
          <a:off x="270640" y="241385"/>
          <a:ext cx="8873360" cy="6452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668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690" y="1485563"/>
            <a:ext cx="8489310" cy="506946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20 hedge funds 2000 through 2007 </a:t>
            </a:r>
          </a:p>
          <a:p>
            <a:pPr lvl="1"/>
            <a:endParaRPr lang="en-US" sz="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Hedgefund.net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19 risk factors</a:t>
            </a:r>
          </a:p>
          <a:p>
            <a:pPr lvl="1"/>
            <a:endParaRPr lang="en-US" sz="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Market factors: SP500, DJIA, VIX, DAX, CAC 40, Nikkei 225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Hedge fund indexes: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12 DJ Credit Suisse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Both robust and least squares fits 2004-7</a:t>
            </a:r>
          </a:p>
          <a:p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Initial universe reduction:</a:t>
            </a:r>
          </a:p>
          <a:p>
            <a:pPr lvl="1"/>
            <a:endParaRPr lang="en-US" sz="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Top 5 factors by LS R-squared then best subset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R robust library model selection unreliable for larger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lv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EF6F3C-5166-4F49-9D46-0451A8C65A0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31500" y="279790"/>
            <a:ext cx="8092429" cy="69129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MULTI-FACTOR MODELS FOR FMMC</a:t>
            </a:r>
          </a:p>
        </p:txBody>
      </p:sp>
      <p:sp>
        <p:nvSpPr>
          <p:cNvPr id="6" name="Rectangle 5"/>
          <p:cNvSpPr/>
          <p:nvPr/>
        </p:nvSpPr>
        <p:spPr>
          <a:xfrm>
            <a:off x="2421320" y="949771"/>
            <a:ext cx="46738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spcBef>
                <a:spcPts val="0"/>
              </a:spcBef>
              <a:buFontTx/>
              <a:buNone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Basch and Martin (2011 current work)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39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731500" y="126170"/>
            <a:ext cx="8412499" cy="799795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1. Volatility Risk Budgeting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31500" y="1777585"/>
            <a:ext cx="8115300" cy="4186145"/>
          </a:xfrm>
        </p:spPr>
        <p:txBody>
          <a:bodyPr/>
          <a:lstStyle/>
          <a:p>
            <a:r>
              <a:rPr lang="en-US" b="1" dirty="0" smtClean="0"/>
              <a:t>Portfolio construction that controls asset volatility risk contributions to total risk</a:t>
            </a:r>
          </a:p>
          <a:p>
            <a:pPr lvl="1"/>
            <a:endParaRPr lang="en-US" sz="800" dirty="0" smtClean="0"/>
          </a:p>
          <a:p>
            <a:pPr lvl="1"/>
            <a:r>
              <a:rPr lang="en-US" sz="2000" dirty="0" smtClean="0"/>
              <a:t>Based on linear risk decompositions and reverse optimization</a:t>
            </a:r>
          </a:p>
          <a:p>
            <a:pPr lvl="1"/>
            <a:r>
              <a:rPr lang="en-US" sz="2000" dirty="0" smtClean="0"/>
              <a:t>Useful graphical displays for allocation guidance</a:t>
            </a:r>
          </a:p>
          <a:p>
            <a:pPr lvl="1"/>
            <a:r>
              <a:rPr lang="en-US" sz="2000" dirty="0" smtClean="0"/>
              <a:t>Well-suited to supporting investment committee decisions </a:t>
            </a:r>
          </a:p>
          <a:p>
            <a:endParaRPr lang="en-US" sz="1400" b="1" dirty="0" smtClean="0"/>
          </a:p>
          <a:p>
            <a:r>
              <a:rPr lang="en-US" b="1" dirty="0" smtClean="0"/>
              <a:t>Alternative to black-box optimizers</a:t>
            </a:r>
          </a:p>
          <a:p>
            <a:pPr lvl="1"/>
            <a:endParaRPr lang="en-US" sz="800" dirty="0" smtClean="0"/>
          </a:p>
          <a:p>
            <a:pPr lvl="1"/>
            <a:r>
              <a:rPr lang="en-US" sz="2000" dirty="0" smtClean="0"/>
              <a:t>But can be used as constraints in optimization.  See Scherer and Martin (2005); </a:t>
            </a:r>
            <a:r>
              <a:rPr lang="en-US" sz="2000" dirty="0" err="1" smtClean="0"/>
              <a:t>Boudt</a:t>
            </a:r>
            <a:r>
              <a:rPr lang="en-US" sz="2000" dirty="0" smtClean="0"/>
              <a:t>, Carl and Peterson (2010)</a:t>
            </a:r>
          </a:p>
        </p:txBody>
      </p:sp>
      <p:sp>
        <p:nvSpPr>
          <p:cNvPr id="5124" name="Rectangle 6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algn="r"/>
            <a:fld id="{FCEAA16E-DABE-4CA6-84FA-5926691BED9F}" type="slidenum">
              <a:rPr lang="en-US" sz="1200" b="1">
                <a:latin typeface="Arial" charset="0"/>
                <a:cs typeface="Arial" charset="0"/>
              </a:rPr>
              <a:pPr algn="r"/>
              <a:t>3</a:t>
            </a:fld>
            <a:endParaRPr lang="en-US" sz="1200" b="1">
              <a:latin typeface="Arial" charset="0"/>
              <a:cs typeface="Arial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731500" y="1047890"/>
            <a:ext cx="78277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r>
              <a:rPr lang="en-US" sz="1800" dirty="0" err="1">
                <a:latin typeface="Arial" charset="0"/>
                <a:cs typeface="Arial" charset="0"/>
              </a:rPr>
              <a:t>Litterman</a:t>
            </a:r>
            <a:r>
              <a:rPr lang="en-US" sz="1800" dirty="0">
                <a:latin typeface="Arial" charset="0"/>
                <a:cs typeface="Arial" charset="0"/>
              </a:rPr>
              <a:t> (1996), </a:t>
            </a:r>
            <a:r>
              <a:rPr lang="en-US" sz="1800" dirty="0" err="1" smtClean="0">
                <a:latin typeface="Arial" charset="0"/>
                <a:cs typeface="Arial" charset="0"/>
              </a:rPr>
              <a:t>Grinold</a:t>
            </a:r>
            <a:r>
              <a:rPr lang="en-US" sz="1800" dirty="0" smtClean="0">
                <a:latin typeface="Arial" charset="0"/>
                <a:cs typeface="Arial" charset="0"/>
              </a:rPr>
              <a:t> and Kahn, (2000), Sharpe </a:t>
            </a:r>
            <a:r>
              <a:rPr lang="en-US" sz="1800" dirty="0">
                <a:latin typeface="Arial" charset="0"/>
                <a:cs typeface="Arial" charset="0"/>
              </a:rPr>
              <a:t>(2002</a:t>
            </a:r>
            <a:r>
              <a:rPr lang="en-US" sz="1800" dirty="0" smtClean="0">
                <a:latin typeface="Arial" charset="0"/>
                <a:cs typeface="Arial" charset="0"/>
              </a:rPr>
              <a:t>), Scherer(2002)</a:t>
            </a:r>
            <a:endParaRPr lang="en-US" sz="18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F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0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xplots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9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A40FB5-9409-4957-A61A-16A232F68E4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652710"/>
              </p:ext>
            </p:extLst>
          </p:nvPr>
        </p:nvGraphicFramePr>
        <p:xfrm>
          <a:off x="1781976" y="2200040"/>
          <a:ext cx="5914370" cy="3379642"/>
        </p:xfrm>
        <a:graphic>
          <a:graphicData uri="http://schemas.openxmlformats.org/drawingml/2006/table">
            <a:tbl>
              <a:tblPr/>
              <a:tblGrid>
                <a:gridCol w="1897061"/>
                <a:gridCol w="2298794"/>
                <a:gridCol w="1718515"/>
              </a:tblGrid>
              <a:tr h="9656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</a:t>
                      </a:r>
                      <a:b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Absolute Difference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Standard Error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28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Complete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28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Truncated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28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Single Factor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28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Robust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28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Best Subset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53220" y="356600"/>
            <a:ext cx="6171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Model Comparisons Based on </a:t>
            </a:r>
          </a:p>
          <a:p>
            <a:endParaRPr lang="en-US" sz="8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Bootstrapped Mean ETL 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95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6285" y="318195"/>
            <a:ext cx="6019800" cy="685800"/>
          </a:xfrm>
        </p:spPr>
        <p:txBody>
          <a:bodyPr/>
          <a:lstStyle/>
          <a:p>
            <a:pPr algn="l" eaLnBrk="1" hangingPunct="1"/>
            <a:r>
              <a:rPr lang="en-US" sz="3600" dirty="0">
                <a:solidFill>
                  <a:srgbClr val="000099"/>
                </a:solidFill>
                <a:latin typeface="Arial" charset="0"/>
                <a:cs typeface="Arial" charset="0"/>
              </a:rPr>
              <a:t>5</a:t>
            </a:r>
            <a:r>
              <a:rPr lang="en-US" sz="36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. MPT INERTIA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900" y="1201510"/>
            <a:ext cx="8449100" cy="499265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At 50+ years old why is it still the dominant paradigm?</a:t>
            </a:r>
          </a:p>
          <a:p>
            <a:pPr lvl="1" eaLnBrk="1" hangingPunct="1"/>
            <a:endParaRPr lang="en-US" sz="800" dirty="0" smtClean="0"/>
          </a:p>
          <a:p>
            <a:pPr lvl="1" eaLnBrk="1" hangingPunct="1"/>
            <a:r>
              <a:rPr lang="en-US" sz="2000" dirty="0" smtClean="0"/>
              <a:t>Mathematically clean if no constraints (so what?)</a:t>
            </a:r>
          </a:p>
          <a:p>
            <a:pPr lvl="1" eaLnBrk="1" hangingPunct="1"/>
            <a:r>
              <a:rPr lang="en-US" sz="2000" dirty="0" smtClean="0"/>
              <a:t>Entrenched in MBA Investments 500 (see </a:t>
            </a:r>
            <a:r>
              <a:rPr lang="en-US" sz="2000" dirty="0" err="1" smtClean="0"/>
              <a:t>Bodie</a:t>
            </a:r>
            <a:r>
              <a:rPr lang="en-US" sz="2000" dirty="0" smtClean="0"/>
              <a:t>, Kane &amp; Marcus)</a:t>
            </a:r>
          </a:p>
          <a:p>
            <a:pPr lvl="1" eaLnBrk="1" hangingPunct="1"/>
            <a:r>
              <a:rPr lang="en-US" sz="2000" dirty="0" smtClean="0"/>
              <a:t>Very costly for software vendors to change (R&amp;D, education)</a:t>
            </a:r>
          </a:p>
          <a:p>
            <a:pPr lvl="1" eaLnBrk="1" hangingPunct="1"/>
            <a:r>
              <a:rPr lang="en-US" sz="2000" dirty="0"/>
              <a:t>Markowitz knew better (SSD: but no nice math or easy compute</a:t>
            </a:r>
            <a:r>
              <a:rPr lang="en-US" sz="2000" dirty="0" smtClean="0"/>
              <a:t>)</a:t>
            </a:r>
          </a:p>
          <a:p>
            <a:pPr lvl="1" eaLnBrk="1" hangingPunct="1"/>
            <a:endParaRPr lang="en-US" sz="1600" dirty="0" smtClean="0"/>
          </a:p>
          <a:p>
            <a:pPr eaLnBrk="1" hangingPunct="1"/>
            <a:r>
              <a:rPr lang="en-US" sz="2400" dirty="0" smtClean="0"/>
              <a:t>The post-modern foundations are in place:</a:t>
            </a:r>
          </a:p>
          <a:p>
            <a:pPr lvl="1" eaLnBrk="1" hangingPunct="1"/>
            <a:endParaRPr lang="en-US" sz="800" dirty="0" smtClean="0"/>
          </a:p>
          <a:p>
            <a:pPr lvl="1" eaLnBrk="1" hangingPunct="1"/>
            <a:r>
              <a:rPr lang="en-US" sz="2000" dirty="0" err="1" smtClean="0"/>
              <a:t>Artzner</a:t>
            </a:r>
            <a:r>
              <a:rPr lang="en-US" sz="2000" dirty="0" smtClean="0"/>
              <a:t> et. al. (1999)    		          Coherent risk measures</a:t>
            </a:r>
          </a:p>
          <a:p>
            <a:pPr lvl="1" eaLnBrk="1" hangingPunct="1"/>
            <a:r>
              <a:rPr lang="en-US" sz="2000" dirty="0" err="1" smtClean="0"/>
              <a:t>Rockafellar</a:t>
            </a:r>
            <a:r>
              <a:rPr lang="en-US" sz="2000" dirty="0" smtClean="0"/>
              <a:t> and </a:t>
            </a:r>
            <a:r>
              <a:rPr lang="en-US" sz="2000" dirty="0" err="1" smtClean="0"/>
              <a:t>Uryasev</a:t>
            </a:r>
            <a:r>
              <a:rPr lang="en-US" sz="2000" dirty="0" smtClean="0"/>
              <a:t>  (2000)             Mean-ETL optimization</a:t>
            </a:r>
          </a:p>
          <a:p>
            <a:pPr lvl="1" eaLnBrk="1" hangingPunct="1"/>
            <a:r>
              <a:rPr lang="en-US" sz="2000" dirty="0" smtClean="0"/>
              <a:t>Considerable modern computing power </a:t>
            </a:r>
          </a:p>
          <a:p>
            <a:pPr lvl="1" eaLnBrk="1" hangingPunct="1"/>
            <a:r>
              <a:rPr lang="en-US" sz="2000" dirty="0"/>
              <a:t>S</a:t>
            </a:r>
            <a:r>
              <a:rPr lang="en-US" sz="2000" dirty="0" smtClean="0"/>
              <a:t>uperior performance examples              But more are needed</a:t>
            </a:r>
          </a:p>
          <a:p>
            <a:pPr lvl="1" eaLnBrk="1" hangingPunct="1"/>
            <a:r>
              <a:rPr lang="en-US" sz="2000" dirty="0" smtClean="0"/>
              <a:t>It’s time to move on!</a:t>
            </a:r>
          </a:p>
          <a:p>
            <a:pPr lvl="1" eaLnBrk="1" hangingPunct="1"/>
            <a:endParaRPr lang="en-US" sz="2000" dirty="0" smtClean="0"/>
          </a:p>
          <a:p>
            <a:pPr marL="0" indent="0" eaLnBrk="1" hangingPunct="1">
              <a:buNone/>
            </a:pPr>
            <a:endParaRPr lang="en-US" sz="2400" dirty="0" smtClean="0"/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fld id="{6ED0F190-8AAA-456F-A3AD-6C510CFDB109}" type="slidenum">
              <a:rPr lang="en-US" sz="1400" smtClean="0">
                <a:latin typeface="Times New Roman" pitchFamily="18" charset="0"/>
              </a:rPr>
              <a:pPr/>
              <a:t>33</a:t>
            </a:fld>
            <a:endParaRPr lang="en-US" sz="14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609" y="1623965"/>
            <a:ext cx="8564314" cy="119055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MS Degree and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Two Affiliated Certificates</a:t>
            </a:r>
            <a:endParaRPr lang="en-US" dirty="0"/>
          </a:p>
          <a:p>
            <a:pPr marL="457200" lvl="1" indent="0">
              <a:buNone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www.amath.washington.edu/studies/compfin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EF6F3C-5166-4F49-9D46-0451A8C65A0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44" y="433410"/>
            <a:ext cx="5433921" cy="749219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546362"/>
              </p:ext>
            </p:extLst>
          </p:nvPr>
        </p:nvGraphicFramePr>
        <p:xfrm>
          <a:off x="201362" y="4235505"/>
          <a:ext cx="8942638" cy="134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Worksheet" r:id="rId5" imgW="8427770" imgH="1082110" progId="Excel.Sheet.12">
                  <p:embed/>
                </p:oleObj>
              </mc:Choice>
              <mc:Fallback>
                <p:oleObj name="Worksheet" r:id="rId5" imgW="8427770" imgH="1082110" progId="Excel.Sheet.1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362" y="4235505"/>
                        <a:ext cx="8942638" cy="134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137399" y="3467405"/>
            <a:ext cx="6586071" cy="54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¬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b="1" dirty="0" smtClean="0"/>
              <a:t>        The Computational Finance Certificate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363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585" y="318195"/>
            <a:ext cx="6567255" cy="8382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0099"/>
                </a:solidFill>
              </a:rPr>
              <a:t>SAMPLE R CODE</a:t>
            </a:r>
            <a:endParaRPr lang="en-US" sz="3600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905" y="2008015"/>
            <a:ext cx="7772400" cy="4343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mctr.etl = function(returns, </a:t>
            </a:r>
            <a:r>
              <a:rPr lang="en-US" dirty="0" err="1" smtClean="0"/>
              <a:t>wts</a:t>
            </a:r>
            <a:r>
              <a:rPr lang="en-US" dirty="0" smtClean="0"/>
              <a:t>, gamma)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returns.port</a:t>
            </a:r>
            <a:r>
              <a:rPr lang="en-US" dirty="0" smtClean="0"/>
              <a:t> = </a:t>
            </a:r>
            <a:r>
              <a:rPr lang="en-US" dirty="0" err="1" smtClean="0"/>
              <a:t>as.matrix</a:t>
            </a:r>
            <a:r>
              <a:rPr lang="en-US" dirty="0" smtClean="0"/>
              <a:t>(returns)%*%</a:t>
            </a:r>
            <a:r>
              <a:rPr lang="en-US" dirty="0" err="1" smtClean="0"/>
              <a:t>wts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mu.port</a:t>
            </a:r>
            <a:r>
              <a:rPr lang="en-US" dirty="0" smtClean="0"/>
              <a:t> = mean(</a:t>
            </a:r>
            <a:r>
              <a:rPr lang="en-US" dirty="0" err="1" smtClean="0"/>
              <a:t>returns.port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VaR.port</a:t>
            </a:r>
            <a:r>
              <a:rPr lang="en-US" dirty="0" smtClean="0"/>
              <a:t> = </a:t>
            </a:r>
            <a:r>
              <a:rPr lang="en-US" dirty="0" err="1" smtClean="0"/>
              <a:t>quantile</a:t>
            </a:r>
            <a:r>
              <a:rPr lang="en-US" dirty="0" smtClean="0"/>
              <a:t>(</a:t>
            </a:r>
            <a:r>
              <a:rPr lang="en-US" dirty="0" err="1" smtClean="0"/>
              <a:t>returns.port</a:t>
            </a:r>
            <a:r>
              <a:rPr lang="en-US" dirty="0" smtClean="0"/>
              <a:t>, gamma)</a:t>
            </a:r>
          </a:p>
          <a:p>
            <a:pPr marL="0" indent="0">
              <a:buNone/>
            </a:pPr>
            <a:r>
              <a:rPr lang="en-US" dirty="0" smtClean="0"/>
              <a:t>	index = which(</a:t>
            </a:r>
            <a:r>
              <a:rPr lang="en-US" dirty="0" err="1" smtClean="0"/>
              <a:t>returns.port</a:t>
            </a:r>
            <a:r>
              <a:rPr lang="en-US" dirty="0" smtClean="0"/>
              <a:t> &lt;= </a:t>
            </a:r>
            <a:r>
              <a:rPr lang="en-US" dirty="0" err="1" smtClean="0"/>
              <a:t>VaR.port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etl</a:t>
            </a:r>
            <a:r>
              <a:rPr lang="en-US" dirty="0" smtClean="0"/>
              <a:t> = -mean(</a:t>
            </a:r>
            <a:r>
              <a:rPr lang="en-US" dirty="0" err="1" smtClean="0"/>
              <a:t>returns.port</a:t>
            </a:r>
            <a:r>
              <a:rPr lang="en-US" dirty="0" smtClean="0"/>
              <a:t>[index])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mctr</a:t>
            </a:r>
            <a:r>
              <a:rPr lang="en-US" dirty="0" smtClean="0"/>
              <a:t> = -apply(returns[index,], 2, mean)</a:t>
            </a:r>
          </a:p>
          <a:p>
            <a:pPr marL="0" indent="0">
              <a:buNone/>
            </a:pPr>
            <a:r>
              <a:rPr lang="en-US" dirty="0" smtClean="0"/>
              <a:t>	mu.imp = </a:t>
            </a:r>
            <a:r>
              <a:rPr lang="en-US" dirty="0" err="1" smtClean="0"/>
              <a:t>mu.port</a:t>
            </a:r>
            <a:r>
              <a:rPr lang="en-US" dirty="0" smtClean="0"/>
              <a:t>/</a:t>
            </a:r>
            <a:r>
              <a:rPr lang="en-US" dirty="0" err="1" smtClean="0"/>
              <a:t>etl</a:t>
            </a:r>
            <a:r>
              <a:rPr lang="en-US" dirty="0" smtClean="0"/>
              <a:t>*</a:t>
            </a:r>
            <a:r>
              <a:rPr lang="en-US" dirty="0" err="1" smtClean="0"/>
              <a:t>mctr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return(list(</a:t>
            </a:r>
            <a:r>
              <a:rPr lang="en-US" dirty="0" err="1" smtClean="0"/>
              <a:t>mctr</a:t>
            </a:r>
            <a:r>
              <a:rPr lang="en-US" dirty="0" smtClean="0"/>
              <a:t> = </a:t>
            </a:r>
            <a:r>
              <a:rPr lang="en-US" dirty="0" err="1" smtClean="0"/>
              <a:t>mctr</a:t>
            </a:r>
            <a:r>
              <a:rPr lang="en-US" dirty="0" smtClean="0"/>
              <a:t>, mu.imp = mu.imp))	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77880" y="1047890"/>
            <a:ext cx="606799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 Unicode MS" pitchFamily="34" charset="-128"/>
              </a:defRPr>
            </a:lvl9pPr>
          </a:lstStyle>
          <a:p>
            <a:pPr algn="l"/>
            <a:r>
              <a:rPr lang="en-US" sz="2800" dirty="0" smtClean="0"/>
              <a:t>MCETL and Implied Returns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274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00" y="471815"/>
            <a:ext cx="8065050" cy="8382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chemeClr val="tx1"/>
                </a:solidFill>
              </a:rPr>
              <a:t>Robust FM Fit: R package “robust”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23965"/>
            <a:ext cx="84582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ibrary (robust)</a:t>
            </a:r>
          </a:p>
          <a:p>
            <a:pPr marL="0" indent="0">
              <a:buNone/>
            </a:pPr>
            <a:r>
              <a:rPr lang="en-US" dirty="0" err="1" smtClean="0"/>
              <a:t>model.data</a:t>
            </a:r>
            <a:r>
              <a:rPr lang="en-US" dirty="0" smtClean="0"/>
              <a:t> = </a:t>
            </a:r>
            <a:r>
              <a:rPr lang="en-US" dirty="0" err="1" smtClean="0"/>
              <a:t>as.data.frame</a:t>
            </a:r>
            <a:r>
              <a:rPr lang="en-US" dirty="0" smtClean="0"/>
              <a:t>(</a:t>
            </a:r>
            <a:r>
              <a:rPr lang="en-US" dirty="0" err="1" smtClean="0"/>
              <a:t>cbind</a:t>
            </a:r>
            <a:r>
              <a:rPr lang="en-US" dirty="0" smtClean="0"/>
              <a:t>(Returns,</a:t>
            </a:r>
          </a:p>
          <a:p>
            <a:pPr marL="0" indent="0">
              <a:buNone/>
            </a:pPr>
            <a:r>
              <a:rPr lang="en-US" dirty="0" smtClean="0"/>
              <a:t>                         Factors)	)</a:t>
            </a:r>
          </a:p>
          <a:p>
            <a:pPr marL="0" indent="0">
              <a:buNone/>
            </a:pPr>
            <a:r>
              <a:rPr lang="en-US" dirty="0" smtClean="0"/>
              <a:t>mod = </a:t>
            </a:r>
            <a:r>
              <a:rPr lang="en-US" dirty="0" err="1" smtClean="0"/>
              <a:t>lmRob</a:t>
            </a:r>
            <a:r>
              <a:rPr lang="en-US" dirty="0" smtClean="0"/>
              <a:t>(Returns~., data = </a:t>
            </a:r>
            <a:r>
              <a:rPr lang="en-US" dirty="0" err="1" smtClean="0"/>
              <a:t>model.data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#Stepwise selection</a:t>
            </a:r>
          </a:p>
          <a:p>
            <a:pPr marL="0" indent="0">
              <a:buNone/>
            </a:pPr>
            <a:r>
              <a:rPr lang="en-US" dirty="0" smtClean="0"/>
              <a:t>   	</a:t>
            </a:r>
            <a:r>
              <a:rPr lang="en-US" dirty="0" err="1" smtClean="0"/>
              <a:t>mod.step</a:t>
            </a:r>
            <a:r>
              <a:rPr lang="en-US" dirty="0" smtClean="0"/>
              <a:t> = </a:t>
            </a:r>
            <a:r>
              <a:rPr lang="en-US" dirty="0" err="1" smtClean="0"/>
              <a:t>step.lmRob</a:t>
            </a:r>
            <a:r>
              <a:rPr lang="en-US" dirty="0" smtClean="0"/>
              <a:t>(mod, trace = FALSE)</a:t>
            </a:r>
          </a:p>
          <a:p>
            <a:pPr marL="0" indent="0">
              <a:buNone/>
            </a:pPr>
            <a:r>
              <a:rPr lang="en-US" dirty="0" err="1"/>
              <a:t>r</a:t>
            </a:r>
            <a:r>
              <a:rPr lang="en-US" dirty="0" err="1" smtClean="0"/>
              <a:t>obust.coef</a:t>
            </a:r>
            <a:r>
              <a:rPr lang="en-US" dirty="0" smtClean="0"/>
              <a:t>= </a:t>
            </a:r>
            <a:r>
              <a:rPr lang="en-US" dirty="0" err="1" smtClean="0"/>
              <a:t>mod.step$coef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r</a:t>
            </a:r>
            <a:r>
              <a:rPr lang="en-US" dirty="0" err="1" smtClean="0"/>
              <a:t>obust.resid</a:t>
            </a:r>
            <a:r>
              <a:rPr lang="en-US" dirty="0" smtClean="0"/>
              <a:t> = </a:t>
            </a:r>
            <a:r>
              <a:rPr lang="en-US" dirty="0" err="1" smtClean="0"/>
              <a:t>resid</a:t>
            </a:r>
            <a:r>
              <a:rPr lang="en-US" dirty="0" smtClean="0"/>
              <a:t>(</a:t>
            </a:r>
            <a:r>
              <a:rPr lang="en-US" dirty="0" err="1" smtClean="0"/>
              <a:t>mod.step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1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00" y="548625"/>
            <a:ext cx="6149045" cy="838200"/>
          </a:xfrm>
        </p:spPr>
        <p:txBody>
          <a:bodyPr/>
          <a:lstStyle/>
          <a:p>
            <a:pPr algn="l"/>
            <a:r>
              <a:rPr lang="en-US" sz="3200" dirty="0" smtClean="0"/>
              <a:t>Subset Model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752600"/>
            <a:ext cx="8302775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library(</a:t>
            </a:r>
            <a:r>
              <a:rPr lang="en-US" dirty="0" err="1" smtClean="0"/>
              <a:t>glmnet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mod = </a:t>
            </a:r>
            <a:r>
              <a:rPr lang="en-US" dirty="0" err="1" smtClean="0"/>
              <a:t>regsubsets</a:t>
            </a:r>
            <a:r>
              <a:rPr lang="en-US" dirty="0" smtClean="0"/>
              <a:t>(x=</a:t>
            </a:r>
            <a:r>
              <a:rPr lang="en-US" dirty="0" err="1" smtClean="0"/>
              <a:t>Factors,y</a:t>
            </a:r>
            <a:r>
              <a:rPr lang="en-US" dirty="0" smtClean="0"/>
              <a:t>=Returns, </a:t>
            </a:r>
            <a:r>
              <a:rPr lang="en-US" dirty="0" err="1" smtClean="0"/>
              <a:t>nvmax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</a:t>
            </a:r>
            <a:r>
              <a:rPr lang="en-US" dirty="0" err="1" smtClean="0"/>
              <a:t>ncol</a:t>
            </a:r>
            <a:r>
              <a:rPr lang="en-US" dirty="0" smtClean="0"/>
              <a:t>(Factors))</a:t>
            </a:r>
          </a:p>
          <a:p>
            <a:pPr marL="0" indent="0">
              <a:buNone/>
            </a:pPr>
            <a:r>
              <a:rPr lang="en-US" dirty="0" smtClean="0"/>
              <a:t> subset = summary(mod)</a:t>
            </a:r>
          </a:p>
          <a:p>
            <a:pPr marL="0" indent="0">
              <a:buNone/>
            </a:pPr>
            <a:r>
              <a:rPr lang="en-US" dirty="0" smtClean="0"/>
              <a:t> best.mod = which(</a:t>
            </a:r>
            <a:r>
              <a:rPr lang="en-US" dirty="0" err="1" smtClean="0"/>
              <a:t>subset$bic</a:t>
            </a:r>
            <a:r>
              <a:rPr lang="en-US" dirty="0" smtClean="0"/>
              <a:t> == min(</a:t>
            </a:r>
            <a:r>
              <a:rPr lang="en-US" dirty="0" err="1" smtClean="0"/>
              <a:t>subset$bic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subset.coef</a:t>
            </a:r>
            <a:r>
              <a:rPr lang="en-US" dirty="0" smtClean="0"/>
              <a:t>= </a:t>
            </a:r>
            <a:r>
              <a:rPr lang="en-US" dirty="0" err="1" smtClean="0"/>
              <a:t>as.vector</a:t>
            </a:r>
            <a:r>
              <a:rPr lang="en-US" dirty="0" smtClean="0"/>
              <a:t>(</a:t>
            </a:r>
            <a:r>
              <a:rPr lang="en-US" dirty="0" err="1" smtClean="0"/>
              <a:t>coef</a:t>
            </a:r>
            <a:r>
              <a:rPr lang="en-US" dirty="0" smtClean="0"/>
              <a:t>(</a:t>
            </a:r>
            <a:r>
              <a:rPr lang="en-US" dirty="0" err="1" smtClean="0"/>
              <a:t>mod,best.size</a:t>
            </a:r>
            <a:r>
              <a:rPr lang="en-US" dirty="0" smtClean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120" y="318195"/>
            <a:ext cx="5188920" cy="838200"/>
          </a:xfrm>
        </p:spPr>
        <p:txBody>
          <a:bodyPr/>
          <a:lstStyle/>
          <a:p>
            <a:pPr algn="l"/>
            <a:r>
              <a:rPr lang="en-US" sz="3200" dirty="0" smtClean="0"/>
              <a:t>Simulate returns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120" y="1700775"/>
            <a:ext cx="7772400" cy="4343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fitted = </a:t>
            </a:r>
            <a:r>
              <a:rPr lang="en-US" dirty="0" err="1" smtClean="0"/>
              <a:t>robust.coef</a:t>
            </a:r>
            <a:r>
              <a:rPr lang="en-US" dirty="0" smtClean="0"/>
              <a:t>%*%t(</a:t>
            </a:r>
            <a:r>
              <a:rPr lang="en-US" dirty="0" err="1" smtClean="0"/>
              <a:t>Factors.full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#</a:t>
            </a:r>
            <a:r>
              <a:rPr lang="en-US" dirty="0" err="1" smtClean="0"/>
              <a:t>Factors.full</a:t>
            </a:r>
            <a:r>
              <a:rPr lang="en-US" dirty="0" smtClean="0"/>
              <a:t> is factor data for full time length</a:t>
            </a:r>
          </a:p>
          <a:p>
            <a:pPr marL="0" indent="0">
              <a:buNone/>
            </a:pPr>
            <a:r>
              <a:rPr lang="en-US" dirty="0" smtClean="0"/>
              <a:t>r.sim = rep(0, times = 84*36)</a:t>
            </a:r>
          </a:p>
          <a:p>
            <a:pPr marL="0" indent="0">
              <a:buNone/>
            </a:pPr>
            <a:r>
              <a:rPr lang="en-US" dirty="0" smtClean="0"/>
              <a:t>	 for(j in 1:84)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	for(k in 1:36)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 smtClean="0"/>
              <a:t>		current = 36*(j-1) + k</a:t>
            </a:r>
          </a:p>
          <a:p>
            <a:pPr marL="0" indent="0">
              <a:buNone/>
            </a:pPr>
            <a:r>
              <a:rPr lang="en-US" dirty="0" smtClean="0"/>
              <a:t>		r.sim[current] = </a:t>
            </a:r>
            <a:r>
              <a:rPr lang="en-US" dirty="0"/>
              <a:t> </a:t>
            </a:r>
            <a:r>
              <a:rPr lang="en-US" dirty="0" smtClean="0"/>
              <a:t>fitted[j] + </a:t>
            </a:r>
            <a:r>
              <a:rPr lang="en-US" dirty="0" err="1" smtClean="0"/>
              <a:t>resid</a:t>
            </a:r>
            <a:r>
              <a:rPr lang="en-US" dirty="0" smtClean="0"/>
              <a:t>[k]</a:t>
            </a:r>
          </a:p>
          <a:p>
            <a:pPr marL="0" indent="0">
              <a:buNone/>
            </a:pPr>
            <a:r>
              <a:rPr lang="en-US" dirty="0" smtClean="0"/>
              <a:t>		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90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fld id="{37E1072B-1F2C-4D19-B1E0-75F47C7C2263}" type="slidenum">
              <a:rPr lang="en-US" sz="1200" smtClean="0">
                <a:latin typeface="Arial" charset="0"/>
                <a:cs typeface="Arial" charset="0"/>
              </a:rPr>
              <a:pPr/>
              <a:t>4</a:t>
            </a:fld>
            <a:endParaRPr lang="en-US" sz="1200" smtClean="0">
              <a:latin typeface="Arial" charset="0"/>
              <a:cs typeface="Arial" charset="0"/>
            </a:endParaRPr>
          </a:p>
        </p:txBody>
      </p:sp>
      <p:graphicFrame>
        <p:nvGraphicFramePr>
          <p:cNvPr id="61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272252"/>
              </p:ext>
            </p:extLst>
          </p:nvPr>
        </p:nvGraphicFramePr>
        <p:xfrm>
          <a:off x="2729097" y="2391232"/>
          <a:ext cx="4915303" cy="898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6" name="Equation" r:id="rId3" imgW="2501640" imgH="457200" progId="">
                  <p:embed/>
                </p:oleObj>
              </mc:Choice>
              <mc:Fallback>
                <p:oleObj name="Equation" r:id="rId3" imgW="2501640" imgH="457200" progId="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097" y="2391232"/>
                        <a:ext cx="4915303" cy="8987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5-Point Star 7"/>
          <p:cNvSpPr/>
          <p:nvPr/>
        </p:nvSpPr>
        <p:spPr bwMode="auto">
          <a:xfrm>
            <a:off x="1937729" y="2650218"/>
            <a:ext cx="304800" cy="304800"/>
          </a:xfrm>
          <a:prstGeom prst="star5">
            <a:avLst/>
          </a:prstGeom>
          <a:solidFill>
            <a:srgbClr val="0000FF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sm" len="sm"/>
            <a:tailEnd type="stealth" w="lg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16515" y="1623965"/>
            <a:ext cx="4254750" cy="38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0" lvl="1">
              <a:spcBef>
                <a:spcPts val="0"/>
              </a:spcBef>
              <a:defRPr/>
            </a:pPr>
            <a:r>
              <a:rPr lang="en-US" sz="2000" b="1" kern="0" dirty="0" smtClean="0">
                <a:latin typeface="+mn-lt"/>
              </a:rPr>
              <a:t>The Additive Decomposition</a:t>
            </a:r>
            <a:endParaRPr lang="en-US" sz="2000" b="1" kern="0" dirty="0">
              <a:latin typeface="+mn-lt"/>
            </a:endParaRPr>
          </a:p>
        </p:txBody>
      </p:sp>
      <p:sp>
        <p:nvSpPr>
          <p:cNvPr id="6153" name="Rectangle 11"/>
          <p:cNvSpPr>
            <a:spLocks noChangeArrowheads="1"/>
          </p:cNvSpPr>
          <p:nvPr/>
        </p:nvSpPr>
        <p:spPr bwMode="auto">
          <a:xfrm>
            <a:off x="1632929" y="2269218"/>
            <a:ext cx="6368354" cy="1066800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857212" y="471815"/>
            <a:ext cx="79197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r>
              <a:rPr lang="en-US" sz="32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Uses “MPT” Mean-Variance Foundation</a:t>
            </a:r>
            <a:endParaRPr lang="en-US" sz="3200" b="1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38358" y="3813050"/>
            <a:ext cx="5730702" cy="38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0" lvl="1">
              <a:spcBef>
                <a:spcPts val="0"/>
              </a:spcBef>
              <a:defRPr/>
            </a:pPr>
            <a:r>
              <a:rPr lang="en-US" sz="2000" b="1" kern="0" dirty="0" smtClean="0">
                <a:latin typeface="+mn-lt"/>
              </a:rPr>
              <a:t>Implied Returns (“Reverse MV Optimization”)</a:t>
            </a:r>
            <a:endParaRPr lang="en-US" sz="2000" b="1" kern="0" dirty="0">
              <a:latin typeface="+mn-lt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293835"/>
              </p:ext>
            </p:extLst>
          </p:nvPr>
        </p:nvGraphicFramePr>
        <p:xfrm>
          <a:off x="2561322" y="4504340"/>
          <a:ext cx="4414940" cy="899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" name="Equation" r:id="rId5" imgW="2120900" imgH="431800" progId="">
                  <p:embed/>
                </p:oleObj>
              </mc:Choice>
              <mc:Fallback>
                <p:oleObj name="Equation" r:id="rId5" imgW="2120900" imgH="431800" progId="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1322" y="4504340"/>
                        <a:ext cx="4414940" cy="8990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584615" y="4427530"/>
            <a:ext cx="6368354" cy="1066800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fld id="{835F2B61-031D-4DA5-9BBA-E8C49D18C873}" type="slidenum">
              <a:rPr lang="en-US" sz="1200" smtClean="0">
                <a:latin typeface="Arial" charset="0"/>
                <a:cs typeface="Arial" charset="0"/>
              </a:rPr>
              <a:pPr/>
              <a:t>5</a:t>
            </a:fld>
            <a:endParaRPr lang="en-US" sz="1200" smtClean="0">
              <a:latin typeface="Arial" charset="0"/>
              <a:cs typeface="Arial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654050" y="295275"/>
            <a:ext cx="8180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sz="2000" b="1"/>
              <a:t>EQUAL WEIGHTS:   </a:t>
            </a:r>
            <a:r>
              <a:rPr lang="sv-SE" sz="2000"/>
              <a:t>ORCL, MSFT, HON, LLTC , GENZ   (20% EACH)</a:t>
            </a:r>
            <a:endParaRPr lang="en-US" sz="2000"/>
          </a:p>
        </p:txBody>
      </p:sp>
      <p:pic>
        <p:nvPicPr>
          <p:cNvPr id="1024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96875"/>
            <a:ext cx="7989888" cy="618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fld id="{71E67BD4-60E2-4028-87F1-87B043367F69}" type="slidenum">
              <a:rPr lang="en-US" sz="1200" smtClean="0">
                <a:latin typeface="Arial" charset="0"/>
                <a:cs typeface="Arial" charset="0"/>
              </a:rPr>
              <a:pPr/>
              <a:t>6</a:t>
            </a:fld>
            <a:endParaRPr lang="en-US" sz="1200" smtClean="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93675" y="371475"/>
            <a:ext cx="8796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sz="2000" b="1"/>
              <a:t>REBALANCED:  </a:t>
            </a:r>
            <a:r>
              <a:rPr lang="sv-SE" sz="2000"/>
              <a:t>ORCL 10%, MSFT 20%, HON 5%, LLTC 25% , GENZ 40% </a:t>
            </a:r>
            <a:endParaRPr lang="en-US" sz="2000"/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422275"/>
            <a:ext cx="8037512" cy="622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6"/>
          <p:cNvSpPr>
            <a:spLocks noChangeShapeType="1"/>
          </p:cNvSpPr>
          <p:nvPr/>
        </p:nvSpPr>
        <p:spPr bwMode="auto">
          <a:xfrm>
            <a:off x="5519177" y="5120035"/>
            <a:ext cx="2667000" cy="0"/>
          </a:xfrm>
          <a:prstGeom prst="line">
            <a:avLst/>
          </a:prstGeom>
          <a:noFill/>
          <a:ln w="15875">
            <a:solidFill>
              <a:schemeClr val="tx1"/>
            </a:solidFill>
            <a:miter lim="800000"/>
            <a:headEnd type="none" w="sm" len="sm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Line 7"/>
          <p:cNvSpPr>
            <a:spLocks noChangeShapeType="1"/>
          </p:cNvSpPr>
          <p:nvPr/>
        </p:nvSpPr>
        <p:spPr bwMode="auto">
          <a:xfrm flipV="1">
            <a:off x="5519177" y="2681635"/>
            <a:ext cx="0" cy="2438400"/>
          </a:xfrm>
          <a:prstGeom prst="line">
            <a:avLst/>
          </a:prstGeom>
          <a:noFill/>
          <a:ln w="15875">
            <a:solidFill>
              <a:schemeClr val="tx1"/>
            </a:solidFill>
            <a:miter lim="800000"/>
            <a:headEnd type="none" w="sm" len="sm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Freeform 8"/>
          <p:cNvSpPr>
            <a:spLocks/>
          </p:cNvSpPr>
          <p:nvPr/>
        </p:nvSpPr>
        <p:spPr bwMode="auto">
          <a:xfrm>
            <a:off x="6204977" y="3062635"/>
            <a:ext cx="1524000" cy="1447800"/>
          </a:xfrm>
          <a:custGeom>
            <a:avLst/>
            <a:gdLst>
              <a:gd name="T0" fmla="*/ 0 w 960"/>
              <a:gd name="T1" fmla="*/ 2147483647 h 912"/>
              <a:gd name="T2" fmla="*/ 2147483647 w 960"/>
              <a:gd name="T3" fmla="*/ 2147483647 h 912"/>
              <a:gd name="T4" fmla="*/ 2147483647 w 960"/>
              <a:gd name="T5" fmla="*/ 2147483647 h 912"/>
              <a:gd name="T6" fmla="*/ 2147483647 w 960"/>
              <a:gd name="T7" fmla="*/ 2147483647 h 912"/>
              <a:gd name="T8" fmla="*/ 2147483647 w 960"/>
              <a:gd name="T9" fmla="*/ 0 h 9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0"/>
              <a:gd name="T16" fmla="*/ 0 h 912"/>
              <a:gd name="T17" fmla="*/ 960 w 960"/>
              <a:gd name="T18" fmla="*/ 912 h 9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0" h="912">
                <a:moveTo>
                  <a:pt x="0" y="912"/>
                </a:moveTo>
                <a:cubicBezTo>
                  <a:pt x="20" y="816"/>
                  <a:pt x="40" y="720"/>
                  <a:pt x="96" y="624"/>
                </a:cubicBezTo>
                <a:cubicBezTo>
                  <a:pt x="152" y="528"/>
                  <a:pt x="248" y="416"/>
                  <a:pt x="336" y="336"/>
                </a:cubicBezTo>
                <a:cubicBezTo>
                  <a:pt x="424" y="256"/>
                  <a:pt x="520" y="200"/>
                  <a:pt x="624" y="144"/>
                </a:cubicBezTo>
                <a:cubicBezTo>
                  <a:pt x="728" y="88"/>
                  <a:pt x="904" y="24"/>
                  <a:pt x="960" y="0"/>
                </a:cubicBezTo>
              </a:path>
            </a:pathLst>
          </a:custGeom>
          <a:noFill/>
          <a:ln w="15875">
            <a:solidFill>
              <a:schemeClr val="tx1"/>
            </a:solidFill>
            <a:miter lim="800000"/>
            <a:headEnd type="none" w="sm" len="sm"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Line 9"/>
          <p:cNvSpPr>
            <a:spLocks noChangeShapeType="1"/>
          </p:cNvSpPr>
          <p:nvPr/>
        </p:nvSpPr>
        <p:spPr bwMode="auto">
          <a:xfrm flipV="1">
            <a:off x="5519177" y="2757835"/>
            <a:ext cx="2133600" cy="1981200"/>
          </a:xfrm>
          <a:prstGeom prst="line">
            <a:avLst/>
          </a:prstGeom>
          <a:noFill/>
          <a:ln w="15875">
            <a:solidFill>
              <a:schemeClr val="tx1"/>
            </a:solidFill>
            <a:miter lim="800000"/>
            <a:headEnd type="none" w="sm" len="sm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35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772742"/>
              </p:ext>
            </p:extLst>
          </p:nvPr>
        </p:nvGraphicFramePr>
        <p:xfrm>
          <a:off x="7908365" y="5216873"/>
          <a:ext cx="909637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29" name="Equation" r:id="rId3" imgW="545626" imgH="203024" progId="">
                  <p:embed/>
                </p:oleObj>
              </mc:Choice>
              <mc:Fallback>
                <p:oleObj name="Equation" r:id="rId3" imgW="545626" imgH="203024" progId="">
                  <p:embed/>
                  <p:pic>
                    <p:nvPicPr>
                      <p:cNvPr id="0" name="Picture 2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8365" y="5216873"/>
                        <a:ext cx="909637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97682"/>
              </p:ext>
            </p:extLst>
          </p:nvPr>
        </p:nvGraphicFramePr>
        <p:xfrm>
          <a:off x="4925452" y="2300635"/>
          <a:ext cx="15589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0" name="Equation" r:id="rId5" imgW="838200" imgH="228600" progId="">
                  <p:embed/>
                </p:oleObj>
              </mc:Choice>
              <mc:Fallback>
                <p:oleObj name="Equation" r:id="rId5" imgW="838200" imgH="228600" progId="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5452" y="2300635"/>
                        <a:ext cx="1558925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Line 16"/>
          <p:cNvSpPr>
            <a:spLocks noChangeShapeType="1"/>
          </p:cNvSpPr>
          <p:nvPr/>
        </p:nvSpPr>
        <p:spPr bwMode="auto">
          <a:xfrm flipH="1" flipV="1">
            <a:off x="6052577" y="4205635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356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889697"/>
              </p:ext>
            </p:extLst>
          </p:nvPr>
        </p:nvGraphicFramePr>
        <p:xfrm>
          <a:off x="5214377" y="4586635"/>
          <a:ext cx="2619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1" name="Equation" r:id="rId7" imgW="152334" imgH="241195" progId="">
                  <p:embed/>
                </p:oleObj>
              </mc:Choice>
              <mc:Fallback>
                <p:oleObj name="Equation" r:id="rId7" imgW="152334" imgH="241195" progId="">
                  <p:embed/>
                  <p:pic>
                    <p:nvPicPr>
                      <p:cNvPr id="0" name="Picture 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377" y="4586635"/>
                        <a:ext cx="261938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316384"/>
              </p:ext>
            </p:extLst>
          </p:nvPr>
        </p:nvGraphicFramePr>
        <p:xfrm>
          <a:off x="6527240" y="4445318"/>
          <a:ext cx="210185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2" name="Equation" r:id="rId9" imgW="1269720" imgH="203040" progId="">
                  <p:embed/>
                </p:oleObj>
              </mc:Choice>
              <mc:Fallback>
                <p:oleObj name="Equation" r:id="rId9" imgW="1269720" imgH="203040" progId="">
                  <p:embed/>
                  <p:pic>
                    <p:nvPicPr>
                      <p:cNvPr id="0" name="Picture 2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240" y="4445318"/>
                        <a:ext cx="2101850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Text Box 23"/>
          <p:cNvSpPr txBox="1">
            <a:spLocks noChangeArrowheads="1"/>
          </p:cNvSpPr>
          <p:nvPr/>
        </p:nvSpPr>
        <p:spPr bwMode="auto">
          <a:xfrm>
            <a:off x="6433577" y="2681635"/>
            <a:ext cx="609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r>
              <a:rPr lang="en-US" sz="8000"/>
              <a:t>.</a:t>
            </a:r>
          </a:p>
        </p:txBody>
      </p:sp>
      <p:sp>
        <p:nvSpPr>
          <p:cNvPr id="23564" name="Text Box 26"/>
          <p:cNvSpPr txBox="1">
            <a:spLocks noChangeArrowheads="1"/>
          </p:cNvSpPr>
          <p:nvPr/>
        </p:nvSpPr>
        <p:spPr bwMode="auto">
          <a:xfrm>
            <a:off x="241904" y="295269"/>
            <a:ext cx="88331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r>
              <a:rPr lang="en-US" sz="3000" b="1" dirty="0">
                <a:solidFill>
                  <a:srgbClr val="000099"/>
                </a:solidFill>
                <a:latin typeface="Arial" charset="0"/>
                <a:cs typeface="Arial" charset="0"/>
              </a:rPr>
              <a:t>2</a:t>
            </a:r>
            <a:r>
              <a:rPr lang="en-US" sz="30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. POST-MODERN PORTFOLIO OPTIMIZATION</a:t>
            </a:r>
            <a:endParaRPr lang="en-US" sz="3000" b="1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23566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067021"/>
              </p:ext>
            </p:extLst>
          </p:nvPr>
        </p:nvGraphicFramePr>
        <p:xfrm>
          <a:off x="799066" y="2681635"/>
          <a:ext cx="31845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3" name="Equation" r:id="rId11" imgW="1574800" imgH="254000" progId="">
                  <p:embed/>
                </p:oleObj>
              </mc:Choice>
              <mc:Fallback>
                <p:oleObj name="Equation" r:id="rId11" imgW="1574800" imgH="254000" progId="">
                  <p:embed/>
                  <p:pic>
                    <p:nvPicPr>
                      <p:cNvPr id="0" name="Picture 3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066" y="2681635"/>
                        <a:ext cx="318452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252781"/>
              </p:ext>
            </p:extLst>
          </p:nvPr>
        </p:nvGraphicFramePr>
        <p:xfrm>
          <a:off x="5900177" y="3062635"/>
          <a:ext cx="482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4" name="Equation" r:id="rId13" imgW="241091" imgH="177646" progId="">
                  <p:embed/>
                </p:oleObj>
              </mc:Choice>
              <mc:Fallback>
                <p:oleObj name="Equation" r:id="rId13" imgW="241091" imgH="177646" progId="">
                  <p:embed/>
                  <p:pic>
                    <p:nvPicPr>
                      <p:cNvPr id="0" name="Picture 3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177" y="3062635"/>
                        <a:ext cx="4826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6204977" y="3443635"/>
            <a:ext cx="381000" cy="152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Rectangle 6"/>
          <p:cNvSpPr txBox="1">
            <a:spLocks noChangeArrowheads="1"/>
          </p:cNvSpPr>
          <p:nvPr/>
        </p:nvSpPr>
        <p:spPr bwMode="auto">
          <a:xfrm>
            <a:off x="69342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algn="r"/>
            <a:fld id="{22235D09-6F0A-436D-8A8F-866F9B3510FF}" type="slidenum">
              <a:rPr lang="en-US" sz="1400" b="1">
                <a:latin typeface="Times New Roman" pitchFamily="18" charset="0"/>
              </a:rPr>
              <a:pPr algn="r"/>
              <a:t>7</a:t>
            </a:fld>
            <a:endParaRPr lang="en-US" sz="1400" b="1">
              <a:latin typeface="Times New Roman" pitchFamily="18" charset="0"/>
            </a:endParaRPr>
          </a:p>
        </p:txBody>
      </p:sp>
      <p:graphicFrame>
        <p:nvGraphicFramePr>
          <p:cNvPr id="2357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187392"/>
              </p:ext>
            </p:extLst>
          </p:nvPr>
        </p:nvGraphicFramePr>
        <p:xfrm>
          <a:off x="846715" y="4205635"/>
          <a:ext cx="30337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5" name="Equation" r:id="rId15" imgW="1562040" imgH="431640" progId="">
                  <p:embed/>
                </p:oleObj>
              </mc:Choice>
              <mc:Fallback>
                <p:oleObj name="Equation" r:id="rId15" imgW="1562040" imgH="431640" progId="">
                  <p:embed/>
                  <p:pic>
                    <p:nvPicPr>
                      <p:cNvPr id="0" name="Picture 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715" y="4205635"/>
                        <a:ext cx="30337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923525" y="5433536"/>
            <a:ext cx="23975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r>
              <a:rPr lang="en-US" sz="2000" dirty="0" smtClean="0"/>
              <a:t>Martin et. al. (2003)</a:t>
            </a:r>
            <a:endParaRPr lang="en-US" sz="2000" dirty="0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654689" y="1708626"/>
            <a:ext cx="4109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r>
              <a:rPr lang="en-US" sz="2000" dirty="0" err="1" smtClean="0"/>
              <a:t>Rockafellar</a:t>
            </a:r>
            <a:r>
              <a:rPr lang="en-US" sz="2000" dirty="0" smtClean="0"/>
              <a:t> and </a:t>
            </a:r>
            <a:r>
              <a:rPr lang="en-US" sz="2000" dirty="0" err="1" smtClean="0"/>
              <a:t>Uryasev</a:t>
            </a:r>
            <a:r>
              <a:rPr lang="en-US" sz="2000" dirty="0" smtClean="0"/>
              <a:t> (2000)</a:t>
            </a:r>
            <a:endParaRPr lang="en-US" sz="2000" dirty="0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654688" y="1106400"/>
            <a:ext cx="84203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r>
              <a:rPr lang="en-US" b="1" dirty="0" smtClean="0">
                <a:latin typeface="Arial" charset="0"/>
                <a:cs typeface="Arial" charset="0"/>
              </a:rPr>
              <a:t>Mean-</a:t>
            </a:r>
            <a:r>
              <a:rPr lang="en-US" b="1" dirty="0" err="1" smtClean="0">
                <a:latin typeface="Arial" charset="0"/>
                <a:cs typeface="Arial" charset="0"/>
              </a:rPr>
              <a:t>vs</a:t>
            </a:r>
            <a:r>
              <a:rPr lang="en-US" b="1" dirty="0" smtClean="0">
                <a:latin typeface="Arial" charset="0"/>
                <a:cs typeface="Arial" charset="0"/>
              </a:rPr>
              <a:t>-ETL Optimization (Current leading choice) </a:t>
            </a:r>
            <a:endParaRPr lang="en-US" b="1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33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/>
      <p:bldP spid="23560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fld id="{6EB35144-744A-4987-B47F-16CC61550BA3}" type="slidenum">
              <a:rPr lang="en-US" sz="1200" smtClean="0">
                <a:latin typeface="Arial" charset="0"/>
                <a:cs typeface="Arial" charset="0"/>
              </a:rPr>
              <a:pPr/>
              <a:t>8</a:t>
            </a:fld>
            <a:endParaRPr lang="en-US" sz="1200" smtClean="0">
              <a:latin typeface="Arial" charset="0"/>
              <a:cs typeface="Arial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345980" y="228599"/>
            <a:ext cx="5530320" cy="639763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sz="3200" b="1" kern="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Choice of Tail Probability </a:t>
            </a:r>
            <a:endParaRPr lang="en-US" sz="3200" b="1" kern="0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168" y="784383"/>
            <a:ext cx="6107773" cy="4692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343400" y="1676400"/>
            <a:ext cx="2819400" cy="3048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sz="1800" kern="0" dirty="0" smtClean="0">
                <a:latin typeface="+mj-lt"/>
                <a:ea typeface="+mj-ea"/>
                <a:cs typeface="+mj-cs"/>
              </a:rPr>
              <a:t>Martin and Zhang (2008)</a:t>
            </a:r>
            <a:endParaRPr lang="en-US" sz="1800" kern="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153955" y="5387655"/>
            <a:ext cx="779802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sz="1800" b="1" kern="0" dirty="0">
                <a:latin typeface="Arial" pitchFamily="34" charset="0"/>
                <a:ea typeface="+mj-ea"/>
                <a:cs typeface="Arial" pitchFamily="34" charset="0"/>
              </a:rPr>
              <a:t>Guidance:   </a:t>
            </a:r>
            <a:r>
              <a:rPr lang="en-US" sz="1800" kern="0" dirty="0">
                <a:latin typeface="Arial" pitchFamily="34" charset="0"/>
                <a:ea typeface="+mj-ea"/>
                <a:cs typeface="Arial" pitchFamily="34" charset="0"/>
              </a:rPr>
              <a:t>D</a:t>
            </a:r>
            <a:r>
              <a:rPr lang="en-US" sz="1800" kern="0" dirty="0" smtClean="0">
                <a:latin typeface="Arial" pitchFamily="34" charset="0"/>
                <a:ea typeface="+mj-ea"/>
                <a:cs typeface="Arial" pitchFamily="34" charset="0"/>
              </a:rPr>
              <a:t>o </a:t>
            </a:r>
            <a:r>
              <a:rPr lang="en-US" sz="1800" kern="0" dirty="0">
                <a:latin typeface="Arial" pitchFamily="34" charset="0"/>
                <a:ea typeface="+mj-ea"/>
                <a:cs typeface="Arial" pitchFamily="34" charset="0"/>
              </a:rPr>
              <a:t>not go too far into the tail, </a:t>
            </a:r>
            <a:r>
              <a:rPr lang="en-US" sz="1800" kern="0" dirty="0" smtClean="0">
                <a:latin typeface="Arial" pitchFamily="34" charset="0"/>
                <a:ea typeface="+mj-ea"/>
                <a:cs typeface="Arial" pitchFamily="34" charset="0"/>
              </a:rPr>
              <a:t>p not less than .05 to be safe!</a:t>
            </a:r>
          </a:p>
          <a:p>
            <a:pPr eaLnBrk="1" hangingPunct="1">
              <a:defRPr/>
            </a:pPr>
            <a:endParaRPr lang="en-US" sz="800" kern="0" dirty="0" smtClean="0">
              <a:latin typeface="Arial" pitchFamily="34" charset="0"/>
              <a:ea typeface="+mj-ea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1800" b="1" kern="0" dirty="0" smtClean="0">
                <a:latin typeface="Arial" pitchFamily="34" charset="0"/>
                <a:ea typeface="+mj-ea"/>
                <a:cs typeface="Arial" pitchFamily="34" charset="0"/>
              </a:rPr>
              <a:t>Note</a:t>
            </a:r>
            <a:r>
              <a:rPr lang="en-US" sz="1800" kern="0" dirty="0" smtClean="0">
                <a:latin typeface="Arial" pitchFamily="34" charset="0"/>
                <a:ea typeface="+mj-ea"/>
                <a:cs typeface="Arial" pitchFamily="34" charset="0"/>
              </a:rPr>
              <a:t>: The above large-sample results are quite accurate for finite sample sizes down to T = 40 for p = .05 and </a:t>
            </a:r>
            <a:r>
              <a:rPr lang="en-US" sz="1800" kern="0" dirty="0" err="1" smtClean="0">
                <a:latin typeface="Arial" pitchFamily="34" charset="0"/>
                <a:ea typeface="+mj-ea"/>
                <a:cs typeface="Arial" pitchFamily="34" charset="0"/>
              </a:rPr>
              <a:t>df</a:t>
            </a:r>
            <a:r>
              <a:rPr lang="en-US" sz="1800" kern="0" dirty="0" smtClean="0">
                <a:latin typeface="Arial" pitchFamily="34" charset="0"/>
                <a:ea typeface="+mj-ea"/>
                <a:cs typeface="Arial" pitchFamily="34" charset="0"/>
              </a:rPr>
              <a:t>     5 (not terrible at </a:t>
            </a:r>
            <a:r>
              <a:rPr lang="en-US" sz="1800" kern="0" dirty="0" err="1" smtClean="0">
                <a:latin typeface="Arial" pitchFamily="34" charset="0"/>
                <a:ea typeface="+mj-ea"/>
                <a:cs typeface="Arial" pitchFamily="34" charset="0"/>
              </a:rPr>
              <a:t>df</a:t>
            </a:r>
            <a:r>
              <a:rPr lang="en-US" sz="1800" kern="0" dirty="0" smtClean="0">
                <a:latin typeface="Arial" pitchFamily="34" charset="0"/>
                <a:ea typeface="+mj-ea"/>
                <a:cs typeface="Arial" pitchFamily="34" charset="0"/>
              </a:rPr>
              <a:t> = 3).</a:t>
            </a:r>
            <a:endParaRPr lang="en-US" sz="1800" kern="0" dirty="0">
              <a:latin typeface="Arial" pitchFamily="34" charset="0"/>
              <a:ea typeface="+mj-ea"/>
              <a:cs typeface="Arial" pitchFamily="34" charset="0"/>
            </a:endParaRPr>
          </a:p>
          <a:p>
            <a:pPr eaLnBrk="1" hangingPunct="1">
              <a:defRPr/>
            </a:pPr>
            <a:endParaRPr lang="en-US" sz="2000" kern="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124371"/>
              </p:ext>
            </p:extLst>
          </p:nvPr>
        </p:nvGraphicFramePr>
        <p:xfrm>
          <a:off x="5186480" y="6117350"/>
          <a:ext cx="229515" cy="280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Equation" r:id="rId4" imgW="114120" imgH="139680" progId="">
                  <p:embed/>
                </p:oleObj>
              </mc:Choice>
              <mc:Fallback>
                <p:oleObj name="Equation" r:id="rId4" imgW="114120" imgH="13968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480" y="6117350"/>
                        <a:ext cx="229515" cy="2805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690" y="1009485"/>
            <a:ext cx="8033940" cy="4839030"/>
          </a:xfrm>
        </p:spPr>
        <p:txBody>
          <a:bodyPr/>
          <a:lstStyle/>
          <a:p>
            <a:r>
              <a:rPr lang="en-US" dirty="0" smtClean="0"/>
              <a:t>Hedge Fund Universe</a:t>
            </a:r>
          </a:p>
          <a:p>
            <a:pPr lvl="1"/>
            <a:endParaRPr lang="en-US" sz="400" dirty="0" smtClean="0"/>
          </a:p>
          <a:p>
            <a:pPr lvl="1"/>
            <a:r>
              <a:rPr lang="en-US" sz="2200" dirty="0" smtClean="0"/>
              <a:t>379 hedge funds selected from </a:t>
            </a:r>
            <a:r>
              <a:rPr lang="en-US" sz="2200" b="1" dirty="0" smtClean="0"/>
              <a:t>hedgefund.net*</a:t>
            </a:r>
          </a:p>
          <a:p>
            <a:pPr lvl="1"/>
            <a:r>
              <a:rPr lang="en-US" sz="2200" dirty="0" smtClean="0"/>
              <a:t>Monthly returns  12/1991 to 11/2009</a:t>
            </a:r>
          </a:p>
          <a:p>
            <a:endParaRPr lang="en-US" sz="1200" dirty="0" smtClean="0"/>
          </a:p>
          <a:p>
            <a:r>
              <a:rPr lang="en-US" dirty="0" smtClean="0"/>
              <a:t>Portfolios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100 randomly selected with 20 hedge funds each</a:t>
            </a:r>
          </a:p>
          <a:p>
            <a:endParaRPr lang="en-US" sz="1200" dirty="0" smtClean="0"/>
          </a:p>
          <a:p>
            <a:r>
              <a:rPr lang="en-US" dirty="0" smtClean="0"/>
              <a:t>Portfolio optimization</a:t>
            </a:r>
          </a:p>
          <a:p>
            <a:pPr lvl="1"/>
            <a:endParaRPr lang="en-US" sz="400" dirty="0" smtClean="0"/>
          </a:p>
          <a:p>
            <a:pPr lvl="1"/>
            <a:r>
              <a:rPr lang="en-US" sz="2200" dirty="0" smtClean="0"/>
              <a:t>Minimum </a:t>
            </a:r>
            <a:r>
              <a:rPr lang="en-US" sz="2200" dirty="0" err="1" smtClean="0"/>
              <a:t>VoL</a:t>
            </a:r>
            <a:endParaRPr lang="en-US" sz="2200" dirty="0" smtClean="0"/>
          </a:p>
          <a:p>
            <a:pPr lvl="1"/>
            <a:r>
              <a:rPr lang="en-US" sz="2200" dirty="0" smtClean="0"/>
              <a:t>Minimum ETL with 5% tail probability</a:t>
            </a:r>
          </a:p>
          <a:p>
            <a:pPr lvl="1"/>
            <a:r>
              <a:rPr lang="en-US" sz="2200" dirty="0" smtClean="0"/>
              <a:t>Monthly rebalancing on 5 years of returns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EF6F3C-5166-4F49-9D46-0451A8C65A0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517119" y="279789"/>
            <a:ext cx="77537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r>
              <a:rPr lang="en-US" sz="32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Fund-of-Hedge Funds Example</a:t>
            </a:r>
            <a:endParaRPr lang="en-US" sz="3200" b="1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9905" y="5955035"/>
            <a:ext cx="512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* </a:t>
            </a:r>
            <a:r>
              <a:rPr lang="en-US" sz="1800" dirty="0"/>
              <a:t>T</a:t>
            </a:r>
            <a:r>
              <a:rPr lang="en-US" sz="1800" dirty="0" smtClean="0"/>
              <a:t>hanks to </a:t>
            </a:r>
            <a:r>
              <a:rPr lang="en-US" sz="1800" b="1" dirty="0" smtClean="0"/>
              <a:t>hedgefund.net</a:t>
            </a:r>
            <a:r>
              <a:rPr lang="en-US" sz="1800" dirty="0" smtClean="0"/>
              <a:t> for providing the data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6909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c.1">
  <a:themeElements>
    <a:clrScheme name="lec.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ec.1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miter lim="800000"/>
          <a:headEnd type="none" w="sm" len="sm"/>
          <a:tailEnd type="stealth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miter lim="800000"/>
          <a:headEnd type="none" w="sm" len="sm"/>
          <a:tailEnd type="stealth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lnDef>
  </a:objectDefaults>
  <a:extraClrSchemeLst>
    <a:extraClrScheme>
      <a:clrScheme name="lec.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.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.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.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.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.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.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D:\doug\Stat390\Lectures\lec.1.ppt</Template>
  <TotalTime>14102</TotalTime>
  <Words>1255</Words>
  <Application>Microsoft Office PowerPoint</Application>
  <PresentationFormat>On-screen Show (4:3)</PresentationFormat>
  <Paragraphs>380</Paragraphs>
  <Slides>38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lec.1</vt:lpstr>
      <vt:lpstr>Equation</vt:lpstr>
      <vt:lpstr>Worksheet</vt:lpstr>
      <vt:lpstr>TAIL RISK BUDGETING</vt:lpstr>
      <vt:lpstr>Outline</vt:lpstr>
      <vt:lpstr>1. Volatility Risk Budgeting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 TAIL RISK BUDGETING</vt:lpstr>
      <vt:lpstr>ETL Risk Decomposition</vt:lpstr>
      <vt:lpstr>MCETL vs. MCVOL Diagnostic Plot (Cognity*)</vt:lpstr>
      <vt:lpstr>Reason for Differences (Cognity)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 FACTOR MODEL MONTE CARLO</vt:lpstr>
      <vt:lpstr>PowerPoint Presentation</vt:lpstr>
      <vt:lpstr>PowerPoint Presentation</vt:lpstr>
      <vt:lpstr>PowerPoint Presentation</vt:lpstr>
      <vt:lpstr>Hedge Fund and Single Risk Factor</vt:lpstr>
      <vt:lpstr>Risk Estimates and Bootstrap S.E.’s</vt:lpstr>
      <vt:lpstr>PowerPoint Presentation</vt:lpstr>
      <vt:lpstr>Risk Estimates and Bootstrap S.E.’s</vt:lpstr>
      <vt:lpstr>PowerPoint Presentation</vt:lpstr>
      <vt:lpstr>MULTI-FACTOR MODELS FOR FMMC</vt:lpstr>
      <vt:lpstr>PowerPoint Presentation</vt:lpstr>
      <vt:lpstr>PowerPoint Presentation</vt:lpstr>
      <vt:lpstr>PowerPoint Presentation</vt:lpstr>
      <vt:lpstr>5. MPT INERTIA</vt:lpstr>
      <vt:lpstr>PowerPoint Presentation</vt:lpstr>
      <vt:lpstr>SAMPLE R CODE</vt:lpstr>
      <vt:lpstr>Robust FM Fit: R package “robust”</vt:lpstr>
      <vt:lpstr>Subset Model</vt:lpstr>
      <vt:lpstr>Simulate returns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REGRESSION  IN S-PLUS</dc:title>
  <dc:creator>Doug Martin</dc:creator>
  <cp:lastModifiedBy>Doug</cp:lastModifiedBy>
  <cp:revision>385</cp:revision>
  <cp:lastPrinted>2000-08-07T18:06:59Z</cp:lastPrinted>
  <dcterms:created xsi:type="dcterms:W3CDTF">1997-10-27T06:33:32Z</dcterms:created>
  <dcterms:modified xsi:type="dcterms:W3CDTF">2011-04-30T13:51:15Z</dcterms:modified>
</cp:coreProperties>
</file>