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70" r:id="rId5"/>
    <p:sldId id="271" r:id="rId6"/>
    <p:sldId id="336" r:id="rId7"/>
    <p:sldId id="306" r:id="rId8"/>
    <p:sldId id="305" r:id="rId9"/>
    <p:sldId id="285" r:id="rId10"/>
    <p:sldId id="286" r:id="rId11"/>
    <p:sldId id="308" r:id="rId12"/>
    <p:sldId id="265" r:id="rId13"/>
    <p:sldId id="283" r:id="rId14"/>
    <p:sldId id="302" r:id="rId15"/>
    <p:sldId id="310" r:id="rId16"/>
    <p:sldId id="313" r:id="rId17"/>
    <p:sldId id="312" r:id="rId18"/>
    <p:sldId id="311" r:id="rId19"/>
    <p:sldId id="315" r:id="rId20"/>
    <p:sldId id="316" r:id="rId21"/>
    <p:sldId id="317" r:id="rId22"/>
    <p:sldId id="329" r:id="rId23"/>
    <p:sldId id="330" r:id="rId24"/>
    <p:sldId id="296" r:id="rId25"/>
    <p:sldId id="321" r:id="rId26"/>
    <p:sldId id="322" r:id="rId27"/>
    <p:sldId id="323" r:id="rId28"/>
    <p:sldId id="331" r:id="rId29"/>
    <p:sldId id="324" r:id="rId30"/>
    <p:sldId id="328" r:id="rId31"/>
    <p:sldId id="332" r:id="rId32"/>
    <p:sldId id="335" r:id="rId33"/>
    <p:sldId id="320" r:id="rId34"/>
    <p:sldId id="318" r:id="rId35"/>
    <p:sldId id="319" r:id="rId36"/>
    <p:sldId id="325" r:id="rId37"/>
    <p:sldId id="326" r:id="rId38"/>
    <p:sldId id="327" r:id="rId39"/>
    <p:sldId id="333" r:id="rId40"/>
    <p:sldId id="33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FC9"/>
    <a:srgbClr val="FCFEA0"/>
    <a:srgbClr val="DDF3EA"/>
    <a:srgbClr val="AFDDFF"/>
    <a:srgbClr val="659A2A"/>
    <a:srgbClr val="99FF66"/>
    <a:srgbClr val="028418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1798" autoAdjust="0"/>
  </p:normalViewPr>
  <p:slideViewPr>
    <p:cSldViewPr snapToGrid="0">
      <p:cViewPr varScale="1">
        <p:scale>
          <a:sx n="76" d="100"/>
          <a:sy n="76" d="100"/>
        </p:scale>
        <p:origin x="-8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2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388AD-D5EC-40D1-87A5-025D40F8A9C2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7612-B806-446D-94FD-C81DC363F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3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4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5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5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7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68288"/>
            <a:ext cx="2001838" cy="5749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268288"/>
            <a:ext cx="5853112" cy="5749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FC2A-98F6-4D1E-B7AF-764F656B2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E326-7D1C-4647-9915-9C7B674B1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A08BF-F925-4C58-B6ED-E0D9184F9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88C79-A626-42A6-AADE-C1AC52D7D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CD57-30D9-450A-9932-D8DAE0BAD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C45F6-4199-4A0F-9A4B-D3ED8194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01C5-654A-454B-89FE-D354D79F6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E682-8839-4AB6-9AFF-2AA90C1CE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7E74F-7A02-4BE0-8C20-3F62F42A3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4B776-0740-4990-B9C2-C9538485D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5813" cy="5138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8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B346-D346-4768-A476-747A7D21F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370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F2E1E-EEEE-463E-827E-52F2A3654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2712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4300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9412" cy="426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6AE46B4B-148E-4C02-A218-F73966B2DAEB}" type="datetimeFigureOut">
              <a:rPr lang="en-US" smtClean="0"/>
              <a:pPr/>
              <a:t>4/30/2011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8288"/>
            <a:ext cx="7999413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08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6415608F-4AFF-441B-B17C-DA40D330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Solutions from </a:t>
            </a: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OneTick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002060"/>
                </a:solidFill>
              </a:rPr>
              <a:t>and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28418"/>
                </a:solidFill>
              </a:rPr>
              <a:t>R</a:t>
            </a:r>
            <a:br>
              <a:rPr lang="en-US" sz="4000" b="1" dirty="0">
                <a:solidFill>
                  <a:srgbClr val="028418"/>
                </a:solidFill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1762"/>
            <a:ext cx="6400800" cy="17526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Portfolio &amp; Risk Analytics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Business Cases</a:t>
            </a:r>
            <a:endParaRPr lang="en-US" sz="2800" b="1" dirty="0">
              <a:solidFill>
                <a:srgbClr val="0284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8496" y="5235388"/>
            <a:ext cx="720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Maria Belianina, Ph.D.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Director, Pre-Sales Engineering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150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is </a:t>
            </a:r>
            <a:r>
              <a:rPr lang="en-US" sz="2800" b="1" dirty="0">
                <a:solidFill>
                  <a:srgbClr val="0070C0"/>
                </a:solidFill>
              </a:rPr>
              <a:t>OneTick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Analytics + Financial Reference Data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4294967295"/>
          </p:nvPr>
        </p:nvSpPr>
        <p:spPr>
          <a:xfrm>
            <a:off x="673767" y="1949716"/>
            <a:ext cx="7640053" cy="45112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Symbol Name History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Name changes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Continuous contracts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Symbology Mapping </a:t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across databases </a:t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(e.g., CUSIP to SEDOL)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Corporate Actions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Splits, dividends, etc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Continuous Contracts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E.g. query “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ES**”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futures as one contract: “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ES”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Currency Conversion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With monthly, daily or intraday exchange rates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Market, Exchange &amp; Symbol Calendars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3037" lvl="1" indent="0"/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138" y="1376025"/>
            <a:ext cx="8265694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Functionality that </a:t>
            </a:r>
            <a:r>
              <a:rPr lang="en-US" sz="2400" b="1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</a:t>
            </a:r>
            <a:r>
              <a:rPr lang="en-US" sz="24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* mixed </a:t>
            </a: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analytics: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6367" y="2046962"/>
            <a:ext cx="4052464" cy="215443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* Note: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Market data is stored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    “as is”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Reference data is stored separately and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can be </a:t>
            </a:r>
            <a:r>
              <a:rPr lang="en-US" dirty="0" smtClean="0">
                <a:solidFill>
                  <a:srgbClr val="002060"/>
                </a:solidFill>
              </a:rPr>
              <a:t>applied as needed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000" b="1" dirty="0">
                <a:solidFill>
                  <a:srgbClr val="0070C0"/>
                </a:solidFill>
              </a:rPr>
              <a:t>OneTick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: GUI Analytics 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sz="3000" b="1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endParaRPr lang="en-US" sz="30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pic>
        <p:nvPicPr>
          <p:cNvPr id="4" name="Content Placeholder 3" descr="ac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547" y="905490"/>
            <a:ext cx="5516005" cy="5806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259258" y="905490"/>
            <a:ext cx="1367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Query Example: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functions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1419" y="4183347"/>
            <a:ext cx="5156048" cy="95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18964" y="3280987"/>
            <a:ext cx="3708467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rgbClr val="00B050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0C0"/>
                </a:solidFill>
              </a:defRPr>
            </a:lvl1pPr>
          </a:lstStyle>
          <a:p>
            <a:pPr marL="285750" indent="-285750" algn="l">
              <a:buFont typeface="Wingdings" pitchFamily="2" charset="2"/>
              <a:buChar char="ü"/>
            </a:pPr>
            <a:r>
              <a:rPr lang="en-US" sz="1400" b="0" dirty="0"/>
              <a:t>Create </a:t>
            </a:r>
            <a:r>
              <a:rPr lang="en-US" sz="1400" dirty="0"/>
              <a:t>running (a.k.a. sliding)</a:t>
            </a:r>
            <a:r>
              <a:rPr lang="en-US" sz="1400" b="0" dirty="0"/>
              <a:t> aggregation of 32 ticks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400" dirty="0"/>
              <a:t>Call </a:t>
            </a:r>
            <a:r>
              <a:rPr lang="en-US" sz="1400" dirty="0">
                <a:solidFill>
                  <a:srgbClr val="00B050"/>
                </a:solidFill>
              </a:rPr>
              <a:t>R function acf(…)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dirty="0"/>
              <a:t>for each sliding group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400" dirty="0"/>
              <a:t>Pass values </a:t>
            </a:r>
            <a:r>
              <a:rPr lang="en-US" sz="1400" b="0" dirty="0"/>
              <a:t>of MID and </a:t>
            </a:r>
            <a:r>
              <a:rPr lang="en-US" sz="1400" b="0" dirty="0" smtClean="0"/>
              <a:t>LAG</a:t>
            </a: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 smtClean="0"/>
              <a:t>from tick fields or query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5527" y="5342514"/>
            <a:ext cx="2390422" cy="61555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0C0"/>
                </a:solidFill>
              </a:defRPr>
            </a:lvl1pPr>
          </a:lstStyle>
          <a:p>
            <a:pPr marL="285750" indent="-285750" algn="l">
              <a:buFont typeface="Wingdings" pitchFamily="2" charset="2"/>
              <a:buChar char="ü"/>
            </a:pPr>
            <a:r>
              <a:rPr lang="en-US" sz="1400" b="0" dirty="0" smtClean="0"/>
              <a:t>Process the results of </a:t>
            </a:r>
            <a:br>
              <a:rPr lang="en-US" sz="1400" b="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R function </a:t>
            </a:r>
            <a:r>
              <a:rPr lang="en-US" sz="1400" b="0" dirty="0" smtClean="0"/>
              <a:t>output</a:t>
            </a:r>
            <a:endParaRPr lang="en-US" sz="1400" b="0" dirty="0"/>
          </a:p>
        </p:txBody>
      </p:sp>
      <p:cxnSp>
        <p:nvCxnSpPr>
          <p:cNvPr id="5" name="Straight Arrow Connector 4"/>
          <p:cNvCxnSpPr>
            <a:endCxn id="8" idx="7"/>
          </p:cNvCxnSpPr>
          <p:nvPr/>
        </p:nvCxnSpPr>
        <p:spPr bwMode="auto">
          <a:xfrm flipH="1">
            <a:off x="4788377" y="3917244"/>
            <a:ext cx="430588" cy="30648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 bwMode="auto">
          <a:xfrm>
            <a:off x="4470400" y="4183347"/>
            <a:ext cx="372533" cy="2757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5739024" y="5994163"/>
            <a:ext cx="300790" cy="473631"/>
          </a:xfrm>
          <a:prstGeom prst="down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en-US" sz="1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0012"/>
            <a:ext cx="7999413" cy="8301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System Integration: </a:t>
            </a:r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and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28418"/>
                </a:solidFill>
                <a:latin typeface="Arial Black" pitchFamily="34" charset="0"/>
              </a:rPr>
              <a:t>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8525"/>
              </p:ext>
            </p:extLst>
          </p:nvPr>
        </p:nvGraphicFramePr>
        <p:xfrm>
          <a:off x="425004" y="838827"/>
          <a:ext cx="8315457" cy="492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72"/>
                <a:gridCol w="3631842"/>
                <a:gridCol w="3691943"/>
              </a:tblGrid>
              <a:tr h="415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 Black" pitchFamily="34" charset="0"/>
                          <a:cs typeface="Arial" pitchFamily="34" charset="0"/>
                        </a:rPr>
                        <a:t>OneTick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allows to: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allows to: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271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If YOU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work in</a:t>
                      </a: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rial Black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16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lnSpc>
                          <a:spcPct val="100000"/>
                        </a:lnSpc>
                      </a:pPr>
                      <a:r>
                        <a:rPr lang="en-US" sz="17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r>
                        <a:rPr lang="en-US" sz="1700" b="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compressed fast access data</a:t>
                      </a:r>
                    </a:p>
                    <a:p>
                      <a:pPr marL="231775" indent="-231775">
                        <a:lnSpc>
                          <a:spcPct val="100000"/>
                        </a:lnSpc>
                      </a:pPr>
                      <a:r>
                        <a:rPr lang="en-US" sz="17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Pre-process data:</a:t>
                      </a:r>
                    </a:p>
                    <a:p>
                      <a:pPr marL="231775" indent="-231775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Normalize and clean </a:t>
                      </a:r>
                    </a:p>
                    <a:p>
                      <a:pPr marL="231775" indent="-231775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Apply </a:t>
                      </a: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reference</a:t>
                      </a: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data</a:t>
                      </a:r>
                    </a:p>
                    <a:p>
                      <a:pPr marL="231775" indent="-231775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Aggregate,</a:t>
                      </a:r>
                      <a:r>
                        <a:rPr lang="en-US" sz="1600" b="1" u="none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i="0" u="none" baseline="0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1600" b="1" i="0" u="none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ntervalize</a:t>
                      </a:r>
                      <a:r>
                        <a:rPr lang="en-US" sz="1600" b="1" i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600" b="1" i="0" u="none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filter</a:t>
                      </a:r>
                      <a:endParaRPr lang="en-US" sz="1600" b="1" i="0" u="none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31775" indent="-231775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JOIN/MERGE</a:t>
                      </a: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trades </a:t>
                      </a:r>
                      <a:r>
                        <a:rPr lang="en-US" sz="1600" i="1" u="none" dirty="0" err="1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vs</a:t>
                      </a: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order books, news,</a:t>
                      </a:r>
                      <a:r>
                        <a:rPr lang="en-US" sz="1600" u="none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weather reports, etc.</a:t>
                      </a:r>
                      <a:endParaRPr lang="en-US" sz="1600" u="none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31775" indent="-231775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Set query </a:t>
                      </a: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SzPct val="85000"/>
                        <a:buFont typeface="Wingdings" pitchFamily="2" charset="2"/>
                        <a:buNone/>
                      </a:pPr>
                      <a:endParaRPr lang="en-US" sz="1600" b="1" u="none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700" b="1" u="sng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Retrieve OneTick query output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in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 Black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code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via ODBC/OneTick SQL: </a:t>
                      </a:r>
                    </a:p>
                    <a:p>
                      <a:pPr marL="463550" lvl="1" indent="-231775">
                        <a:buClr>
                          <a:srgbClr val="028418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u="non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Call tested OneTick query</a:t>
                      </a:r>
                    </a:p>
                    <a:p>
                      <a:pPr marL="463550" lvl="1" indent="-231775">
                        <a:buClr>
                          <a:srgbClr val="028418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u="non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Pass parameters</a:t>
                      </a:r>
                    </a:p>
                    <a:p>
                      <a:pPr marL="463550" lvl="1" indent="-231775">
                        <a:buClr>
                          <a:srgbClr val="028418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Process results in</a:t>
                      </a: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R as usual</a:t>
                      </a:r>
                    </a:p>
                    <a:p>
                      <a:pPr marL="231775" lvl="1" indent="0">
                        <a:buClr>
                          <a:srgbClr val="028418"/>
                        </a:buClr>
                        <a:buFont typeface="Arial" pitchFamily="34" charset="0"/>
                        <a:buNone/>
                      </a:pPr>
                      <a:r>
                        <a:rPr lang="en-US" sz="1600" b="1" u="none" baseline="0" dirty="0" smtClean="0">
                          <a:solidFill>
                            <a:srgbClr val="00B050"/>
                          </a:solidFill>
                          <a:latin typeface="Arial Black" pitchFamily="34" charset="0"/>
                          <a:cs typeface="Arial" pitchFamily="34" charset="0"/>
                        </a:rPr>
                        <a:t>TIP</a:t>
                      </a:r>
                      <a:r>
                        <a:rPr lang="en-US" sz="1600" u="none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1600" b="1" u="none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Limit amount of data </a:t>
                      </a:r>
                      <a:r>
                        <a:rPr lang="en-US" sz="1600" u="sng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600" u="sng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processed within ODBC and R aggregating &amp; filtering data in OneTick query</a:t>
                      </a:r>
                      <a:endParaRPr lang="en-US" sz="160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1910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If YOU</a:t>
                      </a:r>
                      <a:r>
                        <a:rPr lang="en-US" sz="1600" b="1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work in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0070C0"/>
                          </a:solidFill>
                          <a:latin typeface="Arial Black" pitchFamily="34" charset="0"/>
                          <a:cs typeface="Arial" pitchFamily="34" charset="0"/>
                        </a:rPr>
                        <a:t>OneTick</a:t>
                      </a:r>
                      <a:r>
                        <a:rPr lang="en-US" sz="1400" b="1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GUI</a:t>
                      </a:r>
                      <a:r>
                        <a:rPr lang="en-US" sz="1600" b="1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1600" b="1" dirty="0" smtClean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[Above]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+ </a:t>
                      </a: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any number of OneTick or</a:t>
                      </a:r>
                      <a:r>
                        <a:rPr lang="en-US" sz="1600" b="1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 functions</a:t>
                      </a:r>
                    </a:p>
                    <a:p>
                      <a:pPr marL="231775" marR="0" lvl="1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Call </a:t>
                      </a:r>
                      <a:r>
                        <a:rPr lang="en-US" sz="1600" u="none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separate R functions</a:t>
                      </a:r>
                      <a:r>
                        <a:rPr lang="en-US" sz="1600" u="none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 a </a:t>
                      </a:r>
                      <a:r>
                        <a:rPr lang="en-US" sz="1600" u="none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bucket entry or exit events</a:t>
                      </a:r>
                    </a:p>
                    <a:p>
                      <a:pPr marL="231775" marR="0" lvl="1" indent="-231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 </a:t>
                      </a:r>
                      <a:r>
                        <a:rPr lang="en-US" sz="1600" b="1" u="none" kern="120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historical</a:t>
                      </a:r>
                      <a:r>
                        <a:rPr lang="en-US" sz="1600" u="none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or </a:t>
                      </a:r>
                      <a:r>
                        <a:rPr lang="en-US" sz="1600" b="1" u="none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CEP</a:t>
                      </a:r>
                      <a:r>
                        <a:rPr lang="en-US" sz="1600" u="none" kern="12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queries</a:t>
                      </a:r>
                      <a:endParaRPr lang="en-US" sz="1600" u="none" kern="1200" dirty="0" smtClean="0">
                        <a:solidFill>
                          <a:srgbClr val="0070C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231775" indent="-23177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View</a:t>
                      </a:r>
                      <a:r>
                        <a:rPr lang="en-US" sz="1600" u="none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query results via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GUI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 or API</a:t>
                      </a:r>
                      <a:endParaRPr lang="en-US" sz="160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lvl="1" indent="-22542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Map OneTick fields</a:t>
                      </a:r>
                      <a:r>
                        <a:rPr lang="en-US" sz="1600" u="non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to R input</a:t>
                      </a:r>
                    </a:p>
                    <a:p>
                      <a:pPr marL="749300" lvl="2" indent="-285750">
                        <a:buSzPct val="85000"/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R scalar types or matrices</a:t>
                      </a:r>
                    </a:p>
                    <a:p>
                      <a:pPr marL="231775" lvl="1" indent="-22542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Load required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R libraries</a:t>
                      </a:r>
                    </a:p>
                    <a:p>
                      <a:pPr marL="231775" lvl="1" indent="-22542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Specify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 Black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+mn-lt"/>
                          <a:cs typeface="Arial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 Black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to apply</a:t>
                      </a:r>
                    </a:p>
                    <a:p>
                      <a:pPr marL="231775" lvl="1" indent="-22542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Specify OneTick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aggregation parameters</a:t>
                      </a:r>
                      <a:endParaRPr lang="en-US" sz="1600" b="1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31775" lvl="1" indent="-225425">
                        <a:buSzPct val="85000"/>
                        <a:buFont typeface="Wingdings" pitchFamily="2" charset="2"/>
                        <a:buChar char="ü"/>
                      </a:pPr>
                      <a:r>
                        <a:rPr lang="en-US" sz="1600" b="1" u="non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Map R output back 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to OneTick fields for further OneTick processing</a:t>
                      </a:r>
                      <a:endParaRPr lang="en-US" sz="1600" dirty="0">
                        <a:solidFill>
                          <a:srgbClr val="028418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411" y="5883805"/>
            <a:ext cx="8254652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TIP</a:t>
            </a:r>
            <a:r>
              <a:rPr lang="en-US" b="1" dirty="0" smtClean="0">
                <a:solidFill>
                  <a:srgbClr val="002060"/>
                </a:solidFill>
              </a:rPr>
              <a:t>: Take full advantage of both packages.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Curved Left Arrow 8"/>
          <p:cNvSpPr/>
          <p:nvPr/>
        </p:nvSpPr>
        <p:spPr bwMode="auto">
          <a:xfrm>
            <a:off x="4801150" y="4071881"/>
            <a:ext cx="331304" cy="6096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732449" y="2302727"/>
            <a:ext cx="437322" cy="212035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rgbClr val="002060"/>
                </a:solidFill>
              </a:rPr>
              <a:t>OPTION PRICING in </a:t>
            </a:r>
            <a:r>
              <a:rPr lang="en-US" sz="3800" dirty="0" smtClean="0">
                <a:solidFill>
                  <a:srgbClr val="0070C0"/>
                </a:solidFill>
              </a:rPr>
              <a:t>onetick 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with </a:t>
            </a:r>
            <a:r>
              <a:rPr lang="en-US" sz="3200" i="1" dirty="0" smtClean="0">
                <a:solidFill>
                  <a:srgbClr val="002060"/>
                </a:solidFill>
              </a:rPr>
              <a:t>or </a:t>
            </a:r>
            <a:r>
              <a:rPr lang="en-US" sz="3200" dirty="0" smtClean="0">
                <a:solidFill>
                  <a:srgbClr val="002060"/>
                </a:solidFill>
              </a:rPr>
              <a:t>without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functions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8" y="3740230"/>
            <a:ext cx="460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</a:t>
            </a:r>
            <a:r>
              <a:rPr lang="en-US" sz="2800" b="1" dirty="0">
                <a:solidFill>
                  <a:srgbClr val="002060"/>
                </a:solidFill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Example: Option Pricing in </a:t>
            </a:r>
            <a:r>
              <a:rPr lang="en-US" sz="2800" b="1" dirty="0" smtClean="0">
                <a:solidFill>
                  <a:srgbClr val="0070C0"/>
                </a:solidFill>
              </a:rPr>
              <a:t>OneTick/</a:t>
            </a:r>
            <a:r>
              <a:rPr lang="en-US" sz="2800" b="1" dirty="0" smtClean="0">
                <a:solidFill>
                  <a:srgbClr val="00B050"/>
                </a:solidFill>
              </a:rPr>
              <a:t>R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057400"/>
            <a:ext cx="7999412" cy="396081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Input: 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OneTick archive or real-time market data for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American equity options</a:t>
            </a:r>
            <a:r>
              <a:rPr lang="en-US" sz="2000" dirty="0" smtClean="0">
                <a:solidFill>
                  <a:srgbClr val="002060"/>
                </a:solidFill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</a:rPr>
              <a:t>underlying equities </a:t>
            </a:r>
            <a:r>
              <a:rPr lang="en-US" sz="2000" dirty="0" smtClean="0">
                <a:solidFill>
                  <a:srgbClr val="002060"/>
                </a:solidFill>
              </a:rPr>
              <a:t>(optional)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Additional calculation parameters (e.g., </a:t>
            </a:r>
            <a:r>
              <a:rPr lang="en-US" sz="2000" dirty="0" err="1" smtClean="0">
                <a:solidFill>
                  <a:srgbClr val="002060"/>
                </a:solidFill>
              </a:rPr>
              <a:t>underlyer</a:t>
            </a:r>
            <a:r>
              <a:rPr lang="en-US" sz="2000" dirty="0" smtClean="0">
                <a:solidFill>
                  <a:srgbClr val="002060"/>
                </a:solidFill>
              </a:rPr>
              <a:t> volatility and interest rates) can be pre-calculated, pre-loaded from external sources or passed as query parameters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70C0"/>
                </a:solidFill>
              </a:rPr>
              <a:t>OneTick Query must </a:t>
            </a:r>
            <a:r>
              <a:rPr lang="en-US" sz="2400" b="1" dirty="0">
                <a:solidFill>
                  <a:srgbClr val="0070C0"/>
                </a:solidFill>
              </a:rPr>
              <a:t>produce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b="1" dirty="0" smtClean="0">
                <a:solidFill>
                  <a:srgbClr val="002060"/>
                </a:solidFill>
              </a:rPr>
              <a:t>Option Values </a:t>
            </a:r>
            <a:r>
              <a:rPr lang="en-US" sz="2000" dirty="0" smtClean="0">
                <a:solidFill>
                  <a:srgbClr val="002060"/>
                </a:solidFill>
              </a:rPr>
              <a:t>at a specified time interval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(depends on the frequency of the available data)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Greeks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Apply corporate actions to the </a:t>
            </a:r>
            <a:r>
              <a:rPr lang="en-US" sz="2000" dirty="0" err="1" smtClean="0">
                <a:solidFill>
                  <a:srgbClr val="002060"/>
                </a:solidFill>
              </a:rPr>
              <a:t>underlyers</a:t>
            </a:r>
            <a:r>
              <a:rPr lang="en-US" sz="2000" dirty="0" smtClean="0">
                <a:solidFill>
                  <a:srgbClr val="002060"/>
                </a:solidFill>
              </a:rPr>
              <a:t>’ prices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Results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View in </a:t>
            </a:r>
            <a:r>
              <a:rPr lang="en-US" sz="2000" b="1" dirty="0" smtClean="0">
                <a:solidFill>
                  <a:srgbClr val="0070C0"/>
                </a:solidFill>
              </a:rPr>
              <a:t>OneTick GUI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in on-demand or continuous CEP mode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Bring back to </a:t>
            </a:r>
            <a:r>
              <a:rPr lang="en-US" sz="2000" dirty="0" smtClean="0">
                <a:solidFill>
                  <a:srgbClr val="028418"/>
                </a:solidFill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on demand for plotting and further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516" y="1697045"/>
            <a:ext cx="798896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Sample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35934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Example: Option Pricing in </a:t>
            </a:r>
            <a:r>
              <a:rPr lang="en-US" sz="2800" b="1" dirty="0" smtClean="0">
                <a:solidFill>
                  <a:srgbClr val="0070C0"/>
                </a:solidFill>
              </a:rPr>
              <a:t>OneTick/</a:t>
            </a:r>
            <a:r>
              <a:rPr lang="en-US" sz="2800" b="1" dirty="0" smtClean="0">
                <a:solidFill>
                  <a:srgbClr val="00B050"/>
                </a:solidFill>
              </a:rPr>
              <a:t>R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057400"/>
            <a:ext cx="7999412" cy="396081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Input: 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>
                <a:solidFill>
                  <a:srgbClr val="002060"/>
                </a:solidFill>
              </a:rPr>
              <a:t>OneTick archive or real-time market data for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American equity options</a:t>
            </a:r>
            <a:r>
              <a:rPr lang="en-US" sz="2000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002060"/>
                </a:solidFill>
              </a:rPr>
              <a:t>underlying equities </a:t>
            </a:r>
            <a:r>
              <a:rPr lang="en-US" sz="2000" dirty="0">
                <a:solidFill>
                  <a:srgbClr val="002060"/>
                </a:solidFill>
              </a:rPr>
              <a:t>(optional)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>
                <a:solidFill>
                  <a:srgbClr val="002060"/>
                </a:solidFill>
              </a:rPr>
              <a:t>Additional calculation parameters (e.g., </a:t>
            </a:r>
            <a:r>
              <a:rPr lang="en-US" sz="2000" dirty="0" err="1">
                <a:solidFill>
                  <a:srgbClr val="002060"/>
                </a:solidFill>
              </a:rPr>
              <a:t>underlyer</a:t>
            </a:r>
            <a:r>
              <a:rPr lang="en-US" sz="2000" dirty="0">
                <a:solidFill>
                  <a:srgbClr val="002060"/>
                </a:solidFill>
              </a:rPr>
              <a:t> volatility and interest rates) can be pre-calculated, pre-loaded from external sources or passed as query parameters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70C0"/>
                </a:solidFill>
              </a:rPr>
              <a:t>OneTick Query must </a:t>
            </a:r>
            <a:r>
              <a:rPr lang="en-US" sz="2400" b="1" dirty="0">
                <a:solidFill>
                  <a:srgbClr val="0070C0"/>
                </a:solidFill>
              </a:rPr>
              <a:t>produce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b="1" dirty="0" smtClean="0">
                <a:solidFill>
                  <a:srgbClr val="FF0000"/>
                </a:solidFill>
              </a:rPr>
              <a:t>Option Values </a:t>
            </a:r>
            <a:r>
              <a:rPr lang="en-US" sz="2000" dirty="0" smtClean="0">
                <a:solidFill>
                  <a:srgbClr val="002060"/>
                </a:solidFill>
              </a:rPr>
              <a:t>at a specified time interval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(depends on the frequency of the available data)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Greeks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Apply corporate actions to the </a:t>
            </a:r>
            <a:r>
              <a:rPr lang="en-US" sz="2000" dirty="0" err="1" smtClean="0">
                <a:solidFill>
                  <a:srgbClr val="002060"/>
                </a:solidFill>
              </a:rPr>
              <a:t>underlyers</a:t>
            </a:r>
            <a:r>
              <a:rPr lang="en-US" sz="2000" dirty="0" smtClean="0">
                <a:solidFill>
                  <a:srgbClr val="002060"/>
                </a:solidFill>
              </a:rPr>
              <a:t>’ prices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Results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View in </a:t>
            </a:r>
            <a:r>
              <a:rPr lang="en-US" sz="2000" b="1" dirty="0" smtClean="0">
                <a:solidFill>
                  <a:srgbClr val="0070C0"/>
                </a:solidFill>
              </a:rPr>
              <a:t>OneTick GUI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in on-demand or continuous CEP mode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Bring back to </a:t>
            </a:r>
            <a:r>
              <a:rPr lang="en-US" sz="2000" dirty="0" smtClean="0">
                <a:solidFill>
                  <a:srgbClr val="028418"/>
                </a:solidFill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on demand for plotting and further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0421" y="3068056"/>
            <a:ext cx="4555609" cy="25988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2 sample out-of-box solutions within OneTick query design: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Using </a:t>
            </a:r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OneTick</a:t>
            </a:r>
            <a:r>
              <a:rPr lang="en-US" dirty="0" smtClean="0">
                <a:solidFill>
                  <a:srgbClr val="0070C0"/>
                </a:solidFill>
              </a:rPr>
              <a:t> OPTION_PRICE function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OneTick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function to call </a:t>
            </a:r>
            <a:r>
              <a:rPr lang="en-US" b="1" dirty="0" smtClean="0">
                <a:solidFill>
                  <a:srgbClr val="00B050"/>
                </a:solidFill>
              </a:rPr>
              <a:t>RQuantLib</a:t>
            </a:r>
            <a:r>
              <a:rPr lang="en-US" dirty="0" smtClean="0">
                <a:solidFill>
                  <a:srgbClr val="00B050"/>
                </a:solidFill>
              </a:rPr>
              <a:t> library, function </a:t>
            </a:r>
            <a:r>
              <a:rPr lang="en-US" b="1" dirty="0" smtClean="0">
                <a:solidFill>
                  <a:srgbClr val="00B050"/>
                </a:solidFill>
              </a:rPr>
              <a:t>AmericanOption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67852" y="3860970"/>
            <a:ext cx="1816768" cy="3500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284620" y="4036008"/>
            <a:ext cx="685801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77516" y="1697045"/>
            <a:ext cx="798896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Sample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34572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Example: Option Pricing in </a:t>
            </a:r>
            <a:r>
              <a:rPr lang="en-US" sz="2800" b="1" dirty="0" smtClean="0">
                <a:solidFill>
                  <a:srgbClr val="0070C0"/>
                </a:solidFill>
              </a:rPr>
              <a:t>OneTick/</a:t>
            </a:r>
            <a:r>
              <a:rPr lang="en-US" sz="2800" b="1" dirty="0" smtClean="0">
                <a:solidFill>
                  <a:srgbClr val="00B050"/>
                </a:solidFill>
              </a:rPr>
              <a:t>R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264111" cy="426561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OneTick Prep Steps Include: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Retrieve a </a:t>
            </a:r>
            <a:r>
              <a:rPr lang="en-US" sz="2400" b="1" dirty="0" smtClean="0">
                <a:solidFill>
                  <a:srgbClr val="002060"/>
                </a:solidFill>
              </a:rPr>
              <a:t>list of underlying equities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, ODBC, OneTick archive or via GUI, other)</a:t>
            </a: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Retrieve, calculate or pass </a:t>
            </a:r>
            <a:r>
              <a:rPr lang="en-US" sz="2400" b="1" dirty="0">
                <a:solidFill>
                  <a:srgbClr val="002060"/>
                </a:solidFill>
              </a:rPr>
              <a:t>equity volatility</a:t>
            </a:r>
            <a:r>
              <a:rPr lang="en-US" sz="2400" dirty="0" smtClean="0">
                <a:solidFill>
                  <a:srgbClr val="002060"/>
                </a:solidFill>
              </a:rPr>
              <a:t> as a parameter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Retrieve a </a:t>
            </a:r>
            <a:r>
              <a:rPr lang="en-US" sz="2400" b="1" dirty="0" smtClean="0">
                <a:solidFill>
                  <a:srgbClr val="002060"/>
                </a:solidFill>
              </a:rPr>
              <a:t>list of options </a:t>
            </a:r>
            <a:r>
              <a:rPr lang="en-US" sz="2400" dirty="0" smtClean="0">
                <a:solidFill>
                  <a:srgbClr val="002060"/>
                </a:solidFill>
              </a:rPr>
              <a:t>for the above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Optional: Filter by the  specified maturity and other parameters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200" dirty="0" smtClean="0">
                <a:solidFill>
                  <a:srgbClr val="002060"/>
                </a:solidFill>
              </a:rPr>
              <a:t>Make sure each tick contains </a:t>
            </a:r>
            <a:r>
              <a:rPr lang="en-US" sz="2200" b="1" dirty="0" smtClean="0">
                <a:solidFill>
                  <a:srgbClr val="002060"/>
                </a:solidFill>
              </a:rPr>
              <a:t>all the required attributes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200" dirty="0" smtClean="0">
                <a:solidFill>
                  <a:srgbClr val="002060"/>
                </a:solidFill>
              </a:rPr>
              <a:t>Call OneTick </a:t>
            </a:r>
            <a:r>
              <a:rPr lang="en-US" sz="2200" dirty="0" smtClean="0">
                <a:solidFill>
                  <a:srgbClr val="00B050"/>
                </a:solidFill>
                <a:latin typeface="Arial Black" pitchFamily="34" charset="0"/>
              </a:rPr>
              <a:t>R </a:t>
            </a:r>
            <a:r>
              <a:rPr lang="en-US" sz="2200" dirty="0" smtClean="0">
                <a:solidFill>
                  <a:srgbClr val="002060"/>
                </a:solidFill>
              </a:rPr>
              <a:t>function (a.k.a. Event Processor) </a:t>
            </a:r>
            <a:endParaRPr lang="en-US" sz="2200" dirty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1900" dirty="0" smtClean="0">
                <a:solidFill>
                  <a:srgbClr val="002060"/>
                </a:solidFill>
              </a:rPr>
              <a:t>Initialize </a:t>
            </a:r>
            <a:r>
              <a:rPr lang="en-US" sz="1900" b="1" dirty="0" smtClean="0">
                <a:solidFill>
                  <a:srgbClr val="002060"/>
                </a:solidFill>
              </a:rPr>
              <a:t>RQuantLib</a:t>
            </a:r>
            <a:r>
              <a:rPr lang="en-US" sz="1900" dirty="0" smtClean="0">
                <a:solidFill>
                  <a:srgbClr val="002060"/>
                </a:solidFill>
              </a:rPr>
              <a:t> library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1900" dirty="0" smtClean="0">
                <a:solidFill>
                  <a:srgbClr val="002060"/>
                </a:solidFill>
              </a:rPr>
              <a:t>Call </a:t>
            </a:r>
            <a:r>
              <a:rPr lang="en-US" sz="1900" b="1" dirty="0" smtClean="0">
                <a:solidFill>
                  <a:srgbClr val="002060"/>
                </a:solidFill>
              </a:rPr>
              <a:t>AmericanOption</a:t>
            </a:r>
            <a:r>
              <a:rPr lang="en-US" sz="1900" dirty="0" smtClean="0">
                <a:solidFill>
                  <a:srgbClr val="002060"/>
                </a:solidFill>
              </a:rPr>
              <a:t> function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en-US" sz="2600" dirty="0" smtClean="0">
                <a:solidFill>
                  <a:srgbClr val="002060"/>
                </a:solidFill>
              </a:rPr>
              <a:t>Process </a:t>
            </a:r>
            <a:r>
              <a:rPr lang="en-US" sz="2600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r>
              <a:rPr lang="en-US" sz="2600" dirty="0" smtClean="0">
                <a:solidFill>
                  <a:srgbClr val="002060"/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4178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 Graph Design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5043" y="3849567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653" y="5288498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306704"/>
            <a:ext cx="6848475" cy="2543175"/>
          </a:xfrm>
          <a:prstGeom prst="rect">
            <a:avLst/>
          </a:prstGeom>
          <a:effectLst>
            <a:softEdge rad="38100"/>
          </a:effectLst>
        </p:spPr>
      </p:pic>
      <p:cxnSp>
        <p:nvCxnSpPr>
          <p:cNvPr id="26" name="Straight Arrow Connector 25"/>
          <p:cNvCxnSpPr/>
          <p:nvPr/>
        </p:nvCxnSpPr>
        <p:spPr>
          <a:xfrm rot="16200000" flipH="1">
            <a:off x="5916556" y="3898465"/>
            <a:ext cx="5091354" cy="8817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7842175" y="212108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Tick Processing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7886068" y="770499"/>
            <a:ext cx="1143000" cy="685800"/>
          </a:xfrm>
          <a:prstGeom prst="flowChartMagneticDisk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OT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Archive or CEP Engine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8739" y="770499"/>
            <a:ext cx="3344779" cy="66903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Retrieve corresponding </a:t>
            </a:r>
            <a:r>
              <a:rPr lang="en-US" b="1" dirty="0"/>
              <a:t>option</a:t>
            </a:r>
            <a:r>
              <a:rPr lang="en-US" dirty="0"/>
              <a:t> master data and prices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2165" y="3045449"/>
            <a:ext cx="8539231" cy="1114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49931" y="3188948"/>
            <a:ext cx="3237772" cy="5769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JOIN</a:t>
            </a:r>
            <a:r>
              <a:rPr lang="en-US" sz="1400" b="0" dirty="0" smtClean="0"/>
              <a:t> </a:t>
            </a:r>
            <a:r>
              <a:rPr lang="en-US" sz="1400" dirty="0" smtClean="0"/>
              <a:t>equity</a:t>
            </a:r>
            <a:r>
              <a:rPr lang="en-US" sz="1400" b="0" dirty="0" smtClean="0"/>
              <a:t> and </a:t>
            </a:r>
            <a:r>
              <a:rPr lang="en-US" sz="1400" dirty="0"/>
              <a:t>option</a:t>
            </a:r>
            <a:r>
              <a:rPr lang="en-US" sz="1400" b="0" dirty="0" smtClean="0"/>
              <a:t> data </a:t>
            </a:r>
            <a:br>
              <a:rPr lang="en-US" sz="1400" b="0" dirty="0" smtClean="0"/>
            </a:br>
            <a:r>
              <a:rPr lang="en-US" sz="1400" b="0" dirty="0" smtClean="0"/>
              <a:t>for each equity symbol</a:t>
            </a:r>
            <a:endParaRPr lang="en-US" sz="14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637569" y="939806"/>
            <a:ext cx="2533494" cy="415499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z="1400" b="0" dirty="0"/>
              <a:t>Retrieve </a:t>
            </a:r>
            <a:r>
              <a:rPr lang="en-US" sz="1400" dirty="0"/>
              <a:t>equity</a:t>
            </a:r>
            <a:r>
              <a:rPr lang="en-US" sz="1400" b="0" dirty="0"/>
              <a:t> </a:t>
            </a:r>
            <a:r>
              <a:rPr lang="en-US" sz="1400" b="0" dirty="0" smtClean="0"/>
              <a:t>prices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902873"/>
            <a:ext cx="4705350" cy="137160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4" name="TextBox 33"/>
          <p:cNvSpPr txBox="1"/>
          <p:nvPr/>
        </p:nvSpPr>
        <p:spPr>
          <a:xfrm>
            <a:off x="5023903" y="3975636"/>
            <a:ext cx="3789647" cy="1262741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B050"/>
                </a:solidFill>
              </a:rPr>
              <a:t>Call </a:t>
            </a:r>
            <a:r>
              <a:rPr lang="en-US" sz="1400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b="0" dirty="0" smtClean="0">
                <a:solidFill>
                  <a:srgbClr val="00B050"/>
                </a:solidFill>
              </a:rPr>
              <a:t>code with </a:t>
            </a:r>
            <a:r>
              <a:rPr lang="en-US" sz="1400" dirty="0" smtClean="0">
                <a:solidFill>
                  <a:srgbClr val="00B050"/>
                </a:solidFill>
              </a:rPr>
              <a:t>R Event Processor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to calculate each </a:t>
            </a:r>
            <a:br>
              <a:rPr lang="en-US" sz="1400" b="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option value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for the specified </a:t>
            </a:r>
            <a:br>
              <a:rPr lang="en-US" sz="1400" b="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bucket interval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9" y="5362840"/>
            <a:ext cx="5133975" cy="103822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6" name="TextBox 35"/>
          <p:cNvSpPr txBox="1"/>
          <p:nvPr/>
        </p:nvSpPr>
        <p:spPr>
          <a:xfrm>
            <a:off x="5441128" y="5327948"/>
            <a:ext cx="3482102" cy="1024989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statistics based on R_OPTION_VALUEs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In “running” mode, re-calculating on each R output tick</a:t>
            </a:r>
            <a:endParaRPr lang="en-US" sz="1400" b="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Query: </a:t>
            </a:r>
            <a:r>
              <a:rPr lang="en-US" sz="2600" b="1" dirty="0" smtClean="0">
                <a:solidFill>
                  <a:srgbClr val="00B050"/>
                </a:solidFill>
              </a:rPr>
              <a:t>Calling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smtClean="0">
                <a:solidFill>
                  <a:srgbClr val="00B050"/>
                </a:solidFill>
                <a:latin typeface="Arial Black" pitchFamily="34" charset="0"/>
              </a:rPr>
              <a:t>R functions</a:t>
            </a:r>
            <a:endParaRPr lang="en-US" sz="26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5043" y="3849567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653" y="5288498"/>
            <a:ext cx="8582743" cy="10264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306704"/>
            <a:ext cx="6848475" cy="2543175"/>
          </a:xfrm>
          <a:prstGeom prst="rect">
            <a:avLst/>
          </a:prstGeom>
          <a:solidFill>
            <a:srgbClr val="DDF3EA"/>
          </a:solidFill>
          <a:effectLst>
            <a:softEdge rad="38100"/>
          </a:effectLst>
        </p:spPr>
      </p:pic>
      <p:cxnSp>
        <p:nvCxnSpPr>
          <p:cNvPr id="7" name="Straight Connector 6"/>
          <p:cNvCxnSpPr/>
          <p:nvPr/>
        </p:nvCxnSpPr>
        <p:spPr>
          <a:xfrm flipV="1">
            <a:off x="332165" y="3045449"/>
            <a:ext cx="8539231" cy="1114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902873"/>
            <a:ext cx="4705350" cy="1371600"/>
          </a:xfrm>
          <a:prstGeom prst="rect">
            <a:avLst/>
          </a:prstGeom>
          <a:ln w="38100">
            <a:solidFill>
              <a:srgbClr val="00B050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9" y="5362840"/>
            <a:ext cx="5133975" cy="1038225"/>
          </a:xfrm>
          <a:prstGeom prst="rect">
            <a:avLst/>
          </a:prstGeom>
          <a:effectLst>
            <a:softEdge rad="38100"/>
          </a:effectLst>
        </p:spPr>
      </p:pic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274320" y="1306704"/>
            <a:ext cx="2207534" cy="2542863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0819" y="5362840"/>
            <a:ext cx="2207534" cy="101946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4" y="1099474"/>
            <a:ext cx="6389542" cy="5500186"/>
          </a:xfrm>
          <a:prstGeom prst="rect">
            <a:avLst/>
          </a:prstGeom>
          <a:solidFill>
            <a:srgbClr val="DDF3EA"/>
          </a:soli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1263316" y="2646678"/>
            <a:ext cx="1215037" cy="12131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593654" y="1383629"/>
            <a:ext cx="6195833" cy="28274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tIns="91440" bIns="91440" rtlCol="0">
            <a:noAutofit/>
          </a:bodyPr>
          <a:lstStyle/>
          <a:p>
            <a:pPr algn="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6625" y="2492395"/>
            <a:ext cx="2625164" cy="11061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>
              <a:spcBef>
                <a:spcPts val="1200"/>
              </a:spcBef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Bucket interval aggregation </a:t>
            </a:r>
            <a:r>
              <a:rPr lang="en-US" dirty="0" smtClean="0"/>
              <a:t>for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passing </a:t>
            </a:r>
            <a:r>
              <a:rPr lang="en-US" dirty="0"/>
              <a:t>ticks to </a:t>
            </a:r>
            <a:r>
              <a:rPr lang="en-US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602771" y="4263818"/>
            <a:ext cx="6195833" cy="178806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8405" y="5302680"/>
            <a:ext cx="3429000" cy="100231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>
              <a:spcBef>
                <a:spcPts val="1200"/>
              </a:spcBef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call parameters: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mapping fields, R code 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and special instructions</a:t>
            </a:r>
            <a:endParaRPr lang="en-US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917526"/>
            <a:ext cx="8229600" cy="40011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2060"/>
                </a:solidFill>
              </a:rPr>
              <a:t>2 subsets of parameters</a:t>
            </a:r>
            <a:r>
              <a:rPr lang="en-US" sz="2000" b="1" dirty="0" smtClean="0">
                <a:solidFill>
                  <a:srgbClr val="002060"/>
                </a:solidFill>
              </a:rPr>
              <a:t> that work together: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8799"/>
              </p:ext>
            </p:extLst>
          </p:nvPr>
        </p:nvGraphicFramePr>
        <p:xfrm>
          <a:off x="425001" y="1481073"/>
          <a:ext cx="8306874" cy="490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543"/>
                <a:gridCol w="4430331"/>
              </a:tblGrid>
              <a:tr h="3941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itchFamily="34" charset="0"/>
                        </a:rPr>
                        <a:t>OneTick</a:t>
                      </a:r>
                      <a:r>
                        <a:rPr lang="en-US" sz="1800" dirty="0" smtClean="0"/>
                        <a:t> aggregation</a:t>
                      </a:r>
                      <a:endParaRPr lang="en-US" sz="1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Black" pitchFamily="34" charset="0"/>
                        </a:rPr>
                        <a:t>R</a:t>
                      </a:r>
                      <a:r>
                        <a:rPr lang="en-US" sz="1800" dirty="0" smtClean="0"/>
                        <a:t> function specifications</a:t>
                      </a:r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7801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BUCKET_INTERVAL,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UNITS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optional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GROUP_BY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br>
                        <a:rPr lang="en-US" sz="16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to aggregate ticks into buckets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R_INITIALIZER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to specify one time only initial command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R_MACRO_PREFIX</a:t>
                      </a:r>
                      <a:r>
                        <a:rPr lang="en-US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for naming</a:t>
                      </a:r>
                      <a:endParaRPr 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66">
                        <a:alpha val="50000"/>
                      </a:srgbClr>
                    </a:solidFill>
                  </a:tcPr>
                </a:tc>
              </a:tr>
              <a:tr h="77801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OUTPUT_INTERVAL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UNITS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br>
                        <a:rPr lang="en-US" sz="16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to define frequency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of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output for running calculations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INPUT, OUTPUT, R_CALCULATOR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to map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tick fields to R variables and specify R command.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baseline="0" dirty="0" smtClean="0">
                          <a:solidFill>
                            <a:srgbClr val="002060"/>
                          </a:solidFill>
                        </a:rPr>
                        <a:t>Note: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A combination of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BUCKET_INTERVAL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INPUT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can be used to pass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matrices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into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66">
                        <a:alpha val="50000"/>
                      </a:srgbClr>
                    </a:solidFill>
                  </a:tcPr>
                </a:tc>
              </a:tr>
              <a:tr h="123561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IS_RUNNING = true/false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running (</a:t>
                      </a:r>
                      <a:r>
                        <a:rPr lang="en-US" sz="1600" i="1" baseline="0" dirty="0" smtClean="0">
                          <a:solidFill>
                            <a:srgbClr val="002060"/>
                          </a:solidFill>
                        </a:rPr>
                        <a:t>a.k.a.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sliding) calculations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R_ENTERING/LEAVING_</a:t>
                      </a:r>
                      <a:br>
                        <a:rPr lang="en-US" sz="1600" b="1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TICK_HANDLER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to call different  functions for BUCKET_INTERVAL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entry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exit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events in RUNNING aggregations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66">
                        <a:alpha val="50000"/>
                      </a:srgbClr>
                    </a:solidFill>
                  </a:tcPr>
                </a:tc>
              </a:tr>
              <a:tr h="762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Other parameters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</a:rPr>
                        <a:t>for additional flexibility with aggregation</a:t>
                      </a:r>
                      <a:endParaRPr lang="en-US" sz="16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9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178382"/>
            <a:ext cx="8229600" cy="531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 Functions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2841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OneTick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Parameters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7999413" cy="83012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Contents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264441" cy="4265613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85000"/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Management &amp; Requirements</a:t>
            </a:r>
            <a:b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for Portfolio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&amp;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Risk Analytics</a:t>
            </a:r>
          </a:p>
          <a:p>
            <a:pPr>
              <a:buClr>
                <a:schemeClr val="accent2">
                  <a:lumMod val="50000"/>
                </a:schemeClr>
              </a:buClr>
              <a:buSzPct val="85000"/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OneTick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 Addressing the challenges 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What is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OneTick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B050"/>
                </a:solidFill>
              </a:rPr>
              <a:t>R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↔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OneTick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integration: 2 methods </a:t>
            </a:r>
          </a:p>
          <a:p>
            <a:pPr>
              <a:buClr>
                <a:schemeClr val="accent2">
                  <a:lumMod val="50000"/>
                </a:schemeClr>
              </a:buClr>
              <a:buSzPct val="85000"/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Times New Roman"/>
              </a:rPr>
              <a:t>Option pricing with </a:t>
            </a:r>
            <a:r>
              <a:rPr lang="en-US" sz="2000" b="1" dirty="0">
                <a:solidFill>
                  <a:srgbClr val="00B0F0"/>
                </a:solidFill>
              </a:rPr>
              <a:t>OneTick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Times New Roman"/>
              </a:rPr>
              <a:t>and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cs typeface="Times New Roman"/>
              </a:rPr>
              <a:t>R </a:t>
            </a:r>
            <a:r>
              <a:rPr lang="en-US" sz="2000" b="1" dirty="0" smtClean="0">
                <a:solidFill>
                  <a:srgbClr val="002060"/>
                </a:solidFill>
                <a:cs typeface="Times New Roman"/>
              </a:rPr>
              <a:t>RQuantLib </a:t>
            </a:r>
            <a:r>
              <a:rPr lang="en-US" sz="2000" dirty="0" smtClean="0">
                <a:solidFill>
                  <a:srgbClr val="002060"/>
                </a:solidFill>
                <a:cs typeface="Times New Roman"/>
              </a:rPr>
              <a:t>functions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OneTick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Times New Roman"/>
              </a:rPr>
              <a:t>Value-At-Risk calculations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Times New Roman"/>
                <a:sym typeface="Symbol"/>
              </a:rPr>
              <a:t> back to </a:t>
            </a:r>
            <a:r>
              <a:rPr lang="en-US" sz="2000" b="1" dirty="0" smtClean="0">
                <a:solidFill>
                  <a:srgbClr val="00B050"/>
                </a:solidFill>
              </a:rPr>
              <a:t>R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B0F0"/>
                </a:solidFill>
              </a:rPr>
              <a:t>OneTick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Portfolio Pricing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Times New Roman"/>
                <a:sym typeface="Symbol"/>
              </a:rPr>
              <a:t> back to </a:t>
            </a:r>
            <a:r>
              <a:rPr lang="en-US" sz="2000" b="1" dirty="0" smtClean="0">
                <a:solidFill>
                  <a:srgbClr val="00B050"/>
                </a:solidFill>
              </a:rPr>
              <a:t>R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74320" y="797206"/>
            <a:ext cx="8539231" cy="40515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Query parameters 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(passed from GUI or any calling application):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225" y="4973524"/>
            <a:ext cx="8506326" cy="1547592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2700000" scaled="1"/>
            <a:tileRect/>
          </a:gradFill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View results in OneTick GUI grid, debugger, profiler or chart: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Query: GUI Output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3" y="5522508"/>
            <a:ext cx="8283322" cy="71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/>
          <a:stretch/>
        </p:blipFill>
        <p:spPr>
          <a:xfrm>
            <a:off x="2872957" y="2430379"/>
            <a:ext cx="5819775" cy="2277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/>
          <a:stretch/>
        </p:blipFill>
        <p:spPr>
          <a:xfrm>
            <a:off x="651384" y="1719012"/>
            <a:ext cx="5372100" cy="54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6126936" y="1719013"/>
            <a:ext cx="1549211" cy="51249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Standard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215" y="3351320"/>
            <a:ext cx="2523778" cy="51249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r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Custom for each query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An alternative: </a:t>
            </a:r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OPTION_PRICE function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b="2662"/>
          <a:stretch/>
        </p:blipFill>
        <p:spPr>
          <a:xfrm>
            <a:off x="2617939" y="864295"/>
            <a:ext cx="6195611" cy="4809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" y="864295"/>
            <a:ext cx="2230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Description: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each bucket, computes call/put option price and </a:t>
            </a:r>
            <a:r>
              <a:rPr lang="en-US" dirty="0" smtClean="0">
                <a:solidFill>
                  <a:srgbClr val="0070C0"/>
                </a:solidFill>
              </a:rPr>
              <a:t>related </a:t>
            </a:r>
            <a:r>
              <a:rPr lang="en-US" dirty="0">
                <a:solidFill>
                  <a:srgbClr val="0070C0"/>
                </a:solidFill>
              </a:rPr>
              <a:t>Greeks based on the Black-Scholes option pricing model.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3758" y="1183213"/>
            <a:ext cx="6195833" cy="25684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tIns="91440" bIns="91440" rtlCol="0">
            <a:noAutofit/>
          </a:bodyPr>
          <a:lstStyle/>
          <a:p>
            <a:pPr algn="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6625" y="2266927"/>
            <a:ext cx="2625164" cy="11061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>
              <a:spcBef>
                <a:spcPts val="1200"/>
              </a:spcBef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Bucket interval aggregation </a:t>
            </a:r>
            <a:r>
              <a:rPr lang="en-US" dirty="0" smtClean="0"/>
              <a:t>for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passing </a:t>
            </a:r>
            <a:r>
              <a:rPr lang="en-US" dirty="0"/>
              <a:t>ticks to </a:t>
            </a:r>
            <a:r>
              <a:rPr lang="en-US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267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05" y="864295"/>
            <a:ext cx="6308346" cy="4941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225" y="4973524"/>
            <a:ext cx="8506326" cy="1547592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2700000" scaled="1"/>
            <a:tileRect/>
          </a:gradFill>
        </p:spPr>
        <p:txBody>
          <a:bodyPr wrap="square" tIns="91440" bIns="91440" rtlCol="0"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View results in OneTick GUI grid, debugger, profiler or chart: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0" b="50688"/>
          <a:stretch/>
        </p:blipFill>
        <p:spPr>
          <a:xfrm>
            <a:off x="1265070" y="5381880"/>
            <a:ext cx="6590635" cy="991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" y="864295"/>
            <a:ext cx="223088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STEPS: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Retrieve option info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Retrieve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underlyer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PRICE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 OPTION_PRICE event processor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17940" y="1177447"/>
            <a:ext cx="2780778" cy="5010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5070" y="5365930"/>
            <a:ext cx="1352870" cy="1007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279722" y="1703540"/>
            <a:ext cx="338219" cy="366239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itle 1"/>
          <p:cNvSpPr txBox="1">
            <a:spLocks/>
          </p:cNvSpPr>
          <p:nvPr/>
        </p:nvSpPr>
        <p:spPr bwMode="auto">
          <a:xfrm>
            <a:off x="310551" y="100584"/>
            <a:ext cx="8495121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normAutofit fontScale="90000"/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r>
              <a:rPr lang="en-US" sz="2600" b="1" smtClean="0">
                <a:solidFill>
                  <a:srgbClr val="002060"/>
                </a:solidFill>
              </a:rPr>
              <a:t>An alternative: </a:t>
            </a:r>
            <a:r>
              <a:rPr lang="en-US" sz="2600" b="1" smtClean="0">
                <a:solidFill>
                  <a:srgbClr val="0070C0"/>
                </a:solidFill>
              </a:rPr>
              <a:t>OneTick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smtClean="0">
                <a:solidFill>
                  <a:srgbClr val="002060"/>
                </a:solidFill>
              </a:rPr>
              <a:t>OPTION_PRICE function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- value-at-risk in </a:t>
            </a:r>
            <a:r>
              <a:rPr lang="en-US" sz="3200" dirty="0" smtClean="0">
                <a:solidFill>
                  <a:srgbClr val="0070C0"/>
                </a:solidFill>
              </a:rPr>
              <a:t>onetick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- Results </a:t>
            </a:r>
            <a:r>
              <a:rPr lang="en-US" sz="3200" dirty="0">
                <a:solidFill>
                  <a:srgbClr val="002060"/>
                </a:solidFill>
                <a:sym typeface="Symbol"/>
              </a:rPr>
              <a:t></a:t>
            </a:r>
            <a:r>
              <a:rPr lang="en-US" sz="3200" dirty="0">
                <a:solidFill>
                  <a:srgbClr val="002060"/>
                </a:solidFill>
              </a:rPr>
              <a:t> back to </a:t>
            </a:r>
            <a:r>
              <a:rPr lang="en-US" sz="3200" dirty="0">
                <a:solidFill>
                  <a:srgbClr val="00B050"/>
                </a:solidFill>
              </a:rPr>
              <a:t>r</a:t>
            </a:r>
            <a:endParaRPr lang="en-US" sz="3200" dirty="0">
              <a:solidFill>
                <a:srgbClr val="02841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8" y="3740230"/>
            <a:ext cx="460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2: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: Historical VAR in </a:t>
            </a:r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189747"/>
            <a:ext cx="7999412" cy="382846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Input: 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1800" dirty="0" smtClean="0">
                <a:solidFill>
                  <a:srgbClr val="002060"/>
                </a:solidFill>
              </a:rPr>
              <a:t>Equity portfolio composition (from </a:t>
            </a:r>
            <a:r>
              <a:rPr lang="en-US" sz="1800" dirty="0" err="1" smtClean="0">
                <a:solidFill>
                  <a:srgbClr val="002060"/>
                </a:solidFill>
              </a:rPr>
              <a:t>csv</a:t>
            </a:r>
            <a:r>
              <a:rPr lang="en-US" sz="1800" dirty="0" smtClean="0">
                <a:solidFill>
                  <a:srgbClr val="002060"/>
                </a:solidFill>
              </a:rPr>
              <a:t>, ODBC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or OneTick)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1800" dirty="0" smtClean="0">
                <a:solidFill>
                  <a:srgbClr val="002060"/>
                </a:solidFill>
              </a:rPr>
              <a:t>Historical daily prices for all portfolio constituents </a:t>
            </a:r>
            <a:br>
              <a:rPr lang="en-US" sz="1800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</a:rPr>
              <a:t>for the specified number of days (preferably 500+)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70C0"/>
                </a:solidFill>
              </a:rPr>
              <a:t>OneTick Query must produce </a:t>
            </a:r>
            <a:r>
              <a:rPr lang="en-US" sz="2400" b="1" dirty="0">
                <a:solidFill>
                  <a:srgbClr val="0070C0"/>
                </a:solidFill>
              </a:rPr>
              <a:t/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1900" dirty="0" smtClean="0">
                <a:solidFill>
                  <a:srgbClr val="002060"/>
                </a:solidFill>
              </a:rPr>
              <a:t>For the past X days and Percent P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1800" dirty="0">
                <a:solidFill>
                  <a:srgbClr val="002060"/>
                </a:solidFill>
              </a:rPr>
              <a:t>Historical Value-At-Risk 1-day values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1800" dirty="0">
                <a:solidFill>
                  <a:srgbClr val="002060"/>
                </a:solidFill>
              </a:rPr>
              <a:t>Historical Value-At-Risk N-day values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Results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002060"/>
                </a:solidFill>
              </a:rPr>
              <a:t> Back to </a:t>
            </a:r>
            <a:r>
              <a:rPr lang="en-US" sz="2400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r>
              <a:rPr lang="en-US" sz="2400" dirty="0" smtClean="0">
                <a:solidFill>
                  <a:srgbClr val="002060"/>
                </a:solidFill>
              </a:rPr>
              <a:t> on demand</a:t>
            </a:r>
            <a:r>
              <a:rPr lang="en-US" sz="2400" dirty="0" smtClean="0">
                <a:solidFill>
                  <a:srgbClr val="028418"/>
                </a:solidFill>
              </a:rPr>
              <a:t/>
            </a:r>
            <a:br>
              <a:rPr lang="en-US" sz="2400" dirty="0" smtClean="0">
                <a:solidFill>
                  <a:srgbClr val="028418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for plotting and further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516" y="1733141"/>
            <a:ext cx="798896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Sample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9965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 Graph Design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8653" y="2339667"/>
            <a:ext cx="8539231" cy="11147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37648" y="831396"/>
            <a:ext cx="5429250" cy="71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6136105" y="793209"/>
            <a:ext cx="2677446" cy="154645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Prep Steps – </a:t>
            </a:r>
            <a:r>
              <a:rPr lang="en-US" sz="1400" u="sng" dirty="0" smtClean="0">
                <a:solidFill>
                  <a:srgbClr val="0070C0"/>
                </a:solidFill>
              </a:rPr>
              <a:t>Query 1</a:t>
            </a:r>
            <a:r>
              <a:rPr lang="en-US" sz="1400" b="0" dirty="0" smtClean="0">
                <a:solidFill>
                  <a:srgbClr val="0070C0"/>
                </a:solidFill>
              </a:rPr>
              <a:t>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70C0"/>
                </a:solidFill>
              </a:rPr>
              <a:t>Get portfolio &amp; calculate estimated volatility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70C0"/>
                </a:solidFill>
              </a:rPr>
              <a:t>This query is executed as an input to the main query</a:t>
            </a:r>
            <a:endParaRPr lang="en-US" sz="1400" b="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648" y="2542784"/>
            <a:ext cx="8054999" cy="3754874"/>
          </a:xfrm>
          <a:prstGeom prst="rect">
            <a:avLst/>
          </a:prstGeom>
          <a:gradFill flip="none" rotWithShape="1">
            <a:gsLst>
              <a:gs pos="0">
                <a:srgbClr val="FCFEA0"/>
              </a:gs>
              <a:gs pos="50000">
                <a:srgbClr val="FAFFC9"/>
              </a:gs>
              <a:gs pos="100000">
                <a:srgbClr val="FFFFFF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Notes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: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We’re using definition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daily volatility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described by </a:t>
            </a:r>
            <a:r>
              <a:rPr lang="en-US" sz="1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J.C.Hall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“Options, Futures and Other Derivatives”: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Daily Volatility = Standard Deviation ( Price Percentage Change in 1 Day )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OneTick: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Price Percentage Change in 1 day: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PERC_CHANGE = (CLOSE-CLOSE[-1])/CLOSE[-1]</a:t>
            </a:r>
            <a:b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where LAST is the closing PRICE for the trading day,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[-1] refers to the previous CLOSE tick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ESTIMATED_VOLATILITY = STDDEV(PERC_CHANGE)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over a period of time specified as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STDDEV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aggregation function bucket interval</a:t>
            </a:r>
            <a:endParaRPr lang="en-US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 Graph Design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653" y="5589298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25752" y="4305271"/>
            <a:ext cx="3482102" cy="120786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Calculate and rank </a:t>
            </a:r>
            <a:r>
              <a:rPr lang="en-US" sz="1400" b="0" dirty="0" smtClean="0"/>
              <a:t>portfolio </a:t>
            </a:r>
            <a:r>
              <a:rPr lang="en-US" sz="1400" dirty="0" smtClean="0"/>
              <a:t>LOSSES</a:t>
            </a:r>
            <a:r>
              <a:rPr lang="en-US" sz="1400" b="0" dirty="0" smtClean="0"/>
              <a:t> across scenarios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</a:t>
            </a:r>
            <a:r>
              <a:rPr lang="en-US" sz="1400" dirty="0" smtClean="0"/>
              <a:t>Value-At-Risk</a:t>
            </a:r>
            <a:r>
              <a:rPr lang="en-US" sz="1400" b="0" dirty="0"/>
              <a:t> </a:t>
            </a:r>
            <a:r>
              <a:rPr lang="en-US" sz="1400" b="0" dirty="0" smtClean="0"/>
              <a:t>and</a:t>
            </a:r>
            <a:br>
              <a:rPr lang="en-US" sz="1400" b="0" dirty="0" smtClean="0"/>
            </a:br>
            <a:r>
              <a:rPr lang="en-US" sz="1400" dirty="0" smtClean="0"/>
              <a:t>Expected Shortfall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6" y="1655509"/>
            <a:ext cx="3409950" cy="3857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32165" y="3045449"/>
            <a:ext cx="8539231" cy="1114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5043" y="4102239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967" y="1775829"/>
            <a:ext cx="4257584" cy="122832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For </a:t>
            </a:r>
            <a:r>
              <a:rPr lang="en-US" sz="1400" dirty="0">
                <a:solidFill>
                  <a:srgbClr val="0070C0"/>
                </a:solidFill>
              </a:rPr>
              <a:t>each security from the list </a:t>
            </a:r>
            <a:r>
              <a:rPr lang="en-US" sz="1400" dirty="0" smtClean="0">
                <a:solidFill>
                  <a:srgbClr val="0070C0"/>
                </a:solidFill>
              </a:rPr>
              <a:t>above</a:t>
            </a:r>
            <a:endParaRPr lang="en-US" sz="1400" b="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Retrieve daily or high frequency 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significant number of loss </a:t>
            </a:r>
            <a:r>
              <a:rPr lang="en-US" sz="1400" dirty="0" smtClean="0"/>
              <a:t>scenarios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3935" y="3150639"/>
            <a:ext cx="3482102" cy="88521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MERGE</a:t>
            </a:r>
            <a:r>
              <a:rPr lang="en-US" sz="1400" b="0" dirty="0" smtClean="0"/>
              <a:t> all calculated timeseries for all securities into 1 for further portfolio level calculations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8653" y="1641811"/>
            <a:ext cx="8539231" cy="11147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37648" y="831396"/>
            <a:ext cx="5429250" cy="71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6136105" y="793209"/>
            <a:ext cx="2677446" cy="84860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Prep Steps – </a:t>
            </a:r>
            <a:r>
              <a:rPr lang="en-US" sz="1400" u="sng" dirty="0" smtClean="0">
                <a:solidFill>
                  <a:srgbClr val="0070C0"/>
                </a:solidFill>
              </a:rPr>
              <a:t>Query 1</a:t>
            </a:r>
            <a:r>
              <a:rPr lang="en-US" sz="1400" b="0" dirty="0" smtClean="0">
                <a:solidFill>
                  <a:srgbClr val="0070C0"/>
                </a:solidFill>
              </a:rPr>
              <a:t>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70C0"/>
                </a:solidFill>
              </a:rPr>
              <a:t>Get portfolio &amp; calculate estimated volatility</a:t>
            </a:r>
            <a:endParaRPr lang="en-US" sz="1400" b="0" dirty="0">
              <a:solidFill>
                <a:srgbClr val="0070C0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 bwMode="auto">
          <a:xfrm>
            <a:off x="437648" y="1581783"/>
            <a:ext cx="528388" cy="391396"/>
          </a:xfrm>
          <a:prstGeom prst="curvedConnector3">
            <a:avLst/>
          </a:prstGeom>
          <a:solidFill>
            <a:srgbClr val="00B8FF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74828" y="1619413"/>
            <a:ext cx="13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70C0"/>
                </a:solidFill>
              </a:rPr>
              <a:t>Query 2</a:t>
            </a:r>
            <a:endParaRPr lang="en-US" sz="1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6" y="1655509"/>
            <a:ext cx="3409950" cy="3857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37648" y="831396"/>
            <a:ext cx="5429250" cy="71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Query: Nesting and Ranking</a:t>
            </a:r>
            <a:endParaRPr lang="en-US" sz="2600" b="1" dirty="0">
              <a:solidFill>
                <a:srgbClr val="00206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653" y="5589298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2165" y="3045449"/>
            <a:ext cx="8539231" cy="1114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5043" y="4102239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967" y="1775829"/>
            <a:ext cx="4257584" cy="122832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For </a:t>
            </a:r>
            <a:r>
              <a:rPr lang="en-US" sz="1400" dirty="0">
                <a:solidFill>
                  <a:srgbClr val="0070C0"/>
                </a:solidFill>
              </a:rPr>
              <a:t>each security from the list </a:t>
            </a:r>
            <a:r>
              <a:rPr lang="en-US" sz="1400" dirty="0" smtClean="0">
                <a:solidFill>
                  <a:srgbClr val="0070C0"/>
                </a:solidFill>
              </a:rPr>
              <a:t>above</a:t>
            </a:r>
            <a:endParaRPr lang="en-US" sz="1400" b="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Retrieve daily or high frequency 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significant number of loss </a:t>
            </a:r>
            <a:r>
              <a:rPr lang="en-US" sz="1400" dirty="0" smtClean="0"/>
              <a:t>scenarios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3935" y="3150639"/>
            <a:ext cx="3482102" cy="88521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MERGE</a:t>
            </a:r>
            <a:r>
              <a:rPr lang="en-US" sz="1400" b="0" dirty="0" smtClean="0"/>
              <a:t> all calculated timeseries for all securities into 1 for further portfolio level calculations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8653" y="1641811"/>
            <a:ext cx="8539231" cy="11147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6105" y="793209"/>
            <a:ext cx="2677446" cy="84860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Prep Steps – </a:t>
            </a:r>
            <a:r>
              <a:rPr lang="en-US" sz="1400" u="sng" dirty="0" smtClean="0">
                <a:solidFill>
                  <a:srgbClr val="0070C0"/>
                </a:solidFill>
              </a:rPr>
              <a:t>Query 1</a:t>
            </a:r>
            <a:r>
              <a:rPr lang="en-US" sz="1400" b="0" dirty="0" smtClean="0">
                <a:solidFill>
                  <a:srgbClr val="0070C0"/>
                </a:solidFill>
              </a:rPr>
              <a:t>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70C0"/>
                </a:solidFill>
              </a:rPr>
              <a:t>Get portfolio &amp; calculate estimated volatility</a:t>
            </a:r>
            <a:endParaRPr lang="en-US" sz="1400" b="0" dirty="0">
              <a:solidFill>
                <a:srgbClr val="0070C0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 bwMode="auto">
          <a:xfrm>
            <a:off x="437648" y="1581783"/>
            <a:ext cx="528388" cy="391396"/>
          </a:xfrm>
          <a:prstGeom prst="curvedConnector3">
            <a:avLst/>
          </a:prstGeom>
          <a:solidFill>
            <a:srgbClr val="00B8FF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74828" y="1619413"/>
            <a:ext cx="13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70C0"/>
                </a:solidFill>
              </a:rPr>
              <a:t>Query 2</a:t>
            </a:r>
            <a:endParaRPr 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14816" y="4280219"/>
            <a:ext cx="3144033" cy="1068395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06140" y="769839"/>
            <a:ext cx="6709178" cy="51954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7"/>
          <a:stretch/>
        </p:blipFill>
        <p:spPr>
          <a:xfrm>
            <a:off x="2104373" y="1164676"/>
            <a:ext cx="4283901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1277655" y="3394553"/>
            <a:ext cx="826718" cy="9107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388274" y="1636502"/>
            <a:ext cx="1957079" cy="221341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Aggregate </a:t>
            </a:r>
            <a:r>
              <a:rPr lang="en-US" sz="1400" b="0" dirty="0" smtClean="0"/>
              <a:t>to get PORTFOLIO VALUE and INVESTMENT</a:t>
            </a:r>
            <a:br>
              <a:rPr lang="en-US" sz="1400" b="0" dirty="0" smtClean="0"/>
            </a:br>
            <a:endParaRPr lang="en-US" sz="1400" b="0" dirty="0" smtClean="0"/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Calculate</a:t>
            </a:r>
            <a:r>
              <a:rPr lang="en-US" sz="1400" b="0" dirty="0" smtClean="0"/>
              <a:t> LOSS</a:t>
            </a:r>
            <a:br>
              <a:rPr lang="en-US" sz="1400" b="0" dirty="0" smtClean="0"/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endParaRPr lang="en-US" sz="1400" b="0" dirty="0" smtClean="0"/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Rank </a:t>
            </a:r>
            <a:r>
              <a:rPr lang="en-US" sz="1400" b="0" dirty="0" smtClean="0"/>
              <a:t>ticks by LOSS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2055" y="831396"/>
            <a:ext cx="6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Nested Query</a:t>
            </a:r>
            <a:r>
              <a:rPr lang="en-US" dirty="0" smtClean="0">
                <a:solidFill>
                  <a:srgbClr val="002060"/>
                </a:solidFill>
              </a:rPr>
              <a:t>: Use of aggregation and ranking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7552" y="5125757"/>
            <a:ext cx="8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90772" y="5594430"/>
            <a:ext cx="8506326" cy="1107160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2700000" scaled="1"/>
            <a:tileRect/>
          </a:gradFill>
        </p:spPr>
        <p:txBody>
          <a:bodyPr wrap="square" tIns="91440" bIns="91440" rtlCol="0">
            <a:noAutofit/>
          </a:bodyPr>
          <a:lstStyle/>
          <a:p>
            <a:pPr algn="ctr"/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00584"/>
            <a:ext cx="8495121" cy="7159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OneTick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Sample Query Graph Output in </a:t>
            </a:r>
            <a:r>
              <a:rPr lang="en-US" sz="2600" b="1" dirty="0" smtClean="0">
                <a:solidFill>
                  <a:srgbClr val="0070C0"/>
                </a:solidFill>
              </a:rPr>
              <a:t>GUI</a:t>
            </a:r>
            <a:endParaRPr lang="en-US" sz="2600" b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653" y="5589298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25752" y="4305271"/>
            <a:ext cx="3482102" cy="120786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and rank portfolio LOSSES across scenarios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/>
              <a:t>Calculate </a:t>
            </a:r>
            <a:r>
              <a:rPr lang="en-US" sz="1400" dirty="0" smtClean="0"/>
              <a:t>Value-At-Risk</a:t>
            </a:r>
            <a:r>
              <a:rPr lang="en-US" sz="1400" dirty="0"/>
              <a:t> </a:t>
            </a:r>
            <a:r>
              <a:rPr lang="en-US" sz="1400" b="0" dirty="0" smtClean="0"/>
              <a:t>and</a:t>
            </a:r>
            <a:br>
              <a:rPr lang="en-US" sz="1400" b="0" dirty="0" smtClean="0"/>
            </a:br>
            <a:r>
              <a:rPr lang="en-US" sz="1400" dirty="0" smtClean="0"/>
              <a:t>Expected Shortfall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Results</a:t>
            </a:r>
            <a:r>
              <a:rPr lang="en-US" sz="1400" b="0" dirty="0" smtClean="0"/>
              <a:t>: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r>
              <a:rPr lang="en-US" sz="14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0" dirty="0" smtClean="0"/>
              <a:t>and </a:t>
            </a:r>
            <a:r>
              <a:rPr lang="en-US" sz="1400" dirty="0" smtClean="0">
                <a:solidFill>
                  <a:srgbClr val="7030A0"/>
                </a:solidFill>
              </a:rPr>
              <a:t>Detail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6" y="1655509"/>
            <a:ext cx="3409950" cy="3857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32165" y="3045449"/>
            <a:ext cx="8539231" cy="11147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5043" y="4102239"/>
            <a:ext cx="8582743" cy="102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5967" y="1775829"/>
            <a:ext cx="4257584" cy="122832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>
                <a:solidFill>
                  <a:srgbClr val="0070C0"/>
                </a:solidFill>
              </a:rPr>
              <a:t>For each security from the list above</a:t>
            </a:r>
            <a:endParaRPr lang="en-US" sz="1400" b="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/>
              <a:t>Retrieve market 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/>
              <a:t>Calculate $NO_OF_SCENARIOS scenarios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/>
              <a:t>Can use daily or high frequency data as a start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3935" y="3150639"/>
            <a:ext cx="3482102" cy="885217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MERGE</a:t>
            </a:r>
            <a:r>
              <a:rPr lang="en-US" sz="1400" b="0" dirty="0" smtClean="0"/>
              <a:t> all calculated timeseries for all securities into 1 for further portfolio level calculations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b="60776"/>
          <a:stretch/>
        </p:blipFill>
        <p:spPr>
          <a:xfrm>
            <a:off x="803198" y="5718076"/>
            <a:ext cx="7575769" cy="92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2213809" y="5450306"/>
            <a:ext cx="336884" cy="27939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84621" y="5426242"/>
            <a:ext cx="1091365" cy="71596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V="1">
            <a:off x="288653" y="1641811"/>
            <a:ext cx="8539231" cy="11147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37648" y="831396"/>
            <a:ext cx="5429250" cy="71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6136105" y="793209"/>
            <a:ext cx="2677446" cy="84860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tIns="91440" bIns="9144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pPr algn="l"/>
            <a:r>
              <a:rPr lang="en-US" sz="1400" dirty="0" smtClean="0">
                <a:solidFill>
                  <a:srgbClr val="0070C0"/>
                </a:solidFill>
              </a:rPr>
              <a:t>Prep Steps – </a:t>
            </a:r>
            <a:r>
              <a:rPr lang="en-US" sz="1400" u="sng" dirty="0" smtClean="0">
                <a:solidFill>
                  <a:srgbClr val="0070C0"/>
                </a:solidFill>
              </a:rPr>
              <a:t>Query 1</a:t>
            </a:r>
            <a:r>
              <a:rPr lang="en-US" sz="1400" b="0" dirty="0" smtClean="0">
                <a:solidFill>
                  <a:srgbClr val="0070C0"/>
                </a:solidFill>
              </a:rPr>
              <a:t>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70C0"/>
                </a:solidFill>
              </a:rPr>
              <a:t>Get portfolio &amp; calculate estimated volatility</a:t>
            </a:r>
            <a:endParaRPr lang="en-US" sz="1400" b="0" dirty="0">
              <a:solidFill>
                <a:srgbClr val="0070C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437648" y="1581783"/>
            <a:ext cx="528388" cy="391396"/>
          </a:xfrm>
          <a:prstGeom prst="curvedConnector3">
            <a:avLst/>
          </a:prstGeom>
          <a:solidFill>
            <a:srgbClr val="00B8FF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74828" y="1619413"/>
            <a:ext cx="13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70C0"/>
                </a:solidFill>
              </a:rPr>
              <a:t>Query 2</a:t>
            </a:r>
            <a:endParaRPr 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75986" y="5718076"/>
            <a:ext cx="4002981" cy="269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OneTick GUI Grid Output</a:t>
            </a:r>
          </a:p>
        </p:txBody>
      </p:sp>
    </p:spTree>
    <p:extLst>
      <p:ext uri="{BB962C8B-B14F-4D97-AF65-F5344CB8AC3E}">
        <p14:creationId xmlns:p14="http://schemas.microsoft.com/office/powerpoint/2010/main" val="4580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805" y="1002082"/>
            <a:ext cx="7985472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library(RODBC)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Define function to create </a:t>
            </a:r>
            <a:endParaRPr lang="en-US" sz="1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OneTick SQL string</a:t>
            </a: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r>
              <a:rPr lang="en-US" sz="12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omdBuildSQLQuery</a:t>
            </a:r>
            <a:r>
              <a:rPr lang="en-US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&lt;- function(otq,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start_time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end_time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tz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...){</a:t>
            </a:r>
          </a:p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start_time_tz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start_time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tz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end_time_tz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end_time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tz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paste("SELECT *  FROM OMD.OTQ_FILES.\"", otq, "\" otq 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="")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paste(sql, "WHERE 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="")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paste(sql, "(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otq.TIMESTAMP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&gt;='",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start_time_tz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"') 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="")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 paste(sql, "AND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otq.TIMESTAMP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&lt;'",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end_time_tz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"') 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="")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parms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&lt;-list(...)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for(n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 attributes(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parms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)$names) {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sql &lt;- paste(sql, "AND 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param_assign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('", n, "','",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parms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[[n]], "')=1) ",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="")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Open ODBC channel to connect to OneTick server[s]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channel &lt;-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odbcConnect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("OMD_LOCAL_DSN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Call OneTick query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VaR_Historical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_ saved in the query file </a:t>
            </a:r>
            <a:r>
              <a:rPr lang="en-US" sz="1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var_model_running.otq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sql&lt;-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omdBuildSQLQuery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var_model_running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VaR_Historical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_",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"2009-01-01 09:30:00",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"2011-01-01 09:30:00",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"EST5EDT"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sql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results&lt;-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sqlQuery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(channel, sql);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9931" y="1102568"/>
            <a:ext cx="4492525" cy="276998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Code: R 2.10.1</a:t>
            </a: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endParaRPr lang="en-US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Load RODBC library</a:t>
            </a: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an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function similar to </a:t>
            </a:r>
            <a:r>
              <a:rPr lang="en-US" sz="1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omdBuildSQLQuery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 build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SQL string with parameters</a:t>
            </a: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 to OneTick &amp; pass SQL</a:t>
            </a: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 query results</a:t>
            </a:r>
          </a:p>
          <a:p>
            <a:pPr marL="231775" indent="-231775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Process as usual</a:t>
            </a:r>
            <a:endParaRPr lang="en-US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956" y="287327"/>
            <a:ext cx="8229600" cy="4201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r>
              <a:rPr lang="en-US" sz="2800" b="1" dirty="0" smtClean="0">
                <a:solidFill>
                  <a:srgbClr val="002060"/>
                </a:solidFill>
              </a:rPr>
              <a:t> Historical VaR Results Back to </a:t>
            </a:r>
            <a:r>
              <a:rPr lang="en-US" sz="2800" b="1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endParaRPr lang="en-US" sz="2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112"/>
            <a:ext cx="8229600" cy="728525"/>
          </a:xfrm>
        </p:spPr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Portfolio &amp; Risk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Analytics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96209"/>
            <a:ext cx="4040188" cy="3329954"/>
          </a:xfrm>
        </p:spPr>
        <p:txBody>
          <a:bodyPr>
            <a:normAutofit fontScale="92500"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Increasing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data granularity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Daily to continuous intraday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Milli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Micro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Nano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→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Picoseconds…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Data cleansing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challenges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Complexity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of data and </a:t>
            </a:r>
            <a:b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data consolidation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Consolidation across product types</a:t>
            </a:r>
          </a:p>
          <a:p>
            <a:pPr marL="463550" lvl="1" indent="-290513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Access to complex calculations</a:t>
            </a:r>
          </a:p>
          <a:p>
            <a:pPr marL="457200" indent="-457200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96209"/>
            <a:ext cx="4041775" cy="3329954"/>
          </a:xfrm>
        </p:spPr>
        <p:txBody>
          <a:bodyPr>
            <a:normAutofit lnSpcReduction="10000"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Increasing data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volumes 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Reference data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(corporate actions, name changes, continuous contracts, etc)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Access to both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High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(e.g., Price) and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Low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(e.g., Volatility)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frequency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data 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Security master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maintenance 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Database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schema changes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43" y="1934815"/>
            <a:ext cx="7924800" cy="5847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Data Requirements &amp; Challenges: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843" y="6197320"/>
            <a:ext cx="7924800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…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Consolidated Risk and Portfolio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805" y="1002082"/>
            <a:ext cx="7985472" cy="298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…..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Open ODBC channel to connect to OneTick server[s]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channel &lt;-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odbcConnect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("OMD_LOCAL_DSN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Call OneTick query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VaR_Historical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_ saved in the query file </a:t>
            </a:r>
            <a:r>
              <a:rPr lang="en-US" sz="1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var_model_running.otq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sql&lt;-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omdBuildSQLQuery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var_model_running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VaR_Historical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_",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"2009-01-01 09:30:00",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"2011-01-01 09:30:00",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	"EST5EDT"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sql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results&lt;-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sqlQuery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(channel, sql);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 Plot the results: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plot(results[, c("PERCENT","VAR_1_DAY")])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title(main="Portfolio Historical 1 Day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and Expected Shortfall",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col.main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="blue",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font.main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lines(results[, c("PERCENT","ES")], type="o",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=22,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lty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=2, col="red")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83" y="839244"/>
            <a:ext cx="4300147" cy="433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3246442" y="3256767"/>
            <a:ext cx="803868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5" y="5267486"/>
            <a:ext cx="823912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2954806" y="3008335"/>
            <a:ext cx="0" cy="221501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96956" y="287327"/>
            <a:ext cx="8229600" cy="4201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r>
              <a:rPr lang="en-US" sz="2800" b="1" dirty="0" smtClean="0">
                <a:solidFill>
                  <a:srgbClr val="002060"/>
                </a:solidFill>
              </a:rPr>
              <a:t> Historical VaR Results Back to </a:t>
            </a:r>
            <a:r>
              <a:rPr lang="en-US" sz="2800" b="1" dirty="0" smtClean="0">
                <a:solidFill>
                  <a:srgbClr val="00B050"/>
                </a:solidFill>
                <a:latin typeface="Arial Black" pitchFamily="34" charset="0"/>
              </a:rPr>
              <a:t>R</a:t>
            </a:r>
            <a:endParaRPr lang="en-US" sz="2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4320" y="707456"/>
            <a:ext cx="8539231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59" y="1873227"/>
            <a:ext cx="1895381" cy="82184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Q&amp;A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770" y="4011943"/>
            <a:ext cx="7422774" cy="204021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Contacts: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maria.belianina@onetick.com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david.wilson@onetick.com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support@onetick.com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2021" y="1622279"/>
            <a:ext cx="3212441" cy="276998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rgbClr val="002060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000" u="none" dirty="0"/>
              <a:t>Notes: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u="none" dirty="0"/>
              <a:t>All query samples are available on demand and for demos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u="none" dirty="0"/>
              <a:t>VaR samples </a:t>
            </a:r>
            <a:r>
              <a:rPr lang="en-US" sz="1600" b="0" u="none" dirty="0" smtClean="0"/>
              <a:t>are for discussion only and are </a:t>
            </a:r>
            <a:r>
              <a:rPr lang="en-US" sz="1600" b="0" u="none" dirty="0"/>
              <a:t>based on the calculations described in </a:t>
            </a:r>
            <a:r>
              <a:rPr lang="en-US" sz="1600" b="0" u="none" dirty="0" smtClean="0"/>
              <a:t>“</a:t>
            </a:r>
            <a:r>
              <a:rPr lang="en-US" sz="1600" b="0" u="none" dirty="0"/>
              <a:t>Options, Futures and Other Derivatives</a:t>
            </a:r>
            <a:r>
              <a:rPr lang="en-US" sz="1600" b="0" u="none" dirty="0" smtClean="0"/>
              <a:t>” by </a:t>
            </a:r>
            <a:r>
              <a:rPr lang="en-US" sz="1600" b="0" u="none" dirty="0"/>
              <a:t>J.C.Hull </a:t>
            </a:r>
          </a:p>
        </p:txBody>
      </p:sp>
    </p:spTree>
    <p:extLst>
      <p:ext uri="{BB962C8B-B14F-4D97-AF65-F5344CB8AC3E}">
        <p14:creationId xmlns:p14="http://schemas.microsoft.com/office/powerpoint/2010/main" val="1603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Additional details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and Examples</a:t>
            </a:r>
            <a:endParaRPr lang="en-US" sz="3200" dirty="0">
              <a:solidFill>
                <a:srgbClr val="02841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8" y="3740230"/>
            <a:ext cx="460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Appendix: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7999413" cy="8301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OneTick</a:t>
            </a:r>
            <a:r>
              <a:rPr lang="en-US" sz="2400" b="1" dirty="0">
                <a:solidFill>
                  <a:srgbClr val="002060"/>
                </a:solidFill>
              </a:rPr>
              <a:t> /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Integration - Method 1: 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OneTick</a:t>
            </a:r>
            <a:r>
              <a:rPr lang="en-US" sz="2400" b="1" dirty="0" smtClean="0">
                <a:solidFill>
                  <a:srgbClr val="002060"/>
                </a:solidFill>
              </a:rPr>
              <a:t> Query Results Back to </a:t>
            </a:r>
            <a:r>
              <a:rPr lang="en-US" sz="2400" b="1" dirty="0" smtClean="0">
                <a:solidFill>
                  <a:srgbClr val="00B050"/>
                </a:solidFill>
              </a:rPr>
              <a:t>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Prerequisites: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setup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OneTick ODBC Driver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Syntaxes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OneTick SQL (based on SQL)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Query prep steps:</a:t>
            </a:r>
          </a:p>
          <a:p>
            <a:pPr marL="342900" lvl="1" indent="-342900">
              <a:buClr>
                <a:srgbClr val="002060"/>
              </a:buClr>
              <a:buSzPct val="85000"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Design query graph with OneTick GUI</a:t>
            </a:r>
          </a:p>
          <a:p>
            <a:pPr marL="342900" lvl="1" indent="-342900">
              <a:buClr>
                <a:srgbClr val="002060"/>
              </a:buClr>
              <a:buSzPct val="85000"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Create query parameters to be passed from </a:t>
            </a:r>
            <a:r>
              <a:rPr lang="en-US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marL="342900" lvl="1" indent="-342900">
              <a:buClr>
                <a:srgbClr val="002060"/>
              </a:buClr>
              <a:buSzPct val="85000"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and save the query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vector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Retrieved via OneTick ODBC + OneTick SQL call with parameters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7999413" cy="8301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OneTick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/ </a:t>
            </a:r>
            <a:r>
              <a:rPr lang="en-US" sz="2400" b="1" dirty="0" smtClean="0">
                <a:solidFill>
                  <a:srgbClr val="00B050"/>
                </a:solidFill>
              </a:rPr>
              <a:t>R</a:t>
            </a:r>
            <a:r>
              <a:rPr lang="en-US" sz="2400" b="1" dirty="0" smtClean="0">
                <a:solidFill>
                  <a:srgbClr val="002060"/>
                </a:solidFill>
              </a:rPr>
              <a:t> Integration </a:t>
            </a:r>
            <a:r>
              <a:rPr lang="en-US" sz="2400" b="1" dirty="0">
                <a:solidFill>
                  <a:srgbClr val="002060"/>
                </a:solidFill>
              </a:rPr>
              <a:t>- Method </a:t>
            </a:r>
            <a:r>
              <a:rPr lang="en-US" sz="2400" b="1" dirty="0" smtClean="0">
                <a:solidFill>
                  <a:srgbClr val="002060"/>
                </a:solidFill>
              </a:rPr>
              <a:t>2: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R Functions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n </a:t>
            </a:r>
            <a:r>
              <a:rPr lang="en-US" sz="2400" b="1" dirty="0" smtClean="0">
                <a:solidFill>
                  <a:srgbClr val="0070C0"/>
                </a:solidFill>
              </a:rPr>
              <a:t>OneTick Queries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Prerequisites: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REvolution R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installation on the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server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(depends on OS)</a:t>
            </a:r>
          </a:p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en-US" sz="2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Using standard </a:t>
            </a:r>
            <a:r>
              <a:rPr lang="en-US" sz="29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9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DLL</a:t>
            </a:r>
          </a:p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Syntaxes</a:t>
            </a:r>
            <a:r>
              <a:rPr lang="en-US" sz="2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OneTick GUI analytics and </a:t>
            </a:r>
            <a:r>
              <a:rPr lang="en-US" sz="29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9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expressions</a:t>
            </a:r>
          </a:p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Archive, intraday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real-time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tick timeseries from a single or multiple data sources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Additional external data sources retrieved by OneTick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Query parameters</a:t>
            </a:r>
          </a:p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OneTick query results (timeseries defined by the query analytics)</a:t>
            </a:r>
          </a:p>
          <a:p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Query Types</a:t>
            </a:r>
            <a:r>
              <a:rPr lang="en-US" sz="2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Historical on-demand or continuous CEP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2060"/>
                </a:solidFill>
              </a:rPr>
              <a:t>- Portfolio pricing in </a:t>
            </a:r>
            <a:r>
              <a:rPr lang="en-US" sz="3000" dirty="0" smtClean="0">
                <a:solidFill>
                  <a:srgbClr val="0070C0"/>
                </a:solidFill>
              </a:rPr>
              <a:t>onetick</a:t>
            </a:r>
            <a:br>
              <a:rPr lang="en-US" sz="3000" dirty="0" smtClean="0">
                <a:solidFill>
                  <a:srgbClr val="0070C0"/>
                </a:solidFill>
              </a:rPr>
            </a:br>
            <a:r>
              <a:rPr lang="en-US" sz="3000" dirty="0" smtClean="0">
                <a:solidFill>
                  <a:srgbClr val="002060"/>
                </a:solidFill>
              </a:rPr>
              <a:t>- Results </a:t>
            </a:r>
            <a:r>
              <a:rPr lang="en-US" sz="3000" dirty="0" smtClean="0">
                <a:solidFill>
                  <a:srgbClr val="002060"/>
                </a:solidFill>
                <a:sym typeface="Symbol"/>
              </a:rPr>
              <a:t></a:t>
            </a:r>
            <a:r>
              <a:rPr lang="en-US" sz="3000" dirty="0" smtClean="0">
                <a:solidFill>
                  <a:srgbClr val="002060"/>
                </a:solidFill>
              </a:rPr>
              <a:t> back to </a:t>
            </a:r>
            <a:r>
              <a:rPr lang="en-US" sz="3000" dirty="0" smtClean="0">
                <a:solidFill>
                  <a:srgbClr val="00B050"/>
                </a:solidFill>
              </a:rPr>
              <a:t>r</a:t>
            </a:r>
            <a:endParaRPr lang="en-US" sz="3000" dirty="0">
              <a:solidFill>
                <a:srgbClr val="02841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8" y="3740230"/>
            <a:ext cx="460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Example </a:t>
            </a:r>
            <a:r>
              <a:rPr lang="en-US" sz="2800" b="1" dirty="0">
                <a:solidFill>
                  <a:srgbClr val="002060"/>
                </a:solidFill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Portfolio Pricing in </a:t>
            </a:r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189747"/>
            <a:ext cx="7999412" cy="382846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2060"/>
                </a:solidFill>
              </a:rPr>
              <a:t>Input: 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b="1" dirty="0" smtClean="0">
                <a:solidFill>
                  <a:srgbClr val="002060"/>
                </a:solidFill>
              </a:rPr>
              <a:t>Portfolio</a:t>
            </a:r>
            <a:r>
              <a:rPr lang="en-US" sz="2000" dirty="0" smtClean="0">
                <a:solidFill>
                  <a:srgbClr val="002060"/>
                </a:solidFill>
              </a:rPr>
              <a:t> or </a:t>
            </a:r>
            <a:r>
              <a:rPr lang="en-US" sz="2000" b="1" dirty="0" smtClean="0">
                <a:solidFill>
                  <a:srgbClr val="002060"/>
                </a:solidFill>
              </a:rPr>
              <a:t>Portfolio of Portfolios </a:t>
            </a:r>
            <a:r>
              <a:rPr lang="en-US" sz="2000" dirty="0" smtClean="0">
                <a:solidFill>
                  <a:srgbClr val="002060"/>
                </a:solidFill>
              </a:rPr>
              <a:t>composition source (CSV, ODBC source or OneTick database); can include weight, side and any other attributes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Market data</a:t>
            </a: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070C0"/>
                </a:solidFill>
              </a:rPr>
              <a:t>OneTick Query must produce </a:t>
            </a:r>
            <a:r>
              <a:rPr lang="en-US" sz="2400" dirty="0" smtClean="0">
                <a:solidFill>
                  <a:srgbClr val="002060"/>
                </a:solidFill>
              </a:rPr>
              <a:t>Portfolio Prices: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Long, Short and Total side by side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At a specified </a:t>
            </a:r>
            <a:r>
              <a:rPr lang="en-US" sz="2000" b="1" dirty="0" smtClean="0">
                <a:solidFill>
                  <a:srgbClr val="002060"/>
                </a:solidFill>
              </a:rPr>
              <a:t>interval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With </a:t>
            </a:r>
            <a:r>
              <a:rPr lang="en-US" sz="2000" b="1" dirty="0" smtClean="0">
                <a:solidFill>
                  <a:srgbClr val="002060"/>
                </a:solidFill>
              </a:rPr>
              <a:t>corporate actions </a:t>
            </a:r>
            <a:r>
              <a:rPr lang="en-US" sz="2000" dirty="0" smtClean="0">
                <a:solidFill>
                  <a:srgbClr val="002060"/>
                </a:solidFill>
              </a:rPr>
              <a:t>applied to prices </a:t>
            </a:r>
          </a:p>
          <a:p>
            <a:pPr marL="914400" lvl="1" indent="-514350">
              <a:buClr>
                <a:srgbClr val="002060"/>
              </a:buClr>
              <a:buSzPct val="80000"/>
              <a:buFont typeface="+mj-lt"/>
              <a:buAutoNum type="alphaLcPeriod"/>
            </a:pPr>
            <a:r>
              <a:rPr lang="en-US" sz="2000" dirty="0" smtClean="0">
                <a:solidFill>
                  <a:srgbClr val="002060"/>
                </a:solidFill>
              </a:rPr>
              <a:t>Optional: In </a:t>
            </a:r>
            <a:r>
              <a:rPr lang="en-US" sz="2000" b="1" dirty="0" smtClean="0">
                <a:solidFill>
                  <a:srgbClr val="002060"/>
                </a:solidFill>
              </a:rPr>
              <a:t>specified currency</a:t>
            </a:r>
            <a:endParaRPr lang="en-US" sz="2000" b="1" dirty="0">
              <a:solidFill>
                <a:srgbClr val="002060"/>
              </a:solidFill>
            </a:endParaRPr>
          </a:p>
          <a:p>
            <a:pPr marL="514350" indent="-514350">
              <a:buClr>
                <a:srgbClr val="002060"/>
              </a:buClr>
              <a:buSzPct val="80000"/>
              <a:buFont typeface="+mj-lt"/>
              <a:buAutoNum type="romanUcPeriod"/>
            </a:pPr>
            <a:r>
              <a:rPr lang="en-US" sz="2400" b="1" dirty="0" smtClean="0">
                <a:solidFill>
                  <a:srgbClr val="028418"/>
                </a:solidFill>
              </a:rPr>
              <a:t>Results</a:t>
            </a:r>
            <a:r>
              <a:rPr lang="en-US" sz="2400" dirty="0" smtClean="0">
                <a:solidFill>
                  <a:srgbClr val="028418"/>
                </a:solidFill>
              </a:rPr>
              <a:t> </a:t>
            </a:r>
            <a:r>
              <a:rPr lang="en-US" sz="2400" dirty="0" smtClean="0">
                <a:solidFill>
                  <a:srgbClr val="028418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028418"/>
                </a:solidFill>
              </a:rPr>
              <a:t> Back to </a:t>
            </a:r>
            <a:r>
              <a:rPr lang="en-US" sz="2400" dirty="0" smtClean="0">
                <a:solidFill>
                  <a:srgbClr val="028418"/>
                </a:solidFill>
                <a:latin typeface="Arial Black" pitchFamily="34" charset="0"/>
              </a:rPr>
              <a:t>R</a:t>
            </a:r>
            <a:r>
              <a:rPr lang="en-US" sz="2400" dirty="0" smtClean="0">
                <a:solidFill>
                  <a:srgbClr val="028418"/>
                </a:solidFill>
              </a:rPr>
              <a:t> on demand</a:t>
            </a:r>
            <a:br>
              <a:rPr lang="en-US" sz="2400" dirty="0" smtClean="0">
                <a:solidFill>
                  <a:srgbClr val="028418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for plotting and further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516" y="1733141"/>
            <a:ext cx="798896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Sample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3771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Portfolio Pricing in </a:t>
            </a:r>
            <a:r>
              <a:rPr lang="en-US" sz="2800" b="1" dirty="0">
                <a:solidFill>
                  <a:srgbClr val="0070C0"/>
                </a:solidFill>
              </a:rPr>
              <a:t>OneTick</a:t>
            </a:r>
            <a:r>
              <a:rPr lang="en-US" sz="2800" b="1" dirty="0" smtClean="0">
                <a:solidFill>
                  <a:srgbClr val="002060"/>
                </a:solidFill>
              </a:rPr>
              <a:t>: Sample Input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#SYMBOL_NAME,WEIGHT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A,400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CSCO,-500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GS,600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IBM</a:t>
            </a:r>
            <a:r>
              <a:rPr lang="en-US" sz="2000">
                <a:solidFill>
                  <a:srgbClr val="002060"/>
                </a:solidFill>
              </a:rPr>
              <a:t>,-</a:t>
            </a:r>
            <a:r>
              <a:rPr lang="en-US" sz="2000" smtClean="0">
                <a:solidFill>
                  <a:srgbClr val="002060"/>
                </a:solidFill>
              </a:rPr>
              <a:t>700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000" dirty="0">
                <a:solidFill>
                  <a:srgbClr val="002060"/>
                </a:solidFill>
              </a:rPr>
              <a:t>MSFT,-900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15616"/>
            <a:ext cx="7999413" cy="80362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Portfolio Pricing in </a:t>
            </a:r>
            <a:r>
              <a:rPr lang="en-US" sz="2800" b="1" dirty="0" smtClean="0">
                <a:solidFill>
                  <a:srgbClr val="0070C0"/>
                </a:solidFill>
              </a:rPr>
              <a:t>OneTick</a:t>
            </a:r>
            <a:r>
              <a:rPr lang="en-US" sz="2800" b="1" dirty="0" smtClean="0">
                <a:solidFill>
                  <a:srgbClr val="002060"/>
                </a:solidFill>
              </a:rPr>
              <a:t>: Design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82" y="2492679"/>
            <a:ext cx="79889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OneTick Query Design Steps: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Specify portfolio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Retrieve prices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Apply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CORP_ACTIONS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(make sure the corresponding reference data is loaded)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PORTFOLIO_PRICE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event processor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“meta-aggregation” event processor to compute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side by side: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LONG PORTFOLIO_PRICE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SHORT PORTFOLIO_PRICE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2-SIDED PORTFOLIO_PRICE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Bring results back to R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782" y="1808296"/>
            <a:ext cx="7988968" cy="6771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OneTick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portfolio related aggregation event processors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PORTFOLIO_PRICE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MULTI_PORTFOLIO_PRICE</a:t>
            </a:r>
            <a:endParaRPr lang="en-US" sz="1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59" y="1873227"/>
            <a:ext cx="1895381" cy="82184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Q&amp;A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770" y="4011943"/>
            <a:ext cx="7422774" cy="204021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Contacts: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maria.belianina@onetick.com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david.wilson@onetick.com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support@onetick.com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2021" y="1622279"/>
            <a:ext cx="3212441" cy="276998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rgbClr val="002060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000" u="none" dirty="0"/>
              <a:t>Notes: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u="none" dirty="0"/>
              <a:t>All query samples are available on demand and for demos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u="none" dirty="0"/>
              <a:t>VaR samples </a:t>
            </a:r>
            <a:r>
              <a:rPr lang="en-US" sz="1600" b="0" u="none" dirty="0" smtClean="0"/>
              <a:t>are for discussion only and are </a:t>
            </a:r>
            <a:r>
              <a:rPr lang="en-US" sz="1600" b="0" u="none" dirty="0"/>
              <a:t>based on the calculations described in </a:t>
            </a:r>
            <a:r>
              <a:rPr lang="en-US" sz="1600" b="0" u="none" dirty="0" smtClean="0"/>
              <a:t>“</a:t>
            </a:r>
            <a:r>
              <a:rPr lang="en-US" sz="1600" b="0" u="none" dirty="0"/>
              <a:t>Options, Futures and Other Derivatives</a:t>
            </a:r>
            <a:r>
              <a:rPr lang="en-US" sz="1600" b="0" u="none" dirty="0" smtClean="0"/>
              <a:t>” by </a:t>
            </a:r>
            <a:r>
              <a:rPr lang="en-US" sz="1600" b="0" u="none" dirty="0"/>
              <a:t>J.C.Hull </a:t>
            </a:r>
          </a:p>
        </p:txBody>
      </p:sp>
    </p:spTree>
    <p:extLst>
      <p:ext uri="{BB962C8B-B14F-4D97-AF65-F5344CB8AC3E}">
        <p14:creationId xmlns:p14="http://schemas.microsoft.com/office/powerpoint/2010/main" val="3897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28418"/>
                </a:solidFill>
              </a:rPr>
              <a:t>R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sz="3600" dirty="0" smtClean="0">
                <a:solidFill>
                  <a:srgbClr val="0070C0"/>
                </a:solidFill>
              </a:rPr>
              <a:t>OneTick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b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Addressing the challenges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96209"/>
            <a:ext cx="4040188" cy="3329954"/>
          </a:xfrm>
        </p:spPr>
        <p:txBody>
          <a:bodyPr>
            <a:normAutofit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Hedge Funds &amp; Proprietary Trading Firms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Large Asset Managers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Banks / Brokers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Marketplaces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Technology &amp; Information Providers</a:t>
            </a:r>
          </a:p>
          <a:p>
            <a:pPr marL="457200" indent="-457200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96209"/>
            <a:ext cx="4041775" cy="3329954"/>
          </a:xfrm>
        </p:spPr>
        <p:txBody>
          <a:bodyPr>
            <a:normAutofit fontScale="92500" lnSpcReduction="10000"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Backtesting &amp; Quantitative Research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High frequency trading signal generation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Pre- &amp; Post- Trade TCA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Backbone for </a:t>
            </a:r>
            <a:br>
              <a:rPr lang="en-US" sz="1800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</a:rPr>
              <a:t>Charting / Time and Sales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Compliance &amp; Regulatory Reporting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002060"/>
                </a:solidFill>
              </a:rPr>
              <a:t>Risk &amp; Portfolio Analytics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43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Our clients: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74675" y="689112"/>
            <a:ext cx="7999413" cy="83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200" b="1" dirty="0" smtClean="0">
                <a:solidFill>
                  <a:srgbClr val="0070C0"/>
                </a:solidFill>
              </a:rPr>
              <a:t>OneTick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: Business Cases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7835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Business Cases: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7999413" cy="830125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200" b="1" dirty="0">
                <a:solidFill>
                  <a:srgbClr val="0070C0"/>
                </a:solidFill>
              </a:rPr>
              <a:t>OneTick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Overview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878299" y="203334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766012" y="211354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661738" y="221180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Real-Time Feeds</a:t>
            </a:r>
          </a:p>
        </p:txBody>
      </p:sp>
      <p:sp>
        <p:nvSpPr>
          <p:cNvPr id="9" name="Flowchart: Multidocument 8"/>
          <p:cNvSpPr/>
          <p:nvPr/>
        </p:nvSpPr>
        <p:spPr bwMode="auto">
          <a:xfrm>
            <a:off x="661737" y="3958385"/>
            <a:ext cx="1323473" cy="962526"/>
          </a:xfrm>
          <a:prstGeom prst="flowChartMultidocument">
            <a:avLst/>
          </a:prstGeom>
          <a:solidFill>
            <a:srgbClr val="99FF6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Historical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738" y="2729158"/>
            <a:ext cx="1997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Consolidated (Reuters, Bloomberg, etc)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Exchanges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Custom feeds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7" y="4905351"/>
            <a:ext cx="1997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Ascii</a:t>
            </a:r>
            <a:endParaRPr lang="en-US" sz="1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Proprietary binary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ODBC source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400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party (NYSE TAQ, CME, etc)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Flowchart: Process 33"/>
          <p:cNvSpPr/>
          <p:nvPr/>
        </p:nvSpPr>
        <p:spPr bwMode="auto">
          <a:xfrm>
            <a:off x="3007550" y="1852865"/>
            <a:ext cx="2442754" cy="3886198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1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Flowchart: Process 34"/>
          <p:cNvSpPr/>
          <p:nvPr/>
        </p:nvSpPr>
        <p:spPr bwMode="auto">
          <a:xfrm>
            <a:off x="2875204" y="2007260"/>
            <a:ext cx="2442754" cy="382805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1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187381" y="2063395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2087109" y="2251891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1970816" y="2425857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946752" y="4050624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846480" y="4239120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1730187" y="4413086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647336" y="6223826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029" y="6187730"/>
            <a:ext cx="220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Real-time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Out-of-box or custom API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3356811" y="6223826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2185" y="6187730"/>
            <a:ext cx="220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FF66"/>
                </a:solidFill>
                <a:latin typeface="Arial Black" pitchFamily="34" charset="0"/>
              </a:rPr>
              <a:t>Batch</a:t>
            </a:r>
            <a:r>
              <a:rPr lang="en-US" sz="1400" b="1" dirty="0" smtClean="0">
                <a:solidFill>
                  <a:srgbClr val="99FF66"/>
                </a:solidFill>
              </a:rPr>
              <a:t> </a:t>
            </a:r>
            <a:r>
              <a:rPr lang="en-US" sz="1400" b="1" dirty="0" smtClean="0">
                <a:solidFill>
                  <a:srgbClr val="99FF66"/>
                </a:solidFill>
                <a:latin typeface="Arial" pitchFamily="34" charset="0"/>
                <a:cs typeface="Arial" pitchFamily="34" charset="0"/>
              </a:rPr>
              <a:t>Out-of-box or custom API</a:t>
            </a:r>
            <a:endParaRPr lang="en-US" sz="1400" b="1" dirty="0">
              <a:solidFill>
                <a:srgbClr val="99FF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58589" y="1572100"/>
            <a:ext cx="31763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data model: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Time series with customizable &amp; flexible schema for </a:t>
            </a:r>
            <a:r>
              <a:rPr lang="en-US" sz="14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any asset type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High and Low frequency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Reference data 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support (corp actions, continuous contracts, symbology, calendars, etc.)</a:t>
            </a:r>
            <a:b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1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analytics: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Time series generic functions: 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Aggregation, filtering, signal generation, calculated fields, etc.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Time sensitive 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Joins &amp; Merges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across symbols, databases and tick types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Finance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functions (order book snapshots and consolidation, statistics, pricing, portfolios)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Flowchart: Process 54"/>
          <p:cNvSpPr/>
          <p:nvPr/>
        </p:nvSpPr>
        <p:spPr bwMode="auto">
          <a:xfrm>
            <a:off x="2734835" y="2145624"/>
            <a:ext cx="2442754" cy="3834071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cs typeface="Arial" charset="0"/>
              </a:rPr>
              <a:t>OneTick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itchFamily="34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cs typeface="Arial" charset="0"/>
              </a:rPr>
              <a:t>Servers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rial" charset="0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Data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collectors</a:t>
            </a:r>
            <a:endParaRPr lang="en-US" sz="16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In-memory 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ntraday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tick database[s]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Historical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archives (file based, </a:t>
            </a:r>
            <a:r>
              <a:rPr lang="en-US" sz="1600" u="sng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unlimited, distributed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)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95000"/>
              <a:buFontTx/>
              <a:buChar char="-"/>
            </a:pPr>
            <a:r>
              <a:rPr lang="en-US" sz="1600" b="1" dirty="0" smtClean="0">
                <a:solidFill>
                  <a:srgbClr val="00B0F0"/>
                </a:solidFill>
                <a:latin typeface="Arial Black" pitchFamily="34" charset="0"/>
                <a:cs typeface="Arial" charset="0"/>
              </a:rPr>
              <a:t>Analytical Engine 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for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Historical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,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Intraday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and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CEP real-time 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queries.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Extendable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via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R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C++, C#, Java,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Perl &amp; Python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7999413" cy="830125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200" b="1" dirty="0">
                <a:solidFill>
                  <a:srgbClr val="0070C0"/>
                </a:solidFill>
              </a:rPr>
              <a:t>OneTick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Client Side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878299" y="203334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766012" y="211354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661738" y="2211800"/>
            <a:ext cx="1323473" cy="5173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Real-Time Feeds</a:t>
            </a:r>
          </a:p>
        </p:txBody>
      </p:sp>
      <p:sp>
        <p:nvSpPr>
          <p:cNvPr id="9" name="Flowchart: Multidocument 8"/>
          <p:cNvSpPr/>
          <p:nvPr/>
        </p:nvSpPr>
        <p:spPr bwMode="auto">
          <a:xfrm>
            <a:off x="661737" y="3958385"/>
            <a:ext cx="1323473" cy="962526"/>
          </a:xfrm>
          <a:prstGeom prst="flowChartMultidocument">
            <a:avLst/>
          </a:prstGeom>
          <a:solidFill>
            <a:srgbClr val="99FF66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Historical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738" y="2729158"/>
            <a:ext cx="1997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Consolidated (Reuters, Bloomberg, etc)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Exchanges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</a:rPr>
              <a:t>Custom feeds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7" y="4905351"/>
            <a:ext cx="1997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Ascii</a:t>
            </a:r>
            <a:endParaRPr lang="en-US" sz="1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Proprietary binary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ODBC source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400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party (NYSE TAQ, CME, etc)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6178205" y="2007260"/>
            <a:ext cx="2344160" cy="101266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OneTick GUI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Design &amp; debug queries, view results, tune performance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6172202" y="3112127"/>
            <a:ext cx="2370221" cy="954546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OneTick API</a:t>
            </a:r>
            <a:r>
              <a:rPr lang="en-US" sz="16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</a:t>
            </a:r>
            <a:r>
              <a:rPr lang="en-US" sz="1600" dirty="0">
                <a:solidFill>
                  <a:srgbClr val="002060"/>
                </a:solidFill>
                <a:latin typeface="Arial" charset="0"/>
                <a:cs typeface="Arial" charset="0"/>
              </a:rPr>
              <a:t>++, C#, Java, Perl, 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Python</a:t>
            </a:r>
            <a:endParaRPr lang="en-US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6172201" y="4169751"/>
            <a:ext cx="2370221" cy="3059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Arial Black" pitchFamily="34" charset="0"/>
                <a:cs typeface="Arial" charset="0"/>
              </a:rPr>
              <a:t>R</a:t>
            </a:r>
            <a:endParaRPr lang="en-US" sz="1600" dirty="0">
              <a:solidFill>
                <a:srgbClr val="00B05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0" name="Flowchart: Process 29"/>
          <p:cNvSpPr/>
          <p:nvPr/>
        </p:nvSpPr>
        <p:spPr bwMode="auto">
          <a:xfrm>
            <a:off x="6172200" y="4579685"/>
            <a:ext cx="2370221" cy="3059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MatLab</a:t>
            </a:r>
            <a:endParaRPr lang="en-US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188240" y="4957007"/>
            <a:ext cx="2370221" cy="3059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Excel</a:t>
            </a:r>
            <a:endParaRPr lang="en-US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6188239" y="5336030"/>
            <a:ext cx="2370221" cy="3059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ODBC clients</a:t>
            </a:r>
            <a:endParaRPr lang="en-US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Flowchart: Process 32"/>
          <p:cNvSpPr/>
          <p:nvPr/>
        </p:nvSpPr>
        <p:spPr bwMode="auto">
          <a:xfrm>
            <a:off x="6188238" y="5687343"/>
            <a:ext cx="2370221" cy="30599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Command Line Utility</a:t>
            </a:r>
            <a:endParaRPr lang="en-US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1600200"/>
            <a:ext cx="301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End Users &amp; Client Apps: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 bwMode="auto">
          <a:xfrm>
            <a:off x="3007550" y="1852865"/>
            <a:ext cx="2442754" cy="3886198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1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Flowchart: Process 34"/>
          <p:cNvSpPr/>
          <p:nvPr/>
        </p:nvSpPr>
        <p:spPr bwMode="auto">
          <a:xfrm>
            <a:off x="2875204" y="2007260"/>
            <a:ext cx="2442754" cy="382805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1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594686" y="2172686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5594686" y="3463318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600686" y="4247637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590646" y="4627899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600686" y="5005221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5612718" y="5384244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5612718" y="5735557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187381" y="2063395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2087109" y="2251891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1970816" y="2425857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946752" y="4050624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846480" y="4239120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1730187" y="4413086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647336" y="6223826"/>
            <a:ext cx="457194" cy="2095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029" y="6187730"/>
            <a:ext cx="220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Real-time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Out-of-box or custom API</a:t>
            </a: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3356811" y="6223826"/>
            <a:ext cx="457194" cy="209564"/>
          </a:xfrm>
          <a:prstGeom prst="rightArrow">
            <a:avLst/>
          </a:prstGeom>
          <a:solidFill>
            <a:srgbClr val="99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400" b="1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2185" y="6187730"/>
            <a:ext cx="220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Arial Black" pitchFamily="34" charset="0"/>
              </a:rPr>
              <a:t>Batch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Out-of-box or custom API</a:t>
            </a:r>
            <a:endParaRPr lang="en-US" sz="14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6101963" y="6223826"/>
            <a:ext cx="457194" cy="209564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97311" y="6171780"/>
            <a:ext cx="19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 Black" pitchFamily="34" charset="0"/>
              </a:rPr>
              <a:t>TCP/IP Real-time </a:t>
            </a:r>
            <a:r>
              <a:rPr lang="en-US" sz="1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1400" b="1" dirty="0" smtClean="0">
                <a:solidFill>
                  <a:srgbClr val="00B0F0"/>
                </a:solidFill>
                <a:latin typeface="Arial Black" pitchFamily="34" charset="0"/>
              </a:rPr>
              <a:t> on-demand</a:t>
            </a:r>
            <a:endParaRPr lang="en-US" sz="1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lowchart: Process 53"/>
          <p:cNvSpPr/>
          <p:nvPr/>
        </p:nvSpPr>
        <p:spPr bwMode="auto">
          <a:xfrm>
            <a:off x="2734835" y="2145624"/>
            <a:ext cx="2442754" cy="3834071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cs typeface="Arial" charset="0"/>
              </a:rPr>
              <a:t>OneTick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Black" pitchFamily="34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cs typeface="Arial" charset="0"/>
              </a:rPr>
              <a:t>Servers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rial" charset="0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Data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collectors</a:t>
            </a:r>
            <a:endParaRPr lang="en-US" sz="16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In-memory 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ntraday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tick database[s]</a:t>
            </a:r>
          </a:p>
          <a:p>
            <a:pPr marL="285750" marR="0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b="1" baseline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Historical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archives (file based, </a:t>
            </a:r>
            <a:r>
              <a:rPr lang="en-US" sz="1600" u="sng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unlimited, distributed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)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95000"/>
              <a:buFontTx/>
              <a:buChar char="-"/>
            </a:pPr>
            <a:r>
              <a:rPr lang="en-US" sz="1600" b="1" dirty="0" smtClean="0">
                <a:solidFill>
                  <a:srgbClr val="00B0F0"/>
                </a:solidFill>
                <a:latin typeface="Arial Black" pitchFamily="34" charset="0"/>
                <a:cs typeface="Arial" charset="0"/>
              </a:rPr>
              <a:t>Analytical Engine 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for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Historical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,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Intraday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and </a:t>
            </a:r>
            <a:r>
              <a:rPr lang="en-US" sz="16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CEP real-time 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queries. </a:t>
            </a:r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Extendable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via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Arial Black" pitchFamily="34" charset="0"/>
                <a:cs typeface="Arial" pitchFamily="34" charset="0"/>
              </a:rPr>
              <a:t>R</a:t>
            </a:r>
            <a:r>
              <a:rPr lang="en-US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C++, C#, Java,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Perl &amp; Python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19763"/>
            <a:ext cx="7999413" cy="83012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200" b="1" dirty="0" smtClean="0">
                <a:solidFill>
                  <a:srgbClr val="0070C0"/>
                </a:solidFill>
              </a:rPr>
              <a:t>OneTick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: GUI Analytics 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bol_bangs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4151" y="976222"/>
            <a:ext cx="5971705" cy="528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ol_bangs_1_nes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432" y="1164386"/>
            <a:ext cx="3580961" cy="206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25" y="948906"/>
            <a:ext cx="234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Query Example: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Bollinger Bands Buy/Sell Signals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4373593" y="1337094"/>
            <a:ext cx="465826" cy="4485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56295" y="2046962"/>
            <a:ext cx="1779767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 “Nested query” </a:t>
            </a:r>
            <a:r>
              <a:rPr lang="en-US" dirty="0" smtClean="0">
                <a:solidFill>
                  <a:srgbClr val="0070C0"/>
                </a:solidFill>
              </a:rPr>
              <a:t>for Bollinger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Bands calculations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506" y="5464617"/>
            <a:ext cx="4129556" cy="1015663"/>
          </a:xfrm>
          <a:prstGeom prst="rect">
            <a:avLst/>
          </a:prstGeom>
          <a:solidFill>
            <a:srgbClr val="99FF66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C00000"/>
                </a:solidFill>
              </a:rPr>
              <a:t>NOTE</a:t>
            </a:r>
            <a:r>
              <a:rPr lang="en-US" sz="2000" dirty="0" smtClean="0">
                <a:solidFill>
                  <a:srgbClr val="028418"/>
                </a:solidFill>
              </a:rPr>
              <a:t>: One of the </a:t>
            </a:r>
            <a:r>
              <a:rPr lang="en-US" sz="2000" b="1" dirty="0" smtClean="0">
                <a:solidFill>
                  <a:srgbClr val="028418"/>
                </a:solidFill>
              </a:rPr>
              <a:t>nodes</a:t>
            </a:r>
            <a:r>
              <a:rPr lang="en-US" sz="2000" dirty="0" smtClean="0">
                <a:solidFill>
                  <a:srgbClr val="028418"/>
                </a:solidFill>
              </a:rPr>
              <a:t> can be an </a:t>
            </a:r>
            <a:r>
              <a:rPr lang="en-US" sz="2000" b="1" dirty="0" smtClean="0">
                <a:solidFill>
                  <a:srgbClr val="028418"/>
                </a:solidFill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Event Processor calling </a:t>
            </a:r>
            <a:r>
              <a:rPr lang="en-US" sz="2000" b="1" dirty="0" smtClean="0">
                <a:solidFill>
                  <a:srgbClr val="028418"/>
                </a:solidFill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functions</a:t>
            </a:r>
            <a:endParaRPr lang="en-US" sz="2000" dirty="0">
              <a:solidFill>
                <a:srgbClr val="0284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0584"/>
            <a:ext cx="7999413" cy="830125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What is </a:t>
            </a:r>
            <a:r>
              <a:rPr lang="en-US" sz="3000" b="1" dirty="0" smtClean="0">
                <a:solidFill>
                  <a:srgbClr val="0070C0"/>
                </a:solidFill>
              </a:rPr>
              <a:t>OneTick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: View Results</a:t>
            </a:r>
            <a:endParaRPr lang="en-US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bol_bangs__results_in_ot.JPG"/>
          <p:cNvPicPr>
            <a:picLocks noChangeAspect="1"/>
          </p:cNvPicPr>
          <p:nvPr/>
        </p:nvPicPr>
        <p:blipFill>
          <a:blip r:embed="rId2" cstate="print"/>
          <a:srcRect r="17142" b="23217"/>
          <a:stretch>
            <a:fillRect/>
          </a:stretch>
        </p:blipFill>
        <p:spPr>
          <a:xfrm>
            <a:off x="3104071" y="889148"/>
            <a:ext cx="5177287" cy="307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bol_bangs__ot_grid_results.JPG"/>
          <p:cNvPicPr>
            <a:picLocks noChangeAspect="1"/>
          </p:cNvPicPr>
          <p:nvPr/>
        </p:nvPicPr>
        <p:blipFill>
          <a:blip r:embed="rId3" cstate="print"/>
          <a:srcRect l="15063"/>
          <a:stretch>
            <a:fillRect/>
          </a:stretch>
        </p:blipFill>
        <p:spPr>
          <a:xfrm>
            <a:off x="879896" y="4102685"/>
            <a:ext cx="7418717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8355" y="1035171"/>
            <a:ext cx="234638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Viewing Query Results in GUI: </a:t>
            </a:r>
            <a:r>
              <a:rPr lang="en-US" b="1" dirty="0" smtClean="0">
                <a:solidFill>
                  <a:srgbClr val="0070C0"/>
                </a:solidFill>
              </a:rPr>
              <a:t>Bollinger Bands Buy/Sell Signals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075" y="5434641"/>
            <a:ext cx="5943600" cy="707886"/>
          </a:xfrm>
          <a:prstGeom prst="rect">
            <a:avLst/>
          </a:prstGeom>
          <a:solidFill>
            <a:srgbClr val="99FF66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C00000"/>
                </a:solidFill>
              </a:rPr>
              <a:t>NOTE</a:t>
            </a:r>
            <a:r>
              <a:rPr lang="en-US" sz="2000" dirty="0" smtClean="0">
                <a:solidFill>
                  <a:srgbClr val="028418"/>
                </a:solidFill>
              </a:rPr>
              <a:t>: This query can be called from </a:t>
            </a:r>
            <a:r>
              <a:rPr lang="en-US" sz="2000" b="1" dirty="0" smtClean="0">
                <a:solidFill>
                  <a:srgbClr val="028418"/>
                </a:solidFill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</a:t>
            </a:r>
          </a:p>
          <a:p>
            <a:pPr algn="ctr"/>
            <a:r>
              <a:rPr lang="en-US" sz="2000" dirty="0" smtClean="0">
                <a:solidFill>
                  <a:srgbClr val="028418"/>
                </a:solidFill>
              </a:rPr>
              <a:t>passing query output back to </a:t>
            </a:r>
            <a:r>
              <a:rPr lang="en-US" sz="2000" b="1" dirty="0" smtClean="0">
                <a:solidFill>
                  <a:srgbClr val="028418"/>
                </a:solidFill>
              </a:rPr>
              <a:t>R</a:t>
            </a:r>
            <a:r>
              <a:rPr lang="en-US" sz="2000" dirty="0" smtClean="0">
                <a:solidFill>
                  <a:srgbClr val="028418"/>
                </a:solidFill>
              </a:rPr>
              <a:t> vector</a:t>
            </a:r>
            <a:endParaRPr lang="en-US" sz="2000" dirty="0">
              <a:solidFill>
                <a:srgbClr val="0284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OMD</Template>
  <TotalTime>4749</TotalTime>
  <Words>1877</Words>
  <Application>Microsoft Office PowerPoint</Application>
  <PresentationFormat>On-screen Show (4:3)</PresentationFormat>
  <Paragraphs>444</Paragraphs>
  <Slides>39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OMD</vt:lpstr>
      <vt:lpstr>1_Office Theme</vt:lpstr>
      <vt:lpstr>Solutions from  OneTick and R </vt:lpstr>
      <vt:lpstr>Contents</vt:lpstr>
      <vt:lpstr>Portfolio &amp; Risk Analytics</vt:lpstr>
      <vt:lpstr>R and OneTick:  Addressing the challenges</vt:lpstr>
      <vt:lpstr>PowerPoint Presentation</vt:lpstr>
      <vt:lpstr>What is OneTick: Overview</vt:lpstr>
      <vt:lpstr>What is OneTick: Client Side</vt:lpstr>
      <vt:lpstr>What is OneTick: GUI Analytics </vt:lpstr>
      <vt:lpstr>What is OneTick: View Results</vt:lpstr>
      <vt:lpstr>What is OneTick:     Analytics + Financial Reference Data</vt:lpstr>
      <vt:lpstr>What is OneTick: GUI Analytics + R</vt:lpstr>
      <vt:lpstr>System Integration: OneTick and R</vt:lpstr>
      <vt:lpstr>OPTION PRICING in onetick  with or without r functions</vt:lpstr>
      <vt:lpstr>Example: Option Pricing in OneTick/R</vt:lpstr>
      <vt:lpstr>Example: Option Pricing in OneTick/R</vt:lpstr>
      <vt:lpstr>Example: Option Pricing in OneTick/R</vt:lpstr>
      <vt:lpstr>OneTick Sample Query Graph Design</vt:lpstr>
      <vt:lpstr>OneTick Sample Query: Calling R functions</vt:lpstr>
      <vt:lpstr>PowerPoint Presentation</vt:lpstr>
      <vt:lpstr>OneTick Sample Query: GUI Output</vt:lpstr>
      <vt:lpstr>An alternative: OneTick OPTION_PRICE function</vt:lpstr>
      <vt:lpstr>PowerPoint Presentation</vt:lpstr>
      <vt:lpstr>- value-at-risk in onetick - Results  back to r</vt:lpstr>
      <vt:lpstr>Example : Historical VAR in OneTick</vt:lpstr>
      <vt:lpstr>OneTick Sample Query Graph Design</vt:lpstr>
      <vt:lpstr>OneTick Sample Query Graph Design</vt:lpstr>
      <vt:lpstr>OneTick Sample Query: Nesting and Ranking</vt:lpstr>
      <vt:lpstr>OneTick Sample Query Graph Output in GUI</vt:lpstr>
      <vt:lpstr>OneTick Historical VaR Results Back to R</vt:lpstr>
      <vt:lpstr>OneTick Historical VaR Results Back to R</vt:lpstr>
      <vt:lpstr>Q&amp;A</vt:lpstr>
      <vt:lpstr>Additional details and Examples</vt:lpstr>
      <vt:lpstr>OneTick / R Integration - Method 1:  OneTick Query Results Back to R</vt:lpstr>
      <vt:lpstr>OneTick / R Integration - Method 2: R Functions in OneTick Queries</vt:lpstr>
      <vt:lpstr>- Portfolio pricing in onetick - Results  back to r</vt:lpstr>
      <vt:lpstr>Portfolio Pricing in OneTick</vt:lpstr>
      <vt:lpstr>Portfolio Pricing in OneTick: Sample Input</vt:lpstr>
      <vt:lpstr>Portfolio Pricing in OneTick: Design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Belianina</dc:creator>
  <cp:lastModifiedBy>Maria Belianina</cp:lastModifiedBy>
  <cp:revision>648</cp:revision>
  <dcterms:created xsi:type="dcterms:W3CDTF">2010-04-06T14:53:30Z</dcterms:created>
  <dcterms:modified xsi:type="dcterms:W3CDTF">2011-04-30T15:12:27Z</dcterms:modified>
</cp:coreProperties>
</file>