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4"/>
  </p:sldMasterIdLst>
  <p:notesMasterIdLst>
    <p:notesMasterId r:id="rId25"/>
  </p:notesMasterIdLst>
  <p:handoutMasterIdLst>
    <p:handoutMasterId r:id="rId26"/>
  </p:handoutMasterIdLst>
  <p:sldIdLst>
    <p:sldId id="412" r:id="rId5"/>
    <p:sldId id="269" r:id="rId6"/>
    <p:sldId id="413" r:id="rId7"/>
    <p:sldId id="414" r:id="rId8"/>
    <p:sldId id="415" r:id="rId9"/>
    <p:sldId id="416" r:id="rId10"/>
    <p:sldId id="417" r:id="rId11"/>
    <p:sldId id="418" r:id="rId12"/>
    <p:sldId id="419" r:id="rId13"/>
    <p:sldId id="420" r:id="rId14"/>
    <p:sldId id="421" r:id="rId15"/>
    <p:sldId id="422" r:id="rId16"/>
    <p:sldId id="424" r:id="rId17"/>
    <p:sldId id="426" r:id="rId18"/>
    <p:sldId id="427" r:id="rId19"/>
    <p:sldId id="428" r:id="rId20"/>
    <p:sldId id="429" r:id="rId21"/>
    <p:sldId id="430" r:id="rId22"/>
    <p:sldId id="433" r:id="rId23"/>
    <p:sldId id="434" r:id="rId24"/>
  </p:sldIdLst>
  <p:sldSz cx="9144000" cy="6858000" type="letter"/>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23" autoAdjust="0"/>
  </p:normalViewPr>
  <p:slideViewPr>
    <p:cSldViewPr>
      <p:cViewPr>
        <p:scale>
          <a:sx n="100" d="100"/>
          <a:sy n="100" d="100"/>
        </p:scale>
        <p:origin x="-1944" y="-102"/>
      </p:cViewPr>
      <p:guideLst>
        <p:guide orient="horz" pos="2160"/>
        <p:guide pos="2880"/>
      </p:guideLst>
    </p:cSldViewPr>
  </p:slideViewPr>
  <p:outlineViewPr>
    <p:cViewPr>
      <p:scale>
        <a:sx n="33" d="100"/>
        <a:sy n="33" d="100"/>
      </p:scale>
      <p:origin x="0" y="2289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12" charset="0"/>
                <a:ea typeface="ヒラギノ角ゴ Pro W3" pitchFamily="-109" charset="-128"/>
                <a:cs typeface="ヒラギノ角ゴ Pro W3" pitchFamily="-109" charset="-128"/>
              </a:defRPr>
            </a:lvl1pPr>
          </a:lstStyle>
          <a:p>
            <a:pPr>
              <a:defRPr/>
            </a:pPr>
            <a:endParaRPr lang="en-US" dirty="0"/>
          </a:p>
        </p:txBody>
      </p:sp>
      <p:sp>
        <p:nvSpPr>
          <p:cNvPr id="27651" name="Rectangle 3"/>
          <p:cNvSpPr>
            <a:spLocks noGrp="1" noChangeArrowheads="1"/>
          </p:cNvSpPr>
          <p:nvPr>
            <p:ph type="dt" sz="quarter" idx="1"/>
          </p:nvPr>
        </p:nvSpPr>
        <p:spPr bwMode="auto">
          <a:xfrm>
            <a:off x="388620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12" charset="0"/>
                <a:ea typeface="ヒラギノ角ゴ Pro W3" pitchFamily="-109" charset="-128"/>
                <a:cs typeface="ヒラギノ角ゴ Pro W3" pitchFamily="-109" charset="-128"/>
              </a:defRPr>
            </a:lvl1pPr>
          </a:lstStyle>
          <a:p>
            <a:pPr>
              <a:defRPr/>
            </a:pPr>
            <a:endParaRPr lang="en-US" dirty="0"/>
          </a:p>
        </p:txBody>
      </p:sp>
      <p:sp>
        <p:nvSpPr>
          <p:cNvPr id="27652" name="Rectangle 4"/>
          <p:cNvSpPr>
            <a:spLocks noGrp="1" noChangeArrowheads="1"/>
          </p:cNvSpPr>
          <p:nvPr>
            <p:ph type="ftr" sz="quarter" idx="2"/>
          </p:nvPr>
        </p:nvSpPr>
        <p:spPr bwMode="auto">
          <a:xfrm>
            <a:off x="0" y="8831580"/>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12" charset="0"/>
                <a:ea typeface="ヒラギノ角ゴ Pro W3" pitchFamily="-109" charset="-128"/>
                <a:cs typeface="ヒラギノ角ゴ Pro W3" pitchFamily="-109" charset="-128"/>
              </a:defRPr>
            </a:lvl1pPr>
          </a:lstStyle>
          <a:p>
            <a:pPr>
              <a:defRPr/>
            </a:pPr>
            <a:endParaRPr lang="en-US" dirty="0"/>
          </a:p>
        </p:txBody>
      </p:sp>
      <p:sp>
        <p:nvSpPr>
          <p:cNvPr id="27653" name="Rectangle 5"/>
          <p:cNvSpPr>
            <a:spLocks noGrp="1" noChangeArrowheads="1"/>
          </p:cNvSpPr>
          <p:nvPr>
            <p:ph type="sldNum" sz="quarter" idx="3"/>
          </p:nvPr>
        </p:nvSpPr>
        <p:spPr bwMode="auto">
          <a:xfrm>
            <a:off x="3886200" y="8831580"/>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ea typeface="ヒラギノ角ゴ Pro W3" charset="0"/>
                <a:cs typeface="ヒラギノ角ゴ Pro W3" charset="0"/>
              </a:defRPr>
            </a:lvl1pPr>
          </a:lstStyle>
          <a:p>
            <a:pPr>
              <a:defRPr/>
            </a:pPr>
            <a:fld id="{023DD80F-8B3F-2248-8CE1-CA33F96BB66F}" type="slidenum">
              <a:rPr lang="en-US"/>
              <a:pPr>
                <a:defRPr/>
              </a:pPr>
              <a:t>‹#›</a:t>
            </a:fld>
            <a:endParaRPr lang="en-US" dirty="0"/>
          </a:p>
        </p:txBody>
      </p:sp>
    </p:spTree>
    <p:extLst>
      <p:ext uri="{BB962C8B-B14F-4D97-AF65-F5344CB8AC3E}">
        <p14:creationId xmlns:p14="http://schemas.microsoft.com/office/powerpoint/2010/main" val="252456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12" charset="0"/>
                <a:ea typeface="ヒラギノ角ゴ Pro W3" pitchFamily="-109" charset="-128"/>
                <a:cs typeface="ヒラギノ角ゴ Pro W3" pitchFamily="-109" charset="-128"/>
              </a:defRPr>
            </a:lvl1pPr>
          </a:lstStyle>
          <a:p>
            <a:pPr>
              <a:defRPr/>
            </a:pPr>
            <a:endParaRPr lang="en-US" dirty="0"/>
          </a:p>
        </p:txBody>
      </p:sp>
      <p:sp>
        <p:nvSpPr>
          <p:cNvPr id="5123" name="Rectangle 3"/>
          <p:cNvSpPr>
            <a:spLocks noGrp="1" noChangeArrowheads="1"/>
          </p:cNvSpPr>
          <p:nvPr>
            <p:ph type="dt" idx="1"/>
          </p:nvPr>
        </p:nvSpPr>
        <p:spPr bwMode="auto">
          <a:xfrm>
            <a:off x="388620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12" charset="0"/>
                <a:ea typeface="ヒラギノ角ゴ Pro W3" pitchFamily="-109" charset="-128"/>
                <a:cs typeface="ヒラギノ角ゴ Pro W3" pitchFamily="-109" charset="-128"/>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415790"/>
            <a:ext cx="502920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580"/>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12" charset="0"/>
                <a:ea typeface="ヒラギノ角ゴ Pro W3" pitchFamily="-109" charset="-128"/>
                <a:cs typeface="ヒラギノ角ゴ Pro W3" pitchFamily="-109" charset="-128"/>
              </a:defRPr>
            </a:lvl1pPr>
          </a:lstStyle>
          <a:p>
            <a:pPr>
              <a:defRPr/>
            </a:pPr>
            <a:endParaRPr lang="en-US" dirty="0"/>
          </a:p>
        </p:txBody>
      </p:sp>
      <p:sp>
        <p:nvSpPr>
          <p:cNvPr id="5127" name="Rectangle 7"/>
          <p:cNvSpPr>
            <a:spLocks noGrp="1" noChangeArrowheads="1"/>
          </p:cNvSpPr>
          <p:nvPr>
            <p:ph type="sldNum" sz="quarter" idx="5"/>
          </p:nvPr>
        </p:nvSpPr>
        <p:spPr bwMode="auto">
          <a:xfrm>
            <a:off x="3886200" y="8831580"/>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ea typeface="ヒラギノ角ゴ Pro W3" charset="0"/>
                <a:cs typeface="ヒラギノ角ゴ Pro W3" charset="0"/>
              </a:defRPr>
            </a:lvl1pPr>
          </a:lstStyle>
          <a:p>
            <a:pPr>
              <a:defRPr/>
            </a:pPr>
            <a:fld id="{4A1A7975-190D-8647-AF73-B6E432CECD5E}" type="slidenum">
              <a:rPr lang="en-US"/>
              <a:pPr>
                <a:defRPr/>
              </a:pPr>
              <a:t>‹#›</a:t>
            </a:fld>
            <a:endParaRPr lang="en-US" dirty="0"/>
          </a:p>
        </p:txBody>
      </p:sp>
    </p:spTree>
    <p:extLst>
      <p:ext uri="{BB962C8B-B14F-4D97-AF65-F5344CB8AC3E}">
        <p14:creationId xmlns:p14="http://schemas.microsoft.com/office/powerpoint/2010/main" val="2927323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9" charset="0"/>
        <a:ea typeface="ヒラギノ角ゴ Pro W3" pitchFamily="-109" charset="-128"/>
        <a:cs typeface="ヒラギノ角ゴ Pro W3" pitchFamily="-109" charset="-128"/>
      </a:defRPr>
    </a:lvl1pPr>
    <a:lvl2pPr marL="457200" algn="l" rtl="0" eaLnBrk="0" fontAlgn="base" hangingPunct="0">
      <a:spcBef>
        <a:spcPct val="30000"/>
      </a:spcBef>
      <a:spcAft>
        <a:spcPct val="0"/>
      </a:spcAft>
      <a:defRPr sz="1200" kern="1200">
        <a:solidFill>
          <a:schemeClr val="tx1"/>
        </a:solidFill>
        <a:latin typeface="Times" pitchFamily="-109" charset="0"/>
        <a:ea typeface="ヒラギノ角ゴ Pro W3" pitchFamily="-109" charset="-128"/>
        <a:cs typeface="ヒラギノ角ゴ Pro W3" pitchFamily="-109" charset="-128"/>
      </a:defRPr>
    </a:lvl2pPr>
    <a:lvl3pPr marL="914400" algn="l" rtl="0" eaLnBrk="0" fontAlgn="base" hangingPunct="0">
      <a:spcBef>
        <a:spcPct val="30000"/>
      </a:spcBef>
      <a:spcAft>
        <a:spcPct val="0"/>
      </a:spcAft>
      <a:defRPr sz="1200" kern="1200">
        <a:solidFill>
          <a:schemeClr val="tx1"/>
        </a:solidFill>
        <a:latin typeface="Times" pitchFamily="-109" charset="0"/>
        <a:ea typeface="ヒラギノ角ゴ Pro W3" pitchFamily="-109" charset="-128"/>
        <a:cs typeface="ヒラギノ角ゴ Pro W3" pitchFamily="-109" charset="-128"/>
      </a:defRPr>
    </a:lvl3pPr>
    <a:lvl4pPr marL="1371600" algn="l" rtl="0" eaLnBrk="0" fontAlgn="base" hangingPunct="0">
      <a:spcBef>
        <a:spcPct val="30000"/>
      </a:spcBef>
      <a:spcAft>
        <a:spcPct val="0"/>
      </a:spcAft>
      <a:defRPr sz="1200" kern="1200">
        <a:solidFill>
          <a:schemeClr val="tx1"/>
        </a:solidFill>
        <a:latin typeface="Times" pitchFamily="-109" charset="0"/>
        <a:ea typeface="ヒラギノ角ゴ Pro W3" pitchFamily="-109" charset="-128"/>
        <a:cs typeface="ヒラギノ角ゴ Pro W3" pitchFamily="-109" charset="-128"/>
      </a:defRPr>
    </a:lvl4pPr>
    <a:lvl5pPr marL="1828800" algn="l" rtl="0" eaLnBrk="0" fontAlgn="base" hangingPunct="0">
      <a:spcBef>
        <a:spcPct val="30000"/>
      </a:spcBef>
      <a:spcAft>
        <a:spcPct val="0"/>
      </a:spcAft>
      <a:defRPr sz="1200" kern="1200">
        <a:solidFill>
          <a:schemeClr val="tx1"/>
        </a:solidFill>
        <a:latin typeface="Times" pitchFamily="-109" charset="0"/>
        <a:ea typeface="ヒラギノ角ゴ Pro W3" pitchFamily="-109" charset="-128"/>
        <a:cs typeface="ヒラギノ角ゴ Pro W3" pitchFamily="-109"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latin typeface="Times" pitchFamily="18" charset="0"/>
              <a:ea typeface="ヒラギノ角ゴ Pro W3"/>
              <a:cs typeface="ヒラギノ角ゴ Pro W3"/>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2A179A9-8BA1-44EB-8EA2-1ABF8B3AFE43}" type="slidenum">
              <a:rPr lang="en-US"/>
              <a:pPr/>
              <a:t>2</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dirty="0" smtClean="0">
              <a:latin typeface="Times" charset="0"/>
              <a:ea typeface="ヒラギノ角ゴ Pro W3" charset="0"/>
              <a:cs typeface="ヒラギノ角ゴ Pro W3"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r>
              <a:rPr lang="en-US" smtClean="0">
                <a:latin typeface="Times" pitchFamily="18" charset="0"/>
                <a:ea typeface="ヒラギノ角ゴ Pro W3"/>
                <a:cs typeface="ヒラギノ角ゴ Pro W3"/>
              </a:rPr>
              <a:t>-assume Normal distr of parameters, which is a fair assumption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313A5B-ED19-4353-9925-C300679D8E4D}" type="slidenum">
              <a:rPr lang="en-US" smtClean="0"/>
              <a:pPr>
                <a:defRPr/>
              </a:pPr>
              <a:t>18</a:t>
            </a:fld>
            <a:endParaRPr lang="en-US" dirty="0"/>
          </a:p>
        </p:txBody>
      </p:sp>
    </p:spTree>
    <p:extLst>
      <p:ext uri="{BB962C8B-B14F-4D97-AF65-F5344CB8AC3E}">
        <p14:creationId xmlns:p14="http://schemas.microsoft.com/office/powerpoint/2010/main" val="3131409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latin typeface="Times" pitchFamily="18" charset="0"/>
              <a:ea typeface="ヒラギノ角ゴ Pro W3"/>
              <a:cs typeface="ヒラギノ角ゴ Pro W3"/>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1066800"/>
          </a:xfrm>
          <a:prstGeom prst="rect">
            <a:avLst/>
          </a:prstGeom>
          <a:gradFill rotWithShape="0">
            <a:gsLst>
              <a:gs pos="0">
                <a:schemeClr val="bg1"/>
              </a:gs>
              <a:gs pos="100000">
                <a:srgbClr val="C0DAF9"/>
              </a:gs>
            </a:gsLst>
            <a:lin ang="5400000" scaled="1"/>
          </a:gradFill>
          <a:ln w="9525">
            <a:noFill/>
            <a:miter lim="800000"/>
            <a:headEnd/>
            <a:tailEnd/>
          </a:ln>
        </p:spPr>
        <p:txBody>
          <a:bodyPr wrap="none" anchor="ctr"/>
          <a:lstStyle/>
          <a:p>
            <a:pPr algn="ctr">
              <a:defRPr/>
            </a:pPr>
            <a:endParaRPr lang="en-US" dirty="0">
              <a:latin typeface="Arial" pitchFamily="-112" charset="0"/>
            </a:endParaRPr>
          </a:p>
        </p:txBody>
      </p:sp>
      <p:sp>
        <p:nvSpPr>
          <p:cNvPr id="5" name="Rectangle 3"/>
          <p:cNvSpPr>
            <a:spLocks noChangeArrowheads="1"/>
          </p:cNvSpPr>
          <p:nvPr/>
        </p:nvSpPr>
        <p:spPr bwMode="auto">
          <a:xfrm>
            <a:off x="0" y="1676400"/>
            <a:ext cx="9144000" cy="5181600"/>
          </a:xfrm>
          <a:prstGeom prst="rect">
            <a:avLst/>
          </a:prstGeom>
          <a:gradFill rotWithShape="0">
            <a:gsLst>
              <a:gs pos="0">
                <a:srgbClr val="071322"/>
              </a:gs>
              <a:gs pos="100000">
                <a:srgbClr val="0078C1"/>
              </a:gs>
            </a:gsLst>
            <a:lin ang="2700000" scaled="1"/>
          </a:gradFill>
          <a:ln w="9525">
            <a:noFill/>
            <a:miter lim="800000"/>
            <a:headEnd/>
            <a:tailEnd/>
          </a:ln>
        </p:spPr>
        <p:txBody>
          <a:bodyPr wrap="none" anchor="ctr"/>
          <a:lstStyle/>
          <a:p>
            <a:pPr algn="ctr">
              <a:defRPr/>
            </a:pPr>
            <a:endParaRPr lang="en-US" dirty="0">
              <a:latin typeface="Arial" pitchFamily="-112" charset="0"/>
            </a:endParaRPr>
          </a:p>
        </p:txBody>
      </p:sp>
      <p:sp>
        <p:nvSpPr>
          <p:cNvPr id="6" name="Rectangle 5"/>
          <p:cNvSpPr>
            <a:spLocks noChangeArrowheads="1"/>
          </p:cNvSpPr>
          <p:nvPr/>
        </p:nvSpPr>
        <p:spPr bwMode="auto">
          <a:xfrm rot="5400000" flipH="1">
            <a:off x="3543300" y="1257300"/>
            <a:ext cx="2057400" cy="9144000"/>
          </a:xfrm>
          <a:prstGeom prst="rect">
            <a:avLst/>
          </a:prstGeom>
          <a:gradFill rotWithShape="0">
            <a:gsLst>
              <a:gs pos="0">
                <a:schemeClr val="bg1">
                  <a:alpha val="0"/>
                </a:schemeClr>
              </a:gs>
              <a:gs pos="100000">
                <a:srgbClr val="62C1EC">
                  <a:alpha val="20000"/>
                </a:srgbClr>
              </a:gs>
            </a:gsLst>
            <a:lin ang="5400000" scaled="1"/>
          </a:gradFill>
          <a:ln w="9525">
            <a:noFill/>
            <a:miter lim="800000"/>
            <a:headEnd/>
            <a:tailEnd/>
          </a:ln>
        </p:spPr>
        <p:txBody>
          <a:bodyPr rot="10800000" vert="eaVert" wrap="none" anchor="ctr"/>
          <a:lstStyle/>
          <a:p>
            <a:pPr algn="ctr">
              <a:defRPr/>
            </a:pPr>
            <a:endParaRPr lang="en-US" dirty="0">
              <a:latin typeface="Arial" pitchFamily="-112" charset="0"/>
            </a:endParaRPr>
          </a:p>
        </p:txBody>
      </p:sp>
      <p:pic>
        <p:nvPicPr>
          <p:cNvPr id="7" name="Picture 11"/>
          <p:cNvPicPr>
            <a:picLocks noChangeAspect="1" noChangeArrowheads="1"/>
          </p:cNvPicPr>
          <p:nvPr/>
        </p:nvPicPr>
        <p:blipFill>
          <a:blip r:embed="rId2"/>
          <a:srcRect/>
          <a:stretch>
            <a:fillRect/>
          </a:stretch>
        </p:blipFill>
        <p:spPr bwMode="auto">
          <a:xfrm>
            <a:off x="0" y="1524000"/>
            <a:ext cx="9144000" cy="304800"/>
          </a:xfrm>
          <a:prstGeom prst="rect">
            <a:avLst/>
          </a:prstGeom>
          <a:noFill/>
          <a:ln w="9525">
            <a:noFill/>
            <a:miter lim="800000"/>
            <a:headEnd/>
            <a:tailEnd/>
          </a:ln>
        </p:spPr>
      </p:pic>
      <p:pic>
        <p:nvPicPr>
          <p:cNvPr id="8" name="Picture 12" descr="CMEGroup_2c_Larger.png"/>
          <p:cNvPicPr>
            <a:picLocks noChangeAspect="1"/>
          </p:cNvPicPr>
          <p:nvPr userDrawn="1"/>
        </p:nvPicPr>
        <p:blipFill>
          <a:blip r:embed="rId3"/>
          <a:srcRect/>
          <a:stretch>
            <a:fillRect/>
          </a:stretch>
        </p:blipFill>
        <p:spPr bwMode="auto">
          <a:xfrm>
            <a:off x="6689725" y="304800"/>
            <a:ext cx="2149475" cy="322263"/>
          </a:xfrm>
          <a:prstGeom prst="rect">
            <a:avLst/>
          </a:prstGeom>
          <a:noFill/>
          <a:ln w="9525">
            <a:noFill/>
            <a:miter lim="800000"/>
            <a:headEnd/>
            <a:tailEnd/>
          </a:ln>
        </p:spPr>
      </p:pic>
      <p:sp>
        <p:nvSpPr>
          <p:cNvPr id="13319" name="Rectangle 7"/>
          <p:cNvSpPr>
            <a:spLocks noGrp="1" noChangeArrowheads="1"/>
          </p:cNvSpPr>
          <p:nvPr>
            <p:ph type="subTitle" idx="1"/>
          </p:nvPr>
        </p:nvSpPr>
        <p:spPr>
          <a:xfrm>
            <a:off x="444500" y="5710238"/>
            <a:ext cx="5029200" cy="461962"/>
          </a:xfrm>
        </p:spPr>
        <p:txBody>
          <a:bodyPr/>
          <a:lstStyle>
            <a:lvl1pPr>
              <a:spcBef>
                <a:spcPct val="0"/>
              </a:spcBef>
              <a:defRPr sz="2100">
                <a:solidFill>
                  <a:schemeClr val="bg1"/>
                </a:solidFill>
              </a:defRPr>
            </a:lvl1pPr>
          </a:lstStyle>
          <a:p>
            <a:r>
              <a:rPr lang="en-US" smtClean="0"/>
              <a:t>Click to edit Master subtitle style</a:t>
            </a:r>
            <a:endParaRPr lang="en-US"/>
          </a:p>
        </p:txBody>
      </p:sp>
      <p:sp>
        <p:nvSpPr>
          <p:cNvPr id="13321" name="Rectangle 9"/>
          <p:cNvSpPr>
            <a:spLocks noGrp="1" noChangeArrowheads="1"/>
          </p:cNvSpPr>
          <p:nvPr>
            <p:ph type="ctrTitle"/>
          </p:nvPr>
        </p:nvSpPr>
        <p:spPr>
          <a:xfrm>
            <a:off x="439738" y="2254250"/>
            <a:ext cx="6096000" cy="1936750"/>
          </a:xfrm>
        </p:spPr>
        <p:txBody>
          <a:bodyPr/>
          <a:lstStyle>
            <a:lvl1pPr>
              <a:defRPr sz="3800">
                <a:solidFill>
                  <a:schemeClr val="accent2"/>
                </a:solidFill>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FDED168-8117-4C48-9E8A-DE87114D65FE}" type="slidenum">
              <a:rPr lang="en-US"/>
              <a:pPr>
                <a:defRPr/>
              </a:pPr>
              <a:t>‹#›</a:t>
            </a:fld>
            <a:endParaRPr lang="en-US" sz="1200" dirty="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3C6A6BBA-F06B-7348-89BE-423D196FCE81}" type="slidenum">
              <a:rPr lang="en-US"/>
              <a:pPr>
                <a:defRPr/>
              </a:pPr>
              <a:t>‹#›</a:t>
            </a:fld>
            <a:endParaRPr lang="en-US" sz="1200" dirty="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84913" y="671513"/>
            <a:ext cx="1944687" cy="5424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9263" y="671513"/>
            <a:ext cx="5683250" cy="5424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A46E8B60-24F7-7047-87B3-E1100C5B296F}" type="slidenum">
              <a:rPr lang="en-US"/>
              <a:pPr>
                <a:defRPr/>
              </a:pPr>
              <a:t>‹#›</a:t>
            </a:fld>
            <a:endParaRPr lang="en-US" sz="120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1066800"/>
          </a:xfrm>
          <a:prstGeom prst="rect">
            <a:avLst/>
          </a:prstGeom>
          <a:gradFill rotWithShape="0">
            <a:gsLst>
              <a:gs pos="0">
                <a:schemeClr val="bg1"/>
              </a:gs>
              <a:gs pos="100000">
                <a:srgbClr val="C0DAF9"/>
              </a:gs>
            </a:gsLst>
            <a:lin ang="5400000" scaled="1"/>
          </a:gradFill>
          <a:ln w="9525">
            <a:noFill/>
            <a:miter lim="800000"/>
            <a:headEnd/>
            <a:tailEnd/>
          </a:ln>
        </p:spPr>
        <p:txBody>
          <a:bodyPr wrap="none" anchor="ctr"/>
          <a:lstStyle/>
          <a:p>
            <a:pPr algn="ctr">
              <a:defRPr/>
            </a:pPr>
            <a:endParaRPr lang="en-US" dirty="0">
              <a:latin typeface="Arial" pitchFamily="-112" charset="0"/>
            </a:endParaRPr>
          </a:p>
        </p:txBody>
      </p:sp>
      <p:sp>
        <p:nvSpPr>
          <p:cNvPr id="5" name="Rectangle 4"/>
          <p:cNvSpPr>
            <a:spLocks noChangeArrowheads="1"/>
          </p:cNvSpPr>
          <p:nvPr/>
        </p:nvSpPr>
        <p:spPr bwMode="auto">
          <a:xfrm rot="5400000" flipH="1">
            <a:off x="3543300" y="1257300"/>
            <a:ext cx="2057400" cy="9144000"/>
          </a:xfrm>
          <a:prstGeom prst="rect">
            <a:avLst/>
          </a:prstGeom>
          <a:gradFill rotWithShape="0">
            <a:gsLst>
              <a:gs pos="0">
                <a:schemeClr val="bg1">
                  <a:alpha val="0"/>
                </a:schemeClr>
              </a:gs>
              <a:gs pos="100000">
                <a:srgbClr val="62C1EC">
                  <a:alpha val="20000"/>
                </a:srgbClr>
              </a:gs>
            </a:gsLst>
            <a:lin ang="5400000" scaled="1"/>
          </a:gradFill>
          <a:ln w="9525">
            <a:noFill/>
            <a:miter lim="800000"/>
            <a:headEnd/>
            <a:tailEnd/>
          </a:ln>
        </p:spPr>
        <p:txBody>
          <a:bodyPr rot="10800000" vert="eaVert" wrap="none" anchor="ctr"/>
          <a:lstStyle/>
          <a:p>
            <a:pPr algn="ctr">
              <a:defRPr/>
            </a:pPr>
            <a:endParaRPr lang="en-US" dirty="0">
              <a:latin typeface="Arial" pitchFamily="-112" charset="0"/>
            </a:endParaRPr>
          </a:p>
        </p:txBody>
      </p:sp>
      <p:pic>
        <p:nvPicPr>
          <p:cNvPr id="6" name="Picture 11"/>
          <p:cNvPicPr>
            <a:picLocks noChangeAspect="1" noChangeArrowheads="1"/>
          </p:cNvPicPr>
          <p:nvPr/>
        </p:nvPicPr>
        <p:blipFill>
          <a:blip r:embed="rId2"/>
          <a:srcRect/>
          <a:stretch>
            <a:fillRect/>
          </a:stretch>
        </p:blipFill>
        <p:spPr bwMode="auto">
          <a:xfrm>
            <a:off x="0" y="1524000"/>
            <a:ext cx="9144000" cy="304800"/>
          </a:xfrm>
          <a:prstGeom prst="rect">
            <a:avLst/>
          </a:prstGeom>
          <a:noFill/>
          <a:ln w="9525">
            <a:noFill/>
            <a:miter lim="800000"/>
            <a:headEnd/>
            <a:tailEnd/>
          </a:ln>
        </p:spPr>
      </p:pic>
      <p:pic>
        <p:nvPicPr>
          <p:cNvPr id="7" name="Picture 11" descr="CMEGroup_2c_Larger.png"/>
          <p:cNvPicPr>
            <a:picLocks noChangeAspect="1"/>
          </p:cNvPicPr>
          <p:nvPr userDrawn="1"/>
        </p:nvPicPr>
        <p:blipFill>
          <a:blip r:embed="rId3"/>
          <a:srcRect/>
          <a:stretch>
            <a:fillRect/>
          </a:stretch>
        </p:blipFill>
        <p:spPr bwMode="auto">
          <a:xfrm>
            <a:off x="6689725" y="304800"/>
            <a:ext cx="2149475" cy="322263"/>
          </a:xfrm>
          <a:prstGeom prst="rect">
            <a:avLst/>
          </a:prstGeom>
          <a:noFill/>
          <a:ln w="9525">
            <a:noFill/>
            <a:miter lim="800000"/>
            <a:headEnd/>
            <a:tailEnd/>
          </a:ln>
        </p:spPr>
      </p:pic>
      <p:sp>
        <p:nvSpPr>
          <p:cNvPr id="13319" name="Rectangle 7"/>
          <p:cNvSpPr>
            <a:spLocks noGrp="1" noChangeArrowheads="1"/>
          </p:cNvSpPr>
          <p:nvPr>
            <p:ph type="subTitle" idx="1"/>
          </p:nvPr>
        </p:nvSpPr>
        <p:spPr>
          <a:xfrm>
            <a:off x="444500" y="5710238"/>
            <a:ext cx="5029200" cy="461962"/>
          </a:xfrm>
        </p:spPr>
        <p:txBody>
          <a:bodyPr/>
          <a:lstStyle>
            <a:lvl1pPr>
              <a:spcBef>
                <a:spcPct val="0"/>
              </a:spcBef>
              <a:defRPr sz="2100">
                <a:solidFill>
                  <a:schemeClr val="tx2"/>
                </a:solidFill>
              </a:defRPr>
            </a:lvl1pPr>
          </a:lstStyle>
          <a:p>
            <a:r>
              <a:rPr lang="en-US" smtClean="0"/>
              <a:t>Click to edit Master subtitle style</a:t>
            </a:r>
            <a:endParaRPr lang="en-US" dirty="0"/>
          </a:p>
        </p:txBody>
      </p:sp>
      <p:sp>
        <p:nvSpPr>
          <p:cNvPr id="13321" name="Rectangle 9"/>
          <p:cNvSpPr>
            <a:spLocks noGrp="1" noChangeArrowheads="1"/>
          </p:cNvSpPr>
          <p:nvPr>
            <p:ph type="ctrTitle"/>
          </p:nvPr>
        </p:nvSpPr>
        <p:spPr>
          <a:xfrm>
            <a:off x="439738" y="2254250"/>
            <a:ext cx="6096000" cy="1936750"/>
          </a:xfrm>
        </p:spPr>
        <p:txBody>
          <a:bodyPr/>
          <a:lstStyle>
            <a:lvl1pPr>
              <a:defRPr sz="3800">
                <a:solidFill>
                  <a:schemeClr val="tx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C045E374-B5CF-6E43-99BF-FF6CE3781763}" type="slidenum">
              <a:rPr lang="en-US"/>
              <a:pPr>
                <a:defRPr/>
              </a:pPr>
              <a:t>‹#›</a:t>
            </a:fld>
            <a:endParaRPr lang="en-US" sz="12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1B2C3101-2C40-F04A-AB87-D3019DF0B73B}" type="slidenum">
              <a:rPr lang="en-US"/>
              <a:pPr>
                <a:defRPr/>
              </a:pPr>
              <a:t>‹#›</a:t>
            </a:fld>
            <a:endParaRPr lang="en-US" sz="1200" dirty="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84338"/>
            <a:ext cx="38100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84338"/>
            <a:ext cx="38100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6496CFAE-C756-544D-87E7-209601E1F824}" type="slidenum">
              <a:rPr lang="en-US"/>
              <a:pPr>
                <a:defRPr/>
              </a:pPr>
              <a:t>‹#›</a:t>
            </a:fld>
            <a:endParaRPr lang="en-US" sz="1200" dirty="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F93A9B0C-0D6B-C74A-9AE1-686C5B21B930}" type="slidenum">
              <a:rPr lang="en-US"/>
              <a:pPr>
                <a:defRPr/>
              </a:pPr>
              <a:t>‹#›</a:t>
            </a:fld>
            <a:endParaRPr lang="en-US" sz="1200"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CD8F1FCC-276B-DA49-BE2D-45E5B46A0DEF}" type="slidenum">
              <a:rPr lang="en-US"/>
              <a:pPr>
                <a:defRPr/>
              </a:pPr>
              <a:t>‹#›</a:t>
            </a:fld>
            <a:endParaRPr lang="en-US" sz="1200"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01BF7D4-C3A0-A648-9826-C3B57467EA05}" type="slidenum">
              <a:rPr lang="en-US"/>
              <a:pPr>
                <a:defRPr/>
              </a:pPr>
              <a:t>‹#›</a:t>
            </a:fld>
            <a:endParaRPr lang="en-US" sz="1200"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0397FE76-5BE8-4049-A338-142E2880FA85}" type="slidenum">
              <a:rPr lang="en-US"/>
              <a:pPr>
                <a:defRPr/>
              </a:pPr>
              <a:t>‹#›</a:t>
            </a:fld>
            <a:endParaRPr lang="en-US" sz="1200"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5257800"/>
            <a:ext cx="9144000" cy="1600200"/>
          </a:xfrm>
          <a:prstGeom prst="rect">
            <a:avLst/>
          </a:prstGeom>
          <a:gradFill rotWithShape="0">
            <a:gsLst>
              <a:gs pos="0">
                <a:schemeClr val="bg1">
                  <a:alpha val="49001"/>
                </a:schemeClr>
              </a:gs>
              <a:gs pos="100000">
                <a:srgbClr val="C4DCE4"/>
              </a:gs>
            </a:gsLst>
            <a:lin ang="5400000" scaled="1"/>
          </a:gradFill>
          <a:ln w="9525">
            <a:noFill/>
            <a:miter lim="800000"/>
            <a:headEnd/>
            <a:tailEnd/>
          </a:ln>
        </p:spPr>
        <p:txBody>
          <a:bodyPr wrap="none" anchor="ctr"/>
          <a:lstStyle/>
          <a:p>
            <a:pPr algn="ctr">
              <a:defRPr/>
            </a:pPr>
            <a:endParaRPr lang="en-US" dirty="0">
              <a:latin typeface="Arial" pitchFamily="-112" charset="0"/>
            </a:endParaRPr>
          </a:p>
        </p:txBody>
      </p:sp>
      <p:sp>
        <p:nvSpPr>
          <p:cNvPr id="1027" name="Rectangle 7"/>
          <p:cNvSpPr>
            <a:spLocks noGrp="1" noChangeArrowheads="1"/>
          </p:cNvSpPr>
          <p:nvPr>
            <p:ph type="body" idx="1"/>
          </p:nvPr>
        </p:nvSpPr>
        <p:spPr bwMode="auto">
          <a:xfrm>
            <a:off x="457200" y="1684338"/>
            <a:ext cx="77724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9"/>
          <p:cNvSpPr>
            <a:spLocks noGrp="1" noChangeArrowheads="1"/>
          </p:cNvSpPr>
          <p:nvPr>
            <p:ph type="title"/>
          </p:nvPr>
        </p:nvSpPr>
        <p:spPr bwMode="auto">
          <a:xfrm>
            <a:off x="449263" y="671513"/>
            <a:ext cx="4114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pic>
        <p:nvPicPr>
          <p:cNvPr id="1029" name="Picture 13"/>
          <p:cNvPicPr>
            <a:picLocks noChangeAspect="1" noChangeArrowheads="1"/>
          </p:cNvPicPr>
          <p:nvPr/>
        </p:nvPicPr>
        <p:blipFill>
          <a:blip r:embed="rId14"/>
          <a:srcRect/>
          <a:stretch>
            <a:fillRect/>
          </a:stretch>
        </p:blipFill>
        <p:spPr bwMode="auto">
          <a:xfrm>
            <a:off x="0" y="6553200"/>
            <a:ext cx="9144000" cy="304800"/>
          </a:xfrm>
          <a:prstGeom prst="rect">
            <a:avLst/>
          </a:prstGeom>
          <a:noFill/>
          <a:ln w="9525">
            <a:noFill/>
            <a:miter lim="800000"/>
            <a:headEnd/>
            <a:tailEnd/>
          </a:ln>
        </p:spPr>
      </p:pic>
      <p:sp>
        <p:nvSpPr>
          <p:cNvPr id="12302" name="Rectangle 14"/>
          <p:cNvSpPr>
            <a:spLocks noGrp="1" noChangeArrowheads="1"/>
          </p:cNvSpPr>
          <p:nvPr>
            <p:ph type="sldNum" sz="quarter" idx="4"/>
          </p:nvPr>
        </p:nvSpPr>
        <p:spPr bwMode="auto">
          <a:xfrm>
            <a:off x="6629400" y="66103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charset="0"/>
              </a:defRPr>
            </a:lvl1pPr>
          </a:lstStyle>
          <a:p>
            <a:pPr>
              <a:defRPr/>
            </a:pPr>
            <a:fld id="{6B9FF990-17CB-5C4A-B55F-B7D21A99A34E}" type="slidenum">
              <a:rPr lang="en-US"/>
              <a:pPr>
                <a:defRPr/>
              </a:pPr>
              <a:t>‹#›</a:t>
            </a:fld>
            <a:endParaRPr lang="en-US" sz="1200" dirty="0"/>
          </a:p>
        </p:txBody>
      </p:sp>
      <p:pic>
        <p:nvPicPr>
          <p:cNvPr id="1031" name="Picture 9" descr="CMEGroup_2c.png"/>
          <p:cNvPicPr>
            <a:picLocks noChangeAspect="1"/>
          </p:cNvPicPr>
          <p:nvPr/>
        </p:nvPicPr>
        <p:blipFill>
          <a:blip r:embed="rId15"/>
          <a:srcRect/>
          <a:stretch>
            <a:fillRect/>
          </a:stretch>
        </p:blipFill>
        <p:spPr bwMode="auto">
          <a:xfrm>
            <a:off x="7010400" y="6096000"/>
            <a:ext cx="1712913" cy="255588"/>
          </a:xfrm>
          <a:prstGeom prst="rect">
            <a:avLst/>
          </a:prstGeom>
          <a:noFill/>
          <a:ln w="9525">
            <a:noFill/>
            <a:miter lim="800000"/>
            <a:headEnd/>
            <a:tailEnd/>
          </a:ln>
        </p:spPr>
      </p:pic>
      <p:sp>
        <p:nvSpPr>
          <p:cNvPr id="8" name="Rectangle 14"/>
          <p:cNvSpPr txBox="1">
            <a:spLocks noChangeArrowheads="1"/>
          </p:cNvSpPr>
          <p:nvPr/>
        </p:nvSpPr>
        <p:spPr bwMode="auto">
          <a:xfrm>
            <a:off x="533400" y="6619875"/>
            <a:ext cx="2133600" cy="476250"/>
          </a:xfrm>
          <a:prstGeom prst="rect">
            <a:avLst/>
          </a:prstGeom>
          <a:noFill/>
          <a:ln w="9525">
            <a:noFill/>
            <a:miter lim="800000"/>
            <a:headEnd/>
            <a:tailEnd/>
          </a:ln>
          <a:effectLst/>
        </p:spPr>
        <p:txBody>
          <a:bodyPr>
            <a:prstTxWarp prst="textNoShape">
              <a:avLst/>
            </a:prstTxWarp>
          </a:bodyPr>
          <a:lstStyle/>
          <a:p>
            <a:r>
              <a:rPr lang="en-US" sz="800" dirty="0">
                <a:solidFill>
                  <a:schemeClr val="bg1"/>
                </a:solidFill>
                <a:latin typeface="Arial" charset="0"/>
              </a:rPr>
              <a:t>© </a:t>
            </a:r>
            <a:r>
              <a:rPr lang="en-US" sz="800" dirty="0" smtClean="0">
                <a:solidFill>
                  <a:schemeClr val="bg1"/>
                </a:solidFill>
                <a:latin typeface="Arial" charset="0"/>
              </a:rPr>
              <a:t>2013 </a:t>
            </a:r>
            <a:r>
              <a:rPr lang="en-US" sz="800" dirty="0">
                <a:solidFill>
                  <a:schemeClr val="bg1"/>
                </a:solidFill>
                <a:latin typeface="Arial" charset="0"/>
              </a:rPr>
              <a:t>CME Group. All rights reserved</a:t>
            </a:r>
            <a:endParaRPr lang="en-US" sz="1000" dirty="0">
              <a:solidFill>
                <a:schemeClr val="bg1"/>
              </a:solidFill>
              <a:latin typeface="Arial" charset="0"/>
            </a:endParaRPr>
          </a:p>
        </p:txBody>
      </p:sp>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Lst>
  <p:hf hdr="0" ftr="0" dt="0"/>
  <p:txStyles>
    <p:titleStyle>
      <a:lvl1pPr algn="l" rtl="0" eaLnBrk="0" fontAlgn="base" hangingPunct="0">
        <a:lnSpc>
          <a:spcPct val="90000"/>
        </a:lnSpc>
        <a:spcBef>
          <a:spcPct val="50000"/>
        </a:spcBef>
        <a:spcAft>
          <a:spcPct val="0"/>
        </a:spcAft>
        <a:defRPr sz="2800" b="1">
          <a:solidFill>
            <a:schemeClr val="tx2"/>
          </a:solidFill>
          <a:latin typeface="+mj-lt"/>
          <a:ea typeface="+mj-ea"/>
          <a:cs typeface="+mj-cs"/>
        </a:defRPr>
      </a:lvl1pPr>
      <a:lvl2pPr algn="l" rtl="0" eaLnBrk="0" fontAlgn="base" hangingPunct="0">
        <a:lnSpc>
          <a:spcPct val="90000"/>
        </a:lnSpc>
        <a:spcBef>
          <a:spcPct val="50000"/>
        </a:spcBef>
        <a:spcAft>
          <a:spcPct val="0"/>
        </a:spcAft>
        <a:defRPr sz="2800" b="1">
          <a:solidFill>
            <a:schemeClr val="tx2"/>
          </a:solidFill>
          <a:latin typeface="Arial" pitchFamily="-109" charset="0"/>
          <a:ea typeface="ヒラギノ角ゴ Pro W3" pitchFamily="-109" charset="-128"/>
          <a:cs typeface="ヒラギノ角ゴ Pro W3" pitchFamily="-109" charset="-128"/>
        </a:defRPr>
      </a:lvl2pPr>
      <a:lvl3pPr algn="l" rtl="0" eaLnBrk="0" fontAlgn="base" hangingPunct="0">
        <a:lnSpc>
          <a:spcPct val="90000"/>
        </a:lnSpc>
        <a:spcBef>
          <a:spcPct val="50000"/>
        </a:spcBef>
        <a:spcAft>
          <a:spcPct val="0"/>
        </a:spcAft>
        <a:defRPr sz="2800" b="1">
          <a:solidFill>
            <a:schemeClr val="tx2"/>
          </a:solidFill>
          <a:latin typeface="Arial" pitchFamily="-109" charset="0"/>
          <a:ea typeface="ヒラギノ角ゴ Pro W3" pitchFamily="-109" charset="-128"/>
          <a:cs typeface="ヒラギノ角ゴ Pro W3" pitchFamily="-109" charset="-128"/>
        </a:defRPr>
      </a:lvl3pPr>
      <a:lvl4pPr algn="l" rtl="0" eaLnBrk="0" fontAlgn="base" hangingPunct="0">
        <a:lnSpc>
          <a:spcPct val="90000"/>
        </a:lnSpc>
        <a:spcBef>
          <a:spcPct val="50000"/>
        </a:spcBef>
        <a:spcAft>
          <a:spcPct val="0"/>
        </a:spcAft>
        <a:defRPr sz="2800" b="1">
          <a:solidFill>
            <a:schemeClr val="tx2"/>
          </a:solidFill>
          <a:latin typeface="Arial" pitchFamily="-109" charset="0"/>
          <a:ea typeface="ヒラギノ角ゴ Pro W3" pitchFamily="-109" charset="-128"/>
          <a:cs typeface="ヒラギノ角ゴ Pro W3" pitchFamily="-109" charset="-128"/>
        </a:defRPr>
      </a:lvl4pPr>
      <a:lvl5pPr algn="l" rtl="0" eaLnBrk="0" fontAlgn="base" hangingPunct="0">
        <a:lnSpc>
          <a:spcPct val="90000"/>
        </a:lnSpc>
        <a:spcBef>
          <a:spcPct val="50000"/>
        </a:spcBef>
        <a:spcAft>
          <a:spcPct val="0"/>
        </a:spcAft>
        <a:defRPr sz="2800" b="1">
          <a:solidFill>
            <a:schemeClr val="tx2"/>
          </a:solidFill>
          <a:latin typeface="Arial" pitchFamily="-109" charset="0"/>
          <a:ea typeface="ヒラギノ角ゴ Pro W3" pitchFamily="-109" charset="-128"/>
          <a:cs typeface="ヒラギノ角ゴ Pro W3" pitchFamily="-109" charset="-128"/>
        </a:defRPr>
      </a:lvl5pPr>
      <a:lvl6pPr marL="457200" algn="l" rtl="0" eaLnBrk="1" fontAlgn="base" hangingPunct="1">
        <a:lnSpc>
          <a:spcPct val="90000"/>
        </a:lnSpc>
        <a:spcBef>
          <a:spcPct val="50000"/>
        </a:spcBef>
        <a:spcAft>
          <a:spcPct val="0"/>
        </a:spcAft>
        <a:defRPr sz="2800" b="1">
          <a:solidFill>
            <a:schemeClr val="tx2"/>
          </a:solidFill>
          <a:latin typeface="Arial" pitchFamily="-109" charset="0"/>
          <a:ea typeface="ヒラギノ角ゴ Pro W3" pitchFamily="-109" charset="-128"/>
          <a:cs typeface="ヒラギノ角ゴ Pro W3" pitchFamily="-109" charset="-128"/>
        </a:defRPr>
      </a:lvl6pPr>
      <a:lvl7pPr marL="914400" algn="l" rtl="0" eaLnBrk="1" fontAlgn="base" hangingPunct="1">
        <a:lnSpc>
          <a:spcPct val="90000"/>
        </a:lnSpc>
        <a:spcBef>
          <a:spcPct val="50000"/>
        </a:spcBef>
        <a:spcAft>
          <a:spcPct val="0"/>
        </a:spcAft>
        <a:defRPr sz="2800" b="1">
          <a:solidFill>
            <a:schemeClr val="tx2"/>
          </a:solidFill>
          <a:latin typeface="Arial" pitchFamily="-109" charset="0"/>
          <a:ea typeface="ヒラギノ角ゴ Pro W3" pitchFamily="-109" charset="-128"/>
          <a:cs typeface="ヒラギノ角ゴ Pro W3" pitchFamily="-109" charset="-128"/>
        </a:defRPr>
      </a:lvl7pPr>
      <a:lvl8pPr marL="1371600" algn="l" rtl="0" eaLnBrk="1" fontAlgn="base" hangingPunct="1">
        <a:lnSpc>
          <a:spcPct val="90000"/>
        </a:lnSpc>
        <a:spcBef>
          <a:spcPct val="50000"/>
        </a:spcBef>
        <a:spcAft>
          <a:spcPct val="0"/>
        </a:spcAft>
        <a:defRPr sz="2800" b="1">
          <a:solidFill>
            <a:schemeClr val="tx2"/>
          </a:solidFill>
          <a:latin typeface="Arial" pitchFamily="-109" charset="0"/>
          <a:ea typeface="ヒラギノ角ゴ Pro W3" pitchFamily="-109" charset="-128"/>
          <a:cs typeface="ヒラギノ角ゴ Pro W3" pitchFamily="-109" charset="-128"/>
        </a:defRPr>
      </a:lvl8pPr>
      <a:lvl9pPr marL="1828800" algn="l" rtl="0" eaLnBrk="1" fontAlgn="base" hangingPunct="1">
        <a:lnSpc>
          <a:spcPct val="90000"/>
        </a:lnSpc>
        <a:spcBef>
          <a:spcPct val="50000"/>
        </a:spcBef>
        <a:spcAft>
          <a:spcPct val="0"/>
        </a:spcAft>
        <a:defRPr sz="2800" b="1">
          <a:solidFill>
            <a:schemeClr val="tx2"/>
          </a:solidFill>
          <a:latin typeface="Arial" pitchFamily="-109" charset="0"/>
          <a:ea typeface="ヒラギノ角ゴ Pro W3" pitchFamily="-109" charset="-128"/>
          <a:cs typeface="ヒラギノ角ゴ Pro W3" pitchFamily="-109" charset="-128"/>
        </a:defRPr>
      </a:lvl9pPr>
    </p:titleStyle>
    <p:bodyStyle>
      <a:lvl1pPr marL="342900" indent="-342900" algn="l" rtl="0" eaLnBrk="0" fontAlgn="base" hangingPunct="0">
        <a:spcBef>
          <a:spcPct val="70000"/>
        </a:spcBef>
        <a:spcAft>
          <a:spcPct val="0"/>
        </a:spcAft>
        <a:defRPr b="1">
          <a:solidFill>
            <a:schemeClr val="tx1"/>
          </a:solidFill>
          <a:latin typeface="+mn-lt"/>
          <a:ea typeface="+mn-ea"/>
          <a:cs typeface="+mn-cs"/>
        </a:defRPr>
      </a:lvl1pPr>
      <a:lvl2pPr marL="230188" indent="-115888" algn="l" rtl="0" eaLnBrk="0" fontAlgn="base" hangingPunct="0">
        <a:lnSpc>
          <a:spcPct val="120000"/>
        </a:lnSpc>
        <a:spcBef>
          <a:spcPct val="50000"/>
        </a:spcBef>
        <a:spcAft>
          <a:spcPct val="0"/>
        </a:spcAft>
        <a:buSzPct val="90000"/>
        <a:buFont typeface="Times" pitchFamily="1" charset="0"/>
        <a:buChar char="•"/>
        <a:defRPr>
          <a:solidFill>
            <a:schemeClr val="tx1"/>
          </a:solidFill>
          <a:latin typeface="+mn-lt"/>
          <a:ea typeface="+mn-ea"/>
        </a:defRPr>
      </a:lvl2pPr>
      <a:lvl3pPr marL="627063" indent="-166688" algn="l" rtl="0" eaLnBrk="0" fontAlgn="base" hangingPunct="0">
        <a:spcBef>
          <a:spcPct val="20000"/>
        </a:spcBef>
        <a:spcAft>
          <a:spcPct val="0"/>
        </a:spcAft>
        <a:buSzPct val="90000"/>
        <a:buChar char="–"/>
        <a:defRPr sz="1400">
          <a:solidFill>
            <a:schemeClr val="tx1"/>
          </a:solidFill>
          <a:latin typeface="+mn-lt"/>
          <a:ea typeface="ＭＳ Ｐゴシック" charset="-128"/>
          <a:cs typeface="ＭＳ Ｐゴシック" pitchFamily="-112" charset="-128"/>
        </a:defRPr>
      </a:lvl3pPr>
      <a:lvl4pPr marL="1031875" indent="-119063" algn="l" rtl="0" eaLnBrk="0" fontAlgn="base" hangingPunct="0">
        <a:spcBef>
          <a:spcPct val="20000"/>
        </a:spcBef>
        <a:spcAft>
          <a:spcPct val="0"/>
        </a:spcAft>
        <a:buSzPct val="90000"/>
        <a:buFont typeface="Times" pitchFamily="1" charset="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defRPr sz="2000">
          <a:solidFill>
            <a:schemeClr val="tx1"/>
          </a:solidFill>
          <a:latin typeface="+mn-lt"/>
          <a:ea typeface="Geneva" charset="-128"/>
          <a:cs typeface="Geneva" pitchFamily="1" charset="-128"/>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2"/>
          <p:cNvSpPr>
            <a:spLocks noGrp="1"/>
          </p:cNvSpPr>
          <p:nvPr>
            <p:ph type="ctrTitle"/>
          </p:nvPr>
        </p:nvSpPr>
        <p:spPr>
          <a:xfrm>
            <a:off x="439738" y="1828800"/>
            <a:ext cx="7789862" cy="3810000"/>
          </a:xfrm>
        </p:spPr>
        <p:txBody>
          <a:bodyPr/>
          <a:lstStyle/>
          <a:p>
            <a:r>
              <a:rPr lang="en-US" sz="2800" dirty="0" smtClean="0"/>
              <a:t>A </a:t>
            </a:r>
            <a:r>
              <a:rPr lang="en-US" sz="2800" dirty="0" smtClean="0"/>
              <a:t>Bayesian Interpretation of the Federal Reserve’s dual mandate and the Taylor Rule</a:t>
            </a:r>
            <a:r>
              <a:rPr lang="en-US" sz="1800" dirty="0" smtClean="0"/>
              <a:t/>
            </a:r>
            <a:br>
              <a:rPr lang="en-US" sz="1800" dirty="0" smtClean="0"/>
            </a:br>
            <a:r>
              <a:rPr lang="en-US" sz="1800" dirty="0" smtClean="0"/>
              <a:t/>
            </a:r>
            <a:br>
              <a:rPr lang="en-US" sz="1800" dirty="0" smtClean="0"/>
            </a:br>
            <a:r>
              <a:rPr lang="en-US" sz="2800" dirty="0" smtClean="0"/>
              <a:t>R/Finance 2013</a:t>
            </a:r>
            <a:r>
              <a:rPr lang="en-US" sz="1800" dirty="0" smtClean="0"/>
              <a:t/>
            </a:r>
            <a:br>
              <a:rPr lang="en-US" sz="1800" dirty="0" smtClean="0"/>
            </a:br>
            <a:r>
              <a:rPr lang="en-US" sz="1800" dirty="0" smtClean="0"/>
              <a:t/>
            </a:r>
            <a:br>
              <a:rPr lang="en-US" sz="1800" dirty="0" smtClean="0"/>
            </a:br>
            <a:r>
              <a:rPr lang="en-US" sz="1800" dirty="0" smtClean="0"/>
              <a:t>The research views expressed herein are those of the author and do not necessarily represent the views of the CME Group or its affiliates.</a:t>
            </a:r>
            <a:br>
              <a:rPr lang="en-US" sz="1800" dirty="0" smtClean="0"/>
            </a:br>
            <a:r>
              <a:rPr lang="en-US" sz="1800" dirty="0" smtClean="0"/>
              <a:t/>
            </a:r>
            <a:br>
              <a:rPr lang="en-US" sz="1800" dirty="0" smtClean="0"/>
            </a:br>
            <a:r>
              <a:rPr lang="en-US" sz="1800" dirty="0" smtClean="0"/>
              <a:t>All examples in this presentation are hypothetical interpretations of situations and are used for explanation purposes only.</a:t>
            </a:r>
            <a:br>
              <a:rPr lang="en-US" sz="1800" dirty="0" smtClean="0"/>
            </a:br>
            <a:r>
              <a:rPr lang="en-US" sz="1800" dirty="0" smtClean="0"/>
              <a:t/>
            </a:r>
            <a:br>
              <a:rPr lang="en-US" sz="1800" dirty="0" smtClean="0"/>
            </a:br>
            <a:r>
              <a:rPr lang="en-US" sz="1800" dirty="0" smtClean="0"/>
              <a:t>This report and the information herein should not be considered investment advice or the results of actual market experience.</a:t>
            </a:r>
            <a:br>
              <a:rPr lang="en-US" sz="1800" dirty="0" smtClean="0"/>
            </a:br>
            <a:endParaRPr lang="en-US" sz="1800" dirty="0" smtClean="0"/>
          </a:p>
        </p:txBody>
      </p:sp>
      <p:sp>
        <p:nvSpPr>
          <p:cNvPr id="16386" name="Rectangle 3"/>
          <p:cNvSpPr>
            <a:spLocks noGrp="1" noChangeArrowheads="1"/>
          </p:cNvSpPr>
          <p:nvPr>
            <p:ph type="subTitle" idx="1"/>
          </p:nvPr>
        </p:nvSpPr>
        <p:spPr>
          <a:xfrm>
            <a:off x="447675" y="5626813"/>
            <a:ext cx="5029200" cy="685800"/>
          </a:xfrm>
        </p:spPr>
        <p:txBody>
          <a:bodyPr/>
          <a:lstStyle/>
          <a:p>
            <a:pPr marL="0" indent="0" eaLnBrk="1" hangingPunct="1"/>
            <a:r>
              <a:rPr lang="en-US" sz="2000" dirty="0" smtClean="0"/>
              <a:t>Samantha Azzarello</a:t>
            </a:r>
          </a:p>
          <a:p>
            <a:pPr marL="0" indent="0" eaLnBrk="1" hangingPunct="1"/>
            <a:r>
              <a:rPr lang="en-US" sz="2000" dirty="0" smtClean="0"/>
              <a:t>Economist, CME </a:t>
            </a:r>
            <a:r>
              <a:rPr lang="en-US" sz="2000" dirty="0" smtClean="0"/>
              <a:t>Group</a:t>
            </a:r>
          </a:p>
        </p:txBody>
      </p:sp>
      <p:sp>
        <p:nvSpPr>
          <p:cNvPr id="16387" name="Rectangle 4"/>
          <p:cNvSpPr>
            <a:spLocks noChangeArrowheads="1"/>
          </p:cNvSpPr>
          <p:nvPr/>
        </p:nvSpPr>
        <p:spPr bwMode="auto">
          <a:xfrm>
            <a:off x="447675" y="6324600"/>
            <a:ext cx="1905000" cy="304800"/>
          </a:xfrm>
          <a:prstGeom prst="rect">
            <a:avLst/>
          </a:prstGeom>
          <a:noFill/>
          <a:ln w="9525">
            <a:noFill/>
            <a:miter lim="800000"/>
            <a:headEnd/>
            <a:tailEnd/>
          </a:ln>
        </p:spPr>
        <p:txBody>
          <a:bodyPr/>
          <a:lstStyle/>
          <a:p>
            <a:pPr eaLnBrk="0" hangingPunct="0"/>
            <a:r>
              <a:rPr lang="en-US" sz="2000" b="1" dirty="0" smtClean="0">
                <a:solidFill>
                  <a:schemeClr val="tx2"/>
                </a:solidFill>
                <a:latin typeface="Arial" charset="0"/>
                <a:cs typeface="ヒラギノ角ゴ Pro W3"/>
              </a:rPr>
              <a:t>May 2013</a:t>
            </a:r>
            <a:endParaRPr lang="en-US" sz="2000" b="1" dirty="0">
              <a:solidFill>
                <a:schemeClr val="tx2"/>
              </a:solidFill>
              <a:latin typeface="Arial" charset="0"/>
              <a:cs typeface="ヒラギノ角ゴ Pro W3"/>
            </a:endParaRPr>
          </a:p>
        </p:txBody>
      </p:sp>
    </p:spTree>
    <p:extLst>
      <p:ext uri="{BB962C8B-B14F-4D97-AF65-F5344CB8AC3E}">
        <p14:creationId xmlns:p14="http://schemas.microsoft.com/office/powerpoint/2010/main" val="2156583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pPr>
              <a:defRPr/>
            </a:pPr>
            <a:fld id="{C3EA40C8-13C2-4925-B288-554B66DAC993}" type="slidenum">
              <a:rPr lang="en-US"/>
              <a:pPr>
                <a:defRPr/>
              </a:pPr>
              <a:t>10</a:t>
            </a:fld>
            <a:endParaRPr lang="en-US" sz="1200" dirty="0">
              <a:solidFill>
                <a:schemeClr val="tx1"/>
              </a:solidFill>
            </a:endParaRPr>
          </a:p>
        </p:txBody>
      </p:sp>
      <p:sp>
        <p:nvSpPr>
          <p:cNvPr id="17409" name="Title 1"/>
          <p:cNvSpPr>
            <a:spLocks noGrp="1"/>
          </p:cNvSpPr>
          <p:nvPr>
            <p:ph type="title"/>
          </p:nvPr>
        </p:nvSpPr>
        <p:spPr>
          <a:xfrm>
            <a:off x="449263" y="671513"/>
            <a:ext cx="7018337" cy="776287"/>
          </a:xfrm>
        </p:spPr>
        <p:txBody>
          <a:bodyPr/>
          <a:lstStyle/>
          <a:p>
            <a:r>
              <a:rPr lang="en-US" dirty="0" smtClean="0"/>
              <a:t>Why Bayes?  Thought process is the same as in finance.</a:t>
            </a:r>
          </a:p>
        </p:txBody>
      </p:sp>
      <p:sp>
        <p:nvSpPr>
          <p:cNvPr id="17410" name="Content Placeholder 2"/>
          <p:cNvSpPr>
            <a:spLocks noGrp="1"/>
          </p:cNvSpPr>
          <p:nvPr>
            <p:ph sz="half" idx="1"/>
          </p:nvPr>
        </p:nvSpPr>
        <p:spPr>
          <a:xfrm>
            <a:off x="457200" y="1600200"/>
            <a:ext cx="3810000" cy="4495800"/>
          </a:xfrm>
        </p:spPr>
        <p:txBody>
          <a:bodyPr/>
          <a:lstStyle/>
          <a:p>
            <a:pPr marL="0" indent="0"/>
            <a:r>
              <a:rPr lang="en-US" sz="2200" smtClean="0"/>
              <a:t>Develop a hypothesis based on available information/theories and assess one’s confidence.</a:t>
            </a:r>
          </a:p>
          <a:p>
            <a:pPr marL="0" indent="0"/>
            <a:r>
              <a:rPr lang="en-US" sz="2200" smtClean="0"/>
              <a:t>Receive new information, evaluate errors in terms of previous hypothesis, then develop new hypothesis and new confidence assessment.</a:t>
            </a:r>
          </a:p>
          <a:p>
            <a:pPr marL="0" indent="0"/>
            <a:endParaRPr lang="en-US" smtClean="0"/>
          </a:p>
        </p:txBody>
      </p:sp>
      <p:sp>
        <p:nvSpPr>
          <p:cNvPr id="17411" name="Content Placeholder 3"/>
          <p:cNvSpPr>
            <a:spLocks noGrp="1"/>
          </p:cNvSpPr>
          <p:nvPr>
            <p:ph sz="half" idx="2"/>
          </p:nvPr>
        </p:nvSpPr>
        <p:spPr/>
        <p:txBody>
          <a:bodyPr/>
          <a:lstStyle/>
          <a:p>
            <a:pPr marL="0" indent="0"/>
            <a:endParaRPr lang="en-US" sz="1800" smtClean="0"/>
          </a:p>
          <a:p>
            <a:pPr marL="0" indent="0"/>
            <a:endParaRPr lang="en-US" sz="1800" smtClean="0"/>
          </a:p>
          <a:p>
            <a:pPr marL="0" indent="0"/>
            <a:endParaRPr lang="en-US" sz="1800" smtClean="0"/>
          </a:p>
          <a:p>
            <a:pPr marL="0" indent="0"/>
            <a:endParaRPr lang="en-US" sz="1800" smtClean="0"/>
          </a:p>
          <a:p>
            <a:pPr marL="0" indent="0"/>
            <a:endParaRPr lang="en-US" sz="1800" smtClean="0"/>
          </a:p>
          <a:p>
            <a:pPr marL="0" indent="0"/>
            <a:endParaRPr lang="en-US" sz="1800" smtClean="0"/>
          </a:p>
          <a:p>
            <a:pPr marL="0" indent="0"/>
            <a:endParaRPr lang="en-US" sz="1800" smtClean="0"/>
          </a:p>
          <a:p>
            <a:pPr marL="0" indent="0"/>
            <a:endParaRPr lang="en-US" sz="1800" smtClean="0"/>
          </a:p>
          <a:p>
            <a:pPr marL="0" indent="0"/>
            <a:r>
              <a:rPr lang="en-US" sz="1800" smtClean="0"/>
              <a:t>Photo Source: Public (Unknown)</a:t>
            </a:r>
          </a:p>
          <a:p>
            <a:pPr marL="0" indent="0"/>
            <a:endParaRPr lang="en-US" smtClean="0"/>
          </a:p>
        </p:txBody>
      </p:sp>
      <p:sp>
        <p:nvSpPr>
          <p:cNvPr id="17412" name="Slide Number Placeholder 4"/>
          <p:cNvSpPr txBox="1">
            <a:spLocks noGrp="1"/>
          </p:cNvSpPr>
          <p:nvPr/>
        </p:nvSpPr>
        <p:spPr bwMode="auto">
          <a:xfrm>
            <a:off x="6629400" y="6619875"/>
            <a:ext cx="2133600" cy="476250"/>
          </a:xfrm>
          <a:prstGeom prst="rect">
            <a:avLst/>
          </a:prstGeom>
          <a:noFill/>
          <a:ln>
            <a:miter lim="800000"/>
            <a:headEnd/>
            <a:tailEnd/>
          </a:ln>
        </p:spPr>
        <p:txBody>
          <a:bodyPr/>
          <a:lstStyle/>
          <a:p>
            <a:pPr algn="r" eaLnBrk="0" hangingPunct="0">
              <a:defRPr/>
            </a:pPr>
            <a:fld id="{186FCDBF-B374-40AD-9BD3-8BA777A0F384}" type="slidenum">
              <a:rPr lang="en-US" sz="1000">
                <a:solidFill>
                  <a:schemeClr val="bg1"/>
                </a:solidFill>
                <a:latin typeface="Arial" charset="0"/>
                <a:ea typeface="+mn-ea"/>
                <a:cs typeface="+mn-cs"/>
              </a:rPr>
              <a:pPr algn="r" eaLnBrk="0" hangingPunct="0">
                <a:defRPr/>
              </a:pPr>
              <a:t>10</a:t>
            </a:fld>
            <a:endParaRPr lang="en-US" sz="1200">
              <a:latin typeface="Arial" charset="0"/>
              <a:ea typeface="+mn-ea"/>
              <a:cs typeface="+mn-cs"/>
            </a:endParaRPr>
          </a:p>
        </p:txBody>
      </p:sp>
      <p:pic>
        <p:nvPicPr>
          <p:cNvPr id="17413" name="Picture 2" descr="C:\CME_H\CMAC\FX_May_2012\Thomas_Bayes_Grafure.gif"/>
          <p:cNvPicPr>
            <a:picLocks noChangeAspect="1" noChangeArrowheads="1"/>
          </p:cNvPicPr>
          <p:nvPr/>
        </p:nvPicPr>
        <p:blipFill>
          <a:blip r:embed="rId2"/>
          <a:srcRect/>
          <a:stretch>
            <a:fillRect/>
          </a:stretch>
        </p:blipFill>
        <p:spPr bwMode="auto">
          <a:xfrm>
            <a:off x="4572000" y="1463675"/>
            <a:ext cx="3810000" cy="3952875"/>
          </a:xfrm>
          <a:prstGeom prst="rect">
            <a:avLst/>
          </a:prstGeom>
          <a:noFill/>
          <a:ln w="9525">
            <a:noFill/>
            <a:miter lim="800000"/>
            <a:headEnd/>
            <a:tailEnd/>
          </a:ln>
        </p:spPr>
      </p:pic>
    </p:spTree>
    <p:extLst>
      <p:ext uri="{BB962C8B-B14F-4D97-AF65-F5344CB8AC3E}">
        <p14:creationId xmlns:p14="http://schemas.microsoft.com/office/powerpoint/2010/main" val="300800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EFD6356-6FCA-4B1E-BFD9-E39BAFA0FBB3}" type="slidenum">
              <a:rPr lang="en-US"/>
              <a:pPr>
                <a:defRPr/>
              </a:pPr>
              <a:t>11</a:t>
            </a:fld>
            <a:endParaRPr lang="en-US" sz="1200" dirty="0">
              <a:solidFill>
                <a:schemeClr val="tx1"/>
              </a:solidFill>
            </a:endParaRPr>
          </a:p>
        </p:txBody>
      </p:sp>
      <p:sp>
        <p:nvSpPr>
          <p:cNvPr id="22529" name="Title 1"/>
          <p:cNvSpPr>
            <a:spLocks noGrp="1"/>
          </p:cNvSpPr>
          <p:nvPr>
            <p:ph type="title"/>
          </p:nvPr>
        </p:nvSpPr>
        <p:spPr/>
        <p:txBody>
          <a:bodyPr/>
          <a:lstStyle/>
          <a:p>
            <a:pPr eaLnBrk="1" hangingPunct="1"/>
            <a:r>
              <a:rPr lang="en-US" dirty="0" smtClean="0"/>
              <a:t>Motivation</a:t>
            </a:r>
            <a:br>
              <a:rPr lang="en-US" dirty="0" smtClean="0"/>
            </a:br>
            <a:r>
              <a:rPr lang="en-US" dirty="0" smtClean="0"/>
              <a:t>Dynamic </a:t>
            </a:r>
            <a:r>
              <a:rPr lang="en-US" dirty="0" smtClean="0"/>
              <a:t>Linear Model </a:t>
            </a:r>
          </a:p>
        </p:txBody>
      </p:sp>
      <p:sp>
        <p:nvSpPr>
          <p:cNvPr id="22530" name="Content Placeholder 2"/>
          <p:cNvSpPr>
            <a:spLocks noGrp="1"/>
          </p:cNvSpPr>
          <p:nvPr>
            <p:ph idx="1"/>
          </p:nvPr>
        </p:nvSpPr>
        <p:spPr/>
        <p:txBody>
          <a:bodyPr/>
          <a:lstStyle/>
          <a:p>
            <a:pPr eaLnBrk="1" hangingPunct="1">
              <a:buFontTx/>
              <a:buChar char="•"/>
            </a:pPr>
            <a:r>
              <a:rPr lang="en-US" sz="2100" dirty="0" smtClean="0"/>
              <a:t>Dynamic allows time varying parameter estimates.</a:t>
            </a:r>
          </a:p>
          <a:p>
            <a:pPr eaLnBrk="1" hangingPunct="1">
              <a:buFontTx/>
              <a:buChar char="•"/>
            </a:pPr>
            <a:r>
              <a:rPr lang="en-US" sz="2100" dirty="0" smtClean="0"/>
              <a:t>Sequential </a:t>
            </a:r>
            <a:r>
              <a:rPr lang="en-US" sz="2100" dirty="0" smtClean="0"/>
              <a:t>analysis allows for updating of estimates as new observations are observed. </a:t>
            </a:r>
          </a:p>
          <a:p>
            <a:pPr eaLnBrk="1" hangingPunct="1">
              <a:buFontTx/>
              <a:buChar char="•"/>
            </a:pPr>
            <a:r>
              <a:rPr lang="en-US" sz="2100" dirty="0" smtClean="0"/>
              <a:t>Compare: </a:t>
            </a:r>
          </a:p>
          <a:p>
            <a:pPr eaLnBrk="1" hangingPunct="1"/>
            <a:r>
              <a:rPr lang="en-US" sz="2100" dirty="0" smtClean="0"/>
              <a:t>	OLS - One set of Beta Estimates for whole time period.</a:t>
            </a:r>
          </a:p>
          <a:p>
            <a:pPr eaLnBrk="1" hangingPunct="1"/>
            <a:r>
              <a:rPr lang="en-US" sz="2100" dirty="0" smtClean="0"/>
              <a:t>     DLM – Impact of  variable X on Y can change and vary 		    over time.  DLM estimates capture this change</a:t>
            </a:r>
            <a:r>
              <a:rPr lang="en-US" sz="2100" dirty="0" smtClean="0"/>
              <a:t>.</a:t>
            </a:r>
          </a:p>
          <a:p>
            <a:pPr eaLnBrk="1" hangingPunct="1">
              <a:buFont typeface="Arial" pitchFamily="34" charset="0"/>
              <a:buChar char="•"/>
            </a:pPr>
            <a:r>
              <a:rPr lang="en-US" sz="2100" dirty="0" smtClean="0"/>
              <a:t>Modified </a:t>
            </a:r>
            <a:r>
              <a:rPr lang="en-US" sz="2100" dirty="0" err="1" smtClean="0"/>
              <a:t>Kalman</a:t>
            </a:r>
            <a:r>
              <a:rPr lang="en-US" sz="2100" dirty="0" smtClean="0"/>
              <a:t> Filter</a:t>
            </a:r>
            <a:endParaRPr lang="en-US" sz="2100" dirty="0" smtClean="0"/>
          </a:p>
        </p:txBody>
      </p:sp>
    </p:spTree>
    <p:extLst>
      <p:ext uri="{BB962C8B-B14F-4D97-AF65-F5344CB8AC3E}">
        <p14:creationId xmlns:p14="http://schemas.microsoft.com/office/powerpoint/2010/main" val="1049502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60C274-DC8B-4CC4-BCB0-3FAC1BA2697C}" type="slidenum">
              <a:rPr lang="en-US"/>
              <a:pPr>
                <a:defRPr/>
              </a:pPr>
              <a:t>12</a:t>
            </a:fld>
            <a:endParaRPr lang="en-US" sz="1200" dirty="0">
              <a:solidFill>
                <a:schemeClr val="tx1"/>
              </a:solidFill>
            </a:endParaRPr>
          </a:p>
        </p:txBody>
      </p:sp>
      <p:sp>
        <p:nvSpPr>
          <p:cNvPr id="24577" name="Title 1"/>
          <p:cNvSpPr>
            <a:spLocks noGrp="1"/>
          </p:cNvSpPr>
          <p:nvPr>
            <p:ph type="title"/>
          </p:nvPr>
        </p:nvSpPr>
        <p:spPr>
          <a:xfrm>
            <a:off x="449262" y="671513"/>
            <a:ext cx="7475537" cy="990600"/>
          </a:xfrm>
        </p:spPr>
        <p:txBody>
          <a:bodyPr/>
          <a:lstStyle/>
          <a:p>
            <a:pPr eaLnBrk="1" hangingPunct="1"/>
            <a:r>
              <a:rPr lang="en-US" dirty="0" smtClean="0"/>
              <a:t>Classical </a:t>
            </a:r>
            <a:r>
              <a:rPr lang="en-US" dirty="0" smtClean="0"/>
              <a:t>vs. Bayesian Statistics </a:t>
            </a:r>
            <a:r>
              <a:rPr lang="en-US" dirty="0" smtClean="0"/>
              <a:t/>
            </a:r>
            <a:br>
              <a:rPr lang="en-US" dirty="0" smtClean="0"/>
            </a:br>
            <a:r>
              <a:rPr lang="en-US" dirty="0" smtClean="0"/>
              <a:t>How uncertainty is treated</a:t>
            </a:r>
            <a:endParaRPr lang="en-US" dirty="0" smtClean="0"/>
          </a:p>
        </p:txBody>
      </p:sp>
      <p:sp>
        <p:nvSpPr>
          <p:cNvPr id="24578" name="Content Placeholder 2"/>
          <p:cNvSpPr>
            <a:spLocks noGrp="1"/>
          </p:cNvSpPr>
          <p:nvPr>
            <p:ph idx="1"/>
          </p:nvPr>
        </p:nvSpPr>
        <p:spPr>
          <a:xfrm>
            <a:off x="381000" y="1143000"/>
            <a:ext cx="7848600" cy="4953000"/>
          </a:xfrm>
        </p:spPr>
        <p:txBody>
          <a:bodyPr/>
          <a:lstStyle/>
          <a:p>
            <a:pPr eaLnBrk="1" hangingPunct="1"/>
            <a:endParaRPr lang="en-US" sz="2800" dirty="0" smtClean="0"/>
          </a:p>
          <a:p>
            <a:pPr eaLnBrk="1" hangingPunct="1"/>
            <a:r>
              <a:rPr lang="en-US" sz="2800" dirty="0" smtClean="0"/>
              <a:t>Classical: </a:t>
            </a:r>
            <a:endParaRPr lang="en-US" sz="2800" dirty="0" smtClean="0"/>
          </a:p>
          <a:p>
            <a:pPr eaLnBrk="1" hangingPunct="1"/>
            <a:r>
              <a:rPr lang="en-US" sz="2400" dirty="0"/>
              <a:t>	</a:t>
            </a:r>
            <a:r>
              <a:rPr lang="en-US" sz="2400" dirty="0" smtClean="0"/>
              <a:t>Uncertainty about quantities or parameters estimated is captured by looking at how estimates would change in repeated sampling from the same </a:t>
            </a:r>
            <a:r>
              <a:rPr lang="en-US" sz="2400" dirty="0" smtClean="0"/>
              <a:t>population.</a:t>
            </a:r>
            <a:endParaRPr lang="en-US" sz="2400" dirty="0" smtClean="0"/>
          </a:p>
          <a:p>
            <a:pPr eaLnBrk="1" hangingPunct="1"/>
            <a:r>
              <a:rPr lang="en-US" sz="2800" dirty="0" smtClean="0"/>
              <a:t>Bayesian: </a:t>
            </a:r>
            <a:endParaRPr lang="en-US" sz="2800" dirty="0"/>
          </a:p>
          <a:p>
            <a:pPr eaLnBrk="1" hangingPunct="1"/>
            <a:r>
              <a:rPr lang="en-US" sz="2400" dirty="0" smtClean="0"/>
              <a:t>	Uncertainty is addressed by updating </a:t>
            </a:r>
            <a:r>
              <a:rPr lang="en-US" sz="2400" i="1" dirty="0" smtClean="0"/>
              <a:t>prior</a:t>
            </a:r>
            <a:r>
              <a:rPr lang="en-US" sz="2400" dirty="0" smtClean="0"/>
              <a:t> opinions about quantities and parameters estimated as </a:t>
            </a:r>
            <a:r>
              <a:rPr lang="en-US" sz="2400" dirty="0" smtClean="0"/>
              <a:t>new </a:t>
            </a:r>
            <a:r>
              <a:rPr lang="en-US" sz="2400" dirty="0" smtClean="0"/>
              <a:t>data is observed. </a:t>
            </a:r>
          </a:p>
        </p:txBody>
      </p:sp>
    </p:spTree>
    <p:extLst>
      <p:ext uri="{BB962C8B-B14F-4D97-AF65-F5344CB8AC3E}">
        <p14:creationId xmlns:p14="http://schemas.microsoft.com/office/powerpoint/2010/main" val="1634959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5C2265-93E2-4A34-B6E0-F0914394A079}" type="slidenum">
              <a:rPr lang="en-US"/>
              <a:pPr>
                <a:defRPr/>
              </a:pPr>
              <a:t>13</a:t>
            </a:fld>
            <a:endParaRPr lang="en-US" sz="1200" dirty="0">
              <a:solidFill>
                <a:schemeClr val="tx1"/>
              </a:solidFill>
            </a:endParaRPr>
          </a:p>
        </p:txBody>
      </p:sp>
      <p:sp>
        <p:nvSpPr>
          <p:cNvPr id="21505" name="Title 1"/>
          <p:cNvSpPr>
            <a:spLocks noGrp="1"/>
          </p:cNvSpPr>
          <p:nvPr>
            <p:ph type="title"/>
          </p:nvPr>
        </p:nvSpPr>
        <p:spPr/>
        <p:txBody>
          <a:bodyPr/>
          <a:lstStyle/>
          <a:p>
            <a:pPr eaLnBrk="1" hangingPunct="1"/>
            <a:r>
              <a:rPr lang="en-US" smtClean="0"/>
              <a:t>Bayesian Analysis</a:t>
            </a:r>
          </a:p>
        </p:txBody>
      </p:sp>
      <p:sp>
        <p:nvSpPr>
          <p:cNvPr id="21506" name="Content Placeholder 2"/>
          <p:cNvSpPr>
            <a:spLocks noGrp="1"/>
          </p:cNvSpPr>
          <p:nvPr>
            <p:ph idx="1"/>
          </p:nvPr>
        </p:nvSpPr>
        <p:spPr/>
        <p:txBody>
          <a:bodyPr/>
          <a:lstStyle/>
          <a:p>
            <a:pPr eaLnBrk="1" hangingPunct="1"/>
            <a:r>
              <a:rPr lang="en-US" sz="2800" dirty="0" smtClean="0"/>
              <a:t>	PRIOR x LIKELIHOOD  </a:t>
            </a:r>
            <a:r>
              <a:rPr lang="en-US" sz="2800" dirty="0" smtClean="0">
                <a:sym typeface="Wingdings" pitchFamily="2" charset="2"/>
              </a:rPr>
              <a:t>  POSTERIOR</a:t>
            </a:r>
            <a:endParaRPr lang="en-US" sz="2800" dirty="0" smtClean="0"/>
          </a:p>
          <a:p>
            <a:pPr eaLnBrk="1" hangingPunct="1"/>
            <a:endParaRPr lang="en-US" sz="2800" dirty="0" smtClean="0"/>
          </a:p>
          <a:p>
            <a:pPr eaLnBrk="1" hangingPunct="1">
              <a:buFontTx/>
              <a:buChar char="•"/>
            </a:pPr>
            <a:r>
              <a:rPr lang="en-US" sz="2200" dirty="0" smtClean="0"/>
              <a:t>Prior – Initial probability distribution of parameters  </a:t>
            </a:r>
          </a:p>
          <a:p>
            <a:pPr eaLnBrk="1" hangingPunct="1">
              <a:buFontTx/>
              <a:buChar char="•"/>
            </a:pPr>
            <a:r>
              <a:rPr lang="en-US" sz="2200" dirty="0" smtClean="0"/>
              <a:t>Likelihood – Joint probability of observing the data 		               given the parameters estimated</a:t>
            </a:r>
          </a:p>
          <a:p>
            <a:pPr eaLnBrk="1" hangingPunct="1">
              <a:buFontTx/>
              <a:buChar char="•"/>
            </a:pPr>
            <a:r>
              <a:rPr lang="en-US" sz="2200" dirty="0" smtClean="0"/>
              <a:t>Posterior - Probability of parameters given the data </a:t>
            </a:r>
          </a:p>
          <a:p>
            <a:pPr eaLnBrk="1" hangingPunct="1">
              <a:buFontTx/>
              <a:buChar char="•"/>
            </a:pPr>
            <a:r>
              <a:rPr lang="en-US" sz="2200" dirty="0" smtClean="0"/>
              <a:t>The process of moving from Prior to Posterior is called Bayesian Learning</a:t>
            </a:r>
          </a:p>
        </p:txBody>
      </p:sp>
    </p:spTree>
    <p:extLst>
      <p:ext uri="{BB962C8B-B14F-4D97-AF65-F5344CB8AC3E}">
        <p14:creationId xmlns:p14="http://schemas.microsoft.com/office/powerpoint/2010/main" val="3444836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60C274-DC8B-4CC4-BCB0-3FAC1BA2697C}" type="slidenum">
              <a:rPr lang="en-US"/>
              <a:pPr>
                <a:defRPr/>
              </a:pPr>
              <a:t>14</a:t>
            </a:fld>
            <a:endParaRPr lang="en-US" sz="1200" dirty="0">
              <a:solidFill>
                <a:schemeClr val="tx1"/>
              </a:solidFill>
            </a:endParaRPr>
          </a:p>
        </p:txBody>
      </p:sp>
      <p:sp>
        <p:nvSpPr>
          <p:cNvPr id="24577" name="Title 1"/>
          <p:cNvSpPr>
            <a:spLocks noGrp="1"/>
          </p:cNvSpPr>
          <p:nvPr>
            <p:ph type="title"/>
          </p:nvPr>
        </p:nvSpPr>
        <p:spPr>
          <a:xfrm>
            <a:off x="449262" y="671513"/>
            <a:ext cx="7475537" cy="990600"/>
          </a:xfrm>
        </p:spPr>
        <p:txBody>
          <a:bodyPr/>
          <a:lstStyle/>
          <a:p>
            <a:pPr eaLnBrk="1" hangingPunct="1"/>
            <a:r>
              <a:rPr lang="en-US" dirty="0" smtClean="0"/>
              <a:t>Priors</a:t>
            </a:r>
            <a:endParaRPr lang="en-US" dirty="0" smtClean="0"/>
          </a:p>
        </p:txBody>
      </p:sp>
      <p:sp>
        <p:nvSpPr>
          <p:cNvPr id="24578" name="Content Placeholder 2"/>
          <p:cNvSpPr>
            <a:spLocks noGrp="1"/>
          </p:cNvSpPr>
          <p:nvPr>
            <p:ph idx="1"/>
          </p:nvPr>
        </p:nvSpPr>
        <p:spPr>
          <a:xfrm>
            <a:off x="381000" y="1143000"/>
            <a:ext cx="7848600" cy="4953000"/>
          </a:xfrm>
        </p:spPr>
        <p:txBody>
          <a:bodyPr/>
          <a:lstStyle/>
          <a:p>
            <a:pPr eaLnBrk="1" hangingPunct="1"/>
            <a:endParaRPr lang="en-US" sz="2400" dirty="0" smtClean="0"/>
          </a:p>
          <a:p>
            <a:pPr eaLnBrk="1" hangingPunct="1"/>
            <a:r>
              <a:rPr lang="en-US" sz="2800" dirty="0" smtClean="0"/>
              <a:t>Non-informative Priors:</a:t>
            </a:r>
          </a:p>
          <a:p>
            <a:pPr eaLnBrk="1" hangingPunct="1">
              <a:buFont typeface="Arial" pitchFamily="34" charset="0"/>
              <a:buChar char="•"/>
            </a:pPr>
            <a:r>
              <a:rPr lang="en-US" sz="2400" dirty="0" smtClean="0"/>
              <a:t>Variance of 10,000 and mean of 0</a:t>
            </a:r>
          </a:p>
          <a:p>
            <a:pPr eaLnBrk="1" hangingPunct="1">
              <a:buFont typeface="Arial" pitchFamily="34" charset="0"/>
              <a:buChar char="•"/>
            </a:pPr>
            <a:r>
              <a:rPr lang="en-US" sz="2400" dirty="0" smtClean="0"/>
              <a:t>Reflection of lack of knowledge</a:t>
            </a:r>
            <a:endParaRPr lang="en-US" sz="2400" dirty="0" smtClean="0"/>
          </a:p>
          <a:p>
            <a:pPr eaLnBrk="1" hangingPunct="1"/>
            <a:r>
              <a:rPr lang="en-US" sz="2800" dirty="0" smtClean="0"/>
              <a:t>Informative Priors:</a:t>
            </a:r>
            <a:r>
              <a:rPr lang="en-US" sz="2800" dirty="0" smtClean="0"/>
              <a:t> </a:t>
            </a:r>
          </a:p>
          <a:p>
            <a:pPr eaLnBrk="1" hangingPunct="1">
              <a:buFont typeface="Arial" pitchFamily="34" charset="0"/>
              <a:buChar char="•"/>
            </a:pPr>
            <a:r>
              <a:rPr lang="en-US" sz="2400" dirty="0" smtClean="0"/>
              <a:t>Controversy regarding use and variability of results</a:t>
            </a:r>
          </a:p>
          <a:p>
            <a:pPr eaLnBrk="1" hangingPunct="1">
              <a:buFont typeface="Arial" pitchFamily="34" charset="0"/>
              <a:buChar char="•"/>
            </a:pPr>
            <a:endParaRPr lang="en-US" sz="2400" dirty="0" smtClean="0"/>
          </a:p>
        </p:txBody>
      </p:sp>
    </p:spTree>
    <p:extLst>
      <p:ext uri="{BB962C8B-B14F-4D97-AF65-F5344CB8AC3E}">
        <p14:creationId xmlns:p14="http://schemas.microsoft.com/office/powerpoint/2010/main" val="980877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60C274-DC8B-4CC4-BCB0-3FAC1BA2697C}" type="slidenum">
              <a:rPr lang="en-US"/>
              <a:pPr>
                <a:defRPr/>
              </a:pPr>
              <a:t>15</a:t>
            </a:fld>
            <a:endParaRPr lang="en-US" sz="1200" dirty="0">
              <a:solidFill>
                <a:schemeClr val="tx1"/>
              </a:solidFill>
            </a:endParaRPr>
          </a:p>
        </p:txBody>
      </p:sp>
      <p:sp>
        <p:nvSpPr>
          <p:cNvPr id="24577" name="Title 1"/>
          <p:cNvSpPr>
            <a:spLocks noGrp="1"/>
          </p:cNvSpPr>
          <p:nvPr>
            <p:ph type="title"/>
          </p:nvPr>
        </p:nvSpPr>
        <p:spPr/>
        <p:txBody>
          <a:bodyPr/>
          <a:lstStyle/>
          <a:p>
            <a:pPr eaLnBrk="1" hangingPunct="1"/>
            <a:r>
              <a:rPr lang="en-US" smtClean="0"/>
              <a:t>DLM Equations</a:t>
            </a:r>
          </a:p>
        </p:txBody>
      </p:sp>
      <p:sp>
        <p:nvSpPr>
          <p:cNvPr id="24578" name="Content Placeholder 2"/>
          <p:cNvSpPr>
            <a:spLocks noGrp="1"/>
          </p:cNvSpPr>
          <p:nvPr>
            <p:ph idx="1"/>
          </p:nvPr>
        </p:nvSpPr>
        <p:spPr>
          <a:xfrm>
            <a:off x="457200" y="1371600"/>
            <a:ext cx="7772400" cy="4411662"/>
          </a:xfrm>
        </p:spPr>
        <p:txBody>
          <a:bodyPr/>
          <a:lstStyle/>
          <a:p>
            <a:pPr eaLnBrk="1" hangingPunct="1"/>
            <a:r>
              <a:rPr lang="en-US" sz="2200" dirty="0" smtClean="0"/>
              <a:t>The DLM is a two equation system estimated as:</a:t>
            </a:r>
          </a:p>
          <a:p>
            <a:pPr eaLnBrk="1" hangingPunct="1"/>
            <a:r>
              <a:rPr lang="en-US" sz="2400" u="sng" dirty="0" smtClean="0"/>
              <a:t>Observation Equation </a:t>
            </a:r>
          </a:p>
          <a:p>
            <a:pPr eaLnBrk="1" hangingPunct="1"/>
            <a:r>
              <a:rPr lang="en-US" sz="2400" dirty="0" smtClean="0"/>
              <a:t>    </a:t>
            </a:r>
            <a:r>
              <a:rPr lang="en-US" sz="3200" dirty="0" err="1" smtClean="0"/>
              <a:t>Y</a:t>
            </a:r>
            <a:r>
              <a:rPr lang="en-US" sz="3200" baseline="-25000" dirty="0" err="1" smtClean="0"/>
              <a:t>t</a:t>
            </a:r>
            <a:r>
              <a:rPr lang="en-US" sz="3200" dirty="0" smtClean="0"/>
              <a:t>=(F</a:t>
            </a:r>
            <a:r>
              <a:rPr lang="en-US" sz="3200" baseline="-25000" dirty="0" smtClean="0"/>
              <a:t>t</a:t>
            </a:r>
            <a:r>
              <a:rPr lang="en-US" sz="3200" dirty="0" smtClean="0"/>
              <a:t>)’ β</a:t>
            </a:r>
            <a:r>
              <a:rPr lang="en-US" sz="3200" baseline="-25000" dirty="0" smtClean="0"/>
              <a:t>t </a:t>
            </a:r>
            <a:r>
              <a:rPr lang="en-US" sz="3200" dirty="0" smtClean="0"/>
              <a:t>+ </a:t>
            </a:r>
            <a:r>
              <a:rPr lang="en-US" sz="3200" dirty="0" err="1" smtClean="0"/>
              <a:t>v</a:t>
            </a:r>
            <a:r>
              <a:rPr lang="en-US" sz="3200" baseline="-25000" dirty="0" err="1" smtClean="0"/>
              <a:t>t</a:t>
            </a:r>
            <a:r>
              <a:rPr lang="en-US" sz="3200" dirty="0" smtClean="0"/>
              <a:t>         </a:t>
            </a:r>
            <a:r>
              <a:rPr lang="en-US" sz="2400" dirty="0" err="1" smtClean="0"/>
              <a:t>v</a:t>
            </a:r>
            <a:r>
              <a:rPr lang="en-US" sz="2400" baseline="-25000" dirty="0" err="1" smtClean="0"/>
              <a:t>t</a:t>
            </a:r>
            <a:r>
              <a:rPr lang="en-US" sz="2400" dirty="0" smtClean="0"/>
              <a:t> ~ N[0,V</a:t>
            </a:r>
            <a:r>
              <a:rPr lang="en-US" sz="2400" baseline="-25000" dirty="0" smtClean="0"/>
              <a:t>t</a:t>
            </a:r>
            <a:r>
              <a:rPr lang="en-US" sz="2400" dirty="0" smtClean="0"/>
              <a:t>]</a:t>
            </a:r>
          </a:p>
          <a:p>
            <a:pPr eaLnBrk="1" hangingPunct="1">
              <a:buFontTx/>
              <a:buChar char="•"/>
            </a:pPr>
            <a:r>
              <a:rPr lang="en-US" sz="2000" dirty="0" smtClean="0"/>
              <a:t>Where F are the explanatory factors and </a:t>
            </a:r>
            <a:r>
              <a:rPr lang="en-US" sz="2400" dirty="0" smtClean="0"/>
              <a:t>β</a:t>
            </a:r>
            <a:r>
              <a:rPr lang="en-US" sz="2000" dirty="0" smtClean="0"/>
              <a:t> are the Beta parameter estimates </a:t>
            </a:r>
          </a:p>
          <a:p>
            <a:pPr eaLnBrk="1" hangingPunct="1"/>
            <a:r>
              <a:rPr lang="en-US" sz="2400" u="sng" dirty="0" smtClean="0"/>
              <a:t>State Equation</a:t>
            </a:r>
          </a:p>
          <a:p>
            <a:pPr eaLnBrk="1" hangingPunct="1"/>
            <a:r>
              <a:rPr lang="en-US" sz="2400" dirty="0" smtClean="0"/>
              <a:t>   </a:t>
            </a:r>
            <a:r>
              <a:rPr lang="en-US" sz="3200" dirty="0" smtClean="0"/>
              <a:t>β</a:t>
            </a:r>
            <a:r>
              <a:rPr lang="en-US" sz="3200" baseline="-25000" dirty="0" smtClean="0"/>
              <a:t>t</a:t>
            </a:r>
            <a:r>
              <a:rPr lang="en-US" sz="3200" dirty="0" smtClean="0"/>
              <a:t> </a:t>
            </a:r>
            <a:r>
              <a:rPr lang="en-US" sz="3200" dirty="0" smtClean="0"/>
              <a:t>=</a:t>
            </a:r>
            <a:r>
              <a:rPr lang="en-US" sz="3200" dirty="0" err="1" smtClean="0"/>
              <a:t>G</a:t>
            </a:r>
            <a:r>
              <a:rPr lang="en-US" sz="3200" baseline="-25000" dirty="0" err="1" smtClean="0"/>
              <a:t>t</a:t>
            </a:r>
            <a:r>
              <a:rPr lang="en-US" sz="3200" dirty="0" smtClean="0"/>
              <a:t> </a:t>
            </a:r>
            <a:r>
              <a:rPr lang="en-US" sz="3200" dirty="0" smtClean="0"/>
              <a:t>β</a:t>
            </a:r>
            <a:r>
              <a:rPr lang="en-US" sz="3200" baseline="-25000" dirty="0" smtClean="0"/>
              <a:t>t-1</a:t>
            </a:r>
            <a:r>
              <a:rPr lang="en-US" sz="3200" dirty="0" smtClean="0"/>
              <a:t> + </a:t>
            </a:r>
            <a:r>
              <a:rPr lang="en-US" sz="3200" dirty="0" err="1" smtClean="0"/>
              <a:t>w</a:t>
            </a:r>
            <a:r>
              <a:rPr lang="en-US" sz="3200" baseline="-25000" dirty="0" err="1" smtClean="0"/>
              <a:t>t</a:t>
            </a:r>
            <a:r>
              <a:rPr lang="en-US" sz="3200" dirty="0" smtClean="0"/>
              <a:t>         </a:t>
            </a:r>
            <a:r>
              <a:rPr lang="en-US" sz="2400" dirty="0" err="1" smtClean="0"/>
              <a:t>w</a:t>
            </a:r>
            <a:r>
              <a:rPr lang="en-US" sz="2400" baseline="-25000" dirty="0" err="1" smtClean="0"/>
              <a:t>t</a:t>
            </a:r>
            <a:r>
              <a:rPr lang="en-US" sz="2400" dirty="0" smtClean="0"/>
              <a:t> ~N[0,W</a:t>
            </a:r>
            <a:r>
              <a:rPr lang="en-US" sz="2400" baseline="-25000" dirty="0" smtClean="0"/>
              <a:t>t</a:t>
            </a:r>
            <a:r>
              <a:rPr lang="en-US" sz="2400" dirty="0" smtClean="0"/>
              <a:t>]</a:t>
            </a:r>
          </a:p>
          <a:p>
            <a:pPr eaLnBrk="1" hangingPunct="1">
              <a:buFontTx/>
              <a:buChar char="•"/>
            </a:pPr>
            <a:r>
              <a:rPr lang="en-US" sz="2000" dirty="0" smtClean="0"/>
              <a:t>Governs the path of Beta Estimates changing over time</a:t>
            </a:r>
          </a:p>
        </p:txBody>
      </p:sp>
    </p:spTree>
    <p:extLst>
      <p:ext uri="{BB962C8B-B14F-4D97-AF65-F5344CB8AC3E}">
        <p14:creationId xmlns:p14="http://schemas.microsoft.com/office/powerpoint/2010/main" val="1914292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3970DEA-EAA0-4AD6-B180-3BFDBC05256B}" type="slidenum">
              <a:rPr lang="en-US"/>
              <a:pPr>
                <a:defRPr/>
              </a:pPr>
              <a:t>16</a:t>
            </a:fld>
            <a:endParaRPr lang="en-US" sz="1200" dirty="0">
              <a:solidFill>
                <a:schemeClr val="tx1"/>
              </a:solidFill>
            </a:endParaRPr>
          </a:p>
        </p:txBody>
      </p:sp>
      <p:sp>
        <p:nvSpPr>
          <p:cNvPr id="26625" name="Title 1"/>
          <p:cNvSpPr>
            <a:spLocks noGrp="1"/>
          </p:cNvSpPr>
          <p:nvPr>
            <p:ph type="title"/>
          </p:nvPr>
        </p:nvSpPr>
        <p:spPr/>
        <p:txBody>
          <a:bodyPr/>
          <a:lstStyle/>
          <a:p>
            <a:pPr eaLnBrk="1" hangingPunct="1"/>
            <a:r>
              <a:rPr lang="en-US" dirty="0" smtClean="0"/>
              <a:t>DLM </a:t>
            </a:r>
            <a:r>
              <a:rPr lang="en-US" dirty="0" smtClean="0"/>
              <a:t>Iteration Steps</a:t>
            </a:r>
            <a:endParaRPr lang="en-US" dirty="0" smtClean="0"/>
          </a:p>
        </p:txBody>
      </p:sp>
      <p:sp>
        <p:nvSpPr>
          <p:cNvPr id="26626" name="Content Placeholder 2"/>
          <p:cNvSpPr>
            <a:spLocks noGrp="1"/>
          </p:cNvSpPr>
          <p:nvPr>
            <p:ph idx="1"/>
          </p:nvPr>
        </p:nvSpPr>
        <p:spPr>
          <a:xfrm>
            <a:off x="533400" y="1219200"/>
            <a:ext cx="8229600" cy="5105400"/>
          </a:xfrm>
        </p:spPr>
        <p:txBody>
          <a:bodyPr/>
          <a:lstStyle/>
          <a:p>
            <a:pPr eaLnBrk="1" hangingPunct="1"/>
            <a:endParaRPr lang="en-US" sz="2400" dirty="0" smtClean="0"/>
          </a:p>
          <a:p>
            <a:pPr eaLnBrk="1" hangingPunct="1"/>
            <a:r>
              <a:rPr lang="en-US" sz="3000" dirty="0" smtClean="0"/>
              <a:t>1</a:t>
            </a:r>
            <a:r>
              <a:rPr lang="en-US" sz="3000" dirty="0" smtClean="0"/>
              <a:t>. Posterior at t-1  (β</a:t>
            </a:r>
            <a:r>
              <a:rPr lang="en-US" sz="3000" baseline="-25000" dirty="0" smtClean="0"/>
              <a:t>t-1</a:t>
            </a:r>
            <a:r>
              <a:rPr lang="en-US" sz="3000" dirty="0" smtClean="0"/>
              <a:t>|D</a:t>
            </a:r>
            <a:r>
              <a:rPr lang="en-US" sz="3000" baseline="-25000" dirty="0" smtClean="0"/>
              <a:t>t-1</a:t>
            </a:r>
            <a:r>
              <a:rPr lang="en-US" sz="3000" dirty="0" smtClean="0"/>
              <a:t>)~N[m</a:t>
            </a:r>
            <a:r>
              <a:rPr lang="en-US" sz="3000" baseline="-25000" dirty="0" smtClean="0"/>
              <a:t>t-1</a:t>
            </a:r>
            <a:r>
              <a:rPr lang="en-US" sz="3000" dirty="0" smtClean="0"/>
              <a:t>,C</a:t>
            </a:r>
            <a:r>
              <a:rPr lang="en-US" sz="3000" baseline="-25000" dirty="0" smtClean="0"/>
              <a:t>t-1</a:t>
            </a:r>
            <a:r>
              <a:rPr lang="en-US" sz="3000" dirty="0" smtClean="0"/>
              <a:t>]</a:t>
            </a:r>
          </a:p>
          <a:p>
            <a:pPr eaLnBrk="1" hangingPunct="1"/>
            <a:r>
              <a:rPr lang="en-US" sz="3000" dirty="0" smtClean="0"/>
              <a:t>2. Prior at t  (β</a:t>
            </a:r>
            <a:r>
              <a:rPr lang="en-US" sz="3000" baseline="-25000" dirty="0" smtClean="0"/>
              <a:t>t</a:t>
            </a:r>
            <a:r>
              <a:rPr lang="en-US" sz="3000" dirty="0" smtClean="0"/>
              <a:t>|D</a:t>
            </a:r>
            <a:r>
              <a:rPr lang="en-US" sz="3000" baseline="-25000" dirty="0" smtClean="0"/>
              <a:t>t-1</a:t>
            </a:r>
            <a:r>
              <a:rPr lang="en-US" sz="3000" dirty="0" smtClean="0"/>
              <a:t>)~N[</a:t>
            </a:r>
            <a:r>
              <a:rPr lang="en-US" sz="3000" dirty="0" err="1" smtClean="0"/>
              <a:t>a</a:t>
            </a:r>
            <a:r>
              <a:rPr lang="en-US" sz="3000" baseline="-25000" dirty="0" err="1" smtClean="0"/>
              <a:t>t</a:t>
            </a:r>
            <a:r>
              <a:rPr lang="en-US" sz="3000" dirty="0" err="1" smtClean="0"/>
              <a:t>,R</a:t>
            </a:r>
            <a:r>
              <a:rPr lang="en-US" sz="3000" baseline="-25000" dirty="0" err="1" smtClean="0"/>
              <a:t>t</a:t>
            </a:r>
            <a:r>
              <a:rPr lang="en-US" sz="3000" dirty="0" smtClean="0"/>
              <a:t>]</a:t>
            </a:r>
          </a:p>
          <a:p>
            <a:pPr eaLnBrk="1" hangingPunct="1"/>
            <a:r>
              <a:rPr lang="en-US" sz="3000" dirty="0" smtClean="0"/>
              <a:t>3. Next-step ahead forecast  (Y</a:t>
            </a:r>
            <a:r>
              <a:rPr lang="en-US" sz="3000" baseline="-25000" dirty="0" smtClean="0"/>
              <a:t>t</a:t>
            </a:r>
            <a:r>
              <a:rPr lang="en-US" sz="3000" dirty="0" smtClean="0"/>
              <a:t>|D</a:t>
            </a:r>
            <a:r>
              <a:rPr lang="en-US" sz="3000" baseline="-25000" dirty="0" smtClean="0"/>
              <a:t>t-1</a:t>
            </a:r>
            <a:r>
              <a:rPr lang="en-US" sz="3000" dirty="0" smtClean="0"/>
              <a:t>)~N[</a:t>
            </a:r>
            <a:r>
              <a:rPr lang="en-US" sz="3000" dirty="0" err="1" smtClean="0"/>
              <a:t>f</a:t>
            </a:r>
            <a:r>
              <a:rPr lang="en-US" sz="3000" baseline="-25000" dirty="0" err="1" smtClean="0"/>
              <a:t>t</a:t>
            </a:r>
            <a:r>
              <a:rPr lang="en-US" sz="3000" dirty="0" err="1" smtClean="0"/>
              <a:t>,Q</a:t>
            </a:r>
            <a:r>
              <a:rPr lang="en-US" sz="3000" baseline="-25000" dirty="0" err="1" smtClean="0"/>
              <a:t>t</a:t>
            </a:r>
            <a:r>
              <a:rPr lang="en-US" sz="3000" dirty="0" smtClean="0"/>
              <a:t>]</a:t>
            </a:r>
          </a:p>
          <a:p>
            <a:pPr eaLnBrk="1" hangingPunct="1"/>
            <a:r>
              <a:rPr lang="en-US" sz="3000" dirty="0" smtClean="0"/>
              <a:t>4. Posterior at t  (</a:t>
            </a:r>
            <a:r>
              <a:rPr lang="en-US" sz="3000" dirty="0" err="1" smtClean="0"/>
              <a:t>β</a:t>
            </a:r>
            <a:r>
              <a:rPr lang="en-US" sz="3000" baseline="-25000" dirty="0" err="1" smtClean="0"/>
              <a:t>t</a:t>
            </a:r>
            <a:r>
              <a:rPr lang="en-US" sz="3000" dirty="0" err="1" smtClean="0"/>
              <a:t>|D</a:t>
            </a:r>
            <a:r>
              <a:rPr lang="en-US" sz="3000" baseline="-25000" dirty="0" err="1" smtClean="0"/>
              <a:t>t</a:t>
            </a:r>
            <a:r>
              <a:rPr lang="en-US" sz="3000" dirty="0" smtClean="0"/>
              <a:t>)~N[</a:t>
            </a:r>
            <a:r>
              <a:rPr lang="en-US" sz="3000" dirty="0" err="1" smtClean="0"/>
              <a:t>m</a:t>
            </a:r>
            <a:r>
              <a:rPr lang="en-US" sz="3000" baseline="-25000" dirty="0" err="1" smtClean="0"/>
              <a:t>t</a:t>
            </a:r>
            <a:r>
              <a:rPr lang="en-US" sz="3000" dirty="0" err="1" smtClean="0"/>
              <a:t>,C</a:t>
            </a:r>
            <a:r>
              <a:rPr lang="en-US" sz="3000" baseline="-25000" dirty="0" err="1" smtClean="0"/>
              <a:t>t</a:t>
            </a:r>
            <a:r>
              <a:rPr lang="en-US" sz="3000" dirty="0" smtClean="0"/>
              <a:t>]</a:t>
            </a:r>
          </a:p>
          <a:p>
            <a:pPr eaLnBrk="1" hangingPunct="1"/>
            <a:endParaRPr lang="en-US" sz="2400" dirty="0" smtClean="0"/>
          </a:p>
          <a:p>
            <a:pPr eaLnBrk="1" hangingPunct="1"/>
            <a:endParaRPr lang="en-US" sz="2400" dirty="0" smtClean="0"/>
          </a:p>
          <a:p>
            <a:pPr eaLnBrk="1" hangingPunct="1"/>
            <a:endParaRPr lang="en-US" sz="8000" dirty="0" smtClean="0"/>
          </a:p>
          <a:p>
            <a:pPr eaLnBrk="1" hangingPunct="1"/>
            <a:endParaRPr lang="en-US" sz="8000" dirty="0" smtClean="0"/>
          </a:p>
          <a:p>
            <a:pPr eaLnBrk="1" hangingPunct="1"/>
            <a:endParaRPr lang="en-US" sz="8000" dirty="0" smtClean="0"/>
          </a:p>
          <a:p>
            <a:pPr eaLnBrk="1" hangingPunct="1"/>
            <a:endParaRPr lang="en-US" sz="8000" dirty="0" smtClean="0"/>
          </a:p>
          <a:p>
            <a:pPr eaLnBrk="1" hangingPunct="1"/>
            <a:endParaRPr lang="en-US" sz="8000" dirty="0" smtClean="0"/>
          </a:p>
        </p:txBody>
      </p:sp>
    </p:spTree>
    <p:extLst>
      <p:ext uri="{BB962C8B-B14F-4D97-AF65-F5344CB8AC3E}">
        <p14:creationId xmlns:p14="http://schemas.microsoft.com/office/powerpoint/2010/main" val="3360674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7FC8AB9-B18E-43A3-B72C-E614586AEE14}" type="slidenum">
              <a:rPr lang="en-US"/>
              <a:pPr>
                <a:defRPr/>
              </a:pPr>
              <a:t>17</a:t>
            </a:fld>
            <a:endParaRPr lang="en-US" sz="1200" dirty="0">
              <a:solidFill>
                <a:schemeClr val="tx1"/>
              </a:solidFill>
            </a:endParaRPr>
          </a:p>
        </p:txBody>
      </p:sp>
      <p:sp>
        <p:nvSpPr>
          <p:cNvPr id="27649" name="Title 1"/>
          <p:cNvSpPr>
            <a:spLocks noGrp="1"/>
          </p:cNvSpPr>
          <p:nvPr>
            <p:ph type="title"/>
          </p:nvPr>
        </p:nvSpPr>
        <p:spPr/>
        <p:txBody>
          <a:bodyPr/>
          <a:lstStyle/>
          <a:p>
            <a:pPr eaLnBrk="1" hangingPunct="1"/>
            <a:r>
              <a:rPr lang="en-US" dirty="0" smtClean="0"/>
              <a:t>DLM </a:t>
            </a:r>
            <a:r>
              <a:rPr lang="en-US" dirty="0" smtClean="0"/>
              <a:t>Output</a:t>
            </a:r>
            <a:endParaRPr lang="en-US" dirty="0" smtClean="0"/>
          </a:p>
        </p:txBody>
      </p:sp>
      <p:sp>
        <p:nvSpPr>
          <p:cNvPr id="27650" name="Content Placeholder 2"/>
          <p:cNvSpPr>
            <a:spLocks noGrp="1"/>
          </p:cNvSpPr>
          <p:nvPr>
            <p:ph idx="1"/>
          </p:nvPr>
        </p:nvSpPr>
        <p:spPr/>
        <p:txBody>
          <a:bodyPr/>
          <a:lstStyle/>
          <a:p>
            <a:pPr eaLnBrk="1" hangingPunct="1">
              <a:buFont typeface="Arial" pitchFamily="34" charset="0"/>
              <a:buChar char="•"/>
            </a:pPr>
            <a:r>
              <a:rPr lang="en-US" sz="2600" dirty="0" smtClean="0"/>
              <a:t>Update the </a:t>
            </a:r>
            <a:r>
              <a:rPr lang="en-US" sz="2600" dirty="0" smtClean="0"/>
              <a:t>Distribution of parameters, </a:t>
            </a:r>
            <a:r>
              <a:rPr lang="en-US" sz="2600" dirty="0" smtClean="0"/>
              <a:t>and hence update the </a:t>
            </a:r>
            <a:r>
              <a:rPr lang="en-US" sz="2600" dirty="0" smtClean="0"/>
              <a:t>2 moments which characterize each </a:t>
            </a:r>
            <a:r>
              <a:rPr lang="en-US" sz="2600" dirty="0" smtClean="0"/>
              <a:t>distribution.</a:t>
            </a:r>
          </a:p>
          <a:p>
            <a:pPr eaLnBrk="1" hangingPunct="1">
              <a:buFont typeface="Arial" pitchFamily="34" charset="0"/>
              <a:buChar char="•"/>
            </a:pPr>
            <a:endParaRPr lang="en-US" sz="2600" dirty="0" smtClean="0"/>
          </a:p>
          <a:p>
            <a:pPr eaLnBrk="1" hangingPunct="1">
              <a:buFontTx/>
              <a:buChar char="•"/>
            </a:pPr>
            <a:r>
              <a:rPr lang="en-US" sz="2600" dirty="0" smtClean="0"/>
              <a:t>From the Posterior Distribution at time t:</a:t>
            </a:r>
          </a:p>
          <a:p>
            <a:pPr marL="0" indent="0" eaLnBrk="1" hangingPunct="1"/>
            <a:r>
              <a:rPr lang="en-US" sz="2600" dirty="0" smtClean="0"/>
              <a:t> </a:t>
            </a:r>
            <a:r>
              <a:rPr lang="en-US" sz="2600" dirty="0"/>
              <a:t>	</a:t>
            </a:r>
            <a:r>
              <a:rPr lang="en-US" sz="2600" dirty="0" smtClean="0"/>
              <a:t> </a:t>
            </a:r>
            <a:r>
              <a:rPr lang="en-US" sz="2600" dirty="0" smtClean="0"/>
              <a:t>Mean </a:t>
            </a:r>
            <a:r>
              <a:rPr lang="en-US" sz="2600" dirty="0">
                <a:sym typeface="Wingdings" pitchFamily="2" charset="2"/>
              </a:rPr>
              <a:t></a:t>
            </a:r>
            <a:r>
              <a:rPr lang="en-US" sz="2600" dirty="0" smtClean="0"/>
              <a:t> </a:t>
            </a:r>
            <a:r>
              <a:rPr lang="en-US" sz="2600" dirty="0" smtClean="0"/>
              <a:t>Beta Coefficient  </a:t>
            </a:r>
          </a:p>
          <a:p>
            <a:pPr marL="0" indent="0" eaLnBrk="1" hangingPunct="1"/>
            <a:r>
              <a:rPr lang="en-US" sz="2600" dirty="0" smtClean="0"/>
              <a:t>	 Standard Deviation</a:t>
            </a:r>
            <a:r>
              <a:rPr lang="en-US" sz="2600" dirty="0">
                <a:sym typeface="Wingdings" pitchFamily="2" charset="2"/>
              </a:rPr>
              <a:t>  </a:t>
            </a:r>
            <a:r>
              <a:rPr lang="en-US" sz="2600" dirty="0" smtClean="0"/>
              <a:t>Standard Error</a:t>
            </a:r>
          </a:p>
          <a:p>
            <a:pPr eaLnBrk="1" hangingPunct="1">
              <a:buFontTx/>
              <a:buChar char="•"/>
            </a:pPr>
            <a:endParaRPr lang="en-US" sz="2400" dirty="0" smtClean="0"/>
          </a:p>
        </p:txBody>
      </p:sp>
    </p:spTree>
    <p:extLst>
      <p:ext uri="{BB962C8B-B14F-4D97-AF65-F5344CB8AC3E}">
        <p14:creationId xmlns:p14="http://schemas.microsoft.com/office/powerpoint/2010/main" val="2395613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ADD0769-1E93-411C-8855-A5B67D01DE4C}" type="slidenum">
              <a:rPr lang="en-US"/>
              <a:pPr>
                <a:defRPr/>
              </a:pPr>
              <a:t>18</a:t>
            </a:fld>
            <a:endParaRPr lang="en-US" sz="1200" dirty="0">
              <a:solidFill>
                <a:schemeClr val="tx1"/>
              </a:solidFill>
            </a:endParaRPr>
          </a:p>
        </p:txBody>
      </p:sp>
      <p:sp>
        <p:nvSpPr>
          <p:cNvPr id="28673" name="Rectangle 2"/>
          <p:cNvSpPr>
            <a:spLocks noGrp="1" noChangeArrowheads="1"/>
          </p:cNvSpPr>
          <p:nvPr>
            <p:ph type="title" idx="4294967295"/>
          </p:nvPr>
        </p:nvSpPr>
        <p:spPr/>
        <p:txBody>
          <a:bodyPr/>
          <a:lstStyle/>
          <a:p>
            <a:r>
              <a:rPr lang="en-US" dirty="0" smtClean="0"/>
              <a:t>Applications</a:t>
            </a:r>
          </a:p>
        </p:txBody>
      </p:sp>
      <p:sp>
        <p:nvSpPr>
          <p:cNvPr id="28674" name="Rectangle 3"/>
          <p:cNvSpPr>
            <a:spLocks noGrp="1" noChangeArrowheads="1"/>
          </p:cNvSpPr>
          <p:nvPr>
            <p:ph type="body" idx="4294967295"/>
          </p:nvPr>
        </p:nvSpPr>
        <p:spPr/>
        <p:txBody>
          <a:bodyPr/>
          <a:lstStyle/>
          <a:p>
            <a:pPr>
              <a:buFontTx/>
              <a:buChar char="•"/>
            </a:pPr>
            <a:r>
              <a:rPr lang="en-US" sz="3200" dirty="0" smtClean="0"/>
              <a:t>Federal Reserve Policy</a:t>
            </a:r>
          </a:p>
          <a:p>
            <a:pPr>
              <a:buFontTx/>
              <a:buChar char="•"/>
            </a:pPr>
            <a:r>
              <a:rPr lang="en-US" sz="3200" dirty="0" smtClean="0"/>
              <a:t>Natural </a:t>
            </a:r>
            <a:r>
              <a:rPr lang="en-US" sz="3200" dirty="0" smtClean="0"/>
              <a:t>Gas Price and Power Price</a:t>
            </a:r>
          </a:p>
          <a:p>
            <a:pPr>
              <a:buFontTx/>
              <a:buChar char="•"/>
            </a:pPr>
            <a:r>
              <a:rPr lang="en-US" sz="3200" dirty="0" smtClean="0"/>
              <a:t>GDP  Forecasting</a:t>
            </a:r>
          </a:p>
          <a:p>
            <a:pPr>
              <a:buFontTx/>
              <a:buChar char="•"/>
            </a:pPr>
            <a:r>
              <a:rPr lang="en-US" sz="3200" dirty="0" smtClean="0"/>
              <a:t>Trade Volume Models</a:t>
            </a:r>
            <a:endParaRPr lang="en-US" sz="3200" dirty="0" smtClean="0"/>
          </a:p>
          <a:p>
            <a:endParaRPr lang="en-US" sz="3200" dirty="0" smtClean="0"/>
          </a:p>
        </p:txBody>
      </p:sp>
    </p:spTree>
    <p:extLst>
      <p:ext uri="{BB962C8B-B14F-4D97-AF65-F5344CB8AC3E}">
        <p14:creationId xmlns:p14="http://schemas.microsoft.com/office/powerpoint/2010/main" val="3983849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Harrison, J. &amp; </a:t>
            </a:r>
            <a:r>
              <a:rPr lang="en-US" dirty="0" err="1"/>
              <a:t>West,M</a:t>
            </a:r>
            <a:r>
              <a:rPr lang="en-US" dirty="0"/>
              <a:t>. (1997). </a:t>
            </a:r>
            <a:r>
              <a:rPr lang="en-US" i="1" dirty="0"/>
              <a:t>Bayesian Forecasting and Dynamic Models. </a:t>
            </a:r>
            <a:r>
              <a:rPr lang="en-US" dirty="0"/>
              <a:t>New York: Springer-</a:t>
            </a:r>
            <a:r>
              <a:rPr lang="en-US" dirty="0" err="1"/>
              <a:t>Verlag</a:t>
            </a:r>
            <a:r>
              <a:rPr lang="en-US" dirty="0" smtClean="0"/>
              <a:t>.</a:t>
            </a:r>
          </a:p>
          <a:p>
            <a:r>
              <a:rPr lang="en-US" dirty="0"/>
              <a:t>Harrison, J., Pole, A., &amp; </a:t>
            </a:r>
            <a:r>
              <a:rPr lang="en-US" dirty="0" err="1"/>
              <a:t>West,M</a:t>
            </a:r>
            <a:r>
              <a:rPr lang="en-US" dirty="0"/>
              <a:t>. (1994). </a:t>
            </a:r>
            <a:r>
              <a:rPr lang="en-US" i="1" dirty="0"/>
              <a:t>Applied Bayesian Forecasting  and time series analysis. </a:t>
            </a:r>
            <a:r>
              <a:rPr lang="en-US" dirty="0"/>
              <a:t>New York: Chapman and Hall</a:t>
            </a:r>
            <a:r>
              <a:rPr lang="en-US" dirty="0" smtClean="0"/>
              <a:t>.</a:t>
            </a:r>
          </a:p>
          <a:p>
            <a:r>
              <a:rPr lang="en-US" dirty="0" err="1"/>
              <a:t>Orphanides</a:t>
            </a:r>
            <a:r>
              <a:rPr lang="en-US" dirty="0"/>
              <a:t>, A. (2003). Historical monetary policy analysis 	and the                                                                                           Taylor Rule. </a:t>
            </a:r>
            <a:r>
              <a:rPr lang="en-US" i="1" dirty="0"/>
              <a:t>Journal of Monetary Economics, 50(5), 983-1022</a:t>
            </a:r>
            <a:r>
              <a:rPr lang="en-US" i="1" dirty="0" smtClean="0"/>
              <a:t>.</a:t>
            </a:r>
          </a:p>
          <a:p>
            <a:r>
              <a:rPr lang="en-US" dirty="0"/>
              <a:t>Putnam, B. &amp; Azzarello, S. (2012). A Bayesian interpretation of the Federal Reserve’s dual mandate and the Taylor Rule. </a:t>
            </a:r>
            <a:r>
              <a:rPr lang="en-US" i="1" dirty="0"/>
              <a:t>Review of Financial Economics, 21, 111-119</a:t>
            </a:r>
            <a:r>
              <a:rPr lang="en-US" i="1" dirty="0" smtClean="0"/>
              <a:t>.</a:t>
            </a:r>
          </a:p>
          <a:p>
            <a:r>
              <a:rPr lang="en-US" dirty="0"/>
              <a:t>Taylor, J. (1993b). The  use of new </a:t>
            </a:r>
            <a:r>
              <a:rPr lang="en-US" dirty="0" err="1"/>
              <a:t>macroeconometrics</a:t>
            </a:r>
            <a:r>
              <a:rPr lang="en-US" dirty="0"/>
              <a:t> for policy formation. </a:t>
            </a:r>
            <a:r>
              <a:rPr lang="en-US" i="1" dirty="0"/>
              <a:t>American Economic Review, Papers and Proceedings, 83(2),</a:t>
            </a:r>
            <a:r>
              <a:rPr lang="en-US" dirty="0"/>
              <a:t> (300-305).</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045E374-B5CF-6E43-99BF-FF6CE3781763}" type="slidenum">
              <a:rPr lang="en-US" smtClean="0"/>
              <a:pPr>
                <a:defRPr/>
              </a:pPr>
              <a:t>19</a:t>
            </a:fld>
            <a:endParaRPr lang="en-US" sz="1200" dirty="0">
              <a:solidFill>
                <a:schemeClr val="tx1"/>
              </a:solidFill>
            </a:endParaRPr>
          </a:p>
        </p:txBody>
      </p:sp>
    </p:spTree>
    <p:extLst>
      <p:ext uri="{BB962C8B-B14F-4D97-AF65-F5344CB8AC3E}">
        <p14:creationId xmlns:p14="http://schemas.microsoft.com/office/powerpoint/2010/main" val="334386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893C0E1E-6C10-4321-B9B8-E174ACF036EF}" type="slidenum">
              <a:rPr lang="en-US"/>
              <a:pPr/>
              <a:t>2</a:t>
            </a:fld>
            <a:endParaRPr lang="en-US" sz="1200" dirty="0">
              <a:solidFill>
                <a:schemeClr val="tx1"/>
              </a:solidFill>
            </a:endParaRPr>
          </a:p>
        </p:txBody>
      </p:sp>
      <p:sp>
        <p:nvSpPr>
          <p:cNvPr id="34819" name="Rectangle 3"/>
          <p:cNvSpPr>
            <a:spLocks noGrp="1" noChangeArrowheads="1"/>
          </p:cNvSpPr>
          <p:nvPr>
            <p:ph type="body" idx="1"/>
          </p:nvPr>
        </p:nvSpPr>
        <p:spPr>
          <a:xfrm>
            <a:off x="457200" y="381000"/>
            <a:ext cx="7772400" cy="5638799"/>
          </a:xfrm>
        </p:spPr>
        <p:txBody>
          <a:bodyPr/>
          <a:lstStyle/>
          <a:p>
            <a:pPr marL="0" indent="0" eaLnBrk="1" hangingPunct="1"/>
            <a:r>
              <a:rPr lang="en-US" sz="2800" dirty="0" smtClean="0">
                <a:solidFill>
                  <a:schemeClr val="tx2"/>
                </a:solidFill>
              </a:rPr>
              <a:t>Risk  Disclosures</a:t>
            </a:r>
          </a:p>
          <a:p>
            <a:pPr marL="0" indent="0" eaLnBrk="1" hangingPunct="1"/>
            <a:r>
              <a:rPr lang="en-US" sz="1400" b="0" dirty="0"/>
              <a:t>Futures trading is not suitable for all investors, and involves the risk of loss. Futures are a leveraged investment, and because only a percentage of a contract’s value is required to trade, it is possible to lose more than the amount of money deposited for a futures position. Therefore, traders should only use funds that they can afford to lose without affecting their lifestyles. And only a portion of those funds should be devoted to any one trade because they cannot expect to profit on every trade. </a:t>
            </a:r>
          </a:p>
          <a:p>
            <a:pPr marL="0" indent="0" eaLnBrk="1" hangingPunct="1"/>
            <a:r>
              <a:rPr lang="en-US" sz="1400" b="0" dirty="0"/>
              <a:t>The Globe Logo, CME®, Chicago Mercantile Exchange®, and Globex® are trademarks of Chicago Mercantile Exchange Inc. CBOT® and the Chicago Board of Trade® are trademarks of the Board of Trade of the City of Chicago. NYMEX, New York Mercantile Exchange, and ClearPort are trademarks of New York Mercantile Exchange, Inc. COMEX is a trademark of Commodity Exchange, Inc. CME Group is a trademark of CME Group Inc. All other trademarks are the property of their respective owners. </a:t>
            </a:r>
          </a:p>
          <a:p>
            <a:pPr marL="0" indent="0" eaLnBrk="1" hangingPunct="1"/>
            <a:r>
              <a:rPr lang="en-US" sz="1400" b="0" dirty="0"/>
              <a:t>The information within this presentation has been compiled by CME Group for general purposes only. CME Group assumes no responsibility for any errors or omissions. Although every attempt has been made to ensure the accuracy of the information within this presentation, CME Group assumes no responsibility for any errors or omissions. Additionally, all examples in this presentation are hypothetical situations, used for explanation purposes only, and should not be considered investment advice or the results of actual market experience. </a:t>
            </a:r>
          </a:p>
          <a:p>
            <a:pPr marL="0" indent="0" eaLnBrk="1" hangingPunct="1"/>
            <a:r>
              <a:rPr lang="en-US" sz="1400" b="0" dirty="0"/>
              <a:t>All matters pertaining to rules and specifications herein are made subject to and are superseded by official CME, CBOT, NYMEX and CME Group rules. Current rules should be consulted in all cases concerning contract specifications.</a:t>
            </a:r>
          </a:p>
        </p:txBody>
      </p:sp>
    </p:spTree>
    <p:extLst>
      <p:ext uri="{BB962C8B-B14F-4D97-AF65-F5344CB8AC3E}">
        <p14:creationId xmlns:p14="http://schemas.microsoft.com/office/powerpoint/2010/main" val="1168213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2"/>
          <p:cNvSpPr>
            <a:spLocks noGrp="1"/>
          </p:cNvSpPr>
          <p:nvPr>
            <p:ph type="ctrTitle"/>
          </p:nvPr>
        </p:nvSpPr>
        <p:spPr>
          <a:xfrm>
            <a:off x="439738" y="1828800"/>
            <a:ext cx="7789862" cy="3810000"/>
          </a:xfrm>
        </p:spPr>
        <p:txBody>
          <a:bodyPr/>
          <a:lstStyle/>
          <a:p>
            <a:r>
              <a:rPr lang="en-US" sz="2800" dirty="0" smtClean="0"/>
              <a:t>A </a:t>
            </a:r>
            <a:r>
              <a:rPr lang="en-US" sz="2800" dirty="0" smtClean="0"/>
              <a:t>Bayesian Interpretation of the Federal Reserve’s dual mandate and the Taylor Rule</a:t>
            </a:r>
            <a:r>
              <a:rPr lang="en-US" sz="1800" dirty="0" smtClean="0"/>
              <a:t/>
            </a:r>
            <a:br>
              <a:rPr lang="en-US" sz="1800" dirty="0" smtClean="0"/>
            </a:br>
            <a:r>
              <a:rPr lang="en-US" sz="1800" dirty="0" smtClean="0"/>
              <a:t/>
            </a:r>
            <a:br>
              <a:rPr lang="en-US" sz="1800" dirty="0" smtClean="0"/>
            </a:br>
            <a:r>
              <a:rPr lang="en-US" sz="2800" dirty="0" smtClean="0"/>
              <a:t>R/Finance 2013</a:t>
            </a:r>
            <a:r>
              <a:rPr lang="en-US" sz="1800" dirty="0" smtClean="0"/>
              <a:t/>
            </a:r>
            <a:br>
              <a:rPr lang="en-US" sz="1800" dirty="0" smtClean="0"/>
            </a:br>
            <a:r>
              <a:rPr lang="en-US" sz="1800" dirty="0" smtClean="0"/>
              <a:t/>
            </a:r>
            <a:br>
              <a:rPr lang="en-US" sz="1800" dirty="0" smtClean="0"/>
            </a:br>
            <a:r>
              <a:rPr lang="en-US" sz="1800" dirty="0" smtClean="0"/>
              <a:t>The research views expressed herein are those of the author and do not necessarily represent the views of the CME Group or its affiliates.</a:t>
            </a:r>
            <a:br>
              <a:rPr lang="en-US" sz="1800" dirty="0" smtClean="0"/>
            </a:br>
            <a:r>
              <a:rPr lang="en-US" sz="1800" dirty="0" smtClean="0"/>
              <a:t/>
            </a:r>
            <a:br>
              <a:rPr lang="en-US" sz="1800" dirty="0" smtClean="0"/>
            </a:br>
            <a:r>
              <a:rPr lang="en-US" sz="1800" dirty="0" smtClean="0"/>
              <a:t>All examples in this presentation are hypothetical interpretations of situations and are used for explanation purposes only.</a:t>
            </a:r>
            <a:br>
              <a:rPr lang="en-US" sz="1800" dirty="0" smtClean="0"/>
            </a:br>
            <a:r>
              <a:rPr lang="en-US" sz="1800" dirty="0" smtClean="0"/>
              <a:t/>
            </a:r>
            <a:br>
              <a:rPr lang="en-US" sz="1800" dirty="0" smtClean="0"/>
            </a:br>
            <a:r>
              <a:rPr lang="en-US" sz="1800" dirty="0" smtClean="0"/>
              <a:t>This report and the information herein should not be considered investment advice or the results of actual market experience.</a:t>
            </a:r>
            <a:br>
              <a:rPr lang="en-US" sz="1800" dirty="0" smtClean="0"/>
            </a:br>
            <a:endParaRPr lang="en-US" sz="1800" dirty="0" smtClean="0"/>
          </a:p>
        </p:txBody>
      </p:sp>
      <p:sp>
        <p:nvSpPr>
          <p:cNvPr id="16386" name="Rectangle 3"/>
          <p:cNvSpPr>
            <a:spLocks noGrp="1" noChangeArrowheads="1"/>
          </p:cNvSpPr>
          <p:nvPr>
            <p:ph type="subTitle" idx="1"/>
          </p:nvPr>
        </p:nvSpPr>
        <p:spPr>
          <a:xfrm>
            <a:off x="447675" y="5626813"/>
            <a:ext cx="5029200" cy="685800"/>
          </a:xfrm>
        </p:spPr>
        <p:txBody>
          <a:bodyPr/>
          <a:lstStyle/>
          <a:p>
            <a:pPr marL="0" indent="0" eaLnBrk="1" hangingPunct="1"/>
            <a:r>
              <a:rPr lang="en-US" sz="2000" dirty="0" smtClean="0"/>
              <a:t>Samantha Azzarello</a:t>
            </a:r>
          </a:p>
          <a:p>
            <a:pPr marL="0" indent="0" eaLnBrk="1" hangingPunct="1"/>
            <a:r>
              <a:rPr lang="en-US" sz="2000" dirty="0" smtClean="0"/>
              <a:t>Economist, CME </a:t>
            </a:r>
            <a:r>
              <a:rPr lang="en-US" sz="2000" dirty="0" smtClean="0"/>
              <a:t>Group</a:t>
            </a:r>
          </a:p>
        </p:txBody>
      </p:sp>
      <p:sp>
        <p:nvSpPr>
          <p:cNvPr id="16387" name="Rectangle 4"/>
          <p:cNvSpPr>
            <a:spLocks noChangeArrowheads="1"/>
          </p:cNvSpPr>
          <p:nvPr/>
        </p:nvSpPr>
        <p:spPr bwMode="auto">
          <a:xfrm>
            <a:off x="447675" y="6324600"/>
            <a:ext cx="1905000" cy="304800"/>
          </a:xfrm>
          <a:prstGeom prst="rect">
            <a:avLst/>
          </a:prstGeom>
          <a:noFill/>
          <a:ln w="9525">
            <a:noFill/>
            <a:miter lim="800000"/>
            <a:headEnd/>
            <a:tailEnd/>
          </a:ln>
        </p:spPr>
        <p:txBody>
          <a:bodyPr/>
          <a:lstStyle/>
          <a:p>
            <a:pPr eaLnBrk="0" hangingPunct="0"/>
            <a:r>
              <a:rPr lang="en-US" sz="2000" b="1" dirty="0" smtClean="0">
                <a:solidFill>
                  <a:schemeClr val="tx2"/>
                </a:solidFill>
                <a:latin typeface="Arial" charset="0"/>
                <a:cs typeface="ヒラギノ角ゴ Pro W3"/>
              </a:rPr>
              <a:t>May 2013</a:t>
            </a:r>
            <a:endParaRPr lang="en-US" sz="2000" b="1" dirty="0">
              <a:solidFill>
                <a:schemeClr val="tx2"/>
              </a:solidFill>
              <a:latin typeface="Arial" charset="0"/>
              <a:cs typeface="ヒラギノ角ゴ Pro W3"/>
            </a:endParaRPr>
          </a:p>
        </p:txBody>
      </p:sp>
    </p:spTree>
    <p:extLst>
      <p:ext uri="{BB962C8B-B14F-4D97-AF65-F5344CB8AC3E}">
        <p14:creationId xmlns:p14="http://schemas.microsoft.com/office/powerpoint/2010/main" val="2142791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60C274-DC8B-4CC4-BCB0-3FAC1BA2697C}" type="slidenum">
              <a:rPr lang="en-US"/>
              <a:pPr>
                <a:defRPr/>
              </a:pPr>
              <a:t>3</a:t>
            </a:fld>
            <a:endParaRPr lang="en-US" sz="1200" dirty="0">
              <a:solidFill>
                <a:schemeClr val="tx1"/>
              </a:solidFill>
            </a:endParaRPr>
          </a:p>
        </p:txBody>
      </p:sp>
      <p:sp>
        <p:nvSpPr>
          <p:cNvPr id="24577" name="Title 1"/>
          <p:cNvSpPr>
            <a:spLocks noGrp="1"/>
          </p:cNvSpPr>
          <p:nvPr>
            <p:ph type="title"/>
          </p:nvPr>
        </p:nvSpPr>
        <p:spPr>
          <a:xfrm>
            <a:off x="449262" y="671513"/>
            <a:ext cx="7475537" cy="990600"/>
          </a:xfrm>
        </p:spPr>
        <p:txBody>
          <a:bodyPr/>
          <a:lstStyle/>
          <a:p>
            <a:pPr eaLnBrk="1" hangingPunct="1"/>
            <a:r>
              <a:rPr lang="en-US" dirty="0" smtClean="0"/>
              <a:t>Outline</a:t>
            </a:r>
            <a:endParaRPr lang="en-US" dirty="0" smtClean="0"/>
          </a:p>
        </p:txBody>
      </p:sp>
      <p:sp>
        <p:nvSpPr>
          <p:cNvPr id="24578" name="Content Placeholder 2"/>
          <p:cNvSpPr>
            <a:spLocks noGrp="1"/>
          </p:cNvSpPr>
          <p:nvPr>
            <p:ph idx="1"/>
          </p:nvPr>
        </p:nvSpPr>
        <p:spPr>
          <a:xfrm>
            <a:off x="381000" y="1143000"/>
            <a:ext cx="7848600" cy="4953000"/>
          </a:xfrm>
        </p:spPr>
        <p:txBody>
          <a:bodyPr/>
          <a:lstStyle/>
          <a:p>
            <a:pPr eaLnBrk="1" hangingPunct="1">
              <a:buFont typeface="Arial" pitchFamily="34" charset="0"/>
              <a:buChar char="•"/>
            </a:pPr>
            <a:endParaRPr lang="en-US" sz="2400" dirty="0" smtClean="0"/>
          </a:p>
          <a:p>
            <a:pPr eaLnBrk="1" hangingPunct="1">
              <a:buFont typeface="Arial" pitchFamily="34" charset="0"/>
              <a:buChar char="•"/>
            </a:pPr>
            <a:r>
              <a:rPr lang="en-US" sz="2800" dirty="0" smtClean="0"/>
              <a:t>Objective</a:t>
            </a:r>
          </a:p>
          <a:p>
            <a:pPr eaLnBrk="1" hangingPunct="1">
              <a:buFont typeface="Arial" pitchFamily="34" charset="0"/>
              <a:buChar char="•"/>
            </a:pPr>
            <a:r>
              <a:rPr lang="en-US" sz="2800" dirty="0" smtClean="0"/>
              <a:t>Taylor Rule</a:t>
            </a:r>
          </a:p>
          <a:p>
            <a:pPr eaLnBrk="1" hangingPunct="1">
              <a:buFont typeface="Arial" pitchFamily="34" charset="0"/>
              <a:buChar char="•"/>
            </a:pPr>
            <a:r>
              <a:rPr lang="en-US" sz="2800" dirty="0" smtClean="0"/>
              <a:t>Econometrics </a:t>
            </a:r>
            <a:r>
              <a:rPr lang="en-US" sz="2800" dirty="0"/>
              <a:t>– Why </a:t>
            </a:r>
            <a:r>
              <a:rPr lang="en-US" sz="2800" dirty="0" smtClean="0"/>
              <a:t>Bayesian Statistics?</a:t>
            </a:r>
          </a:p>
          <a:p>
            <a:pPr eaLnBrk="1" hangingPunct="1">
              <a:buFont typeface="Arial" pitchFamily="34" charset="0"/>
              <a:buChar char="•"/>
            </a:pPr>
            <a:r>
              <a:rPr lang="en-US" sz="2800" dirty="0" smtClean="0"/>
              <a:t>Model</a:t>
            </a:r>
            <a:endParaRPr lang="en-US" sz="2800" dirty="0" smtClean="0"/>
          </a:p>
          <a:p>
            <a:pPr eaLnBrk="1" hangingPunct="1">
              <a:buFont typeface="Arial" pitchFamily="34" charset="0"/>
              <a:buChar char="•"/>
            </a:pPr>
            <a:r>
              <a:rPr lang="en-US" sz="2800" dirty="0" smtClean="0"/>
              <a:t>Other Applications</a:t>
            </a:r>
          </a:p>
          <a:p>
            <a:pPr eaLnBrk="1" hangingPunct="1">
              <a:buFont typeface="Arial" pitchFamily="34" charset="0"/>
              <a:buChar char="•"/>
            </a:pPr>
            <a:endParaRPr lang="en-US" sz="2400" dirty="0" smtClean="0"/>
          </a:p>
        </p:txBody>
      </p:sp>
    </p:spTree>
    <p:extLst>
      <p:ext uri="{BB962C8B-B14F-4D97-AF65-F5344CB8AC3E}">
        <p14:creationId xmlns:p14="http://schemas.microsoft.com/office/powerpoint/2010/main" val="3541345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sz="2600" dirty="0" smtClean="0"/>
              <a:t>To look at the Fed’s interest rate policy through the lens of the Taylor Rule.</a:t>
            </a:r>
          </a:p>
          <a:p>
            <a:pPr marL="460375" lvl="2" indent="0">
              <a:buNone/>
            </a:pPr>
            <a:endParaRPr lang="en-US" sz="2600" dirty="0" smtClean="0"/>
          </a:p>
          <a:p>
            <a:pPr>
              <a:buFont typeface="Arial" pitchFamily="34" charset="0"/>
              <a:buChar char="•"/>
            </a:pPr>
            <a:r>
              <a:rPr lang="en-US" sz="2600" dirty="0" smtClean="0"/>
              <a:t>Using a Dynamic Linear model with Bayesian Inference to update parameters over time.</a:t>
            </a:r>
          </a:p>
          <a:p>
            <a:pPr>
              <a:buFont typeface="Arial" pitchFamily="34" charset="0"/>
              <a:buChar char="•"/>
            </a:pPr>
            <a:endParaRPr lang="en-US" sz="2600" dirty="0" smtClean="0"/>
          </a:p>
          <a:p>
            <a:pPr>
              <a:buFont typeface="Arial" pitchFamily="34" charset="0"/>
              <a:buChar char="•"/>
            </a:pPr>
            <a:r>
              <a:rPr lang="en-US" sz="2600" dirty="0"/>
              <a:t>U</a:t>
            </a:r>
            <a:r>
              <a:rPr lang="en-US" sz="2600" dirty="0" smtClean="0"/>
              <a:t>sing only the information available to the Fed at each point in time.</a:t>
            </a:r>
            <a:endParaRPr lang="en-US" sz="2600" dirty="0"/>
          </a:p>
        </p:txBody>
      </p:sp>
      <p:sp>
        <p:nvSpPr>
          <p:cNvPr id="4" name="Slide Number Placeholder 3"/>
          <p:cNvSpPr>
            <a:spLocks noGrp="1"/>
          </p:cNvSpPr>
          <p:nvPr>
            <p:ph type="sldNum" sz="quarter" idx="10"/>
          </p:nvPr>
        </p:nvSpPr>
        <p:spPr/>
        <p:txBody>
          <a:bodyPr/>
          <a:lstStyle/>
          <a:p>
            <a:pPr>
              <a:defRPr/>
            </a:pPr>
            <a:fld id="{9C52BE5B-D914-4EA1-A798-F460020C6AA1}" type="slidenum">
              <a:rPr lang="en-US" smtClean="0"/>
              <a:pPr>
                <a:defRPr/>
              </a:pPr>
              <a:t>4</a:t>
            </a:fld>
            <a:endParaRPr lang="en-US" sz="1200" dirty="0">
              <a:solidFill>
                <a:schemeClr val="tx1"/>
              </a:solidFill>
            </a:endParaRPr>
          </a:p>
        </p:txBody>
      </p:sp>
    </p:spTree>
    <p:extLst>
      <p:ext uri="{BB962C8B-B14F-4D97-AF65-F5344CB8AC3E}">
        <p14:creationId xmlns:p14="http://schemas.microsoft.com/office/powerpoint/2010/main" val="368491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Taylor Rule			</a:t>
            </a:r>
            <a:endParaRPr lang="en-US" dirty="0"/>
          </a:p>
        </p:txBody>
      </p:sp>
      <p:sp>
        <p:nvSpPr>
          <p:cNvPr id="3" name="Content Placeholder 2"/>
          <p:cNvSpPr>
            <a:spLocks noGrp="1"/>
          </p:cNvSpPr>
          <p:nvPr>
            <p:ph idx="1"/>
          </p:nvPr>
        </p:nvSpPr>
        <p:spPr/>
        <p:txBody>
          <a:bodyPr/>
          <a:lstStyle/>
          <a:p>
            <a:pPr marL="0" indent="0"/>
            <a:r>
              <a:rPr lang="en-US" sz="2000" dirty="0" smtClean="0"/>
              <a:t>Analyzes interest rate policy in the context of the Fed’s Dual Mandate: </a:t>
            </a:r>
          </a:p>
          <a:p>
            <a:pPr marL="0" indent="0"/>
            <a:r>
              <a:rPr lang="en-US" sz="2000" dirty="0" smtClean="0"/>
              <a:t>Promoting price stability and encouraging full employment</a:t>
            </a:r>
            <a:endParaRPr lang="en-US" sz="2000" dirty="0"/>
          </a:p>
          <a:p>
            <a:pPr>
              <a:buNone/>
            </a:pPr>
            <a:endParaRPr lang="en-US" sz="2000" dirty="0" smtClean="0"/>
          </a:p>
          <a:p>
            <a:pPr>
              <a:buNone/>
            </a:pPr>
            <a:r>
              <a:rPr lang="en-US" sz="2000" dirty="0" smtClean="0"/>
              <a:t>Target </a:t>
            </a:r>
            <a:r>
              <a:rPr lang="en-US" sz="2000" dirty="0"/>
              <a:t>Federal Funds Rate =</a:t>
            </a:r>
          </a:p>
          <a:p>
            <a:pPr marL="1097280">
              <a:buNone/>
            </a:pPr>
            <a:r>
              <a:rPr lang="en-US" sz="2000" dirty="0"/>
              <a:t>Actual Inflation Rate</a:t>
            </a:r>
          </a:p>
          <a:p>
            <a:pPr marL="1097280">
              <a:buNone/>
            </a:pPr>
            <a:r>
              <a:rPr lang="en-US" sz="2000" dirty="0"/>
              <a:t>- Short-Term Real Rate Assumption</a:t>
            </a:r>
          </a:p>
          <a:p>
            <a:pPr marL="1097280">
              <a:buNone/>
            </a:pPr>
            <a:r>
              <a:rPr lang="en-US" sz="2000" dirty="0"/>
              <a:t>+ 0.5 X (Actual Inflation – Desired Inflation)</a:t>
            </a:r>
          </a:p>
          <a:p>
            <a:pPr marL="1097280">
              <a:buNone/>
            </a:pPr>
            <a:r>
              <a:rPr lang="en-US" sz="2000" dirty="0"/>
              <a:t>+ 0.5 X (Output Gap in Percent)</a:t>
            </a:r>
          </a:p>
          <a:p>
            <a:pPr>
              <a:buFont typeface="Arial" pitchFamily="34" charset="0"/>
              <a:buChar char="•"/>
            </a:pPr>
            <a:endParaRPr lang="en-US" dirty="0" smtClean="0"/>
          </a:p>
          <a:p>
            <a:pPr>
              <a:buFont typeface="Arial" pitchFamily="34" charset="0"/>
              <a:buChar char="•"/>
            </a:pPr>
            <a:endParaRPr lang="en-US" dirty="0"/>
          </a:p>
          <a:p>
            <a:pPr marL="0" indent="0"/>
            <a:endParaRPr lang="en-US" dirty="0"/>
          </a:p>
        </p:txBody>
      </p:sp>
      <p:sp>
        <p:nvSpPr>
          <p:cNvPr id="4" name="Slide Number Placeholder 3"/>
          <p:cNvSpPr>
            <a:spLocks noGrp="1"/>
          </p:cNvSpPr>
          <p:nvPr>
            <p:ph type="sldNum" sz="quarter" idx="10"/>
          </p:nvPr>
        </p:nvSpPr>
        <p:spPr/>
        <p:txBody>
          <a:bodyPr/>
          <a:lstStyle/>
          <a:p>
            <a:pPr>
              <a:defRPr/>
            </a:pPr>
            <a:fld id="{9C52BE5B-D914-4EA1-A798-F460020C6AA1}" type="slidenum">
              <a:rPr lang="en-US" smtClean="0"/>
              <a:pPr>
                <a:defRPr/>
              </a:pPr>
              <a:t>5</a:t>
            </a:fld>
            <a:endParaRPr lang="en-US" sz="1200" dirty="0">
              <a:solidFill>
                <a:schemeClr val="tx1"/>
              </a:solidFill>
            </a:endParaRPr>
          </a:p>
        </p:txBody>
      </p:sp>
    </p:spTree>
    <p:extLst>
      <p:ext uri="{BB962C8B-B14F-4D97-AF65-F5344CB8AC3E}">
        <p14:creationId xmlns:p14="http://schemas.microsoft.com/office/powerpoint/2010/main" val="489922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62" y="671513"/>
            <a:ext cx="7704137" cy="990600"/>
          </a:xfrm>
        </p:spPr>
        <p:txBody>
          <a:bodyPr>
            <a:noAutofit/>
          </a:bodyPr>
          <a:lstStyle/>
          <a:p>
            <a:r>
              <a:rPr lang="en-US" sz="3200" dirty="0" smtClean="0"/>
              <a:t>Relative </a:t>
            </a:r>
            <a:r>
              <a:rPr lang="en-US" sz="3200" dirty="0" smtClean="0"/>
              <a:t>Influence of Inflation and Economic Growth</a:t>
            </a:r>
            <a:endParaRPr lang="en-US" sz="3200" dirty="0"/>
          </a:p>
        </p:txBody>
      </p:sp>
      <p:sp>
        <p:nvSpPr>
          <p:cNvPr id="3" name="Content Placeholder 2"/>
          <p:cNvSpPr>
            <a:spLocks noGrp="1"/>
          </p:cNvSpPr>
          <p:nvPr>
            <p:ph idx="1"/>
          </p:nvPr>
        </p:nvSpPr>
        <p:spPr>
          <a:xfrm>
            <a:off x="457200" y="1676400"/>
            <a:ext cx="7772400" cy="4419600"/>
          </a:xfrm>
        </p:spPr>
        <p:txBody>
          <a:bodyPr>
            <a:normAutofit fontScale="92500" lnSpcReduction="20000"/>
          </a:bodyPr>
          <a:lstStyle/>
          <a:p>
            <a:endParaRPr lang="en-US" sz="2000" dirty="0" smtClean="0"/>
          </a:p>
          <a:p>
            <a:r>
              <a:rPr lang="en-US" sz="2400" dirty="0" smtClean="0"/>
              <a:t>Adjusted </a:t>
            </a:r>
            <a:r>
              <a:rPr lang="en-US" sz="2400" dirty="0" smtClean="0"/>
              <a:t>Level of Federal Funds Rate = </a:t>
            </a:r>
            <a:endParaRPr lang="en-US" sz="2400" dirty="0" smtClean="0"/>
          </a:p>
          <a:p>
            <a:r>
              <a:rPr lang="en-US" sz="2400" dirty="0" smtClean="0"/>
              <a:t>+ </a:t>
            </a:r>
            <a:r>
              <a:rPr lang="el-GR" sz="2400" dirty="0" smtClean="0"/>
              <a:t>β</a:t>
            </a:r>
            <a:r>
              <a:rPr lang="en-US" sz="1700" dirty="0" smtClean="0"/>
              <a:t>0</a:t>
            </a:r>
            <a:r>
              <a:rPr lang="en-US" sz="2400" dirty="0" smtClean="0"/>
              <a:t> x </a:t>
            </a:r>
            <a:r>
              <a:rPr lang="en-US" sz="2400" dirty="0" smtClean="0"/>
              <a:t>Constant </a:t>
            </a:r>
            <a:endParaRPr lang="en-US" sz="2400" dirty="0" smtClean="0"/>
          </a:p>
          <a:p>
            <a:r>
              <a:rPr lang="en-US" sz="2400" dirty="0" smtClean="0"/>
              <a:t>+ </a:t>
            </a:r>
            <a:r>
              <a:rPr lang="el-GR" sz="2400" dirty="0" smtClean="0"/>
              <a:t>β</a:t>
            </a:r>
            <a:r>
              <a:rPr lang="en-US" sz="1700" dirty="0" smtClean="0"/>
              <a:t>1</a:t>
            </a:r>
            <a:r>
              <a:rPr lang="en-US" sz="2400" dirty="0" smtClean="0"/>
              <a:t> x </a:t>
            </a:r>
            <a:r>
              <a:rPr lang="en-US" sz="2400" dirty="0" smtClean="0"/>
              <a:t>(Inflation – Desired Inflation) </a:t>
            </a:r>
            <a:endParaRPr lang="en-US" sz="2400" dirty="0" smtClean="0"/>
          </a:p>
          <a:p>
            <a:r>
              <a:rPr lang="en-US" sz="2400" dirty="0" smtClean="0"/>
              <a:t>+ </a:t>
            </a:r>
            <a:r>
              <a:rPr lang="el-GR" sz="2400" dirty="0" smtClean="0"/>
              <a:t>β</a:t>
            </a:r>
            <a:r>
              <a:rPr lang="en-US" sz="1700" dirty="0" smtClean="0"/>
              <a:t>2</a:t>
            </a:r>
            <a:r>
              <a:rPr lang="en-US" sz="2400" dirty="0" smtClean="0"/>
              <a:t> x </a:t>
            </a:r>
            <a:r>
              <a:rPr lang="en-US" sz="2400" dirty="0" smtClean="0"/>
              <a:t>(Output Gap</a:t>
            </a:r>
            <a:r>
              <a:rPr lang="en-US" sz="2400" dirty="0" smtClean="0"/>
              <a:t>)</a:t>
            </a:r>
          </a:p>
          <a:p>
            <a:endParaRPr lang="en-US" sz="2000" dirty="0" smtClean="0"/>
          </a:p>
          <a:p>
            <a:r>
              <a:rPr lang="en-US" sz="2200" dirty="0" smtClean="0"/>
              <a:t>Broke down analysis into the Inflation and Output components</a:t>
            </a:r>
          </a:p>
          <a:p>
            <a:pPr>
              <a:buFont typeface="Arial" pitchFamily="34" charset="0"/>
              <a:buChar char="•"/>
            </a:pPr>
            <a:r>
              <a:rPr lang="en-US" sz="2200" dirty="0" smtClean="0"/>
              <a:t>Are estimated </a:t>
            </a:r>
            <a:r>
              <a:rPr lang="el-GR" sz="2200" dirty="0" smtClean="0"/>
              <a:t>β</a:t>
            </a:r>
            <a:r>
              <a:rPr lang="en-US" sz="1700" dirty="0" smtClean="0"/>
              <a:t>1</a:t>
            </a:r>
            <a:r>
              <a:rPr lang="en-US" sz="2200" dirty="0" smtClean="0"/>
              <a:t>and </a:t>
            </a:r>
            <a:r>
              <a:rPr lang="el-GR" sz="2200" dirty="0" smtClean="0"/>
              <a:t>β</a:t>
            </a:r>
            <a:r>
              <a:rPr lang="en-US" sz="1700" dirty="0" smtClean="0"/>
              <a:t>2 </a:t>
            </a:r>
            <a:r>
              <a:rPr lang="en-US" sz="2200" dirty="0" smtClean="0"/>
              <a:t>stable over time?</a:t>
            </a:r>
            <a:endParaRPr lang="en-US" sz="2200" dirty="0"/>
          </a:p>
          <a:p>
            <a:pPr>
              <a:buFont typeface="Arial" pitchFamily="34" charset="0"/>
              <a:buChar char="•"/>
            </a:pPr>
            <a:r>
              <a:rPr lang="en-US" sz="2200" dirty="0"/>
              <a:t>C</a:t>
            </a:r>
            <a:r>
              <a:rPr lang="en-US" sz="2200" dirty="0" smtClean="0"/>
              <a:t>lose </a:t>
            </a:r>
            <a:r>
              <a:rPr lang="en-US" sz="2200" dirty="0" smtClean="0"/>
              <a:t>to their expected values of 0.5 given the Taylor </a:t>
            </a:r>
            <a:r>
              <a:rPr lang="en-US" sz="2200" dirty="0" smtClean="0"/>
              <a:t>Rule?</a:t>
            </a:r>
            <a:endParaRPr lang="en-US" sz="2200" dirty="0"/>
          </a:p>
        </p:txBody>
      </p:sp>
      <p:sp>
        <p:nvSpPr>
          <p:cNvPr id="4" name="Slide Number Placeholder 3"/>
          <p:cNvSpPr>
            <a:spLocks noGrp="1"/>
          </p:cNvSpPr>
          <p:nvPr>
            <p:ph type="sldNum" sz="quarter" idx="10"/>
          </p:nvPr>
        </p:nvSpPr>
        <p:spPr/>
        <p:txBody>
          <a:bodyPr/>
          <a:lstStyle/>
          <a:p>
            <a:fld id="{17D3534A-908C-45B5-9563-4B75278E8295}" type="slidenum">
              <a:rPr lang="en-US" smtClean="0"/>
              <a:pPr/>
              <a:t>6</a:t>
            </a:fld>
            <a:endParaRPr lang="en-US" sz="1200" dirty="0">
              <a:solidFill>
                <a:schemeClr val="tx1"/>
              </a:solidFill>
            </a:endParaRPr>
          </a:p>
        </p:txBody>
      </p:sp>
    </p:spTree>
    <p:extLst>
      <p:ext uri="{BB962C8B-B14F-4D97-AF65-F5344CB8AC3E}">
        <p14:creationId xmlns:p14="http://schemas.microsoft.com/office/powerpoint/2010/main" val="60513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5CA660C-8332-4C05-BAA3-A8F0011FB15C}" type="slidenum">
              <a:rPr lang="en-US"/>
              <a:pPr>
                <a:defRPr/>
              </a:pPr>
              <a:t>7</a:t>
            </a:fld>
            <a:endParaRPr lang="en-US" sz="1200" dirty="0">
              <a:solidFill>
                <a:schemeClr val="tx1"/>
              </a:solidFill>
            </a:endParaRPr>
          </a:p>
        </p:txBody>
      </p:sp>
      <p:sp>
        <p:nvSpPr>
          <p:cNvPr id="29697" name="Rectangle 2"/>
          <p:cNvSpPr>
            <a:spLocks noGrp="1" noChangeArrowheads="1"/>
          </p:cNvSpPr>
          <p:nvPr>
            <p:ph type="title" idx="4294967295"/>
          </p:nvPr>
        </p:nvSpPr>
        <p:spPr>
          <a:xfrm>
            <a:off x="449263" y="671513"/>
            <a:ext cx="7704137" cy="1004887"/>
          </a:xfrm>
        </p:spPr>
        <p:txBody>
          <a:bodyPr/>
          <a:lstStyle/>
          <a:p>
            <a:r>
              <a:rPr lang="en-US" smtClean="0"/>
              <a:t>Federal Reserve Policy</a:t>
            </a:r>
            <a:br>
              <a:rPr lang="en-US" smtClean="0"/>
            </a:br>
            <a:r>
              <a:rPr lang="en-US" smtClean="0"/>
              <a:t>Original Taylor Rule and Level of FFR</a:t>
            </a:r>
          </a:p>
        </p:txBody>
      </p:sp>
      <p:pic>
        <p:nvPicPr>
          <p:cNvPr id="29698" name="Picture 2"/>
          <p:cNvPicPr>
            <a:picLocks noGrp="1" noChangeAspect="1" noChangeArrowheads="1"/>
          </p:cNvPicPr>
          <p:nvPr>
            <p:ph type="body" idx="4294967295"/>
          </p:nvPr>
        </p:nvPicPr>
        <p:blipFill>
          <a:blip r:embed="rId2"/>
          <a:srcRect/>
          <a:stretch>
            <a:fillRect/>
          </a:stretch>
        </p:blipFill>
        <p:spPr>
          <a:xfrm>
            <a:off x="1308100" y="1684338"/>
            <a:ext cx="6070600" cy="4411662"/>
          </a:xfrm>
        </p:spPr>
      </p:pic>
    </p:spTree>
    <p:extLst>
      <p:ext uri="{BB962C8B-B14F-4D97-AF65-F5344CB8AC3E}">
        <p14:creationId xmlns:p14="http://schemas.microsoft.com/office/powerpoint/2010/main" val="1141167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979C69-2DCB-442F-83CF-C93BC5E9E3A0}" type="slidenum">
              <a:rPr lang="en-US"/>
              <a:pPr>
                <a:defRPr/>
              </a:pPr>
              <a:t>8</a:t>
            </a:fld>
            <a:endParaRPr lang="en-US" sz="1200" dirty="0">
              <a:solidFill>
                <a:schemeClr val="tx1"/>
              </a:solidFill>
            </a:endParaRPr>
          </a:p>
        </p:txBody>
      </p:sp>
      <p:sp>
        <p:nvSpPr>
          <p:cNvPr id="30721" name="Rectangle 2"/>
          <p:cNvSpPr>
            <a:spLocks noGrp="1" noChangeArrowheads="1"/>
          </p:cNvSpPr>
          <p:nvPr>
            <p:ph type="title" idx="4294967295"/>
          </p:nvPr>
        </p:nvSpPr>
        <p:spPr>
          <a:xfrm>
            <a:off x="449263" y="671513"/>
            <a:ext cx="7704137" cy="1004887"/>
          </a:xfrm>
        </p:spPr>
        <p:txBody>
          <a:bodyPr/>
          <a:lstStyle/>
          <a:p>
            <a:r>
              <a:rPr lang="en-US" smtClean="0"/>
              <a:t>Estimated Beta Coefficient for the Target Rate Given by the Taylor Rule</a:t>
            </a:r>
          </a:p>
        </p:txBody>
      </p:sp>
      <p:pic>
        <p:nvPicPr>
          <p:cNvPr id="30722" name="Picture 2"/>
          <p:cNvPicPr>
            <a:picLocks noGrp="1" noChangeAspect="1" noChangeArrowheads="1"/>
          </p:cNvPicPr>
          <p:nvPr>
            <p:ph type="body" idx="4294967295"/>
          </p:nvPr>
        </p:nvPicPr>
        <p:blipFill>
          <a:blip r:embed="rId2"/>
          <a:srcRect/>
          <a:stretch>
            <a:fillRect/>
          </a:stretch>
        </p:blipFill>
        <p:spPr>
          <a:xfrm>
            <a:off x="1295400" y="1676400"/>
            <a:ext cx="6070600" cy="4411663"/>
          </a:xfrm>
        </p:spPr>
      </p:pic>
    </p:spTree>
    <p:extLst>
      <p:ext uri="{BB962C8B-B14F-4D97-AF65-F5344CB8AC3E}">
        <p14:creationId xmlns:p14="http://schemas.microsoft.com/office/powerpoint/2010/main" val="469351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A97A4E-EB7B-4B16-9081-EA9D9DBE2DFA}" type="slidenum">
              <a:rPr lang="en-US"/>
              <a:pPr>
                <a:defRPr/>
              </a:pPr>
              <a:t>9</a:t>
            </a:fld>
            <a:endParaRPr lang="en-US" sz="1200" dirty="0">
              <a:solidFill>
                <a:schemeClr val="tx1"/>
              </a:solidFill>
            </a:endParaRPr>
          </a:p>
        </p:txBody>
      </p:sp>
      <p:sp>
        <p:nvSpPr>
          <p:cNvPr id="31745" name="Rectangle 2"/>
          <p:cNvSpPr>
            <a:spLocks noGrp="1" noChangeArrowheads="1"/>
          </p:cNvSpPr>
          <p:nvPr>
            <p:ph type="title" idx="4294967295"/>
          </p:nvPr>
        </p:nvSpPr>
        <p:spPr>
          <a:xfrm>
            <a:off x="449263" y="671513"/>
            <a:ext cx="7704137" cy="1004887"/>
          </a:xfrm>
        </p:spPr>
        <p:txBody>
          <a:bodyPr/>
          <a:lstStyle/>
          <a:p>
            <a:r>
              <a:rPr lang="en-US" smtClean="0"/>
              <a:t>Taylor Rule Adherence Analyzed by Components</a:t>
            </a:r>
          </a:p>
        </p:txBody>
      </p:sp>
      <p:pic>
        <p:nvPicPr>
          <p:cNvPr id="31746" name="Picture 2"/>
          <p:cNvPicPr>
            <a:picLocks noGrp="1" noChangeAspect="1" noChangeArrowheads="1"/>
          </p:cNvPicPr>
          <p:nvPr>
            <p:ph type="body" idx="4294967295"/>
          </p:nvPr>
        </p:nvPicPr>
        <p:blipFill>
          <a:blip r:embed="rId2"/>
          <a:srcRect/>
          <a:stretch>
            <a:fillRect/>
          </a:stretch>
        </p:blipFill>
        <p:spPr>
          <a:xfrm>
            <a:off x="1308100" y="1684338"/>
            <a:ext cx="6070600" cy="4411662"/>
          </a:xfrm>
        </p:spPr>
      </p:pic>
    </p:spTree>
    <p:extLst>
      <p:ext uri="{BB962C8B-B14F-4D97-AF65-F5344CB8AC3E}">
        <p14:creationId xmlns:p14="http://schemas.microsoft.com/office/powerpoint/2010/main" val="293588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MEGroup_PPT_template_051810">
  <a:themeElements>
    <a:clrScheme name="Custom 1">
      <a:dk1>
        <a:srgbClr val="143C64"/>
      </a:dk1>
      <a:lt1>
        <a:srgbClr val="FFFFFF"/>
      </a:lt1>
      <a:dk2>
        <a:srgbClr val="0A6EBE"/>
      </a:dk2>
      <a:lt2>
        <a:srgbClr val="164881"/>
      </a:lt2>
      <a:accent1>
        <a:srgbClr val="41AFE3"/>
      </a:accent1>
      <a:accent2>
        <a:srgbClr val="B5D7E6"/>
      </a:accent2>
      <a:accent3>
        <a:srgbClr val="FFFFFF"/>
      </a:accent3>
      <a:accent4>
        <a:srgbClr val="0F3254"/>
      </a:accent4>
      <a:accent5>
        <a:srgbClr val="B0D4EF"/>
      </a:accent5>
      <a:accent6>
        <a:srgbClr val="A4C3D0"/>
      </a:accent6>
      <a:hlink>
        <a:srgbClr val="41AFE3"/>
      </a:hlink>
      <a:folHlink>
        <a:srgbClr val="64645F"/>
      </a:folHlink>
    </a:clrScheme>
    <a:fontScheme name="CME_presentation_template">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lnDef>
  </a:objectDefaults>
  <a:extraClrSchemeLst>
    <a:extraClrScheme>
      <a:clrScheme name="CME_presentation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ME_presentation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ME_presentation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ME_presentation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ME_presentation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ME_presentation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ME_presentation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ME_presentation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ME_presentation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ME_presentation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ME_presentation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ME_presentation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ME_presentation_template 13">
        <a:dk1>
          <a:srgbClr val="1E2850"/>
        </a:dk1>
        <a:lt1>
          <a:srgbClr val="FFFFFF"/>
        </a:lt1>
        <a:dk2>
          <a:srgbClr val="1378BE"/>
        </a:dk2>
        <a:lt2>
          <a:srgbClr val="164881"/>
        </a:lt2>
        <a:accent1>
          <a:srgbClr val="57BEEB"/>
        </a:accent1>
        <a:accent2>
          <a:srgbClr val="B5D7E6"/>
        </a:accent2>
        <a:accent3>
          <a:srgbClr val="FFFFFF"/>
        </a:accent3>
        <a:accent4>
          <a:srgbClr val="182143"/>
        </a:accent4>
        <a:accent5>
          <a:srgbClr val="B4DBF3"/>
        </a:accent5>
        <a:accent6>
          <a:srgbClr val="A4C3D0"/>
        </a:accent6>
        <a:hlink>
          <a:srgbClr val="82827D"/>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A33E671F470F49A467F903740858DF" ma:contentTypeVersion="0" ma:contentTypeDescription="Create a new document." ma:contentTypeScope="" ma:versionID="881021edb40e5b8e472f0902f82be60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E18164-1E80-4C1B-B38E-EA7FAE03D5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2A3502B-C8C6-4A4C-B9AB-5F7FCEC505B9}">
  <ds:schemaRefs>
    <ds:schemaRef ds:uri="http://schemas.microsoft.com/sharepoint/v3/contenttype/forms"/>
  </ds:schemaRefs>
</ds:datastoreItem>
</file>

<file path=customXml/itemProps3.xml><?xml version="1.0" encoding="utf-8"?>
<ds:datastoreItem xmlns:ds="http://schemas.openxmlformats.org/officeDocument/2006/customXml" ds:itemID="{68FB55F0-C654-4DF8-9869-DD29FAD263AE}">
  <ds:schemaRefs>
    <ds:schemaRef ds:uri="http://purl.org/dc/elements/1.1/"/>
    <ds:schemaRef ds:uri="http://www.w3.org/XML/1998/namespace"/>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CMEGroup_PPT_template_051810</Template>
  <TotalTime>2108</TotalTime>
  <Words>693</Words>
  <Application>Microsoft Office PowerPoint</Application>
  <PresentationFormat>Letter Paper (8.5x11 in)</PresentationFormat>
  <Paragraphs>149</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CMEGroup_PPT_template_051810</vt:lpstr>
      <vt:lpstr>A Bayesian Interpretation of the Federal Reserve’s dual mandate and the Taylor Rule  R/Finance 2013  The research views expressed herein are those of the author and do not necessarily represent the views of the CME Group or its affiliates.  All examples in this presentation are hypothetical interpretations of situations and are used for explanation purposes only.  This report and the information herein should not be considered investment advice or the results of actual market experience. </vt:lpstr>
      <vt:lpstr>PowerPoint Presentation</vt:lpstr>
      <vt:lpstr>Outline</vt:lpstr>
      <vt:lpstr>Contribution</vt:lpstr>
      <vt:lpstr>Original Taylor Rule   </vt:lpstr>
      <vt:lpstr>Relative Influence of Inflation and Economic Growth</vt:lpstr>
      <vt:lpstr>Federal Reserve Policy Original Taylor Rule and Level of FFR</vt:lpstr>
      <vt:lpstr>Estimated Beta Coefficient for the Target Rate Given by the Taylor Rule</vt:lpstr>
      <vt:lpstr>Taylor Rule Adherence Analyzed by Components</vt:lpstr>
      <vt:lpstr>Why Bayes?  Thought process is the same as in finance.</vt:lpstr>
      <vt:lpstr>Motivation Dynamic Linear Model </vt:lpstr>
      <vt:lpstr>Classical vs. Bayesian Statistics  How uncertainty is treated</vt:lpstr>
      <vt:lpstr>Bayesian Analysis</vt:lpstr>
      <vt:lpstr>Priors</vt:lpstr>
      <vt:lpstr>DLM Equations</vt:lpstr>
      <vt:lpstr>DLM Iteration Steps</vt:lpstr>
      <vt:lpstr>DLM Output</vt:lpstr>
      <vt:lpstr>Applications</vt:lpstr>
      <vt:lpstr>References</vt:lpstr>
      <vt:lpstr>A Bayesian Interpretation of the Federal Reserve’s dual mandate and the Taylor Rule  R/Finance 2013  The research views expressed herein are those of the author and do not necessarily represent the views of the CME Group or its affiliates.  All examples in this presentation are hypothetical interpretations of situations and are used for explanation purposes only.  This report and the information herein should not be considered investment advice or the results of actual market experience. </vt:lpstr>
    </vt:vector>
  </TitlesOfParts>
  <Company>CME 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Event or Presentation</dc:title>
  <dc:creator>kwood</dc:creator>
  <cp:lastModifiedBy>E18934</cp:lastModifiedBy>
  <cp:revision>110</cp:revision>
  <cp:lastPrinted>2013-04-07T16:17:39Z</cp:lastPrinted>
  <dcterms:created xsi:type="dcterms:W3CDTF">2012-05-23T14:49:15Z</dcterms:created>
  <dcterms:modified xsi:type="dcterms:W3CDTF">2013-05-15T16:49:09Z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0x01010083A33E671F470F49A467F903740858DF</vt:lpwstr>
  </property>
</Properties>
</file>