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79" r:id="rId2"/>
    <p:sldMasterId id="2147483666" r:id="rId3"/>
  </p:sldMasterIdLst>
  <p:notesMasterIdLst>
    <p:notesMasterId r:id="rId36"/>
  </p:notesMasterIdLst>
  <p:handoutMasterIdLst>
    <p:handoutMasterId r:id="rId37"/>
  </p:handoutMasterIdLst>
  <p:sldIdLst>
    <p:sldId id="885" r:id="rId4"/>
    <p:sldId id="996" r:id="rId5"/>
    <p:sldId id="967" r:id="rId6"/>
    <p:sldId id="988" r:id="rId7"/>
    <p:sldId id="989" r:id="rId8"/>
    <p:sldId id="990" r:id="rId9"/>
    <p:sldId id="991" r:id="rId10"/>
    <p:sldId id="992" r:id="rId11"/>
    <p:sldId id="994" r:id="rId12"/>
    <p:sldId id="995" r:id="rId13"/>
    <p:sldId id="999" r:id="rId14"/>
    <p:sldId id="922" r:id="rId15"/>
    <p:sldId id="973" r:id="rId16"/>
    <p:sldId id="975" r:id="rId17"/>
    <p:sldId id="976" r:id="rId18"/>
    <p:sldId id="997" r:id="rId19"/>
    <p:sldId id="977" r:id="rId20"/>
    <p:sldId id="970" r:id="rId21"/>
    <p:sldId id="978" r:id="rId22"/>
    <p:sldId id="981" r:id="rId23"/>
    <p:sldId id="998" r:id="rId24"/>
    <p:sldId id="980" r:id="rId25"/>
    <p:sldId id="979" r:id="rId26"/>
    <p:sldId id="1000" r:id="rId27"/>
    <p:sldId id="1002" r:id="rId28"/>
    <p:sldId id="1003" r:id="rId29"/>
    <p:sldId id="1004" r:id="rId30"/>
    <p:sldId id="1005" r:id="rId31"/>
    <p:sldId id="1006" r:id="rId32"/>
    <p:sldId id="1008" r:id="rId33"/>
    <p:sldId id="1007" r:id="rId34"/>
    <p:sldId id="969" r:id="rId3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99FF"/>
    <a:srgbClr val="3366CC"/>
    <a:srgbClr val="99CCFF"/>
    <a:srgbClr val="CCFF99"/>
    <a:srgbClr val="292929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18" autoAdjust="0"/>
    <p:restoredTop sz="93361" autoAdjust="0"/>
  </p:normalViewPr>
  <p:slideViewPr>
    <p:cSldViewPr>
      <p:cViewPr>
        <p:scale>
          <a:sx n="50" d="100"/>
          <a:sy n="50" d="100"/>
        </p:scale>
        <p:origin x="-1032" y="-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7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029" y="0"/>
            <a:ext cx="3038371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8372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029" y="8774271"/>
            <a:ext cx="3038371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589C0886-7197-4AD0-AF4A-D5AEB3B6A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8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372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029" y="0"/>
            <a:ext cx="3038371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252" y="4387136"/>
            <a:ext cx="5139898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271"/>
            <a:ext cx="3038372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029" y="8774271"/>
            <a:ext cx="3038371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5B4A1AEE-C43A-4492-87AC-121EEBFD6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58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39657-EFD4-4565-A22D-C8DF8157EC5D}" type="slidenum">
              <a:rPr lang="en-US"/>
              <a:pPr/>
              <a:t>4</a:t>
            </a:fld>
            <a:endParaRPr lang="en-US"/>
          </a:p>
        </p:txBody>
      </p:sp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CB70F-0F87-47DB-AC75-03351EEC8DA8}" type="slidenum">
              <a:rPr lang="en-US"/>
              <a:pPr/>
              <a:t>5</a:t>
            </a:fld>
            <a:endParaRPr lang="en-US"/>
          </a:p>
        </p:txBody>
      </p:sp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DD26F4-6FD7-4DBE-BF07-AC0B46766F8E}" type="slidenum">
              <a:rPr lang="en-US" sz="1200" b="0" smtClean="0">
                <a:latin typeface="Times New Roman" pitchFamily="18" charset="0"/>
              </a:rPr>
              <a:pPr eaLnBrk="1" hangingPunct="1"/>
              <a:t>8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30275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77AF8A-C548-4AD6-ADDD-3FC9E75196D1}" type="slidenum">
              <a:rPr lang="en-US" sz="1200" b="0" smtClean="0">
                <a:latin typeface="Times New Roman" pitchFamily="18" charset="0"/>
              </a:rPr>
              <a:pPr eaLnBrk="1" hangingPunct="1"/>
              <a:t>31</a:t>
            </a:fld>
            <a:endParaRPr lang="en-US" sz="1200" b="0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7DE4-C848-4236-A1EB-947612FC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3A845-CA25-49B5-ADA4-3050F8E56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0316C4-9E4B-48D1-851C-6C35DE35D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858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75373-C265-4641-A9FF-6C7CD691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E87AD-D697-482E-8002-F21B2DF1C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3810000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A31F-39B2-4EE4-B8BE-1FB6FB7B9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6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5/30/2012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4781-E92E-43C2-93C9-BC27DDD491A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17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57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6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8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2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ClrTx/>
              <a:buFont typeface="Arial" pitchFamily="34" charset="0"/>
              <a:buChar char="–"/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324600"/>
            <a:ext cx="1905000" cy="381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A095B-6B2C-4197-9BE7-477533254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533400" y="63246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47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2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6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08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4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1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4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00D5E-C7F0-44B3-974C-1D0648D2C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78982-656A-4683-9DC7-1C544C2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15EA0-A9D3-4D67-9566-B175163D5D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43109-D3CA-4777-8418-898CDF53B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1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2B122-B769-47B7-8C4F-94B38EE3B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2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4781-E92E-43C2-93C9-BC27DDD4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3FF68-FB16-4F30-8EA8-2478C327DD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5808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2286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8050FB-6678-4633-B195-B2D00116D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30725" name="Group 15"/>
          <p:cNvGrpSpPr>
            <a:grpSpLocks/>
          </p:cNvGrpSpPr>
          <p:nvPr/>
        </p:nvGrpSpPr>
        <p:grpSpPr bwMode="auto">
          <a:xfrm>
            <a:off x="685800" y="6248400"/>
            <a:ext cx="3962400" cy="577850"/>
            <a:chOff x="432" y="3830"/>
            <a:chExt cx="2496" cy="364"/>
          </a:xfrm>
        </p:grpSpPr>
        <p:sp>
          <p:nvSpPr>
            <p:cNvPr id="558086" name="Text Box 6"/>
            <p:cNvSpPr txBox="1">
              <a:spLocks noChangeArrowheads="1"/>
            </p:cNvSpPr>
            <p:nvPr/>
          </p:nvSpPr>
          <p:spPr bwMode="auto">
            <a:xfrm>
              <a:off x="432" y="3830"/>
              <a:ext cx="24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US" sz="1400" b="0"/>
                <a:t>Proprietary, for use only by permission.</a:t>
              </a:r>
            </a:p>
          </p:txBody>
        </p:sp>
        <p:sp>
          <p:nvSpPr>
            <p:cNvPr id="558087" name="Line 7"/>
            <p:cNvSpPr>
              <a:spLocks noChangeShapeType="1"/>
            </p:cNvSpPr>
            <p:nvPr/>
          </p:nvSpPr>
          <p:spPr bwMode="auto">
            <a:xfrm>
              <a:off x="432" y="4002"/>
              <a:ext cx="0" cy="1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0726" name="Group 10"/>
          <p:cNvGrpSpPr>
            <a:grpSpLocks/>
          </p:cNvGrpSpPr>
          <p:nvPr/>
        </p:nvGrpSpPr>
        <p:grpSpPr bwMode="auto">
          <a:xfrm>
            <a:off x="0" y="1752600"/>
            <a:ext cx="228600" cy="5105400"/>
            <a:chOff x="0" y="1104"/>
            <a:chExt cx="144" cy="3216"/>
          </a:xfrm>
        </p:grpSpPr>
        <p:pic>
          <p:nvPicPr>
            <p:cNvPr id="30729" name="Picture 11" descr="20x20_vertical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340"/>
              <a:ext cx="144" cy="1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30" name="Picture 12" descr="20x20_vertical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04"/>
              <a:ext cx="144" cy="1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8093" name="Rectangle 13"/>
          <p:cNvSpPr>
            <a:spLocks noChangeArrowheads="1"/>
          </p:cNvSpPr>
          <p:nvPr/>
        </p:nvSpPr>
        <p:spPr bwMode="auto">
          <a:xfrm rot="-5400000">
            <a:off x="-2520950" y="4273550"/>
            <a:ext cx="5116513" cy="74613"/>
          </a:xfrm>
          <a:prstGeom prst="rect">
            <a:avLst/>
          </a:prstGeom>
          <a:solidFill>
            <a:srgbClr val="3163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28" name="Picture 16" descr="FF2_thicker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24600"/>
            <a:ext cx="1676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Tx/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•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Univers 57 Condensed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Univers 57 Condensed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Univers 57 Condensed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Univers 57 Condensed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Univers 57 Condensed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Univers 57 Condensed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spcBef>
                <a:spcPct val="0"/>
              </a:spcBef>
            </a:pPr>
            <a:r>
              <a:rPr lang="en-US" b="0" smtClean="0">
                <a:solidFill>
                  <a:prstClr val="black">
                    <a:tint val="75000"/>
                  </a:prstClr>
                </a:solidFill>
                <a:latin typeface="Arial Unicode MS" pitchFamily="34" charset="-128"/>
              </a:rPr>
              <a:t>5/30/2012</a:t>
            </a:r>
            <a:endParaRPr lang="en-US" b="0">
              <a:solidFill>
                <a:prstClr val="black">
                  <a:tint val="75000"/>
                </a:prstClr>
              </a:solidFill>
              <a:latin typeface="Arial Unicode MS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spcBef>
                <a:spcPct val="0"/>
              </a:spcBef>
            </a:pPr>
            <a:endParaRPr lang="en-US" b="0">
              <a:solidFill>
                <a:prstClr val="black">
                  <a:tint val="75000"/>
                </a:prstClr>
              </a:solidFill>
              <a:latin typeface="Arial Unicode MS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hangingPunct="0">
              <a:spcBef>
                <a:spcPct val="0"/>
              </a:spcBef>
            </a:pPr>
            <a:fld id="{C2BB4781-E92E-43C2-93C9-BC27DDD491A2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Arial Unicode MS" pitchFamily="34" charset="-128"/>
              </a:rPr>
              <a:pPr eaLnBrk="0" hangingPunct="0">
                <a:spcBef>
                  <a:spcPct val="0"/>
                </a:spcBef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750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5/30/2012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22F4-7EFA-4F73-A75E-9F112A180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F96C62-04B0-4B7C-930A-21B8AE39DAF5}" type="slidenum">
              <a:rPr lang="en-US" sz="1400" smtClean="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2050" y="1371600"/>
            <a:ext cx="7282763" cy="132641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4000" dirty="0" smtClean="0">
                <a:solidFill>
                  <a:srgbClr val="333399"/>
                </a:solidFill>
              </a:rPr>
              <a:t>ROBUST COVARIANCES</a:t>
            </a:r>
          </a:p>
          <a:p>
            <a:pPr algn="ctr">
              <a:spcBef>
                <a:spcPts val="1200"/>
              </a:spcBef>
            </a:pPr>
            <a:r>
              <a:rPr lang="en-US" sz="2800" dirty="0" smtClean="0">
                <a:solidFill>
                  <a:srgbClr val="333399"/>
                </a:solidFill>
              </a:rPr>
              <a:t>Common Risk versus Specific Risk Outliers</a:t>
            </a:r>
          </a:p>
        </p:txBody>
      </p:sp>
      <p:pic>
        <p:nvPicPr>
          <p:cNvPr id="5" name="Picture 4" descr="CompFin_ppt_logo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-4763"/>
            <a:ext cx="73088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288920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/>
              <a:t>5/30/2012</a:t>
            </a:r>
            <a:endParaRPr lang="en-US" sz="16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4548" y="2819400"/>
            <a:ext cx="81534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b="0" dirty="0"/>
              <a:t>R. Douglas </a:t>
            </a:r>
            <a:r>
              <a:rPr lang="en-US" sz="2400" b="0" dirty="0" smtClean="0"/>
              <a:t>Martin</a:t>
            </a:r>
          </a:p>
          <a:p>
            <a:pPr algn="ctr">
              <a:spcBef>
                <a:spcPct val="0"/>
              </a:spcBef>
            </a:pPr>
            <a:endParaRPr lang="en-US" sz="2400" b="0" dirty="0" smtClean="0"/>
          </a:p>
          <a:p>
            <a:pPr algn="ctr">
              <a:spcBef>
                <a:spcPct val="0"/>
              </a:spcBef>
            </a:pPr>
            <a:r>
              <a:rPr lang="en-US" sz="2400" b="0" dirty="0"/>
              <a:t>Professor of Applied Mathematics</a:t>
            </a:r>
          </a:p>
          <a:p>
            <a:pPr algn="ctr">
              <a:spcBef>
                <a:spcPct val="0"/>
              </a:spcBef>
            </a:pPr>
            <a:r>
              <a:rPr lang="en-US" sz="2400" b="0" dirty="0"/>
              <a:t>Director of Computational Finance </a:t>
            </a:r>
            <a:r>
              <a:rPr lang="en-US" sz="2400" b="0" dirty="0" smtClean="0"/>
              <a:t>Program</a:t>
            </a:r>
            <a:endParaRPr lang="en-US" sz="2400" b="0" dirty="0"/>
          </a:p>
          <a:p>
            <a:pPr algn="ctr">
              <a:spcBef>
                <a:spcPct val="0"/>
              </a:spcBef>
            </a:pPr>
            <a:r>
              <a:rPr lang="en-US" sz="2400" b="0" dirty="0"/>
              <a:t>University of </a:t>
            </a:r>
            <a:r>
              <a:rPr lang="en-US" sz="2400" b="0" dirty="0" smtClean="0"/>
              <a:t>Washington</a:t>
            </a:r>
            <a:endParaRPr lang="en-US" sz="1800" b="0" dirty="0"/>
          </a:p>
          <a:p>
            <a:pPr algn="ctr">
              <a:spcBef>
                <a:spcPct val="0"/>
              </a:spcBef>
            </a:pPr>
            <a:r>
              <a:rPr lang="en-US" sz="2400" b="0" dirty="0" smtClean="0"/>
              <a:t>doug@amath.washington.edu</a:t>
            </a:r>
            <a:endParaRPr lang="en-US" sz="2400" b="0" dirty="0"/>
          </a:p>
          <a:p>
            <a:pPr algn="ctr">
              <a:spcBef>
                <a:spcPct val="0"/>
              </a:spcBef>
            </a:pPr>
            <a:endParaRPr lang="en-US" sz="2800" b="0" dirty="0"/>
          </a:p>
          <a:p>
            <a:pPr algn="ctr">
              <a:spcBef>
                <a:spcPct val="0"/>
              </a:spcBef>
            </a:pPr>
            <a:r>
              <a:rPr lang="en-US" sz="2000" b="0" dirty="0"/>
              <a:t>R-Finance Conference </a:t>
            </a:r>
            <a:r>
              <a:rPr lang="en-US" sz="2000" b="0" dirty="0" smtClean="0"/>
              <a:t>2013</a:t>
            </a:r>
            <a:endParaRPr lang="en-US" sz="2000" b="0" dirty="0"/>
          </a:p>
          <a:p>
            <a:pPr algn="ctr">
              <a:spcBef>
                <a:spcPct val="0"/>
              </a:spcBef>
            </a:pPr>
            <a:r>
              <a:rPr lang="en-US" sz="2000" b="0" dirty="0"/>
              <a:t>Chicago, May </a:t>
            </a:r>
            <a:r>
              <a:rPr lang="en-US" sz="2000" b="0" dirty="0" smtClean="0"/>
              <a:t>17-18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8876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29C09C-3119-4585-831A-C484B31B4894}" type="slidenum">
              <a:rPr lang="en-US" sz="1400" smtClean="0">
                <a:solidFill>
                  <a:schemeClr val="bg2"/>
                </a:solidFill>
              </a:rPr>
              <a:pPr eaLnBrk="1" hangingPunct="1"/>
              <a:t>10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2047875" y="1476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953000" y="457200"/>
            <a:ext cx="2519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333399"/>
                </a:solidFill>
              </a:rPr>
              <a:t>Robust Alerts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57400" y="1752600"/>
            <a:ext cx="224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</a:rPr>
              <a:t>Unreliable alerts!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828800" y="457200"/>
            <a:ext cx="2836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800">
                <a:solidFill>
                  <a:srgbClr val="333399"/>
                </a:solidFill>
              </a:rPr>
              <a:t>Classical Alerts</a:t>
            </a:r>
          </a:p>
        </p:txBody>
      </p:sp>
      <p:pic>
        <p:nvPicPr>
          <p:cNvPr id="55303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1219200"/>
            <a:ext cx="7175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15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81800" y="60960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762000"/>
            <a:ext cx="8305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xts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library(robust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library(lattice)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 =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read.zoo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("commodities9.csv",sep=",",header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T,format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"%m/%d/%Y")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 =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as.xts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 = ret['2004-01-31/2008-12-31',]</a:t>
            </a:r>
          </a:p>
          <a:p>
            <a:pPr>
              <a:spcBef>
                <a:spcPts val="0"/>
              </a:spcBef>
            </a:pP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xyplot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ret,layout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c(3,3))  # Not the same as 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slide</a:t>
            </a: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coredata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(ret)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cov.fm &lt;-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fit.models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(CLASSICAL =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covMLE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ROBUST = 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covRob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data,estim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"mcd",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quan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.7))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cov.fm,which.plots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3)</a:t>
            </a:r>
          </a:p>
        </p:txBody>
      </p:sp>
    </p:spTree>
    <p:extLst>
      <p:ext uri="{BB962C8B-B14F-4D97-AF65-F5344CB8AC3E}">
        <p14:creationId xmlns:p14="http://schemas.microsoft.com/office/powerpoint/2010/main" val="85488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85800"/>
          </a:xfrm>
        </p:spPr>
        <p:txBody>
          <a:bodyPr/>
          <a:lstStyle/>
          <a:p>
            <a:pPr algn="l">
              <a:defRPr/>
            </a:pPr>
            <a:r>
              <a:rPr lang="en-US" sz="3200" b="1" dirty="0" smtClean="0">
                <a:solidFill>
                  <a:srgbClr val="333399"/>
                </a:solidFill>
                <a:latin typeface="+mn-lt"/>
              </a:rPr>
              <a:t>Robust Covariance Choices in R “robust”</a:t>
            </a:r>
          </a:p>
        </p:txBody>
      </p:sp>
      <p:sp>
        <p:nvSpPr>
          <p:cNvPr id="8199" name="Rectangle 1027"/>
          <p:cNvSpPr>
            <a:spLocks noChangeArrowheads="1"/>
          </p:cNvSpPr>
          <p:nvPr/>
        </p:nvSpPr>
        <p:spPr bwMode="auto">
          <a:xfrm>
            <a:off x="609600" y="1452562"/>
            <a:ext cx="80010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Min. covariance determinant (MCD)</a:t>
            </a:r>
            <a:endParaRPr lang="en-US" sz="1800" b="0" dirty="0"/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lang="en-US" sz="14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M-estimate (M)</a:t>
            </a:r>
            <a:endParaRPr lang="en-US" sz="2400" b="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14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err="1" smtClean="0"/>
              <a:t>Donoho-Stahel</a:t>
            </a:r>
            <a:r>
              <a:rPr lang="en-US" sz="2400" b="0" dirty="0" smtClean="0"/>
              <a:t> (DS)</a:t>
            </a:r>
            <a:endParaRPr lang="en-US" sz="24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4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Pairwise estimates (PW)</a:t>
            </a:r>
            <a:endParaRPr lang="en-US" sz="2400" b="0" dirty="0"/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1800" b="0" dirty="0" smtClean="0"/>
              <a:t>Quadrant correlation and GK versions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1800" b="0" dirty="0"/>
              <a:t>P</a:t>
            </a:r>
            <a:r>
              <a:rPr lang="en-US" sz="1800" b="0" dirty="0" smtClean="0"/>
              <a:t>ositive definite (Maronna &amp; Zamar, 2002)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lang="en-US" sz="1200" b="0" dirty="0"/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lang="en-US" sz="1600" b="0" dirty="0"/>
          </a:p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sz="1600" b="0" dirty="0" smtClean="0"/>
              <a:t>For details see the R robust package reference manual.    See also Chapter 10.2.2 of Pfaff (2013) </a:t>
            </a:r>
            <a:r>
              <a:rPr lang="en-US" sz="1600" b="0" i="1" dirty="0" smtClean="0"/>
              <a:t>Financial Risk Modeling and Portfolio Optimization</a:t>
            </a:r>
            <a:r>
              <a:rPr lang="en-US" sz="1600" b="0" dirty="0" smtClean="0"/>
              <a:t> with R, Wiley.</a:t>
            </a:r>
            <a:endParaRPr lang="en-US" sz="16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292850"/>
            <a:ext cx="1905000" cy="381000"/>
          </a:xfrm>
        </p:spPr>
        <p:txBody>
          <a:bodyPr/>
          <a:lstStyle/>
          <a:p>
            <a:pPr>
              <a:defRPr/>
            </a:pPr>
            <a:fld id="{ED1A095B-6B2C-4197-9BE7-477533254E8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Right Brace 2"/>
          <p:cNvSpPr/>
          <p:nvPr/>
        </p:nvSpPr>
        <p:spPr bwMode="auto">
          <a:xfrm>
            <a:off x="6705600" y="1576387"/>
            <a:ext cx="381000" cy="2466975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5848350" y="1557336"/>
            <a:ext cx="400050" cy="177165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5867030" y="3709987"/>
            <a:ext cx="304800" cy="4572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72225" y="2212328"/>
            <a:ext cx="2525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/>
              <a:t>a</a:t>
            </a:r>
            <a:r>
              <a:rPr lang="en-US" sz="2400" b="0" dirty="0" smtClean="0"/>
              <a:t>ffine </a:t>
            </a:r>
            <a:r>
              <a:rPr lang="en-US" sz="2400" b="0" dirty="0" err="1" smtClean="0"/>
              <a:t>equivariant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155955" y="3709987"/>
            <a:ext cx="303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/>
              <a:t>n</a:t>
            </a:r>
            <a:r>
              <a:rPr lang="en-US" sz="2400" b="0" dirty="0" smtClean="0"/>
              <a:t>ot affine </a:t>
            </a:r>
            <a:r>
              <a:rPr lang="en-US" sz="2400" b="0" dirty="0" err="1" smtClean="0"/>
              <a:t>equivariant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AF451A-B7EB-48FB-84EF-905ABAA8AAC3}" type="slidenum">
              <a:rPr lang="en-US" sz="1400" smtClean="0">
                <a:solidFill>
                  <a:schemeClr val="bg2"/>
                </a:solidFill>
              </a:rPr>
              <a:pPr eaLnBrk="1" hangingPunct="1"/>
              <a:t>13</a:t>
            </a:fld>
            <a:endParaRPr lang="en-US" sz="1400" smtClean="0">
              <a:solidFill>
                <a:schemeClr val="bg2"/>
              </a:solidFill>
            </a:endParaRPr>
          </a:p>
        </p:txBody>
      </p:sp>
      <p:graphicFrame>
        <p:nvGraphicFramePr>
          <p:cNvPr id="409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5633127"/>
              </p:ext>
            </p:extLst>
          </p:nvPr>
        </p:nvGraphicFramePr>
        <p:xfrm>
          <a:off x="1752600" y="2133600"/>
          <a:ext cx="55514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6" name="Equation" r:id="rId3" imgW="2044440" imgH="228600" progId="Equation.DSMT4">
                  <p:embed/>
                </p:oleObj>
              </mc:Choice>
              <mc:Fallback>
                <p:oleObj name="Equation" r:id="rId3" imgW="20444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55514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Rectangle 17"/>
          <p:cNvSpPr>
            <a:spLocks noChangeArrowheads="1"/>
          </p:cNvSpPr>
          <p:nvPr/>
        </p:nvSpPr>
        <p:spPr bwMode="auto">
          <a:xfrm>
            <a:off x="781050" y="3048000"/>
            <a:ext cx="82486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t" anchorCtr="0"/>
          <a:lstStyle/>
          <a:p>
            <a:pPr marL="342900" indent="-34290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/>
              <a:t>A natural model for common factor outliers</a:t>
            </a:r>
          </a:p>
          <a:p>
            <a:pPr marL="800100" lvl="1" indent="-342900">
              <a:spcBef>
                <a:spcPct val="0"/>
              </a:spcBef>
              <a:buFont typeface="Arial" pitchFamily="34" charset="0"/>
              <a:buChar char="–"/>
            </a:pPr>
            <a:endParaRPr lang="en-US" sz="1100" b="0" dirty="0"/>
          </a:p>
          <a:p>
            <a:pPr marL="800100" lvl="1" indent="-342900">
              <a:spcBef>
                <a:spcPct val="0"/>
              </a:spcBef>
              <a:buFont typeface="Arial" pitchFamily="34" charset="0"/>
              <a:buChar char="–"/>
            </a:pPr>
            <a:r>
              <a:rPr lang="en-US" sz="2000" b="0" dirty="0" smtClean="0"/>
              <a:t>Market crashes</a:t>
            </a:r>
          </a:p>
        </p:txBody>
      </p:sp>
      <p:sp>
        <p:nvSpPr>
          <p:cNvPr id="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8201026" cy="685800"/>
          </a:xfrm>
        </p:spPr>
        <p:txBody>
          <a:bodyPr/>
          <a:lstStyle/>
          <a:p>
            <a:pPr algn="l">
              <a:defRPr/>
            </a:pPr>
            <a:r>
              <a:rPr lang="en-US" sz="3200" b="1" dirty="0" smtClean="0">
                <a:solidFill>
                  <a:srgbClr val="333399"/>
                </a:solidFill>
                <a:latin typeface="+mn-lt"/>
              </a:rPr>
              <a:t>The Usual Robustness Outliers Model</a:t>
            </a:r>
          </a:p>
        </p:txBody>
      </p:sp>
      <p:graphicFrame>
        <p:nvGraphicFramePr>
          <p:cNvPr id="1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5639"/>
              </p:ext>
            </p:extLst>
          </p:nvPr>
        </p:nvGraphicFramePr>
        <p:xfrm>
          <a:off x="1752600" y="1143000"/>
          <a:ext cx="5119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7" name="Equation" r:id="rId5" imgW="2158920" imgH="228600" progId="Equation.DSMT4">
                  <p:embed/>
                </p:oleObj>
              </mc:Choice>
              <mc:Fallback>
                <p:oleObj name="Equation" r:id="rId5" imgW="21589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5119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26"/>
          <p:cNvSpPr txBox="1">
            <a:spLocks noChangeArrowheads="1"/>
          </p:cNvSpPr>
          <p:nvPr/>
        </p:nvSpPr>
        <p:spPr>
          <a:xfrm>
            <a:off x="781050" y="4419600"/>
            <a:ext cx="8153400" cy="1524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Probability of a row      containing an outlier is independent of the dimension </a:t>
            </a:r>
            <a:r>
              <a:rPr lang="en-US" sz="24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, so the majority of the rows of      are outlier-free.</a:t>
            </a:r>
          </a:p>
          <a:p>
            <a:pPr marL="457200" indent="-457200" algn="l">
              <a:buFont typeface="+mj-lt"/>
              <a:buAutoNum type="arabicPeriod"/>
              <a:defRPr/>
            </a:pPr>
            <a:endParaRPr lang="en-US" sz="800" b="0" dirty="0" smtClean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Fraction      of rows that have outliers is unchanged under affine transformations, so use affine </a:t>
            </a:r>
            <a:r>
              <a:rPr lang="en-US" sz="2000" b="0" dirty="0" err="1" smtClean="0">
                <a:solidFill>
                  <a:schemeClr val="tx1"/>
                </a:solidFill>
                <a:latin typeface="+mn-lt"/>
              </a:rPr>
              <a:t>equivariant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 estimators, e.g., MCD  </a:t>
            </a:r>
          </a:p>
          <a:p>
            <a:pPr marL="457200" indent="-457200" algn="l">
              <a:buFont typeface="+mj-lt"/>
              <a:buAutoNum type="arabicPeriod"/>
              <a:defRPr/>
            </a:pPr>
            <a:endParaRPr lang="en-US" sz="2000" b="0" dirty="0" smtClean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2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775295"/>
              </p:ext>
            </p:extLst>
          </p:nvPr>
        </p:nvGraphicFramePr>
        <p:xfrm>
          <a:off x="6172200" y="48006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8" name="Equation" r:id="rId7" imgW="164880" imgH="152280" progId="Equation.DSMT4">
                  <p:embed/>
                </p:oleObj>
              </mc:Choice>
              <mc:Fallback>
                <p:oleObj name="Equation" r:id="rId7" imgW="164880" imgH="1522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006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953568"/>
              </p:ext>
            </p:extLst>
          </p:nvPr>
        </p:nvGraphicFramePr>
        <p:xfrm>
          <a:off x="3619500" y="4495800"/>
          <a:ext cx="1905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Equation" r:id="rId9" imgW="114120" imgH="126720" progId="Equation.DSMT4">
                  <p:embed/>
                </p:oleObj>
              </mc:Choice>
              <mc:Fallback>
                <p:oleObj name="Equation" r:id="rId9" imgW="114120" imgH="1267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495800"/>
                        <a:ext cx="1905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698594"/>
              </p:ext>
            </p:extLst>
          </p:nvPr>
        </p:nvGraphicFramePr>
        <p:xfrm>
          <a:off x="2362200" y="5257799"/>
          <a:ext cx="304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Equation" r:id="rId11" imgW="126720" imgH="164880" progId="Equation.DSMT4">
                  <p:embed/>
                </p:oleObj>
              </mc:Choice>
              <mc:Fallback>
                <p:oleObj name="Equation" r:id="rId11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799"/>
                        <a:ext cx="304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9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484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1026"/>
          <p:cNvSpPr txBox="1">
            <a:spLocks noChangeArrowheads="1"/>
          </p:cNvSpPr>
          <p:nvPr/>
        </p:nvSpPr>
        <p:spPr>
          <a:xfrm>
            <a:off x="609599" y="238125"/>
            <a:ext cx="8534401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3200" b="1" dirty="0" smtClean="0">
                <a:solidFill>
                  <a:srgbClr val="333399"/>
                </a:solidFill>
                <a:latin typeface="+mn-lt"/>
              </a:rPr>
              <a:t>Independent Outliers Across Assets (IOA)</a:t>
            </a:r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876300" y="3048000"/>
            <a:ext cx="7505700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Suppose for example that                                              .  Then            </a:t>
            </a:r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4995"/>
              </p:ext>
            </p:extLst>
          </p:nvPr>
        </p:nvGraphicFramePr>
        <p:xfrm>
          <a:off x="4070350" y="3038475"/>
          <a:ext cx="29654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3038475"/>
                        <a:ext cx="29654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26"/>
          <p:cNvSpPr txBox="1">
            <a:spLocks noChangeArrowheads="1"/>
          </p:cNvSpPr>
          <p:nvPr/>
        </p:nvSpPr>
        <p:spPr>
          <a:xfrm>
            <a:off x="885825" y="3429000"/>
            <a:ext cx="7829550" cy="838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he probability of a row       not containing an outlier is               ,  </a:t>
            </a:r>
          </a:p>
          <a:p>
            <a:pPr algn="l">
              <a:defRPr/>
            </a:pP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which decreases rapidly with increasing  </a:t>
            </a:r>
            <a:r>
              <a:rPr lang="en-US" sz="2400" b="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 .  E.g., for             : </a:t>
            </a:r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183545"/>
              </p:ext>
            </p:extLst>
          </p:nvPr>
        </p:nvGraphicFramePr>
        <p:xfrm>
          <a:off x="3644900" y="3411538"/>
          <a:ext cx="254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5" imgW="126720" imgH="228600" progId="Equation.DSMT4">
                  <p:embed/>
                </p:oleObj>
              </mc:Choice>
              <mc:Fallback>
                <p:oleObj name="Equation" r:id="rId5" imgW="126720" imgH="2286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3411538"/>
                        <a:ext cx="2540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968872"/>
              </p:ext>
            </p:extLst>
          </p:nvPr>
        </p:nvGraphicFramePr>
        <p:xfrm>
          <a:off x="7127875" y="3392488"/>
          <a:ext cx="9953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7" imgW="495000" imgH="228600" progId="Equation.DSMT4">
                  <p:embed/>
                </p:oleObj>
              </mc:Choice>
              <mc:Fallback>
                <p:oleObj name="Equation" r:id="rId7" imgW="4950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75" y="3392488"/>
                        <a:ext cx="9953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47330"/>
              </p:ext>
            </p:extLst>
          </p:nvPr>
        </p:nvGraphicFramePr>
        <p:xfrm>
          <a:off x="1981200" y="4343400"/>
          <a:ext cx="5181600" cy="7366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209800"/>
                <a:gridCol w="624840"/>
                <a:gridCol w="670560"/>
                <a:gridCol w="609600"/>
                <a:gridCol w="10668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baseline="0" dirty="0" smtClean="0"/>
                        <a:t> of assets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prob. clean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026"/>
          <p:cNvSpPr txBox="1">
            <a:spLocks noChangeArrowheads="1"/>
          </p:cNvSpPr>
          <p:nvPr/>
        </p:nvSpPr>
        <p:spPr>
          <a:xfrm>
            <a:off x="885825" y="5486400"/>
            <a:ext cx="8105776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N.B.  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Affine transformations increase the percent of rows with outliers,  so no need to restrict attention to affine </a:t>
            </a:r>
            <a:r>
              <a:rPr lang="en-US" sz="2000" b="0" dirty="0" err="1" smtClean="0">
                <a:solidFill>
                  <a:schemeClr val="tx1"/>
                </a:solidFill>
                <a:latin typeface="+mn-lt"/>
              </a:rPr>
              <a:t>equivariant</a:t>
            </a:r>
            <a:r>
              <a:rPr lang="en-US" sz="2000" b="0" dirty="0" smtClean="0">
                <a:solidFill>
                  <a:schemeClr val="tx1"/>
                </a:solidFill>
                <a:latin typeface="+mn-lt"/>
              </a:rPr>
              <a:t> estimators.</a:t>
            </a:r>
          </a:p>
        </p:txBody>
      </p:sp>
      <p:sp>
        <p:nvSpPr>
          <p:cNvPr id="18" name="Rectangle 1026"/>
          <p:cNvSpPr txBox="1">
            <a:spLocks noChangeArrowheads="1"/>
          </p:cNvSpPr>
          <p:nvPr/>
        </p:nvSpPr>
        <p:spPr>
          <a:xfrm>
            <a:off x="923924" y="2324100"/>
            <a:ext cx="7915276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marL="342900" indent="-342900" algn="l"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natural model for specific risk outliers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95950" y="1135023"/>
            <a:ext cx="3448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sz="1800" b="0" dirty="0" smtClean="0">
                <a:latin typeface="+mn-lt"/>
              </a:rPr>
              <a:t>(AKMZ, 2002 and AVYZ, 2009)</a:t>
            </a:r>
          </a:p>
        </p:txBody>
      </p:sp>
      <p:graphicFrame>
        <p:nvGraphicFramePr>
          <p:cNvPr id="16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267317"/>
              </p:ext>
            </p:extLst>
          </p:nvPr>
        </p:nvGraphicFramePr>
        <p:xfrm>
          <a:off x="862013" y="1077595"/>
          <a:ext cx="48339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5" name="Equation" r:id="rId9" imgW="2400120" imgH="228600" progId="Equation.DSMT4">
                  <p:embed/>
                </p:oleObj>
              </mc:Choice>
              <mc:Fallback>
                <p:oleObj name="Equation" r:id="rId9" imgW="24001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077595"/>
                        <a:ext cx="48339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7260291"/>
              </p:ext>
            </p:extLst>
          </p:nvPr>
        </p:nvGraphicFramePr>
        <p:xfrm>
          <a:off x="762000" y="1676400"/>
          <a:ext cx="6315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6" name="Equation" r:id="rId11" imgW="3136680" imgH="228600" progId="Equation.DSMT4">
                  <p:embed/>
                </p:oleObj>
              </mc:Choice>
              <mc:Fallback>
                <p:oleObj name="Equation" r:id="rId11" imgW="313668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63150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817784"/>
              </p:ext>
            </p:extLst>
          </p:nvPr>
        </p:nvGraphicFramePr>
        <p:xfrm>
          <a:off x="6970712" y="3810000"/>
          <a:ext cx="801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7" name="Equation" r:id="rId13" imgW="469800" imgH="203040" progId="Equation.DSMT4">
                  <p:embed/>
                </p:oleObj>
              </mc:Choice>
              <mc:Fallback>
                <p:oleObj name="Equation" r:id="rId13" imgW="46980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2" y="3810000"/>
                        <a:ext cx="8016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450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534400" cy="685800"/>
          </a:xfrm>
        </p:spPr>
        <p:txBody>
          <a:bodyPr/>
          <a:lstStyle/>
          <a:p>
            <a:pPr algn="l">
              <a:defRPr/>
            </a:pPr>
            <a:r>
              <a:rPr lang="en-US" sz="3200" b="1" dirty="0" smtClean="0">
                <a:solidFill>
                  <a:srgbClr val="333399"/>
                </a:solidFill>
                <a:latin typeface="+mn-lt"/>
              </a:rPr>
              <a:t>Choice of Outliers Model and Estimator</a:t>
            </a:r>
          </a:p>
        </p:txBody>
      </p:sp>
      <p:sp>
        <p:nvSpPr>
          <p:cNvPr id="8199" name="Rectangle 1027"/>
          <p:cNvSpPr>
            <a:spLocks noChangeArrowheads="1"/>
          </p:cNvSpPr>
          <p:nvPr/>
        </p:nvSpPr>
        <p:spPr bwMode="auto">
          <a:xfrm>
            <a:off x="533400" y="1171575"/>
            <a:ext cx="82296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u="sng" dirty="0" smtClean="0"/>
              <a:t>Both are useful, but</a:t>
            </a:r>
            <a:r>
              <a:rPr lang="en-US" sz="2400" b="0" dirty="0" smtClean="0"/>
              <a:t>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2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The usual outliers model handles market events outliers and for these an affine </a:t>
            </a:r>
            <a:r>
              <a:rPr lang="en-US" sz="2400" b="0" dirty="0" err="1" smtClean="0"/>
              <a:t>equivariant</a:t>
            </a:r>
            <a:r>
              <a:rPr lang="en-US" sz="2400" b="0" dirty="0" smtClean="0"/>
              <a:t> robust covariance matrix estimator will suffice, e.g., MCD.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2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The independent outliers across assets model is needed for specific risk outliers, and for these one may need to use a pairwise estimator to avoid breakdown!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2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dirty="0" smtClean="0"/>
              <a:t>Goal:  Determine when pairwise robust covariance matrix estimator performs better than MCD,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A095B-6B2C-4197-9BE7-477533254E8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61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229600" cy="685800"/>
          </a:xfrm>
        </p:spPr>
        <p:txBody>
          <a:bodyPr/>
          <a:lstStyle/>
          <a:p>
            <a:pPr algn="l">
              <a:defRPr/>
            </a:pPr>
            <a:r>
              <a:rPr lang="en-US" sz="3200" b="1" dirty="0" smtClean="0">
                <a:solidFill>
                  <a:srgbClr val="333399"/>
                </a:solidFill>
                <a:latin typeface="+mn-lt"/>
              </a:rPr>
              <a:t>Asset Class &amp; Frequency Considerations</a:t>
            </a:r>
          </a:p>
        </p:txBody>
      </p:sp>
      <p:sp>
        <p:nvSpPr>
          <p:cNvPr id="8199" name="Rectangle 1027"/>
          <p:cNvSpPr>
            <a:spLocks noChangeArrowheads="1"/>
          </p:cNvSpPr>
          <p:nvPr/>
        </p:nvSpPr>
        <p:spPr bwMode="auto">
          <a:xfrm>
            <a:off x="838200" y="1171575"/>
            <a:ext cx="8229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dirty="0" smtClean="0"/>
              <a:t>Specific risk outliers are more frequent in the case of: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12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Higher returns frequency, e.g., weekly and daily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Smaller market-cap stocks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Hedge funds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Commodities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… ???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2400" b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A095B-6B2C-4197-9BE7-477533254E8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382000" y="6172200"/>
            <a:ext cx="5334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69E1E2-C8E5-4FD2-A960-8F72B46FC8A8}" type="slidenum">
              <a:rPr lang="en-US" sz="1400" b="0" smtClean="0"/>
              <a:pPr eaLnBrk="1" hangingPunct="1"/>
              <a:t>17</a:t>
            </a:fld>
            <a:endParaRPr lang="en-US" sz="1400" b="0" dirty="0" smtClean="0"/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143000" y="171450"/>
            <a:ext cx="7157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Non-Normality Increases with Frequency</a:t>
            </a:r>
            <a:endParaRPr lang="en-US" sz="2800" b="1" dirty="0">
              <a:solidFill>
                <a:srgbClr val="333399"/>
              </a:solidFill>
            </a:endParaRPr>
          </a:p>
        </p:txBody>
      </p:sp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701153"/>
              </p:ext>
            </p:extLst>
          </p:nvPr>
        </p:nvGraphicFramePr>
        <p:xfrm>
          <a:off x="914400" y="671513"/>
          <a:ext cx="7467600" cy="577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Graph Sheet" r:id="rId3" imgW="3352800" imgH="2590465" progId="SPLUSGraphSheetFileType">
                  <p:embed/>
                </p:oleObj>
              </mc:Choice>
              <mc:Fallback>
                <p:oleObj name="Graph Sheet" r:id="rId3" imgW="3352800" imgH="2590465" progId="SPLUSGraphSheetFileTyp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71513"/>
                        <a:ext cx="7467600" cy="577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229600" cy="685800"/>
          </a:xfrm>
        </p:spPr>
        <p:txBody>
          <a:bodyPr/>
          <a:lstStyle/>
          <a:p>
            <a:pPr algn="l">
              <a:defRPr/>
            </a:pPr>
            <a:r>
              <a:rPr lang="en-US" sz="3200" b="1" dirty="0" smtClean="0">
                <a:solidFill>
                  <a:srgbClr val="333399"/>
                </a:solidFill>
                <a:latin typeface="+mn-lt"/>
              </a:rPr>
              <a:t>Outlier Detection Rule for Counting</a:t>
            </a:r>
          </a:p>
        </p:txBody>
      </p:sp>
      <p:sp>
        <p:nvSpPr>
          <p:cNvPr id="8199" name="Rectangle 1027"/>
          <p:cNvSpPr>
            <a:spLocks noChangeArrowheads="1"/>
          </p:cNvSpPr>
          <p:nvPr/>
        </p:nvSpPr>
        <p:spPr bwMode="auto">
          <a:xfrm>
            <a:off x="838200" y="1524000"/>
            <a:ext cx="7924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dirty="0"/>
              <a:t> </a:t>
            </a:r>
            <a:r>
              <a:rPr lang="en-US" sz="2400" b="0" dirty="0" smtClean="0"/>
              <a:t>      optimal 90% efficient bias robust location estimate*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dirty="0" smtClean="0"/>
              <a:t>       associated robust scale estimate*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2400" b="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dirty="0" smtClean="0"/>
              <a:t>Outliers:    returns outside of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2400" b="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dirty="0"/>
              <a:t>P</a:t>
            </a:r>
            <a:r>
              <a:rPr lang="en-US" sz="2400" b="0" dirty="0" smtClean="0"/>
              <a:t>robability of normal return being an outlier:  0.5%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2400" b="0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en-US" sz="2400" b="0" dirty="0" smtClean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b="0" dirty="0" smtClean="0"/>
              <a:t>* Use </a:t>
            </a:r>
            <a:r>
              <a:rPr lang="en-US" sz="2400" b="0" dirty="0" err="1" smtClean="0"/>
              <a:t>lmRob</a:t>
            </a:r>
            <a:r>
              <a:rPr lang="en-US" sz="2400" b="0" dirty="0" smtClean="0"/>
              <a:t> with intercept only in R package </a:t>
            </a:r>
            <a:r>
              <a:rPr lang="en-US" sz="2400" b="0" i="1" dirty="0" smtClean="0"/>
              <a:t>robust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A095B-6B2C-4197-9BE7-477533254E8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99919"/>
              </p:ext>
            </p:extLst>
          </p:nvPr>
        </p:nvGraphicFramePr>
        <p:xfrm>
          <a:off x="838200" y="1549400"/>
          <a:ext cx="6413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3" imgW="266400" imgH="203040" progId="Equation.DSMT4">
                  <p:embed/>
                </p:oleObj>
              </mc:Choice>
              <mc:Fallback>
                <p:oleObj name="Equation" r:id="rId3" imgW="266400" imgH="2030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49400"/>
                        <a:ext cx="6413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950669"/>
              </p:ext>
            </p:extLst>
          </p:nvPr>
        </p:nvGraphicFramePr>
        <p:xfrm>
          <a:off x="4876800" y="2873374"/>
          <a:ext cx="37877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5" imgW="1574640" imgH="203040" progId="Equation.DSMT4">
                  <p:embed/>
                </p:oleObj>
              </mc:Choice>
              <mc:Fallback>
                <p:oleObj name="Equation" r:id="rId5" imgW="157464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873374"/>
                        <a:ext cx="37877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805632"/>
              </p:ext>
            </p:extLst>
          </p:nvPr>
        </p:nvGraphicFramePr>
        <p:xfrm>
          <a:off x="838200" y="1981200"/>
          <a:ext cx="60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7" imgW="241200" imgH="177480" progId="Equation.DSMT4">
                  <p:embed/>
                </p:oleObj>
              </mc:Choice>
              <mc:Fallback>
                <p:oleObj name="Equation" r:id="rId7" imgW="241200" imgH="177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81200"/>
                        <a:ext cx="60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49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103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41875"/>
            <a:ext cx="75478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 smtClean="0">
                <a:solidFill>
                  <a:srgbClr val="333399"/>
                </a:solidFill>
              </a:rPr>
              <a:t>Empirical Study of IOA Model Validity</a:t>
            </a:r>
            <a:endParaRPr lang="en-US" sz="3200" b="1" dirty="0">
              <a:solidFill>
                <a:srgbClr val="333399"/>
              </a:solidFill>
            </a:endParaRPr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838200" y="990600"/>
            <a:ext cx="80772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Four market-cap groups of 20 stocks, weekly returns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1997 – 2010 in three regimes: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sz="400" b="0" dirty="0" smtClean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b="0" dirty="0" smtClean="0"/>
              <a:t>1997-01-07   to   2002-12-31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b="0" dirty="0" smtClean="0"/>
              <a:t>2003-01-07   to   2008-01-01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b="0" dirty="0" smtClean="0"/>
              <a:t>2008-01-08   to   2010-12-28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endParaRPr lang="en-US" sz="800" b="0" dirty="0" smtClean="0"/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0" dirty="0" smtClean="0"/>
              <a:t>Estimate outlier probability      for each asset, and hence the probability                   that a row is free of outliers under the IOA model.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0" dirty="0" smtClean="0"/>
              <a:t>Directly estimate the probability         that a row has at least one outlier.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0" dirty="0" smtClean="0"/>
              <a:t>Compare results from 1 and 2 across market-caps and regimes.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2400" b="0" dirty="0" smtClean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859024"/>
              </p:ext>
            </p:extLst>
          </p:nvPr>
        </p:nvGraphicFramePr>
        <p:xfrm>
          <a:off x="5029200" y="3316287"/>
          <a:ext cx="3667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316287"/>
                        <a:ext cx="3667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510214"/>
              </p:ext>
            </p:extLst>
          </p:nvPr>
        </p:nvGraphicFramePr>
        <p:xfrm>
          <a:off x="4343400" y="3752849"/>
          <a:ext cx="13303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Equation" r:id="rId5" imgW="838080" imgH="291960" progId="Equation.DSMT4">
                  <p:embed/>
                </p:oleObj>
              </mc:Choice>
              <mc:Fallback>
                <p:oleObj name="Equation" r:id="rId5" imgW="838080" imgH="2919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52849"/>
                        <a:ext cx="13303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596227"/>
              </p:ext>
            </p:extLst>
          </p:nvPr>
        </p:nvGraphicFramePr>
        <p:xfrm>
          <a:off x="5715000" y="4495800"/>
          <a:ext cx="641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Equation" r:id="rId7" imgW="266400" imgH="228600" progId="Equation.DSMT4">
                  <p:embed/>
                </p:oleObj>
              </mc:Choice>
              <mc:Fallback>
                <p:oleObj name="Equation" r:id="rId7" imgW="26640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495800"/>
                        <a:ext cx="6413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1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333399"/>
                </a:solidFill>
                <a:latin typeface="+mn-lt"/>
              </a:rPr>
              <a:t>R Packages and Code Used</a:t>
            </a:r>
          </a:p>
        </p:txBody>
      </p:sp>
      <p:sp>
        <p:nvSpPr>
          <p:cNvPr id="8199" name="Rectangle 1027"/>
          <p:cNvSpPr>
            <a:spLocks noChangeArrowheads="1"/>
          </p:cNvSpPr>
          <p:nvPr/>
        </p:nvSpPr>
        <p:spPr bwMode="auto">
          <a:xfrm>
            <a:off x="685800" y="13716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R </a:t>
            </a:r>
            <a:r>
              <a:rPr lang="en-US" sz="2400" b="0" i="1" dirty="0" smtClean="0"/>
              <a:t>robust</a:t>
            </a:r>
            <a:r>
              <a:rPr lang="en-US" sz="2400" b="0" dirty="0" smtClean="0"/>
              <a:t> package</a:t>
            </a:r>
            <a:endParaRPr lang="en-US" sz="24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2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i="1" dirty="0" err="1" smtClean="0"/>
              <a:t>PerformanceAnalytics</a:t>
            </a:r>
            <a:r>
              <a:rPr lang="en-US" sz="2400" b="0" dirty="0" smtClean="0"/>
              <a:t> package</a:t>
            </a:r>
            <a:endParaRPr lang="en-US" sz="1800" b="0" dirty="0" smtClean="0"/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lang="en-US" sz="12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Global minimum variance portfolios with constraints</a:t>
            </a:r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sz="800" b="0" dirty="0" smtClean="0"/>
          </a:p>
          <a:p>
            <a:pPr marL="800100" lvl="1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b="0" dirty="0" err="1" smtClean="0"/>
              <a:t>GmvPortfolios.r</a:t>
            </a:r>
            <a:r>
              <a:rPr lang="en-US" sz="2000" b="0" dirty="0" smtClean="0"/>
              <a:t>:  </a:t>
            </a:r>
            <a:r>
              <a:rPr lang="en-US" sz="2000" b="0" dirty="0" err="1" smtClean="0"/>
              <a:t>gmv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gmv.mcd</a:t>
            </a:r>
            <a:r>
              <a:rPr lang="en-US" sz="2000" b="0" dirty="0" smtClean="0"/>
              <a:t>, </a:t>
            </a:r>
            <a:r>
              <a:rPr lang="en-US" sz="2000" b="0" dirty="0" err="1" smtClean="0"/>
              <a:t>gmv.qc</a:t>
            </a:r>
            <a:r>
              <a:rPr lang="en-US" sz="2000" b="0" dirty="0" smtClean="0"/>
              <a:t>, etc.</a:t>
            </a:r>
            <a:endParaRPr lang="en-US" sz="20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2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err="1" smtClean="0"/>
              <a:t>Backtesting</a:t>
            </a:r>
            <a:endParaRPr lang="en-US" sz="2000" b="0" dirty="0" smtClean="0"/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en-US" sz="800" b="0" dirty="0" smtClean="0"/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b="0" dirty="0" err="1" smtClean="0"/>
              <a:t>btShell.portopt.r</a:t>
            </a:r>
            <a:r>
              <a:rPr lang="en-US" sz="2000" b="0" dirty="0" smtClean="0"/>
              <a:t>:   </a:t>
            </a:r>
            <a:r>
              <a:rPr lang="en-US" sz="2000" b="0" dirty="0" err="1" smtClean="0"/>
              <a:t>btTimes</a:t>
            </a:r>
            <a:r>
              <a:rPr lang="en-US" sz="2000" b="0" dirty="0"/>
              <a:t>,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backtet.weight</a:t>
            </a:r>
            <a:r>
              <a:rPr lang="en-US" sz="2000" b="0" dirty="0" smtClean="0"/>
              <a:t> 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b="0" dirty="0" err="1"/>
              <a:t>gmvlo</a:t>
            </a:r>
            <a:r>
              <a:rPr lang="en-US" sz="2000" b="0" dirty="0"/>
              <a:t> &amp; </a:t>
            </a:r>
            <a:r>
              <a:rPr lang="en-US" sz="2000" b="0" dirty="0" err="1"/>
              <a:t>gmvlo.robust.r</a:t>
            </a:r>
            <a:endParaRPr lang="en-US" sz="20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A095B-6B2C-4197-9BE7-477533254E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139883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6" y="762000"/>
            <a:ext cx="5866748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43000" y="262650"/>
            <a:ext cx="7055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4 of the 20 Small-Caps for Entire History</a:t>
            </a:r>
            <a:endParaRPr lang="en-US" sz="28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07633" y="60960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6" y="1447800"/>
            <a:ext cx="40386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0500"/>
            <a:ext cx="40386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47800" y="255150"/>
            <a:ext cx="6412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Small-Caps Outliers in Third Regime</a:t>
            </a:r>
            <a:endParaRPr lang="en-US" sz="28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2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66560" y="60960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255150"/>
            <a:ext cx="64347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Large-Caps Outliers in Third Regime</a:t>
            </a:r>
            <a:endParaRPr lang="en-US" sz="2800" b="1" dirty="0">
              <a:solidFill>
                <a:srgbClr val="333399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4630"/>
            <a:ext cx="40386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87" y="1481930"/>
            <a:ext cx="40386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28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1722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86875" y="304800"/>
            <a:ext cx="7673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Evaluation of IOA Model for Weekly Returns</a:t>
            </a:r>
            <a:endParaRPr lang="en-US" sz="2800" b="1" dirty="0">
              <a:solidFill>
                <a:srgbClr val="333399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9" y="1600200"/>
            <a:ext cx="793138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8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08878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57959"/>
            <a:ext cx="5943600" cy="593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7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237169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33400"/>
            <a:ext cx="5715000" cy="570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484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160669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685800"/>
            <a:ext cx="5867400" cy="5855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6875" y="304800"/>
            <a:ext cx="8276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HHI Diversification Index (sum-of-sq</a:t>
            </a:r>
            <a:r>
              <a:rPr lang="en-US" sz="2800" dirty="0" smtClean="0">
                <a:solidFill>
                  <a:srgbClr val="333399"/>
                </a:solidFill>
              </a:rPr>
              <a:t>uared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wts</a:t>
            </a:r>
            <a:r>
              <a:rPr lang="en-US" sz="2800" b="1" dirty="0" smtClean="0">
                <a:solidFill>
                  <a:srgbClr val="333399"/>
                </a:solidFill>
              </a:rPr>
              <a:t>.)</a:t>
            </a:r>
            <a:endParaRPr lang="en-US" sz="28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72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73900" y="6030813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3100" y="1143000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PerformanceAnalytics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library(robust)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source("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GmvPortfolios.r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source("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btShell.portopt.r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source("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btTimes.r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Diversification Index Function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 =function(x){1-sum(x^2)}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Input returns</a:t>
            </a:r>
          </a:p>
          <a:p>
            <a:pPr>
              <a:spcBef>
                <a:spcPts val="0"/>
              </a:spcBef>
            </a:pP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ret.all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read.zoo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("smallcap_weekly.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=",",header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T,format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"%m/%d/%Y")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mkt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ret.all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[,"VWMKT"]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ret.all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[,1:20]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n.assets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get returns dates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all.date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index(ret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86875" y="304800"/>
            <a:ext cx="2878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 smtClean="0">
                <a:solidFill>
                  <a:srgbClr val="333399"/>
                </a:solidFill>
              </a:rPr>
              <a:t>Back-Test Code</a:t>
            </a:r>
            <a:endParaRPr lang="en-US" sz="2800" b="1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34200" y="6203811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5800" y="7620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compute the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backtest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times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t.mw &lt;- btTimes.mw(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all.date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4, 60)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backtesting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backtest.weight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(ret,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t.mw,gmv.lo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)$weight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backtest.weight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(ret,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t.mw,</a:t>
            </a: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)$weight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backtest.weight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(ret, t.mw,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)$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The Diversification Index Plots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gmvdat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coredata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gmvdat.mcd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coredata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gmvdat.qc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coredata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dvi.gmv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apply(gmvdat,1,dvi)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dvi.gmv.mcd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apply(gmvdat.mcd,1,dvi)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dvi.gmv.qc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apply(gmvdat.qc,1,dvi)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dvi.all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cbind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dvi.gmv,dvi.gmv.mcd,dvi.gmv.qc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dvi.all.ts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as.zoo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dvi.all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index(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dvi.all.ts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index(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xyplot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dvi.all.ts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scales = list(y="same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"))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10400" y="61722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762000"/>
            <a:ext cx="8763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compute cumulative returns of portfolio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Return.rebalancing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Return.rebalancing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Return.rebalancing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(ret,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weight.gmv.lo.qc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combined returns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ret.comb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na.omit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(merge(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gmv.lo.mcd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gmv.lo.qc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mkt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all=F))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 return analysis</a:t>
            </a:r>
          </a:p>
          <a:p>
            <a:pPr>
              <a:spcBef>
                <a:spcPts val="0"/>
              </a:spcBef>
            </a:pP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charts.PerformanceSummary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ret.comb,wealth.index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lty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c(1,1,1,4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colorset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c("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black","red","blue","black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"),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cex.legend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1.3,cex.axis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 1.3, </a:t>
            </a:r>
            <a:r>
              <a:rPr lang="en-US" sz="18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cex.lab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1.5, main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"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Weekly Returns, Window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60, Rebalance = </a:t>
            </a: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Monthly</a:t>
            </a:r>
            <a:endParaRPr lang="en-US" sz="18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\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 LONG-ONLY GMV,GMV.MCD, GMV.PW, MKT")</a:t>
            </a:r>
          </a:p>
        </p:txBody>
      </p:sp>
    </p:spTree>
    <p:extLst>
      <p:ext uri="{BB962C8B-B14F-4D97-AF65-F5344CB8AC3E}">
        <p14:creationId xmlns:p14="http://schemas.microsoft.com/office/powerpoint/2010/main" val="150614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solidFill>
                  <a:srgbClr val="333399"/>
                </a:solidFill>
                <a:latin typeface="+mn-lt"/>
              </a:rPr>
              <a:t>Robust Covariance Uses in Finance</a:t>
            </a:r>
          </a:p>
        </p:txBody>
      </p:sp>
      <p:sp>
        <p:nvSpPr>
          <p:cNvPr id="8199" name="Rectangle 1027"/>
          <p:cNvSpPr>
            <a:spLocks noChangeArrowheads="1"/>
          </p:cNvSpPr>
          <p:nvPr/>
        </p:nvSpPr>
        <p:spPr bwMode="auto">
          <a:xfrm>
            <a:off x="685800" y="13716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Asset returns EDA, multi-D outlier detection and portfolio unusual movement alerts</a:t>
            </a:r>
            <a:endParaRPr lang="en-US" sz="2400" b="0" dirty="0"/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b="0" dirty="0" smtClean="0"/>
              <a:t> </a:t>
            </a:r>
            <a:r>
              <a:rPr lang="en-US" sz="1800" b="0" dirty="0" smtClean="0"/>
              <a:t>SM (2005), MGC (2010), Martin (2012)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lang="en-US" sz="12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Data cleaning pre-processing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1800" b="0" dirty="0" smtClean="0"/>
              <a:t>BPC (2008)</a:t>
            </a: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lang="en-US" sz="12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b="0" dirty="0" smtClean="0"/>
              <a:t>Reverse stress testing</a:t>
            </a:r>
            <a:endParaRPr lang="en-US" sz="2400" b="0" dirty="0"/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1800" b="0" dirty="0" smtClean="0"/>
              <a:t>Example to follow</a:t>
            </a:r>
            <a:endParaRPr lang="en-US" sz="1800" b="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endParaRPr lang="en-US" sz="1200" b="0" dirty="0" smtClean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Robust mean-variance portfolio optimization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en-US" sz="2400" b="0" dirty="0"/>
              <a:t> </a:t>
            </a:r>
            <a:r>
              <a:rPr lang="en-US" sz="2400" b="0" dirty="0" smtClean="0"/>
              <a:t>Is it </a:t>
            </a:r>
            <a:r>
              <a:rPr lang="en-US" sz="2400" b="0" dirty="0" err="1" smtClean="0"/>
              <a:t>usefull</a:t>
            </a:r>
            <a:r>
              <a:rPr lang="en-US" sz="2400" b="0" dirty="0" smtClean="0"/>
              <a:t> ????   If so, </a:t>
            </a:r>
            <a:r>
              <a:rPr lang="en-US" sz="2400" b="0" smtClean="0"/>
              <a:t>which method ????    </a:t>
            </a:r>
            <a:endParaRPr lang="en-US" sz="2400" b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1A095B-6B2C-4197-9BE7-477533254E8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05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05600" y="6172200"/>
            <a:ext cx="1905000" cy="381000"/>
          </a:xfrm>
        </p:spPr>
        <p:txBody>
          <a:bodyPr/>
          <a:lstStyle/>
          <a:p>
            <a:pPr>
              <a:defRPr/>
            </a:pPr>
            <a:fld id="{0682B122-B769-47B7-8C4F-94B38EE3B95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66800" y="990600"/>
            <a:ext cx="7315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sz="2800" b="0" dirty="0"/>
              <a:t>“Statistics is a science in my opinion, and it is no more a branch of mathematics than are physics, chemistry and economics;  for if its methods fail the test of experience – not the test of logic – they will be discarded”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en-US" sz="2800" b="0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sz="2800" b="0" i="1" dirty="0"/>
              <a:t>- J. W. </a:t>
            </a:r>
            <a:r>
              <a:rPr kumimoji="1" lang="en-US" sz="2800" b="0" i="1" dirty="0" err="1"/>
              <a:t>Tukey</a:t>
            </a:r>
            <a:endParaRPr kumimoji="1" lang="en-US" sz="2800" b="0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4724400"/>
            <a:ext cx="78486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smtClean="0">
                <a:solidFill>
                  <a:srgbClr val="505686"/>
                </a:solidFill>
              </a:rPr>
              <a:t>Thank You!</a:t>
            </a:r>
            <a:endParaRPr lang="en-US" sz="4000" b="1" dirty="0" smtClean="0">
              <a:solidFill>
                <a:srgbClr val="5056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35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724400"/>
            <a:ext cx="7848600" cy="6858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505686"/>
                </a:solidFill>
              </a:rPr>
              <a:t>Thank You!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968044-9072-4A88-AD6A-830F0BD23999}" type="slidenum">
              <a:rPr lang="en-US" sz="1400" smtClean="0">
                <a:solidFill>
                  <a:schemeClr val="bg2"/>
                </a:solidFill>
              </a:rPr>
              <a:pPr eaLnBrk="1" hangingPunct="1"/>
              <a:t>31</a:t>
            </a:fld>
            <a:endParaRPr lang="en-US" sz="1400" smtClean="0">
              <a:solidFill>
                <a:schemeClr val="bg2"/>
              </a:solidFill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1066800" y="990600"/>
            <a:ext cx="73152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sz="2800" b="0" dirty="0"/>
              <a:t>“Statistics is a science in my opinion, and it is no more a branch of mathematics than are physics, chemistry and economics;  for if its methods fail the test of experience – not the test of logic – they will be discarded”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endParaRPr kumimoji="1" lang="en-US" sz="2800" b="0" dirty="0"/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en-US" sz="2800" b="0" i="1" dirty="0"/>
              <a:t>- J. W. </a:t>
            </a:r>
            <a:r>
              <a:rPr kumimoji="1" lang="en-US" sz="2800" b="0" i="1" dirty="0" err="1"/>
              <a:t>Tukey</a:t>
            </a:r>
            <a:endParaRPr kumimoji="1" lang="en-US" sz="2800" b="0" i="1" dirty="0"/>
          </a:p>
        </p:txBody>
      </p:sp>
    </p:spTree>
    <p:extLst>
      <p:ext uri="{BB962C8B-B14F-4D97-AF65-F5344CB8AC3E}">
        <p14:creationId xmlns:p14="http://schemas.microsoft.com/office/powerpoint/2010/main" val="20847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8153400" cy="5638800"/>
          </a:xfrm>
        </p:spPr>
        <p:txBody>
          <a:bodyPr/>
          <a:lstStyle/>
          <a:p>
            <a:pPr marL="533400" indent="-533400" eaLnBrk="1" hangingPunct="1">
              <a:buSzTx/>
              <a:buFontTx/>
              <a:buNone/>
              <a:defRPr/>
            </a:pPr>
            <a:r>
              <a:rPr lang="en-US" sz="2800" b="1" dirty="0" smtClean="0">
                <a:solidFill>
                  <a:srgbClr val="333399"/>
                </a:solidFill>
              </a:rPr>
              <a:t>                          References</a:t>
            </a:r>
          </a:p>
          <a:p>
            <a:pPr marL="0" indent="0">
              <a:buSzPct val="100000"/>
              <a:buNone/>
              <a:defRPr/>
            </a:pPr>
            <a:endParaRPr lang="en-US" sz="1200" dirty="0" smtClean="0"/>
          </a:p>
          <a:p>
            <a:pPr>
              <a:buSzPct val="100000"/>
              <a:defRPr/>
            </a:pPr>
            <a:r>
              <a:rPr kumimoji="1" lang="en-US" sz="1600" dirty="0" err="1"/>
              <a:t>Alqallaf</a:t>
            </a:r>
            <a:r>
              <a:rPr kumimoji="1" lang="en-US" sz="1600" dirty="0"/>
              <a:t>, Konis, Martin and Zamar (2002).  “Scalable robust covariance and correlation estimates for data mining”,  Proceedings of the eighth ACM SIGKDD </a:t>
            </a:r>
            <a:r>
              <a:rPr kumimoji="1" lang="en-US" sz="1600" dirty="0" smtClean="0"/>
              <a:t>International Conference </a:t>
            </a:r>
            <a:r>
              <a:rPr kumimoji="1" lang="en-US" sz="1600" dirty="0"/>
              <a:t>on Knowledge Discovery and Data Mining, pp. 14-23. ACM</a:t>
            </a:r>
            <a:r>
              <a:rPr kumimoji="1" lang="en-US" sz="1600" dirty="0" smtClean="0"/>
              <a:t>.</a:t>
            </a:r>
          </a:p>
          <a:p>
            <a:pPr>
              <a:buSzPct val="100000"/>
              <a:defRPr/>
            </a:pPr>
            <a:endParaRPr kumimoji="1" lang="en-US" sz="400" dirty="0"/>
          </a:p>
          <a:p>
            <a:pPr>
              <a:buSzPct val="100000"/>
              <a:defRPr/>
            </a:pPr>
            <a:r>
              <a:rPr lang="en-US" sz="1600" dirty="0" smtClean="0"/>
              <a:t>Scherer </a:t>
            </a:r>
            <a:r>
              <a:rPr lang="en-US" sz="1600" dirty="0"/>
              <a:t>and </a:t>
            </a:r>
            <a:r>
              <a:rPr lang="en-US" sz="1600" dirty="0" smtClean="0"/>
              <a:t>Martin</a:t>
            </a:r>
            <a:r>
              <a:rPr lang="en-US" sz="1600" dirty="0"/>
              <a:t> </a:t>
            </a:r>
            <a:r>
              <a:rPr lang="en-US" sz="1600" dirty="0" smtClean="0"/>
              <a:t>(2005).  </a:t>
            </a:r>
            <a:r>
              <a:rPr lang="en-US" sz="1600" i="1" dirty="0" smtClean="0"/>
              <a:t>Modern </a:t>
            </a:r>
            <a:r>
              <a:rPr lang="en-US" sz="1600" i="1" dirty="0"/>
              <a:t>Portfolio </a:t>
            </a:r>
            <a:r>
              <a:rPr lang="en-US" sz="1600" i="1" dirty="0" smtClean="0"/>
              <a:t>Optimization</a:t>
            </a:r>
            <a:r>
              <a:rPr lang="en-US" sz="1600" dirty="0" smtClean="0"/>
              <a:t>, Chapter 6.6 – 6.9, Springer</a:t>
            </a:r>
          </a:p>
          <a:p>
            <a:pPr>
              <a:buSzPct val="100000"/>
              <a:defRPr/>
            </a:pPr>
            <a:endParaRPr lang="en-US" sz="400" dirty="0" smtClean="0"/>
          </a:p>
          <a:p>
            <a:pPr>
              <a:buSzPct val="100000"/>
              <a:defRPr/>
            </a:pPr>
            <a:r>
              <a:rPr lang="en-US" sz="1600" dirty="0" smtClean="0"/>
              <a:t>Maronna, Martin, </a:t>
            </a:r>
            <a:r>
              <a:rPr lang="en-US" sz="1600" dirty="0"/>
              <a:t>and </a:t>
            </a:r>
            <a:r>
              <a:rPr lang="en-US" sz="1600" dirty="0" smtClean="0"/>
              <a:t>Yohai </a:t>
            </a:r>
            <a:r>
              <a:rPr lang="en-US" sz="1600" dirty="0"/>
              <a:t>(2006). </a:t>
            </a:r>
            <a:r>
              <a:rPr lang="en-US" sz="1600" i="1" dirty="0"/>
              <a:t>Robust Statistics </a:t>
            </a:r>
            <a:r>
              <a:rPr lang="en-US" sz="1600" dirty="0"/>
              <a:t>: </a:t>
            </a:r>
            <a:r>
              <a:rPr lang="en-US" sz="1600" i="1" dirty="0"/>
              <a:t>Theory and Methods</a:t>
            </a:r>
            <a:r>
              <a:rPr lang="en-US" sz="1600" dirty="0"/>
              <a:t>, Wiley</a:t>
            </a:r>
            <a:r>
              <a:rPr lang="en-US" sz="1600" dirty="0" smtClean="0"/>
              <a:t>.</a:t>
            </a:r>
          </a:p>
          <a:p>
            <a:pPr>
              <a:buSzPct val="100000"/>
              <a:defRPr/>
            </a:pPr>
            <a:endParaRPr lang="en-US" sz="400" dirty="0" smtClean="0"/>
          </a:p>
          <a:p>
            <a:pPr>
              <a:buSzPct val="100000"/>
              <a:defRPr/>
            </a:pPr>
            <a:r>
              <a:rPr lang="en-US" sz="1600" dirty="0" err="1" smtClean="0"/>
              <a:t>Boudt</a:t>
            </a:r>
            <a:r>
              <a:rPr lang="en-US" sz="1600" dirty="0" smtClean="0"/>
              <a:t>, Peterson &amp; Croux (2008). “Estimation and Decomposition of Downside Risk for Portfolios with Non-Normal Returns”, </a:t>
            </a:r>
            <a:r>
              <a:rPr lang="en-US" sz="1600" i="1" dirty="0" smtClean="0"/>
              <a:t>Journal of Risk</a:t>
            </a:r>
            <a:r>
              <a:rPr lang="en-US" sz="1600" dirty="0" smtClean="0"/>
              <a:t>, 11, No. 2, pp. 79-103.</a:t>
            </a:r>
          </a:p>
          <a:p>
            <a:pPr>
              <a:buSzPct val="100000"/>
              <a:defRPr/>
            </a:pPr>
            <a:endParaRPr lang="en-US" sz="400" dirty="0" smtClean="0"/>
          </a:p>
          <a:p>
            <a:pPr>
              <a:buSzPct val="100000"/>
              <a:defRPr/>
            </a:pPr>
            <a:r>
              <a:rPr lang="en-US" sz="1600" dirty="0" err="1" smtClean="0"/>
              <a:t>Alqallaf</a:t>
            </a:r>
            <a:r>
              <a:rPr lang="en-US" sz="1600" dirty="0" smtClean="0"/>
              <a:t>, Van </a:t>
            </a:r>
            <a:r>
              <a:rPr lang="en-US" sz="1600" dirty="0" err="1" smtClean="0"/>
              <a:t>Aelst</a:t>
            </a:r>
            <a:r>
              <a:rPr lang="en-US" sz="1600" dirty="0" smtClean="0"/>
              <a:t>, Yohai and Zamar (2009). “Propagation of Outliers in Multivariate Data”, Annals of Statistics, </a:t>
            </a:r>
            <a:r>
              <a:rPr lang="en-US" sz="1600" dirty="0"/>
              <a:t>37(1). p.311-331. </a:t>
            </a:r>
          </a:p>
          <a:p>
            <a:pPr>
              <a:buSzPct val="100000"/>
              <a:defRPr/>
            </a:pPr>
            <a:endParaRPr lang="en-US" sz="400" dirty="0" smtClean="0"/>
          </a:p>
          <a:p>
            <a:pPr>
              <a:buSzPct val="100000"/>
              <a:defRPr/>
            </a:pPr>
            <a:r>
              <a:rPr lang="en-US" sz="1600" dirty="0" smtClean="0"/>
              <a:t>Martin</a:t>
            </a:r>
            <a:r>
              <a:rPr lang="en-US" sz="1600" dirty="0"/>
              <a:t>, R. D., Clark, A and Green, C. G. (2010).  “Robust Portfolio Construction”, in </a:t>
            </a:r>
            <a:r>
              <a:rPr lang="en-US" sz="1600" i="1" dirty="0"/>
              <a:t>Handbook of Portfolio Construction: Contemporary Applications of Markowitz Techniques</a:t>
            </a:r>
            <a:r>
              <a:rPr lang="en-US" sz="1600" dirty="0"/>
              <a:t>, J. B. Guerard, Jr., ed., Springer</a:t>
            </a:r>
            <a:r>
              <a:rPr lang="en-US" sz="1600" dirty="0" smtClean="0"/>
              <a:t>.</a:t>
            </a:r>
          </a:p>
          <a:p>
            <a:pPr>
              <a:buSzPct val="100000"/>
              <a:defRPr/>
            </a:pPr>
            <a:endParaRPr lang="en-US" sz="400" dirty="0" smtClean="0"/>
          </a:p>
          <a:p>
            <a:pPr>
              <a:buSzPct val="100000"/>
              <a:defRPr/>
            </a:pPr>
            <a:r>
              <a:rPr lang="en-US" sz="1600" dirty="0" smtClean="0"/>
              <a:t>Martin, R. D. (2012). “Robust Statistics in Portfolio Construction”, Tutorial Presentation, R-Finance 2012, Chicago,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BCECDE-2337-4992-90D1-5CA281BAA7A6}" type="slidenum">
              <a:rPr lang="en-US" sz="1400" smtClean="0">
                <a:solidFill>
                  <a:schemeClr val="bg2"/>
                </a:solidFill>
              </a:rPr>
              <a:pPr eaLnBrk="1" hangingPunct="1"/>
              <a:t>32</a:t>
            </a:fld>
            <a:endParaRPr lang="en-US" sz="140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8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3385-16CA-448D-A6A3-1607EBA7F4F0}" type="slidenum">
              <a:rPr lang="en-US"/>
              <a:pPr/>
              <a:t>4</a:t>
            </a:fld>
            <a:endParaRPr 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686800" cy="762000"/>
          </a:xfrm>
        </p:spPr>
        <p:txBody>
          <a:bodyPr/>
          <a:lstStyle/>
          <a:p>
            <a:r>
              <a:rPr lang="en-US" sz="3600" b="1">
                <a:solidFill>
                  <a:srgbClr val="333399"/>
                </a:solidFill>
              </a:rPr>
              <a:t>Robust vs. Classical Correlations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1676400" y="914400"/>
            <a:ext cx="642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0"/>
              <a:t>(Two assets in a larger fund-of-funds portfolio)</a:t>
            </a:r>
          </a:p>
        </p:txBody>
      </p:sp>
      <p:pic>
        <p:nvPicPr>
          <p:cNvPr id="798724" name="Picture 4" descr="ajunk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735013"/>
            <a:ext cx="8229600" cy="6122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07B4C-08C2-4770-B0DD-7B098F7C9BB3}" type="slidenum">
              <a:rPr lang="en-US"/>
              <a:pPr/>
              <a:t>5</a:t>
            </a:fld>
            <a:endParaRPr lang="en-US"/>
          </a:p>
        </p:txBody>
      </p:sp>
      <p:sp>
        <p:nvSpPr>
          <p:cNvPr id="800771" name="Text Box 3"/>
          <p:cNvSpPr txBox="1">
            <a:spLocks noChangeArrowheads="1"/>
          </p:cNvSpPr>
          <p:nvPr/>
        </p:nvSpPr>
        <p:spPr bwMode="auto">
          <a:xfrm>
            <a:off x="5715000" y="3962400"/>
            <a:ext cx="320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333399"/>
                </a:solidFill>
              </a:rPr>
              <a:t>ROBUST CORR. = .65</a:t>
            </a:r>
          </a:p>
          <a:p>
            <a:pPr>
              <a:spcBef>
                <a:spcPct val="0"/>
              </a:spcBef>
            </a:pPr>
            <a:endParaRPr lang="en-US" sz="1400">
              <a:solidFill>
                <a:srgbClr val="333399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333399"/>
                </a:solidFill>
              </a:rPr>
              <a:t>A more realistic view of a lower diversification benefit!</a:t>
            </a:r>
          </a:p>
          <a:p>
            <a:pPr>
              <a:spcBef>
                <a:spcPct val="0"/>
              </a:spcBef>
            </a:pPr>
            <a:endParaRPr lang="en-US" sz="2000" b="0"/>
          </a:p>
        </p:txBody>
      </p:sp>
      <p:sp>
        <p:nvSpPr>
          <p:cNvPr id="800772" name="Text Box 4"/>
          <p:cNvSpPr txBox="1">
            <a:spLocks noChangeArrowheads="1"/>
          </p:cNvSpPr>
          <p:nvPr/>
        </p:nvSpPr>
        <p:spPr bwMode="auto">
          <a:xfrm>
            <a:off x="5638800" y="1447800"/>
            <a:ext cx="3276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</a:rPr>
              <a:t>CLASSIC CORR. = .30</a:t>
            </a:r>
          </a:p>
          <a:p>
            <a:pPr>
              <a:spcBef>
                <a:spcPct val="0"/>
              </a:spcBef>
            </a:pPr>
            <a:endParaRPr lang="en-US" sz="1400">
              <a:solidFill>
                <a:srgbClr val="8000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</a:rPr>
              <a:t>What you get from every 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</a:rPr>
              <a:t>stats package.  Gives an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</a:rPr>
              <a:t>overly optimistic view of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800000"/>
                </a:solidFill>
              </a:rPr>
              <a:t>diversification benefit!</a:t>
            </a:r>
            <a:endParaRPr lang="en-US" sz="2000" b="0">
              <a:solidFill>
                <a:srgbClr val="800000"/>
              </a:solidFill>
            </a:endParaRPr>
          </a:p>
        </p:txBody>
      </p:sp>
      <p:sp>
        <p:nvSpPr>
          <p:cNvPr id="800773" name="Text Box 5"/>
          <p:cNvSpPr txBox="1">
            <a:spLocks noChangeArrowheads="1"/>
          </p:cNvSpPr>
          <p:nvPr/>
        </p:nvSpPr>
        <p:spPr bwMode="auto">
          <a:xfrm>
            <a:off x="1447800" y="914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400" b="0">
              <a:latin typeface="Times New Roman" pitchFamily="18" charset="0"/>
            </a:endParaRPr>
          </a:p>
        </p:txBody>
      </p:sp>
      <p:grpSp>
        <p:nvGrpSpPr>
          <p:cNvPr id="800774" name="Group 6"/>
          <p:cNvGrpSpPr>
            <a:grpSpLocks noChangeAspect="1"/>
          </p:cNvGrpSpPr>
          <p:nvPr/>
        </p:nvGrpSpPr>
        <p:grpSpPr bwMode="auto">
          <a:xfrm>
            <a:off x="-457200" y="685800"/>
            <a:ext cx="7138988" cy="5514975"/>
            <a:chOff x="-465" y="798"/>
            <a:chExt cx="4497" cy="3474"/>
          </a:xfrm>
        </p:grpSpPr>
        <p:sp>
          <p:nvSpPr>
            <p:cNvPr id="800775" name="AutoShape 7"/>
            <p:cNvSpPr>
              <a:spLocks noChangeAspect="1" noChangeArrowheads="1" noTextEdit="1"/>
            </p:cNvSpPr>
            <p:nvPr/>
          </p:nvSpPr>
          <p:spPr bwMode="auto">
            <a:xfrm>
              <a:off x="-465" y="798"/>
              <a:ext cx="4497" cy="3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0776" name="Group 8"/>
            <p:cNvGrpSpPr>
              <a:grpSpLocks/>
            </p:cNvGrpSpPr>
            <p:nvPr/>
          </p:nvGrpSpPr>
          <p:grpSpPr bwMode="auto">
            <a:xfrm>
              <a:off x="263" y="933"/>
              <a:ext cx="2860" cy="3195"/>
              <a:chOff x="263" y="933"/>
              <a:chExt cx="2860" cy="3195"/>
            </a:xfrm>
          </p:grpSpPr>
          <p:sp>
            <p:nvSpPr>
              <p:cNvPr id="800777" name="Oval 9"/>
              <p:cNvSpPr>
                <a:spLocks noChangeArrowheads="1"/>
              </p:cNvSpPr>
              <p:nvPr/>
            </p:nvSpPr>
            <p:spPr bwMode="auto">
              <a:xfrm>
                <a:off x="692" y="227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78" name="Oval 10"/>
              <p:cNvSpPr>
                <a:spLocks noChangeArrowheads="1"/>
              </p:cNvSpPr>
              <p:nvPr/>
            </p:nvSpPr>
            <p:spPr bwMode="auto">
              <a:xfrm>
                <a:off x="926" y="2338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79" name="Oval 11"/>
              <p:cNvSpPr>
                <a:spLocks noChangeArrowheads="1"/>
              </p:cNvSpPr>
              <p:nvPr/>
            </p:nvSpPr>
            <p:spPr bwMode="auto">
              <a:xfrm>
                <a:off x="1020" y="249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0" name="Oval 12"/>
              <p:cNvSpPr>
                <a:spLocks noChangeArrowheads="1"/>
              </p:cNvSpPr>
              <p:nvPr/>
            </p:nvSpPr>
            <p:spPr bwMode="auto">
              <a:xfrm>
                <a:off x="1231" y="243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1" name="Oval 13"/>
              <p:cNvSpPr>
                <a:spLocks noChangeArrowheads="1"/>
              </p:cNvSpPr>
              <p:nvPr/>
            </p:nvSpPr>
            <p:spPr bwMode="auto">
              <a:xfrm>
                <a:off x="1276" y="2579"/>
                <a:ext cx="44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2" name="Oval 14"/>
              <p:cNvSpPr>
                <a:spLocks noChangeArrowheads="1"/>
              </p:cNvSpPr>
              <p:nvPr/>
            </p:nvSpPr>
            <p:spPr bwMode="auto">
              <a:xfrm>
                <a:off x="1282" y="2407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3" name="Oval 15"/>
              <p:cNvSpPr>
                <a:spLocks noChangeArrowheads="1"/>
              </p:cNvSpPr>
              <p:nvPr/>
            </p:nvSpPr>
            <p:spPr bwMode="auto">
              <a:xfrm>
                <a:off x="1403" y="235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4" name="Oval 16"/>
              <p:cNvSpPr>
                <a:spLocks noChangeArrowheads="1"/>
              </p:cNvSpPr>
              <p:nvPr/>
            </p:nvSpPr>
            <p:spPr bwMode="auto">
              <a:xfrm>
                <a:off x="1473" y="265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5" name="Oval 17"/>
              <p:cNvSpPr>
                <a:spLocks noChangeArrowheads="1"/>
              </p:cNvSpPr>
              <p:nvPr/>
            </p:nvSpPr>
            <p:spPr bwMode="auto">
              <a:xfrm>
                <a:off x="1504" y="2800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6" name="Oval 18"/>
              <p:cNvSpPr>
                <a:spLocks noChangeArrowheads="1"/>
              </p:cNvSpPr>
              <p:nvPr/>
            </p:nvSpPr>
            <p:spPr bwMode="auto">
              <a:xfrm>
                <a:off x="1516" y="2398"/>
                <a:ext cx="45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7" name="Oval 19"/>
              <p:cNvSpPr>
                <a:spLocks noChangeArrowheads="1"/>
              </p:cNvSpPr>
              <p:nvPr/>
            </p:nvSpPr>
            <p:spPr bwMode="auto">
              <a:xfrm>
                <a:off x="1532" y="2685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8" name="Oval 20"/>
              <p:cNvSpPr>
                <a:spLocks noChangeArrowheads="1"/>
              </p:cNvSpPr>
              <p:nvPr/>
            </p:nvSpPr>
            <p:spPr bwMode="auto">
              <a:xfrm>
                <a:off x="1576" y="263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89" name="Oval 21"/>
              <p:cNvSpPr>
                <a:spLocks noChangeArrowheads="1"/>
              </p:cNvSpPr>
              <p:nvPr/>
            </p:nvSpPr>
            <p:spPr bwMode="auto">
              <a:xfrm>
                <a:off x="1578" y="2445"/>
                <a:ext cx="46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0" name="Oval 22"/>
              <p:cNvSpPr>
                <a:spLocks noChangeArrowheads="1"/>
              </p:cNvSpPr>
              <p:nvPr/>
            </p:nvSpPr>
            <p:spPr bwMode="auto">
              <a:xfrm>
                <a:off x="1589" y="2722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1" name="Oval 23"/>
              <p:cNvSpPr>
                <a:spLocks noChangeArrowheads="1"/>
              </p:cNvSpPr>
              <p:nvPr/>
            </p:nvSpPr>
            <p:spPr bwMode="auto">
              <a:xfrm>
                <a:off x="1595" y="269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2" name="Oval 24"/>
              <p:cNvSpPr>
                <a:spLocks noChangeArrowheads="1"/>
              </p:cNvSpPr>
              <p:nvPr/>
            </p:nvSpPr>
            <p:spPr bwMode="auto">
              <a:xfrm>
                <a:off x="1607" y="2231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3" name="Oval 25"/>
              <p:cNvSpPr>
                <a:spLocks noChangeArrowheads="1"/>
              </p:cNvSpPr>
              <p:nvPr/>
            </p:nvSpPr>
            <p:spPr bwMode="auto">
              <a:xfrm>
                <a:off x="1614" y="280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4" name="Oval 26"/>
              <p:cNvSpPr>
                <a:spLocks noChangeArrowheads="1"/>
              </p:cNvSpPr>
              <p:nvPr/>
            </p:nvSpPr>
            <p:spPr bwMode="auto">
              <a:xfrm>
                <a:off x="1640" y="2790"/>
                <a:ext cx="44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5" name="Oval 27"/>
              <p:cNvSpPr>
                <a:spLocks noChangeArrowheads="1"/>
              </p:cNvSpPr>
              <p:nvPr/>
            </p:nvSpPr>
            <p:spPr bwMode="auto">
              <a:xfrm>
                <a:off x="1671" y="265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6" name="Oval 28"/>
              <p:cNvSpPr>
                <a:spLocks noChangeArrowheads="1"/>
              </p:cNvSpPr>
              <p:nvPr/>
            </p:nvSpPr>
            <p:spPr bwMode="auto">
              <a:xfrm>
                <a:off x="1716" y="277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7" name="Oval 29"/>
              <p:cNvSpPr>
                <a:spLocks noChangeArrowheads="1"/>
              </p:cNvSpPr>
              <p:nvPr/>
            </p:nvSpPr>
            <p:spPr bwMode="auto">
              <a:xfrm>
                <a:off x="1725" y="2478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8" name="Oval 30"/>
              <p:cNvSpPr>
                <a:spLocks noChangeArrowheads="1"/>
              </p:cNvSpPr>
              <p:nvPr/>
            </p:nvSpPr>
            <p:spPr bwMode="auto">
              <a:xfrm>
                <a:off x="1732" y="2982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799" name="Oval 31"/>
              <p:cNvSpPr>
                <a:spLocks noChangeArrowheads="1"/>
              </p:cNvSpPr>
              <p:nvPr/>
            </p:nvSpPr>
            <p:spPr bwMode="auto">
              <a:xfrm>
                <a:off x="1766" y="233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0" name="Oval 32"/>
              <p:cNvSpPr>
                <a:spLocks noChangeArrowheads="1"/>
              </p:cNvSpPr>
              <p:nvPr/>
            </p:nvSpPr>
            <p:spPr bwMode="auto">
              <a:xfrm>
                <a:off x="1766" y="2686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1" name="Oval 33"/>
              <p:cNvSpPr>
                <a:spLocks noChangeArrowheads="1"/>
              </p:cNvSpPr>
              <p:nvPr/>
            </p:nvSpPr>
            <p:spPr bwMode="auto">
              <a:xfrm>
                <a:off x="1773" y="2631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2" name="Oval 34"/>
              <p:cNvSpPr>
                <a:spLocks noChangeArrowheads="1"/>
              </p:cNvSpPr>
              <p:nvPr/>
            </p:nvSpPr>
            <p:spPr bwMode="auto">
              <a:xfrm>
                <a:off x="1790" y="264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3" name="Oval 35"/>
              <p:cNvSpPr>
                <a:spLocks noChangeArrowheads="1"/>
              </p:cNvSpPr>
              <p:nvPr/>
            </p:nvSpPr>
            <p:spPr bwMode="auto">
              <a:xfrm>
                <a:off x="1797" y="270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4" name="Oval 36"/>
              <p:cNvSpPr>
                <a:spLocks noChangeArrowheads="1"/>
              </p:cNvSpPr>
              <p:nvPr/>
            </p:nvSpPr>
            <p:spPr bwMode="auto">
              <a:xfrm>
                <a:off x="1807" y="2347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5" name="Oval 37"/>
              <p:cNvSpPr>
                <a:spLocks noChangeArrowheads="1"/>
              </p:cNvSpPr>
              <p:nvPr/>
            </p:nvSpPr>
            <p:spPr bwMode="auto">
              <a:xfrm>
                <a:off x="1825" y="2628"/>
                <a:ext cx="46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6" name="Oval 38"/>
              <p:cNvSpPr>
                <a:spLocks noChangeArrowheads="1"/>
              </p:cNvSpPr>
              <p:nvPr/>
            </p:nvSpPr>
            <p:spPr bwMode="auto">
              <a:xfrm>
                <a:off x="1836" y="2912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7" name="Oval 39"/>
              <p:cNvSpPr>
                <a:spLocks noChangeArrowheads="1"/>
              </p:cNvSpPr>
              <p:nvPr/>
            </p:nvSpPr>
            <p:spPr bwMode="auto">
              <a:xfrm>
                <a:off x="1838" y="260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8" name="Oval 40"/>
              <p:cNvSpPr>
                <a:spLocks noChangeArrowheads="1"/>
              </p:cNvSpPr>
              <p:nvPr/>
            </p:nvSpPr>
            <p:spPr bwMode="auto">
              <a:xfrm>
                <a:off x="1870" y="241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09" name="Oval 41"/>
              <p:cNvSpPr>
                <a:spLocks noChangeArrowheads="1"/>
              </p:cNvSpPr>
              <p:nvPr/>
            </p:nvSpPr>
            <p:spPr bwMode="auto">
              <a:xfrm>
                <a:off x="1889" y="2344"/>
                <a:ext cx="45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0" name="Oval 42"/>
              <p:cNvSpPr>
                <a:spLocks noChangeArrowheads="1"/>
              </p:cNvSpPr>
              <p:nvPr/>
            </p:nvSpPr>
            <p:spPr bwMode="auto">
              <a:xfrm>
                <a:off x="1892" y="2567"/>
                <a:ext cx="45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1" name="Oval 43"/>
              <p:cNvSpPr>
                <a:spLocks noChangeArrowheads="1"/>
              </p:cNvSpPr>
              <p:nvPr/>
            </p:nvSpPr>
            <p:spPr bwMode="auto">
              <a:xfrm>
                <a:off x="1898" y="247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2" name="Oval 44"/>
              <p:cNvSpPr>
                <a:spLocks noChangeArrowheads="1"/>
              </p:cNvSpPr>
              <p:nvPr/>
            </p:nvSpPr>
            <p:spPr bwMode="auto">
              <a:xfrm>
                <a:off x="1912" y="2364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3" name="Oval 45"/>
              <p:cNvSpPr>
                <a:spLocks noChangeArrowheads="1"/>
              </p:cNvSpPr>
              <p:nvPr/>
            </p:nvSpPr>
            <p:spPr bwMode="auto">
              <a:xfrm>
                <a:off x="1916" y="2431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4" name="Oval 46"/>
              <p:cNvSpPr>
                <a:spLocks noChangeArrowheads="1"/>
              </p:cNvSpPr>
              <p:nvPr/>
            </p:nvSpPr>
            <p:spPr bwMode="auto">
              <a:xfrm>
                <a:off x="1918" y="2418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5" name="Oval 47"/>
              <p:cNvSpPr>
                <a:spLocks noChangeArrowheads="1"/>
              </p:cNvSpPr>
              <p:nvPr/>
            </p:nvSpPr>
            <p:spPr bwMode="auto">
              <a:xfrm>
                <a:off x="1924" y="242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6" name="Oval 48"/>
              <p:cNvSpPr>
                <a:spLocks noChangeArrowheads="1"/>
              </p:cNvSpPr>
              <p:nvPr/>
            </p:nvSpPr>
            <p:spPr bwMode="auto">
              <a:xfrm>
                <a:off x="1927" y="2822"/>
                <a:ext cx="45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7" name="Oval 49"/>
              <p:cNvSpPr>
                <a:spLocks noChangeArrowheads="1"/>
              </p:cNvSpPr>
              <p:nvPr/>
            </p:nvSpPr>
            <p:spPr bwMode="auto">
              <a:xfrm>
                <a:off x="1934" y="248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8" name="Oval 50"/>
              <p:cNvSpPr>
                <a:spLocks noChangeArrowheads="1"/>
              </p:cNvSpPr>
              <p:nvPr/>
            </p:nvSpPr>
            <p:spPr bwMode="auto">
              <a:xfrm>
                <a:off x="1935" y="2361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19" name="Oval 51"/>
              <p:cNvSpPr>
                <a:spLocks noChangeArrowheads="1"/>
              </p:cNvSpPr>
              <p:nvPr/>
            </p:nvSpPr>
            <p:spPr bwMode="auto">
              <a:xfrm>
                <a:off x="1940" y="2471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0" name="Oval 52"/>
              <p:cNvSpPr>
                <a:spLocks noChangeArrowheads="1"/>
              </p:cNvSpPr>
              <p:nvPr/>
            </p:nvSpPr>
            <p:spPr bwMode="auto">
              <a:xfrm>
                <a:off x="1946" y="259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1" name="Oval 53"/>
              <p:cNvSpPr>
                <a:spLocks noChangeArrowheads="1"/>
              </p:cNvSpPr>
              <p:nvPr/>
            </p:nvSpPr>
            <p:spPr bwMode="auto">
              <a:xfrm>
                <a:off x="1959" y="2697"/>
                <a:ext cx="45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2" name="Oval 54"/>
              <p:cNvSpPr>
                <a:spLocks noChangeArrowheads="1"/>
              </p:cNvSpPr>
              <p:nvPr/>
            </p:nvSpPr>
            <p:spPr bwMode="auto">
              <a:xfrm>
                <a:off x="1964" y="2502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3" name="Oval 55"/>
              <p:cNvSpPr>
                <a:spLocks noChangeArrowheads="1"/>
              </p:cNvSpPr>
              <p:nvPr/>
            </p:nvSpPr>
            <p:spPr bwMode="auto">
              <a:xfrm>
                <a:off x="1964" y="2324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4" name="Oval 56"/>
              <p:cNvSpPr>
                <a:spLocks noChangeArrowheads="1"/>
              </p:cNvSpPr>
              <p:nvPr/>
            </p:nvSpPr>
            <p:spPr bwMode="auto">
              <a:xfrm>
                <a:off x="1966" y="246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5" name="Oval 57"/>
              <p:cNvSpPr>
                <a:spLocks noChangeArrowheads="1"/>
              </p:cNvSpPr>
              <p:nvPr/>
            </p:nvSpPr>
            <p:spPr bwMode="auto">
              <a:xfrm>
                <a:off x="1969" y="2370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6" name="Oval 58"/>
              <p:cNvSpPr>
                <a:spLocks noChangeArrowheads="1"/>
              </p:cNvSpPr>
              <p:nvPr/>
            </p:nvSpPr>
            <p:spPr bwMode="auto">
              <a:xfrm>
                <a:off x="1972" y="254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7" name="Oval 59"/>
              <p:cNvSpPr>
                <a:spLocks noChangeArrowheads="1"/>
              </p:cNvSpPr>
              <p:nvPr/>
            </p:nvSpPr>
            <p:spPr bwMode="auto">
              <a:xfrm>
                <a:off x="1972" y="252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8" name="Oval 60"/>
              <p:cNvSpPr>
                <a:spLocks noChangeArrowheads="1"/>
              </p:cNvSpPr>
              <p:nvPr/>
            </p:nvSpPr>
            <p:spPr bwMode="auto">
              <a:xfrm>
                <a:off x="1972" y="216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29" name="Oval 61"/>
              <p:cNvSpPr>
                <a:spLocks noChangeArrowheads="1"/>
              </p:cNvSpPr>
              <p:nvPr/>
            </p:nvSpPr>
            <p:spPr bwMode="auto">
              <a:xfrm>
                <a:off x="1973" y="239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0" name="Oval 62"/>
              <p:cNvSpPr>
                <a:spLocks noChangeArrowheads="1"/>
              </p:cNvSpPr>
              <p:nvPr/>
            </p:nvSpPr>
            <p:spPr bwMode="auto">
              <a:xfrm>
                <a:off x="1987" y="2565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1" name="Oval 63"/>
              <p:cNvSpPr>
                <a:spLocks noChangeArrowheads="1"/>
              </p:cNvSpPr>
              <p:nvPr/>
            </p:nvSpPr>
            <p:spPr bwMode="auto">
              <a:xfrm>
                <a:off x="1992" y="232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2" name="Oval 64"/>
              <p:cNvSpPr>
                <a:spLocks noChangeArrowheads="1"/>
              </p:cNvSpPr>
              <p:nvPr/>
            </p:nvSpPr>
            <p:spPr bwMode="auto">
              <a:xfrm>
                <a:off x="1993" y="232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3" name="Oval 65"/>
              <p:cNvSpPr>
                <a:spLocks noChangeArrowheads="1"/>
              </p:cNvSpPr>
              <p:nvPr/>
            </p:nvSpPr>
            <p:spPr bwMode="auto">
              <a:xfrm>
                <a:off x="1996" y="2223"/>
                <a:ext cx="46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4" name="Oval 66"/>
              <p:cNvSpPr>
                <a:spLocks noChangeArrowheads="1"/>
              </p:cNvSpPr>
              <p:nvPr/>
            </p:nvSpPr>
            <p:spPr bwMode="auto">
              <a:xfrm>
                <a:off x="2015" y="2377"/>
                <a:ext cx="44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5" name="Oval 67"/>
              <p:cNvSpPr>
                <a:spLocks noChangeArrowheads="1"/>
              </p:cNvSpPr>
              <p:nvPr/>
            </p:nvSpPr>
            <p:spPr bwMode="auto">
              <a:xfrm>
                <a:off x="2023" y="2446"/>
                <a:ext cx="46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6" name="Oval 68"/>
              <p:cNvSpPr>
                <a:spLocks noChangeArrowheads="1"/>
              </p:cNvSpPr>
              <p:nvPr/>
            </p:nvSpPr>
            <p:spPr bwMode="auto">
              <a:xfrm>
                <a:off x="2038" y="2268"/>
                <a:ext cx="44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7" name="Oval 69"/>
              <p:cNvSpPr>
                <a:spLocks noChangeArrowheads="1"/>
              </p:cNvSpPr>
              <p:nvPr/>
            </p:nvSpPr>
            <p:spPr bwMode="auto">
              <a:xfrm>
                <a:off x="2049" y="236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8" name="Oval 70"/>
              <p:cNvSpPr>
                <a:spLocks noChangeArrowheads="1"/>
              </p:cNvSpPr>
              <p:nvPr/>
            </p:nvSpPr>
            <p:spPr bwMode="auto">
              <a:xfrm>
                <a:off x="2095" y="229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39" name="Oval 71"/>
              <p:cNvSpPr>
                <a:spLocks noChangeArrowheads="1"/>
              </p:cNvSpPr>
              <p:nvPr/>
            </p:nvSpPr>
            <p:spPr bwMode="auto">
              <a:xfrm>
                <a:off x="2102" y="225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0" name="Oval 72"/>
              <p:cNvSpPr>
                <a:spLocks noChangeArrowheads="1"/>
              </p:cNvSpPr>
              <p:nvPr/>
            </p:nvSpPr>
            <p:spPr bwMode="auto">
              <a:xfrm>
                <a:off x="2107" y="2240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1" name="Oval 73"/>
              <p:cNvSpPr>
                <a:spLocks noChangeArrowheads="1"/>
              </p:cNvSpPr>
              <p:nvPr/>
            </p:nvSpPr>
            <p:spPr bwMode="auto">
              <a:xfrm>
                <a:off x="2112" y="2395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2" name="Oval 74"/>
              <p:cNvSpPr>
                <a:spLocks noChangeArrowheads="1"/>
              </p:cNvSpPr>
              <p:nvPr/>
            </p:nvSpPr>
            <p:spPr bwMode="auto">
              <a:xfrm>
                <a:off x="2126" y="2308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3" name="Oval 75"/>
              <p:cNvSpPr>
                <a:spLocks noChangeArrowheads="1"/>
              </p:cNvSpPr>
              <p:nvPr/>
            </p:nvSpPr>
            <p:spPr bwMode="auto">
              <a:xfrm>
                <a:off x="2160" y="243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4" name="Oval 76"/>
              <p:cNvSpPr>
                <a:spLocks noChangeArrowheads="1"/>
              </p:cNvSpPr>
              <p:nvPr/>
            </p:nvSpPr>
            <p:spPr bwMode="auto">
              <a:xfrm>
                <a:off x="2162" y="2541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5" name="Oval 77"/>
              <p:cNvSpPr>
                <a:spLocks noChangeArrowheads="1"/>
              </p:cNvSpPr>
              <p:nvPr/>
            </p:nvSpPr>
            <p:spPr bwMode="auto">
              <a:xfrm>
                <a:off x="2171" y="2553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6" name="Oval 78"/>
              <p:cNvSpPr>
                <a:spLocks noChangeArrowheads="1"/>
              </p:cNvSpPr>
              <p:nvPr/>
            </p:nvSpPr>
            <p:spPr bwMode="auto">
              <a:xfrm>
                <a:off x="2192" y="226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7" name="Oval 79"/>
              <p:cNvSpPr>
                <a:spLocks noChangeArrowheads="1"/>
              </p:cNvSpPr>
              <p:nvPr/>
            </p:nvSpPr>
            <p:spPr bwMode="auto">
              <a:xfrm>
                <a:off x="2219" y="2451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8" name="Oval 80"/>
              <p:cNvSpPr>
                <a:spLocks noChangeArrowheads="1"/>
              </p:cNvSpPr>
              <p:nvPr/>
            </p:nvSpPr>
            <p:spPr bwMode="auto">
              <a:xfrm>
                <a:off x="2224" y="2306"/>
                <a:ext cx="46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49" name="Oval 81"/>
              <p:cNvSpPr>
                <a:spLocks noChangeArrowheads="1"/>
              </p:cNvSpPr>
              <p:nvPr/>
            </p:nvSpPr>
            <p:spPr bwMode="auto">
              <a:xfrm>
                <a:off x="2235" y="2299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0" name="Oval 82"/>
              <p:cNvSpPr>
                <a:spLocks noChangeArrowheads="1"/>
              </p:cNvSpPr>
              <p:nvPr/>
            </p:nvSpPr>
            <p:spPr bwMode="auto">
              <a:xfrm>
                <a:off x="2247" y="227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1" name="Oval 83"/>
              <p:cNvSpPr>
                <a:spLocks noChangeArrowheads="1"/>
              </p:cNvSpPr>
              <p:nvPr/>
            </p:nvSpPr>
            <p:spPr bwMode="auto">
              <a:xfrm>
                <a:off x="2313" y="222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2" name="Oval 84"/>
              <p:cNvSpPr>
                <a:spLocks noChangeArrowheads="1"/>
              </p:cNvSpPr>
              <p:nvPr/>
            </p:nvSpPr>
            <p:spPr bwMode="auto">
              <a:xfrm>
                <a:off x="2353" y="2344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3" name="Oval 85"/>
              <p:cNvSpPr>
                <a:spLocks noChangeArrowheads="1"/>
              </p:cNvSpPr>
              <p:nvPr/>
            </p:nvSpPr>
            <p:spPr bwMode="auto">
              <a:xfrm>
                <a:off x="2369" y="2478"/>
                <a:ext cx="46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4" name="Oval 86"/>
              <p:cNvSpPr>
                <a:spLocks noChangeArrowheads="1"/>
              </p:cNvSpPr>
              <p:nvPr/>
            </p:nvSpPr>
            <p:spPr bwMode="auto">
              <a:xfrm>
                <a:off x="2517" y="2089"/>
                <a:ext cx="45" cy="44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5" name="Oval 87"/>
              <p:cNvSpPr>
                <a:spLocks noChangeArrowheads="1"/>
              </p:cNvSpPr>
              <p:nvPr/>
            </p:nvSpPr>
            <p:spPr bwMode="auto">
              <a:xfrm>
                <a:off x="2525" y="2363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6" name="Oval 88"/>
              <p:cNvSpPr>
                <a:spLocks noChangeArrowheads="1"/>
              </p:cNvSpPr>
              <p:nvPr/>
            </p:nvSpPr>
            <p:spPr bwMode="auto">
              <a:xfrm>
                <a:off x="2853" y="2439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7" name="Oval 89"/>
              <p:cNvSpPr>
                <a:spLocks noChangeArrowheads="1"/>
              </p:cNvSpPr>
              <p:nvPr/>
            </p:nvSpPr>
            <p:spPr bwMode="auto">
              <a:xfrm>
                <a:off x="3011" y="2354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58" name="Rectangle 90"/>
              <p:cNvSpPr>
                <a:spLocks noChangeArrowheads="1"/>
              </p:cNvSpPr>
              <p:nvPr/>
            </p:nvSpPr>
            <p:spPr bwMode="auto">
              <a:xfrm>
                <a:off x="1112" y="933"/>
                <a:ext cx="1599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700">
                    <a:solidFill>
                      <a:srgbClr val="000000"/>
                    </a:solidFill>
                  </a:rPr>
                  <a:t>Tolerance Ellipses (95%)</a:t>
                </a:r>
                <a:endParaRPr lang="en-US" sz="1800"/>
              </a:p>
            </p:txBody>
          </p:sp>
          <p:sp>
            <p:nvSpPr>
              <p:cNvPr id="800859" name="Rectangle 91"/>
              <p:cNvSpPr>
                <a:spLocks noChangeArrowheads="1"/>
              </p:cNvSpPr>
              <p:nvPr/>
            </p:nvSpPr>
            <p:spPr bwMode="auto">
              <a:xfrm>
                <a:off x="1610" y="4022"/>
                <a:ext cx="51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USHYHinDM</a:t>
                </a:r>
                <a:endParaRPr lang="en-US" sz="1800" b="0"/>
              </a:p>
            </p:txBody>
          </p:sp>
          <p:sp>
            <p:nvSpPr>
              <p:cNvPr id="800860" name="Rectangle 92"/>
              <p:cNvSpPr>
                <a:spLocks noChangeArrowheads="1"/>
              </p:cNvSpPr>
              <p:nvPr/>
            </p:nvSpPr>
            <p:spPr bwMode="auto">
              <a:xfrm rot="16200000">
                <a:off x="201" y="2438"/>
                <a:ext cx="2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Pfand</a:t>
                </a:r>
                <a:endParaRPr lang="en-US" sz="1800" b="0"/>
              </a:p>
            </p:txBody>
          </p:sp>
          <p:sp>
            <p:nvSpPr>
              <p:cNvPr id="800861" name="Line 93"/>
              <p:cNvSpPr>
                <a:spLocks noChangeShapeType="1"/>
              </p:cNvSpPr>
              <p:nvPr/>
            </p:nvSpPr>
            <p:spPr bwMode="auto">
              <a:xfrm>
                <a:off x="1039" y="3740"/>
                <a:ext cx="1" cy="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62" name="Line 94"/>
              <p:cNvSpPr>
                <a:spLocks noChangeShapeType="1"/>
              </p:cNvSpPr>
              <p:nvPr/>
            </p:nvSpPr>
            <p:spPr bwMode="auto">
              <a:xfrm>
                <a:off x="1461" y="3740"/>
                <a:ext cx="1" cy="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63" name="Line 95"/>
              <p:cNvSpPr>
                <a:spLocks noChangeShapeType="1"/>
              </p:cNvSpPr>
              <p:nvPr/>
            </p:nvSpPr>
            <p:spPr bwMode="auto">
              <a:xfrm>
                <a:off x="1881" y="3740"/>
                <a:ext cx="1" cy="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64" name="Line 96"/>
              <p:cNvSpPr>
                <a:spLocks noChangeShapeType="1"/>
              </p:cNvSpPr>
              <p:nvPr/>
            </p:nvSpPr>
            <p:spPr bwMode="auto">
              <a:xfrm>
                <a:off x="2301" y="3740"/>
                <a:ext cx="1" cy="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65" name="Line 97"/>
              <p:cNvSpPr>
                <a:spLocks noChangeShapeType="1"/>
              </p:cNvSpPr>
              <p:nvPr/>
            </p:nvSpPr>
            <p:spPr bwMode="auto">
              <a:xfrm>
                <a:off x="2721" y="3740"/>
                <a:ext cx="1" cy="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66" name="Line 98"/>
              <p:cNvSpPr>
                <a:spLocks noChangeShapeType="1"/>
              </p:cNvSpPr>
              <p:nvPr/>
            </p:nvSpPr>
            <p:spPr bwMode="auto">
              <a:xfrm>
                <a:off x="1039" y="3740"/>
                <a:ext cx="1682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67" name="Rectangle 99"/>
              <p:cNvSpPr>
                <a:spLocks noChangeArrowheads="1"/>
              </p:cNvSpPr>
              <p:nvPr/>
            </p:nvSpPr>
            <p:spPr bwMode="auto">
              <a:xfrm>
                <a:off x="936" y="3841"/>
                <a:ext cx="20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-0.04</a:t>
                </a:r>
                <a:endParaRPr lang="en-US" sz="1800" b="0"/>
              </a:p>
            </p:txBody>
          </p:sp>
          <p:sp>
            <p:nvSpPr>
              <p:cNvPr id="800868" name="Rectangle 100"/>
              <p:cNvSpPr>
                <a:spLocks noChangeArrowheads="1"/>
              </p:cNvSpPr>
              <p:nvPr/>
            </p:nvSpPr>
            <p:spPr bwMode="auto">
              <a:xfrm>
                <a:off x="1357" y="3841"/>
                <a:ext cx="20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-0.02</a:t>
                </a:r>
                <a:endParaRPr lang="en-US" sz="1800" b="0"/>
              </a:p>
            </p:txBody>
          </p:sp>
          <p:sp>
            <p:nvSpPr>
              <p:cNvPr id="800869" name="Rectangle 101"/>
              <p:cNvSpPr>
                <a:spLocks noChangeArrowheads="1"/>
              </p:cNvSpPr>
              <p:nvPr/>
            </p:nvSpPr>
            <p:spPr bwMode="auto">
              <a:xfrm>
                <a:off x="1818" y="3841"/>
                <a:ext cx="1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</a:t>
                </a:r>
                <a:endParaRPr lang="en-US" sz="1800" b="0"/>
              </a:p>
            </p:txBody>
          </p:sp>
          <p:sp>
            <p:nvSpPr>
              <p:cNvPr id="800870" name="Rectangle 102"/>
              <p:cNvSpPr>
                <a:spLocks noChangeArrowheads="1"/>
              </p:cNvSpPr>
              <p:nvPr/>
            </p:nvSpPr>
            <p:spPr bwMode="auto">
              <a:xfrm>
                <a:off x="2213" y="3841"/>
                <a:ext cx="1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0.02</a:t>
                </a:r>
                <a:endParaRPr lang="en-US" sz="1800" b="0"/>
              </a:p>
            </p:txBody>
          </p:sp>
          <p:sp>
            <p:nvSpPr>
              <p:cNvPr id="800871" name="Rectangle 103"/>
              <p:cNvSpPr>
                <a:spLocks noChangeArrowheads="1"/>
              </p:cNvSpPr>
              <p:nvPr/>
            </p:nvSpPr>
            <p:spPr bwMode="auto">
              <a:xfrm>
                <a:off x="2633" y="3841"/>
                <a:ext cx="1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0.04</a:t>
                </a:r>
                <a:endParaRPr lang="en-US" sz="1800" b="0"/>
              </a:p>
            </p:txBody>
          </p:sp>
          <p:sp>
            <p:nvSpPr>
              <p:cNvPr id="800872" name="Line 104"/>
              <p:cNvSpPr>
                <a:spLocks noChangeShapeType="1"/>
              </p:cNvSpPr>
              <p:nvPr/>
            </p:nvSpPr>
            <p:spPr bwMode="auto">
              <a:xfrm flipH="1">
                <a:off x="571" y="3396"/>
                <a:ext cx="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3" name="Line 105"/>
              <p:cNvSpPr>
                <a:spLocks noChangeShapeType="1"/>
              </p:cNvSpPr>
              <p:nvPr/>
            </p:nvSpPr>
            <p:spPr bwMode="auto">
              <a:xfrm flipH="1">
                <a:off x="571" y="2975"/>
                <a:ext cx="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4" name="Line 106"/>
              <p:cNvSpPr>
                <a:spLocks noChangeShapeType="1"/>
              </p:cNvSpPr>
              <p:nvPr/>
            </p:nvSpPr>
            <p:spPr bwMode="auto">
              <a:xfrm flipH="1">
                <a:off x="571" y="2554"/>
                <a:ext cx="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5" name="Line 107"/>
              <p:cNvSpPr>
                <a:spLocks noChangeShapeType="1"/>
              </p:cNvSpPr>
              <p:nvPr/>
            </p:nvSpPr>
            <p:spPr bwMode="auto">
              <a:xfrm flipH="1">
                <a:off x="571" y="2134"/>
                <a:ext cx="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6" name="Line 108"/>
              <p:cNvSpPr>
                <a:spLocks noChangeShapeType="1"/>
              </p:cNvSpPr>
              <p:nvPr/>
            </p:nvSpPr>
            <p:spPr bwMode="auto">
              <a:xfrm flipH="1">
                <a:off x="571" y="1714"/>
                <a:ext cx="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7" name="Line 109"/>
              <p:cNvSpPr>
                <a:spLocks noChangeShapeType="1"/>
              </p:cNvSpPr>
              <p:nvPr/>
            </p:nvSpPr>
            <p:spPr bwMode="auto">
              <a:xfrm flipH="1">
                <a:off x="571" y="1293"/>
                <a:ext cx="50" cy="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8" name="Line 110"/>
              <p:cNvSpPr>
                <a:spLocks noChangeShapeType="1"/>
              </p:cNvSpPr>
              <p:nvPr/>
            </p:nvSpPr>
            <p:spPr bwMode="auto">
              <a:xfrm flipV="1">
                <a:off x="621" y="1293"/>
                <a:ext cx="1" cy="210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79" name="Rectangle 111"/>
              <p:cNvSpPr>
                <a:spLocks noChangeArrowheads="1"/>
              </p:cNvSpPr>
              <p:nvPr/>
            </p:nvSpPr>
            <p:spPr bwMode="auto">
              <a:xfrm rot="16200000">
                <a:off x="397" y="3345"/>
                <a:ext cx="20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-0.04</a:t>
                </a:r>
                <a:endParaRPr lang="en-US" sz="1800" b="0"/>
              </a:p>
            </p:txBody>
          </p:sp>
          <p:sp>
            <p:nvSpPr>
              <p:cNvPr id="800880" name="Rectangle 112"/>
              <p:cNvSpPr>
                <a:spLocks noChangeArrowheads="1"/>
              </p:cNvSpPr>
              <p:nvPr/>
            </p:nvSpPr>
            <p:spPr bwMode="auto">
              <a:xfrm rot="16200000">
                <a:off x="397" y="2924"/>
                <a:ext cx="20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-0.02</a:t>
                </a:r>
                <a:endParaRPr lang="en-US" sz="1800" b="0"/>
              </a:p>
            </p:txBody>
          </p:sp>
          <p:sp>
            <p:nvSpPr>
              <p:cNvPr id="800881" name="Rectangle 113"/>
              <p:cNvSpPr>
                <a:spLocks noChangeArrowheads="1"/>
              </p:cNvSpPr>
              <p:nvPr/>
            </p:nvSpPr>
            <p:spPr bwMode="auto">
              <a:xfrm rot="16200000">
                <a:off x="436" y="2503"/>
                <a:ext cx="1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</a:t>
                </a:r>
                <a:endParaRPr lang="en-US" sz="1800" b="0"/>
              </a:p>
            </p:txBody>
          </p:sp>
          <p:sp>
            <p:nvSpPr>
              <p:cNvPr id="800882" name="Rectangle 114"/>
              <p:cNvSpPr>
                <a:spLocks noChangeArrowheads="1"/>
              </p:cNvSpPr>
              <p:nvPr/>
            </p:nvSpPr>
            <p:spPr bwMode="auto">
              <a:xfrm rot="16200000">
                <a:off x="411" y="2084"/>
                <a:ext cx="1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0.02</a:t>
                </a:r>
                <a:endParaRPr lang="en-US" sz="1800" b="0"/>
              </a:p>
            </p:txBody>
          </p:sp>
          <p:sp>
            <p:nvSpPr>
              <p:cNvPr id="800883" name="Rectangle 115"/>
              <p:cNvSpPr>
                <a:spLocks noChangeArrowheads="1"/>
              </p:cNvSpPr>
              <p:nvPr/>
            </p:nvSpPr>
            <p:spPr bwMode="auto">
              <a:xfrm rot="16200000">
                <a:off x="411" y="1664"/>
                <a:ext cx="1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0.04</a:t>
                </a:r>
                <a:endParaRPr lang="en-US" sz="1800" b="0"/>
              </a:p>
            </p:txBody>
          </p:sp>
          <p:sp>
            <p:nvSpPr>
              <p:cNvPr id="800884" name="Rectangle 116"/>
              <p:cNvSpPr>
                <a:spLocks noChangeArrowheads="1"/>
              </p:cNvSpPr>
              <p:nvPr/>
            </p:nvSpPr>
            <p:spPr bwMode="auto">
              <a:xfrm rot="16200000">
                <a:off x="411" y="1242"/>
                <a:ext cx="17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0">
                    <a:solidFill>
                      <a:srgbClr val="000000"/>
                    </a:solidFill>
                  </a:rPr>
                  <a:t>0.06</a:t>
                </a:r>
                <a:endParaRPr lang="en-US" sz="1800" b="0"/>
              </a:p>
            </p:txBody>
          </p:sp>
          <p:sp>
            <p:nvSpPr>
              <p:cNvPr id="800885" name="Rectangle 117"/>
              <p:cNvSpPr>
                <a:spLocks noChangeArrowheads="1"/>
              </p:cNvSpPr>
              <p:nvPr/>
            </p:nvSpPr>
            <p:spPr bwMode="auto">
              <a:xfrm>
                <a:off x="623" y="1239"/>
                <a:ext cx="2500" cy="2499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86" name="Freeform 118"/>
              <p:cNvSpPr>
                <a:spLocks/>
              </p:cNvSpPr>
              <p:nvPr/>
            </p:nvSpPr>
            <p:spPr bwMode="auto">
              <a:xfrm>
                <a:off x="1375" y="1973"/>
                <a:ext cx="1185" cy="1006"/>
              </a:xfrm>
              <a:custGeom>
                <a:avLst/>
                <a:gdLst>
                  <a:gd name="T0" fmla="*/ 150 w 2371"/>
                  <a:gd name="T1" fmla="*/ 1954 h 2013"/>
                  <a:gd name="T2" fmla="*/ 67 w 2371"/>
                  <a:gd name="T3" fmla="*/ 1881 h 2013"/>
                  <a:gd name="T4" fmla="*/ 26 w 2371"/>
                  <a:gd name="T5" fmla="*/ 1810 h 2013"/>
                  <a:gd name="T6" fmla="*/ 7 w 2371"/>
                  <a:gd name="T7" fmla="*/ 1741 h 2013"/>
                  <a:gd name="T8" fmla="*/ 0 w 2371"/>
                  <a:gd name="T9" fmla="*/ 1670 h 2013"/>
                  <a:gd name="T10" fmla="*/ 5 w 2371"/>
                  <a:gd name="T11" fmla="*/ 1601 h 2013"/>
                  <a:gd name="T12" fmla="*/ 17 w 2371"/>
                  <a:gd name="T13" fmla="*/ 1530 h 2013"/>
                  <a:gd name="T14" fmla="*/ 38 w 2371"/>
                  <a:gd name="T15" fmla="*/ 1460 h 2013"/>
                  <a:gd name="T16" fmla="*/ 62 w 2371"/>
                  <a:gd name="T17" fmla="*/ 1389 h 2013"/>
                  <a:gd name="T18" fmla="*/ 93 w 2371"/>
                  <a:gd name="T19" fmla="*/ 1319 h 2013"/>
                  <a:gd name="T20" fmla="*/ 131 w 2371"/>
                  <a:gd name="T21" fmla="*/ 1249 h 2013"/>
                  <a:gd name="T22" fmla="*/ 173 w 2371"/>
                  <a:gd name="T23" fmla="*/ 1179 h 2013"/>
                  <a:gd name="T24" fmla="*/ 218 w 2371"/>
                  <a:gd name="T25" fmla="*/ 1107 h 2013"/>
                  <a:gd name="T26" fmla="*/ 268 w 2371"/>
                  <a:gd name="T27" fmla="*/ 1038 h 2013"/>
                  <a:gd name="T28" fmla="*/ 323 w 2371"/>
                  <a:gd name="T29" fmla="*/ 967 h 2013"/>
                  <a:gd name="T30" fmla="*/ 380 w 2371"/>
                  <a:gd name="T31" fmla="*/ 898 h 2013"/>
                  <a:gd name="T32" fmla="*/ 444 w 2371"/>
                  <a:gd name="T33" fmla="*/ 827 h 2013"/>
                  <a:gd name="T34" fmla="*/ 514 w 2371"/>
                  <a:gd name="T35" fmla="*/ 754 h 2013"/>
                  <a:gd name="T36" fmla="*/ 586 w 2371"/>
                  <a:gd name="T37" fmla="*/ 685 h 2013"/>
                  <a:gd name="T38" fmla="*/ 664 w 2371"/>
                  <a:gd name="T39" fmla="*/ 614 h 2013"/>
                  <a:gd name="T40" fmla="*/ 749 w 2371"/>
                  <a:gd name="T41" fmla="*/ 545 h 2013"/>
                  <a:gd name="T42" fmla="*/ 839 w 2371"/>
                  <a:gd name="T43" fmla="*/ 474 h 2013"/>
                  <a:gd name="T44" fmla="*/ 935 w 2371"/>
                  <a:gd name="T45" fmla="*/ 403 h 2013"/>
                  <a:gd name="T46" fmla="*/ 1041 w 2371"/>
                  <a:gd name="T47" fmla="*/ 332 h 2013"/>
                  <a:gd name="T48" fmla="*/ 1159 w 2371"/>
                  <a:gd name="T49" fmla="*/ 263 h 2013"/>
                  <a:gd name="T50" fmla="*/ 1290 w 2371"/>
                  <a:gd name="T51" fmla="*/ 192 h 2013"/>
                  <a:gd name="T52" fmla="*/ 1444 w 2371"/>
                  <a:gd name="T53" fmla="*/ 123 h 2013"/>
                  <a:gd name="T54" fmla="*/ 1646 w 2371"/>
                  <a:gd name="T55" fmla="*/ 51 h 2013"/>
                  <a:gd name="T56" fmla="*/ 2082 w 2371"/>
                  <a:gd name="T57" fmla="*/ 11 h 2013"/>
                  <a:gd name="T58" fmla="*/ 2253 w 2371"/>
                  <a:gd name="T59" fmla="*/ 82 h 2013"/>
                  <a:gd name="T60" fmla="*/ 2317 w 2371"/>
                  <a:gd name="T61" fmla="*/ 151 h 2013"/>
                  <a:gd name="T62" fmla="*/ 2353 w 2371"/>
                  <a:gd name="T63" fmla="*/ 223 h 2013"/>
                  <a:gd name="T64" fmla="*/ 2367 w 2371"/>
                  <a:gd name="T65" fmla="*/ 293 h 2013"/>
                  <a:gd name="T66" fmla="*/ 2371 w 2371"/>
                  <a:gd name="T67" fmla="*/ 363 h 2013"/>
                  <a:gd name="T68" fmla="*/ 2364 w 2371"/>
                  <a:gd name="T69" fmla="*/ 433 h 2013"/>
                  <a:gd name="T70" fmla="*/ 2350 w 2371"/>
                  <a:gd name="T71" fmla="*/ 504 h 2013"/>
                  <a:gd name="T72" fmla="*/ 2328 w 2371"/>
                  <a:gd name="T73" fmla="*/ 576 h 2013"/>
                  <a:gd name="T74" fmla="*/ 2302 w 2371"/>
                  <a:gd name="T75" fmla="*/ 645 h 2013"/>
                  <a:gd name="T76" fmla="*/ 2269 w 2371"/>
                  <a:gd name="T77" fmla="*/ 716 h 2013"/>
                  <a:gd name="T78" fmla="*/ 2231 w 2371"/>
                  <a:gd name="T79" fmla="*/ 785 h 2013"/>
                  <a:gd name="T80" fmla="*/ 2187 w 2371"/>
                  <a:gd name="T81" fmla="*/ 856 h 2013"/>
                  <a:gd name="T82" fmla="*/ 2141 w 2371"/>
                  <a:gd name="T83" fmla="*/ 927 h 2013"/>
                  <a:gd name="T84" fmla="*/ 2089 w 2371"/>
                  <a:gd name="T85" fmla="*/ 998 h 2013"/>
                  <a:gd name="T86" fmla="*/ 2034 w 2371"/>
                  <a:gd name="T87" fmla="*/ 1067 h 2013"/>
                  <a:gd name="T88" fmla="*/ 1973 w 2371"/>
                  <a:gd name="T89" fmla="*/ 1138 h 2013"/>
                  <a:gd name="T90" fmla="*/ 1907 w 2371"/>
                  <a:gd name="T91" fmla="*/ 1207 h 2013"/>
                  <a:gd name="T92" fmla="*/ 1838 w 2371"/>
                  <a:gd name="T93" fmla="*/ 1280 h 2013"/>
                  <a:gd name="T94" fmla="*/ 1764 w 2371"/>
                  <a:gd name="T95" fmla="*/ 1349 h 2013"/>
                  <a:gd name="T96" fmla="*/ 1684 w 2371"/>
                  <a:gd name="T97" fmla="*/ 1420 h 2013"/>
                  <a:gd name="T98" fmla="*/ 1600 w 2371"/>
                  <a:gd name="T99" fmla="*/ 1489 h 2013"/>
                  <a:gd name="T100" fmla="*/ 1508 w 2371"/>
                  <a:gd name="T101" fmla="*/ 1560 h 2013"/>
                  <a:gd name="T102" fmla="*/ 1406 w 2371"/>
                  <a:gd name="T103" fmla="*/ 1632 h 2013"/>
                  <a:gd name="T104" fmla="*/ 1299 w 2371"/>
                  <a:gd name="T105" fmla="*/ 1702 h 2013"/>
                  <a:gd name="T106" fmla="*/ 1176 w 2371"/>
                  <a:gd name="T107" fmla="*/ 1772 h 2013"/>
                  <a:gd name="T108" fmla="*/ 1039 w 2371"/>
                  <a:gd name="T109" fmla="*/ 1842 h 2013"/>
                  <a:gd name="T110" fmla="*/ 877 w 2371"/>
                  <a:gd name="T111" fmla="*/ 1912 h 2013"/>
                  <a:gd name="T112" fmla="*/ 650 w 2371"/>
                  <a:gd name="T113" fmla="*/ 1982 h 2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371" h="2013">
                    <a:moveTo>
                      <a:pt x="410" y="2013"/>
                    </a:moveTo>
                    <a:lnTo>
                      <a:pt x="290" y="2004"/>
                    </a:lnTo>
                    <a:lnTo>
                      <a:pt x="245" y="1992"/>
                    </a:lnTo>
                    <a:lnTo>
                      <a:pt x="216" y="1982"/>
                    </a:lnTo>
                    <a:lnTo>
                      <a:pt x="188" y="1973"/>
                    </a:lnTo>
                    <a:lnTo>
                      <a:pt x="168" y="1963"/>
                    </a:lnTo>
                    <a:lnTo>
                      <a:pt x="150" y="1954"/>
                    </a:lnTo>
                    <a:lnTo>
                      <a:pt x="135" y="1942"/>
                    </a:lnTo>
                    <a:lnTo>
                      <a:pt x="119" y="1931"/>
                    </a:lnTo>
                    <a:lnTo>
                      <a:pt x="107" y="1923"/>
                    </a:lnTo>
                    <a:lnTo>
                      <a:pt x="97" y="1912"/>
                    </a:lnTo>
                    <a:lnTo>
                      <a:pt x="86" y="1902"/>
                    </a:lnTo>
                    <a:lnTo>
                      <a:pt x="78" y="1892"/>
                    </a:lnTo>
                    <a:lnTo>
                      <a:pt x="67" y="1881"/>
                    </a:lnTo>
                    <a:lnTo>
                      <a:pt x="60" y="1873"/>
                    </a:lnTo>
                    <a:lnTo>
                      <a:pt x="54" y="1862"/>
                    </a:lnTo>
                    <a:lnTo>
                      <a:pt x="48" y="1852"/>
                    </a:lnTo>
                    <a:lnTo>
                      <a:pt x="41" y="1842"/>
                    </a:lnTo>
                    <a:lnTo>
                      <a:pt x="36" y="1831"/>
                    </a:lnTo>
                    <a:lnTo>
                      <a:pt x="33" y="1823"/>
                    </a:lnTo>
                    <a:lnTo>
                      <a:pt x="26" y="1810"/>
                    </a:lnTo>
                    <a:lnTo>
                      <a:pt x="22" y="1802"/>
                    </a:lnTo>
                    <a:lnTo>
                      <a:pt x="19" y="1791"/>
                    </a:lnTo>
                    <a:lnTo>
                      <a:pt x="15" y="1781"/>
                    </a:lnTo>
                    <a:lnTo>
                      <a:pt x="14" y="1772"/>
                    </a:lnTo>
                    <a:lnTo>
                      <a:pt x="10" y="1760"/>
                    </a:lnTo>
                    <a:lnTo>
                      <a:pt x="9" y="1752"/>
                    </a:lnTo>
                    <a:lnTo>
                      <a:pt x="7" y="1741"/>
                    </a:lnTo>
                    <a:lnTo>
                      <a:pt x="5" y="1733"/>
                    </a:lnTo>
                    <a:lnTo>
                      <a:pt x="3" y="1721"/>
                    </a:lnTo>
                    <a:lnTo>
                      <a:pt x="3" y="1710"/>
                    </a:lnTo>
                    <a:lnTo>
                      <a:pt x="2" y="1702"/>
                    </a:lnTo>
                    <a:lnTo>
                      <a:pt x="2" y="1691"/>
                    </a:lnTo>
                    <a:lnTo>
                      <a:pt x="0" y="1683"/>
                    </a:lnTo>
                    <a:lnTo>
                      <a:pt x="0" y="1670"/>
                    </a:lnTo>
                    <a:lnTo>
                      <a:pt x="0" y="1660"/>
                    </a:lnTo>
                    <a:lnTo>
                      <a:pt x="0" y="1651"/>
                    </a:lnTo>
                    <a:lnTo>
                      <a:pt x="2" y="1641"/>
                    </a:lnTo>
                    <a:lnTo>
                      <a:pt x="2" y="1632"/>
                    </a:lnTo>
                    <a:lnTo>
                      <a:pt x="2" y="1620"/>
                    </a:lnTo>
                    <a:lnTo>
                      <a:pt x="3" y="1610"/>
                    </a:lnTo>
                    <a:lnTo>
                      <a:pt x="5" y="1601"/>
                    </a:lnTo>
                    <a:lnTo>
                      <a:pt x="5" y="1591"/>
                    </a:lnTo>
                    <a:lnTo>
                      <a:pt x="7" y="1581"/>
                    </a:lnTo>
                    <a:lnTo>
                      <a:pt x="9" y="1570"/>
                    </a:lnTo>
                    <a:lnTo>
                      <a:pt x="10" y="1560"/>
                    </a:lnTo>
                    <a:lnTo>
                      <a:pt x="12" y="1551"/>
                    </a:lnTo>
                    <a:lnTo>
                      <a:pt x="14" y="1541"/>
                    </a:lnTo>
                    <a:lnTo>
                      <a:pt x="17" y="1530"/>
                    </a:lnTo>
                    <a:lnTo>
                      <a:pt x="19" y="1520"/>
                    </a:lnTo>
                    <a:lnTo>
                      <a:pt x="21" y="1510"/>
                    </a:lnTo>
                    <a:lnTo>
                      <a:pt x="24" y="1501"/>
                    </a:lnTo>
                    <a:lnTo>
                      <a:pt x="26" y="1489"/>
                    </a:lnTo>
                    <a:lnTo>
                      <a:pt x="29" y="1480"/>
                    </a:lnTo>
                    <a:lnTo>
                      <a:pt x="34" y="1470"/>
                    </a:lnTo>
                    <a:lnTo>
                      <a:pt x="38" y="1460"/>
                    </a:lnTo>
                    <a:lnTo>
                      <a:pt x="40" y="1451"/>
                    </a:lnTo>
                    <a:lnTo>
                      <a:pt x="43" y="1439"/>
                    </a:lnTo>
                    <a:lnTo>
                      <a:pt x="47" y="1430"/>
                    </a:lnTo>
                    <a:lnTo>
                      <a:pt x="50" y="1420"/>
                    </a:lnTo>
                    <a:lnTo>
                      <a:pt x="54" y="1409"/>
                    </a:lnTo>
                    <a:lnTo>
                      <a:pt x="59" y="1399"/>
                    </a:lnTo>
                    <a:lnTo>
                      <a:pt x="62" y="1389"/>
                    </a:lnTo>
                    <a:lnTo>
                      <a:pt x="66" y="1380"/>
                    </a:lnTo>
                    <a:lnTo>
                      <a:pt x="71" y="1370"/>
                    </a:lnTo>
                    <a:lnTo>
                      <a:pt x="74" y="1359"/>
                    </a:lnTo>
                    <a:lnTo>
                      <a:pt x="79" y="1349"/>
                    </a:lnTo>
                    <a:lnTo>
                      <a:pt x="85" y="1339"/>
                    </a:lnTo>
                    <a:lnTo>
                      <a:pt x="90" y="1330"/>
                    </a:lnTo>
                    <a:lnTo>
                      <a:pt x="93" y="1319"/>
                    </a:lnTo>
                    <a:lnTo>
                      <a:pt x="98" y="1309"/>
                    </a:lnTo>
                    <a:lnTo>
                      <a:pt x="104" y="1299"/>
                    </a:lnTo>
                    <a:lnTo>
                      <a:pt x="109" y="1288"/>
                    </a:lnTo>
                    <a:lnTo>
                      <a:pt x="114" y="1280"/>
                    </a:lnTo>
                    <a:lnTo>
                      <a:pt x="119" y="1269"/>
                    </a:lnTo>
                    <a:lnTo>
                      <a:pt x="126" y="1257"/>
                    </a:lnTo>
                    <a:lnTo>
                      <a:pt x="131" y="1249"/>
                    </a:lnTo>
                    <a:lnTo>
                      <a:pt x="137" y="1238"/>
                    </a:lnTo>
                    <a:lnTo>
                      <a:pt x="142" y="1230"/>
                    </a:lnTo>
                    <a:lnTo>
                      <a:pt x="147" y="1219"/>
                    </a:lnTo>
                    <a:lnTo>
                      <a:pt x="152" y="1207"/>
                    </a:lnTo>
                    <a:lnTo>
                      <a:pt x="159" y="1198"/>
                    </a:lnTo>
                    <a:lnTo>
                      <a:pt x="164" y="1188"/>
                    </a:lnTo>
                    <a:lnTo>
                      <a:pt x="173" y="1179"/>
                    </a:lnTo>
                    <a:lnTo>
                      <a:pt x="178" y="1167"/>
                    </a:lnTo>
                    <a:lnTo>
                      <a:pt x="185" y="1157"/>
                    </a:lnTo>
                    <a:lnTo>
                      <a:pt x="190" y="1148"/>
                    </a:lnTo>
                    <a:lnTo>
                      <a:pt x="197" y="1138"/>
                    </a:lnTo>
                    <a:lnTo>
                      <a:pt x="204" y="1129"/>
                    </a:lnTo>
                    <a:lnTo>
                      <a:pt x="209" y="1117"/>
                    </a:lnTo>
                    <a:lnTo>
                      <a:pt x="218" y="1107"/>
                    </a:lnTo>
                    <a:lnTo>
                      <a:pt x="225" y="1098"/>
                    </a:lnTo>
                    <a:lnTo>
                      <a:pt x="232" y="1088"/>
                    </a:lnTo>
                    <a:lnTo>
                      <a:pt x="239" y="1079"/>
                    </a:lnTo>
                    <a:lnTo>
                      <a:pt x="245" y="1067"/>
                    </a:lnTo>
                    <a:lnTo>
                      <a:pt x="252" y="1057"/>
                    </a:lnTo>
                    <a:lnTo>
                      <a:pt x="259" y="1048"/>
                    </a:lnTo>
                    <a:lnTo>
                      <a:pt x="268" y="1038"/>
                    </a:lnTo>
                    <a:lnTo>
                      <a:pt x="275" y="1027"/>
                    </a:lnTo>
                    <a:lnTo>
                      <a:pt x="284" y="1017"/>
                    </a:lnTo>
                    <a:lnTo>
                      <a:pt x="290" y="1007"/>
                    </a:lnTo>
                    <a:lnTo>
                      <a:pt x="297" y="998"/>
                    </a:lnTo>
                    <a:lnTo>
                      <a:pt x="306" y="988"/>
                    </a:lnTo>
                    <a:lnTo>
                      <a:pt x="315" y="977"/>
                    </a:lnTo>
                    <a:lnTo>
                      <a:pt x="323" y="967"/>
                    </a:lnTo>
                    <a:lnTo>
                      <a:pt x="330" y="956"/>
                    </a:lnTo>
                    <a:lnTo>
                      <a:pt x="339" y="948"/>
                    </a:lnTo>
                    <a:lnTo>
                      <a:pt x="346" y="936"/>
                    </a:lnTo>
                    <a:lnTo>
                      <a:pt x="356" y="927"/>
                    </a:lnTo>
                    <a:lnTo>
                      <a:pt x="365" y="917"/>
                    </a:lnTo>
                    <a:lnTo>
                      <a:pt x="373" y="906"/>
                    </a:lnTo>
                    <a:lnTo>
                      <a:pt x="380" y="898"/>
                    </a:lnTo>
                    <a:lnTo>
                      <a:pt x="389" y="886"/>
                    </a:lnTo>
                    <a:lnTo>
                      <a:pt x="398" y="877"/>
                    </a:lnTo>
                    <a:lnTo>
                      <a:pt x="408" y="867"/>
                    </a:lnTo>
                    <a:lnTo>
                      <a:pt x="417" y="856"/>
                    </a:lnTo>
                    <a:lnTo>
                      <a:pt x="425" y="846"/>
                    </a:lnTo>
                    <a:lnTo>
                      <a:pt x="436" y="835"/>
                    </a:lnTo>
                    <a:lnTo>
                      <a:pt x="444" y="827"/>
                    </a:lnTo>
                    <a:lnTo>
                      <a:pt x="455" y="816"/>
                    </a:lnTo>
                    <a:lnTo>
                      <a:pt x="463" y="806"/>
                    </a:lnTo>
                    <a:lnTo>
                      <a:pt x="474" y="796"/>
                    </a:lnTo>
                    <a:lnTo>
                      <a:pt x="482" y="785"/>
                    </a:lnTo>
                    <a:lnTo>
                      <a:pt x="494" y="777"/>
                    </a:lnTo>
                    <a:lnTo>
                      <a:pt x="503" y="766"/>
                    </a:lnTo>
                    <a:lnTo>
                      <a:pt x="514" y="754"/>
                    </a:lnTo>
                    <a:lnTo>
                      <a:pt x="522" y="746"/>
                    </a:lnTo>
                    <a:lnTo>
                      <a:pt x="533" y="735"/>
                    </a:lnTo>
                    <a:lnTo>
                      <a:pt x="545" y="727"/>
                    </a:lnTo>
                    <a:lnTo>
                      <a:pt x="555" y="716"/>
                    </a:lnTo>
                    <a:lnTo>
                      <a:pt x="565" y="704"/>
                    </a:lnTo>
                    <a:lnTo>
                      <a:pt x="574" y="695"/>
                    </a:lnTo>
                    <a:lnTo>
                      <a:pt x="586" y="685"/>
                    </a:lnTo>
                    <a:lnTo>
                      <a:pt x="597" y="676"/>
                    </a:lnTo>
                    <a:lnTo>
                      <a:pt x="609" y="666"/>
                    </a:lnTo>
                    <a:lnTo>
                      <a:pt x="619" y="654"/>
                    </a:lnTo>
                    <a:lnTo>
                      <a:pt x="631" y="645"/>
                    </a:lnTo>
                    <a:lnTo>
                      <a:pt x="641" y="635"/>
                    </a:lnTo>
                    <a:lnTo>
                      <a:pt x="654" y="626"/>
                    </a:lnTo>
                    <a:lnTo>
                      <a:pt x="664" y="614"/>
                    </a:lnTo>
                    <a:lnTo>
                      <a:pt x="674" y="604"/>
                    </a:lnTo>
                    <a:lnTo>
                      <a:pt x="688" y="595"/>
                    </a:lnTo>
                    <a:lnTo>
                      <a:pt x="700" y="585"/>
                    </a:lnTo>
                    <a:lnTo>
                      <a:pt x="711" y="576"/>
                    </a:lnTo>
                    <a:lnTo>
                      <a:pt x="724" y="564"/>
                    </a:lnTo>
                    <a:lnTo>
                      <a:pt x="737" y="554"/>
                    </a:lnTo>
                    <a:lnTo>
                      <a:pt x="749" y="545"/>
                    </a:lnTo>
                    <a:lnTo>
                      <a:pt x="761" y="535"/>
                    </a:lnTo>
                    <a:lnTo>
                      <a:pt x="775" y="524"/>
                    </a:lnTo>
                    <a:lnTo>
                      <a:pt x="787" y="514"/>
                    </a:lnTo>
                    <a:lnTo>
                      <a:pt x="799" y="504"/>
                    </a:lnTo>
                    <a:lnTo>
                      <a:pt x="811" y="495"/>
                    </a:lnTo>
                    <a:lnTo>
                      <a:pt x="825" y="484"/>
                    </a:lnTo>
                    <a:lnTo>
                      <a:pt x="839" y="474"/>
                    </a:lnTo>
                    <a:lnTo>
                      <a:pt x="851" y="464"/>
                    </a:lnTo>
                    <a:lnTo>
                      <a:pt x="866" y="453"/>
                    </a:lnTo>
                    <a:lnTo>
                      <a:pt x="880" y="445"/>
                    </a:lnTo>
                    <a:lnTo>
                      <a:pt x="892" y="433"/>
                    </a:lnTo>
                    <a:lnTo>
                      <a:pt x="908" y="424"/>
                    </a:lnTo>
                    <a:lnTo>
                      <a:pt x="922" y="414"/>
                    </a:lnTo>
                    <a:lnTo>
                      <a:pt x="935" y="403"/>
                    </a:lnTo>
                    <a:lnTo>
                      <a:pt x="949" y="395"/>
                    </a:lnTo>
                    <a:lnTo>
                      <a:pt x="965" y="382"/>
                    </a:lnTo>
                    <a:lnTo>
                      <a:pt x="980" y="374"/>
                    </a:lnTo>
                    <a:lnTo>
                      <a:pt x="994" y="363"/>
                    </a:lnTo>
                    <a:lnTo>
                      <a:pt x="1012" y="353"/>
                    </a:lnTo>
                    <a:lnTo>
                      <a:pt x="1025" y="344"/>
                    </a:lnTo>
                    <a:lnTo>
                      <a:pt x="1041" y="332"/>
                    </a:lnTo>
                    <a:lnTo>
                      <a:pt x="1058" y="324"/>
                    </a:lnTo>
                    <a:lnTo>
                      <a:pt x="1074" y="313"/>
                    </a:lnTo>
                    <a:lnTo>
                      <a:pt x="1089" y="303"/>
                    </a:lnTo>
                    <a:lnTo>
                      <a:pt x="1107" y="293"/>
                    </a:lnTo>
                    <a:lnTo>
                      <a:pt x="1124" y="282"/>
                    </a:lnTo>
                    <a:lnTo>
                      <a:pt x="1141" y="274"/>
                    </a:lnTo>
                    <a:lnTo>
                      <a:pt x="1159" y="263"/>
                    </a:lnTo>
                    <a:lnTo>
                      <a:pt x="1176" y="253"/>
                    </a:lnTo>
                    <a:lnTo>
                      <a:pt x="1195" y="242"/>
                    </a:lnTo>
                    <a:lnTo>
                      <a:pt x="1212" y="232"/>
                    </a:lnTo>
                    <a:lnTo>
                      <a:pt x="1233" y="223"/>
                    </a:lnTo>
                    <a:lnTo>
                      <a:pt x="1250" y="213"/>
                    </a:lnTo>
                    <a:lnTo>
                      <a:pt x="1269" y="201"/>
                    </a:lnTo>
                    <a:lnTo>
                      <a:pt x="1290" y="192"/>
                    </a:lnTo>
                    <a:lnTo>
                      <a:pt x="1311" y="182"/>
                    </a:lnTo>
                    <a:lnTo>
                      <a:pt x="1331" y="173"/>
                    </a:lnTo>
                    <a:lnTo>
                      <a:pt x="1352" y="163"/>
                    </a:lnTo>
                    <a:lnTo>
                      <a:pt x="1375" y="151"/>
                    </a:lnTo>
                    <a:lnTo>
                      <a:pt x="1397" y="142"/>
                    </a:lnTo>
                    <a:lnTo>
                      <a:pt x="1421" y="132"/>
                    </a:lnTo>
                    <a:lnTo>
                      <a:pt x="1444" y="123"/>
                    </a:lnTo>
                    <a:lnTo>
                      <a:pt x="1470" y="111"/>
                    </a:lnTo>
                    <a:lnTo>
                      <a:pt x="1494" y="101"/>
                    </a:lnTo>
                    <a:lnTo>
                      <a:pt x="1522" y="92"/>
                    </a:lnTo>
                    <a:lnTo>
                      <a:pt x="1549" y="82"/>
                    </a:lnTo>
                    <a:lnTo>
                      <a:pt x="1579" y="73"/>
                    </a:lnTo>
                    <a:lnTo>
                      <a:pt x="1612" y="61"/>
                    </a:lnTo>
                    <a:lnTo>
                      <a:pt x="1646" y="51"/>
                    </a:lnTo>
                    <a:lnTo>
                      <a:pt x="1681" y="42"/>
                    </a:lnTo>
                    <a:lnTo>
                      <a:pt x="1722" y="32"/>
                    </a:lnTo>
                    <a:lnTo>
                      <a:pt x="1769" y="23"/>
                    </a:lnTo>
                    <a:lnTo>
                      <a:pt x="1828" y="11"/>
                    </a:lnTo>
                    <a:lnTo>
                      <a:pt x="1963" y="0"/>
                    </a:lnTo>
                    <a:lnTo>
                      <a:pt x="1963" y="0"/>
                    </a:lnTo>
                    <a:lnTo>
                      <a:pt x="2082" y="11"/>
                    </a:lnTo>
                    <a:lnTo>
                      <a:pt x="2125" y="23"/>
                    </a:lnTo>
                    <a:lnTo>
                      <a:pt x="2158" y="32"/>
                    </a:lnTo>
                    <a:lnTo>
                      <a:pt x="2182" y="42"/>
                    </a:lnTo>
                    <a:lnTo>
                      <a:pt x="2205" y="51"/>
                    </a:lnTo>
                    <a:lnTo>
                      <a:pt x="2222" y="61"/>
                    </a:lnTo>
                    <a:lnTo>
                      <a:pt x="2238" y="73"/>
                    </a:lnTo>
                    <a:lnTo>
                      <a:pt x="2253" y="82"/>
                    </a:lnTo>
                    <a:lnTo>
                      <a:pt x="2264" y="92"/>
                    </a:lnTo>
                    <a:lnTo>
                      <a:pt x="2276" y="101"/>
                    </a:lnTo>
                    <a:lnTo>
                      <a:pt x="2284" y="111"/>
                    </a:lnTo>
                    <a:lnTo>
                      <a:pt x="2296" y="123"/>
                    </a:lnTo>
                    <a:lnTo>
                      <a:pt x="2303" y="132"/>
                    </a:lnTo>
                    <a:lnTo>
                      <a:pt x="2312" y="142"/>
                    </a:lnTo>
                    <a:lnTo>
                      <a:pt x="2317" y="151"/>
                    </a:lnTo>
                    <a:lnTo>
                      <a:pt x="2324" y="163"/>
                    </a:lnTo>
                    <a:lnTo>
                      <a:pt x="2329" y="173"/>
                    </a:lnTo>
                    <a:lnTo>
                      <a:pt x="2334" y="182"/>
                    </a:lnTo>
                    <a:lnTo>
                      <a:pt x="2341" y="192"/>
                    </a:lnTo>
                    <a:lnTo>
                      <a:pt x="2345" y="201"/>
                    </a:lnTo>
                    <a:lnTo>
                      <a:pt x="2350" y="213"/>
                    </a:lnTo>
                    <a:lnTo>
                      <a:pt x="2353" y="223"/>
                    </a:lnTo>
                    <a:lnTo>
                      <a:pt x="2355" y="232"/>
                    </a:lnTo>
                    <a:lnTo>
                      <a:pt x="2359" y="242"/>
                    </a:lnTo>
                    <a:lnTo>
                      <a:pt x="2360" y="253"/>
                    </a:lnTo>
                    <a:lnTo>
                      <a:pt x="2364" y="263"/>
                    </a:lnTo>
                    <a:lnTo>
                      <a:pt x="2366" y="274"/>
                    </a:lnTo>
                    <a:lnTo>
                      <a:pt x="2367" y="282"/>
                    </a:lnTo>
                    <a:lnTo>
                      <a:pt x="2367" y="293"/>
                    </a:lnTo>
                    <a:lnTo>
                      <a:pt x="2369" y="303"/>
                    </a:lnTo>
                    <a:lnTo>
                      <a:pt x="2369" y="313"/>
                    </a:lnTo>
                    <a:lnTo>
                      <a:pt x="2371" y="324"/>
                    </a:lnTo>
                    <a:lnTo>
                      <a:pt x="2371" y="332"/>
                    </a:lnTo>
                    <a:lnTo>
                      <a:pt x="2371" y="344"/>
                    </a:lnTo>
                    <a:lnTo>
                      <a:pt x="2371" y="353"/>
                    </a:lnTo>
                    <a:lnTo>
                      <a:pt x="2371" y="363"/>
                    </a:lnTo>
                    <a:lnTo>
                      <a:pt x="2371" y="374"/>
                    </a:lnTo>
                    <a:lnTo>
                      <a:pt x="2369" y="382"/>
                    </a:lnTo>
                    <a:lnTo>
                      <a:pt x="2369" y="395"/>
                    </a:lnTo>
                    <a:lnTo>
                      <a:pt x="2369" y="403"/>
                    </a:lnTo>
                    <a:lnTo>
                      <a:pt x="2367" y="414"/>
                    </a:lnTo>
                    <a:lnTo>
                      <a:pt x="2366" y="424"/>
                    </a:lnTo>
                    <a:lnTo>
                      <a:pt x="2364" y="433"/>
                    </a:lnTo>
                    <a:lnTo>
                      <a:pt x="2362" y="445"/>
                    </a:lnTo>
                    <a:lnTo>
                      <a:pt x="2360" y="453"/>
                    </a:lnTo>
                    <a:lnTo>
                      <a:pt x="2359" y="464"/>
                    </a:lnTo>
                    <a:lnTo>
                      <a:pt x="2357" y="474"/>
                    </a:lnTo>
                    <a:lnTo>
                      <a:pt x="2355" y="484"/>
                    </a:lnTo>
                    <a:lnTo>
                      <a:pt x="2353" y="495"/>
                    </a:lnTo>
                    <a:lnTo>
                      <a:pt x="2350" y="504"/>
                    </a:lnTo>
                    <a:lnTo>
                      <a:pt x="2348" y="514"/>
                    </a:lnTo>
                    <a:lnTo>
                      <a:pt x="2345" y="524"/>
                    </a:lnTo>
                    <a:lnTo>
                      <a:pt x="2341" y="535"/>
                    </a:lnTo>
                    <a:lnTo>
                      <a:pt x="2340" y="545"/>
                    </a:lnTo>
                    <a:lnTo>
                      <a:pt x="2334" y="554"/>
                    </a:lnTo>
                    <a:lnTo>
                      <a:pt x="2331" y="564"/>
                    </a:lnTo>
                    <a:lnTo>
                      <a:pt x="2328" y="576"/>
                    </a:lnTo>
                    <a:lnTo>
                      <a:pt x="2324" y="585"/>
                    </a:lnTo>
                    <a:lnTo>
                      <a:pt x="2321" y="595"/>
                    </a:lnTo>
                    <a:lnTo>
                      <a:pt x="2317" y="604"/>
                    </a:lnTo>
                    <a:lnTo>
                      <a:pt x="2314" y="614"/>
                    </a:lnTo>
                    <a:lnTo>
                      <a:pt x="2310" y="626"/>
                    </a:lnTo>
                    <a:lnTo>
                      <a:pt x="2305" y="635"/>
                    </a:lnTo>
                    <a:lnTo>
                      <a:pt x="2302" y="645"/>
                    </a:lnTo>
                    <a:lnTo>
                      <a:pt x="2298" y="654"/>
                    </a:lnTo>
                    <a:lnTo>
                      <a:pt x="2293" y="666"/>
                    </a:lnTo>
                    <a:lnTo>
                      <a:pt x="2286" y="676"/>
                    </a:lnTo>
                    <a:lnTo>
                      <a:pt x="2283" y="685"/>
                    </a:lnTo>
                    <a:lnTo>
                      <a:pt x="2277" y="695"/>
                    </a:lnTo>
                    <a:lnTo>
                      <a:pt x="2272" y="704"/>
                    </a:lnTo>
                    <a:lnTo>
                      <a:pt x="2269" y="716"/>
                    </a:lnTo>
                    <a:lnTo>
                      <a:pt x="2264" y="727"/>
                    </a:lnTo>
                    <a:lnTo>
                      <a:pt x="2258" y="735"/>
                    </a:lnTo>
                    <a:lnTo>
                      <a:pt x="2253" y="746"/>
                    </a:lnTo>
                    <a:lnTo>
                      <a:pt x="2248" y="754"/>
                    </a:lnTo>
                    <a:lnTo>
                      <a:pt x="2241" y="766"/>
                    </a:lnTo>
                    <a:lnTo>
                      <a:pt x="2236" y="777"/>
                    </a:lnTo>
                    <a:lnTo>
                      <a:pt x="2231" y="785"/>
                    </a:lnTo>
                    <a:lnTo>
                      <a:pt x="2224" y="796"/>
                    </a:lnTo>
                    <a:lnTo>
                      <a:pt x="2219" y="806"/>
                    </a:lnTo>
                    <a:lnTo>
                      <a:pt x="2213" y="816"/>
                    </a:lnTo>
                    <a:lnTo>
                      <a:pt x="2206" y="827"/>
                    </a:lnTo>
                    <a:lnTo>
                      <a:pt x="2201" y="835"/>
                    </a:lnTo>
                    <a:lnTo>
                      <a:pt x="2193" y="846"/>
                    </a:lnTo>
                    <a:lnTo>
                      <a:pt x="2187" y="856"/>
                    </a:lnTo>
                    <a:lnTo>
                      <a:pt x="2181" y="867"/>
                    </a:lnTo>
                    <a:lnTo>
                      <a:pt x="2175" y="877"/>
                    </a:lnTo>
                    <a:lnTo>
                      <a:pt x="2168" y="886"/>
                    </a:lnTo>
                    <a:lnTo>
                      <a:pt x="2162" y="898"/>
                    </a:lnTo>
                    <a:lnTo>
                      <a:pt x="2155" y="906"/>
                    </a:lnTo>
                    <a:lnTo>
                      <a:pt x="2148" y="917"/>
                    </a:lnTo>
                    <a:lnTo>
                      <a:pt x="2141" y="927"/>
                    </a:lnTo>
                    <a:lnTo>
                      <a:pt x="2134" y="936"/>
                    </a:lnTo>
                    <a:lnTo>
                      <a:pt x="2127" y="948"/>
                    </a:lnTo>
                    <a:lnTo>
                      <a:pt x="2120" y="956"/>
                    </a:lnTo>
                    <a:lnTo>
                      <a:pt x="2113" y="967"/>
                    </a:lnTo>
                    <a:lnTo>
                      <a:pt x="2103" y="977"/>
                    </a:lnTo>
                    <a:lnTo>
                      <a:pt x="2096" y="988"/>
                    </a:lnTo>
                    <a:lnTo>
                      <a:pt x="2089" y="998"/>
                    </a:lnTo>
                    <a:lnTo>
                      <a:pt x="2082" y="1007"/>
                    </a:lnTo>
                    <a:lnTo>
                      <a:pt x="2073" y="1017"/>
                    </a:lnTo>
                    <a:lnTo>
                      <a:pt x="2066" y="1027"/>
                    </a:lnTo>
                    <a:lnTo>
                      <a:pt x="2056" y="1038"/>
                    </a:lnTo>
                    <a:lnTo>
                      <a:pt x="2049" y="1048"/>
                    </a:lnTo>
                    <a:lnTo>
                      <a:pt x="2040" y="1057"/>
                    </a:lnTo>
                    <a:lnTo>
                      <a:pt x="2034" y="1067"/>
                    </a:lnTo>
                    <a:lnTo>
                      <a:pt x="2025" y="1079"/>
                    </a:lnTo>
                    <a:lnTo>
                      <a:pt x="2016" y="1088"/>
                    </a:lnTo>
                    <a:lnTo>
                      <a:pt x="2008" y="1098"/>
                    </a:lnTo>
                    <a:lnTo>
                      <a:pt x="1999" y="1107"/>
                    </a:lnTo>
                    <a:lnTo>
                      <a:pt x="1990" y="1117"/>
                    </a:lnTo>
                    <a:lnTo>
                      <a:pt x="1982" y="1129"/>
                    </a:lnTo>
                    <a:lnTo>
                      <a:pt x="1973" y="1138"/>
                    </a:lnTo>
                    <a:lnTo>
                      <a:pt x="1963" y="1148"/>
                    </a:lnTo>
                    <a:lnTo>
                      <a:pt x="1954" y="1157"/>
                    </a:lnTo>
                    <a:lnTo>
                      <a:pt x="1945" y="1167"/>
                    </a:lnTo>
                    <a:lnTo>
                      <a:pt x="1937" y="1179"/>
                    </a:lnTo>
                    <a:lnTo>
                      <a:pt x="1928" y="1188"/>
                    </a:lnTo>
                    <a:lnTo>
                      <a:pt x="1916" y="1198"/>
                    </a:lnTo>
                    <a:lnTo>
                      <a:pt x="1907" y="1207"/>
                    </a:lnTo>
                    <a:lnTo>
                      <a:pt x="1899" y="1219"/>
                    </a:lnTo>
                    <a:lnTo>
                      <a:pt x="1888" y="1230"/>
                    </a:lnTo>
                    <a:lnTo>
                      <a:pt x="1880" y="1238"/>
                    </a:lnTo>
                    <a:lnTo>
                      <a:pt x="1868" y="1249"/>
                    </a:lnTo>
                    <a:lnTo>
                      <a:pt x="1859" y="1257"/>
                    </a:lnTo>
                    <a:lnTo>
                      <a:pt x="1849" y="1269"/>
                    </a:lnTo>
                    <a:lnTo>
                      <a:pt x="1838" y="1280"/>
                    </a:lnTo>
                    <a:lnTo>
                      <a:pt x="1828" y="1288"/>
                    </a:lnTo>
                    <a:lnTo>
                      <a:pt x="1817" y="1299"/>
                    </a:lnTo>
                    <a:lnTo>
                      <a:pt x="1807" y="1309"/>
                    </a:lnTo>
                    <a:lnTo>
                      <a:pt x="1797" y="1319"/>
                    </a:lnTo>
                    <a:lnTo>
                      <a:pt x="1786" y="1330"/>
                    </a:lnTo>
                    <a:lnTo>
                      <a:pt x="1774" y="1339"/>
                    </a:lnTo>
                    <a:lnTo>
                      <a:pt x="1764" y="1349"/>
                    </a:lnTo>
                    <a:lnTo>
                      <a:pt x="1753" y="1359"/>
                    </a:lnTo>
                    <a:lnTo>
                      <a:pt x="1743" y="1370"/>
                    </a:lnTo>
                    <a:lnTo>
                      <a:pt x="1729" y="1380"/>
                    </a:lnTo>
                    <a:lnTo>
                      <a:pt x="1719" y="1389"/>
                    </a:lnTo>
                    <a:lnTo>
                      <a:pt x="1708" y="1399"/>
                    </a:lnTo>
                    <a:lnTo>
                      <a:pt x="1696" y="1409"/>
                    </a:lnTo>
                    <a:lnTo>
                      <a:pt x="1684" y="1420"/>
                    </a:lnTo>
                    <a:lnTo>
                      <a:pt x="1672" y="1430"/>
                    </a:lnTo>
                    <a:lnTo>
                      <a:pt x="1660" y="1439"/>
                    </a:lnTo>
                    <a:lnTo>
                      <a:pt x="1650" y="1451"/>
                    </a:lnTo>
                    <a:lnTo>
                      <a:pt x="1636" y="1460"/>
                    </a:lnTo>
                    <a:lnTo>
                      <a:pt x="1624" y="1470"/>
                    </a:lnTo>
                    <a:lnTo>
                      <a:pt x="1612" y="1480"/>
                    </a:lnTo>
                    <a:lnTo>
                      <a:pt x="1600" y="1489"/>
                    </a:lnTo>
                    <a:lnTo>
                      <a:pt x="1586" y="1501"/>
                    </a:lnTo>
                    <a:lnTo>
                      <a:pt x="1574" y="1510"/>
                    </a:lnTo>
                    <a:lnTo>
                      <a:pt x="1560" y="1520"/>
                    </a:lnTo>
                    <a:lnTo>
                      <a:pt x="1546" y="1530"/>
                    </a:lnTo>
                    <a:lnTo>
                      <a:pt x="1534" y="1541"/>
                    </a:lnTo>
                    <a:lnTo>
                      <a:pt x="1520" y="1551"/>
                    </a:lnTo>
                    <a:lnTo>
                      <a:pt x="1508" y="1560"/>
                    </a:lnTo>
                    <a:lnTo>
                      <a:pt x="1492" y="1570"/>
                    </a:lnTo>
                    <a:lnTo>
                      <a:pt x="1478" y="1581"/>
                    </a:lnTo>
                    <a:lnTo>
                      <a:pt x="1465" y="1591"/>
                    </a:lnTo>
                    <a:lnTo>
                      <a:pt x="1451" y="1601"/>
                    </a:lnTo>
                    <a:lnTo>
                      <a:pt x="1435" y="1610"/>
                    </a:lnTo>
                    <a:lnTo>
                      <a:pt x="1421" y="1620"/>
                    </a:lnTo>
                    <a:lnTo>
                      <a:pt x="1406" y="1632"/>
                    </a:lnTo>
                    <a:lnTo>
                      <a:pt x="1392" y="1641"/>
                    </a:lnTo>
                    <a:lnTo>
                      <a:pt x="1376" y="1651"/>
                    </a:lnTo>
                    <a:lnTo>
                      <a:pt x="1361" y="1660"/>
                    </a:lnTo>
                    <a:lnTo>
                      <a:pt x="1345" y="1670"/>
                    </a:lnTo>
                    <a:lnTo>
                      <a:pt x="1330" y="1683"/>
                    </a:lnTo>
                    <a:lnTo>
                      <a:pt x="1314" y="1691"/>
                    </a:lnTo>
                    <a:lnTo>
                      <a:pt x="1299" y="1702"/>
                    </a:lnTo>
                    <a:lnTo>
                      <a:pt x="1281" y="1710"/>
                    </a:lnTo>
                    <a:lnTo>
                      <a:pt x="1264" y="1721"/>
                    </a:lnTo>
                    <a:lnTo>
                      <a:pt x="1248" y="1733"/>
                    </a:lnTo>
                    <a:lnTo>
                      <a:pt x="1231" y="1741"/>
                    </a:lnTo>
                    <a:lnTo>
                      <a:pt x="1212" y="1752"/>
                    </a:lnTo>
                    <a:lnTo>
                      <a:pt x="1197" y="1760"/>
                    </a:lnTo>
                    <a:lnTo>
                      <a:pt x="1176" y="1772"/>
                    </a:lnTo>
                    <a:lnTo>
                      <a:pt x="1159" y="1781"/>
                    </a:lnTo>
                    <a:lnTo>
                      <a:pt x="1141" y="1791"/>
                    </a:lnTo>
                    <a:lnTo>
                      <a:pt x="1120" y="1802"/>
                    </a:lnTo>
                    <a:lnTo>
                      <a:pt x="1101" y="1810"/>
                    </a:lnTo>
                    <a:lnTo>
                      <a:pt x="1081" y="1823"/>
                    </a:lnTo>
                    <a:lnTo>
                      <a:pt x="1062" y="1831"/>
                    </a:lnTo>
                    <a:lnTo>
                      <a:pt x="1039" y="1842"/>
                    </a:lnTo>
                    <a:lnTo>
                      <a:pt x="1018" y="1852"/>
                    </a:lnTo>
                    <a:lnTo>
                      <a:pt x="996" y="1862"/>
                    </a:lnTo>
                    <a:lnTo>
                      <a:pt x="975" y="1873"/>
                    </a:lnTo>
                    <a:lnTo>
                      <a:pt x="951" y="1881"/>
                    </a:lnTo>
                    <a:lnTo>
                      <a:pt x="927" y="1892"/>
                    </a:lnTo>
                    <a:lnTo>
                      <a:pt x="903" y="1902"/>
                    </a:lnTo>
                    <a:lnTo>
                      <a:pt x="877" y="1912"/>
                    </a:lnTo>
                    <a:lnTo>
                      <a:pt x="849" y="1923"/>
                    </a:lnTo>
                    <a:lnTo>
                      <a:pt x="823" y="1931"/>
                    </a:lnTo>
                    <a:lnTo>
                      <a:pt x="792" y="1942"/>
                    </a:lnTo>
                    <a:lnTo>
                      <a:pt x="761" y="1954"/>
                    </a:lnTo>
                    <a:lnTo>
                      <a:pt x="728" y="1963"/>
                    </a:lnTo>
                    <a:lnTo>
                      <a:pt x="692" y="1973"/>
                    </a:lnTo>
                    <a:lnTo>
                      <a:pt x="650" y="1982"/>
                    </a:lnTo>
                    <a:lnTo>
                      <a:pt x="603" y="1992"/>
                    </a:lnTo>
                    <a:lnTo>
                      <a:pt x="543" y="2004"/>
                    </a:lnTo>
                    <a:lnTo>
                      <a:pt x="410" y="201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87" name="Line 119"/>
              <p:cNvSpPr>
                <a:spLocks noChangeShapeType="1"/>
              </p:cNvSpPr>
              <p:nvPr/>
            </p:nvSpPr>
            <p:spPr bwMode="auto">
              <a:xfrm>
                <a:off x="1580" y="2979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88" name="Freeform 120"/>
              <p:cNvSpPr>
                <a:spLocks/>
              </p:cNvSpPr>
              <p:nvPr/>
            </p:nvSpPr>
            <p:spPr bwMode="auto">
              <a:xfrm>
                <a:off x="1572" y="2932"/>
                <a:ext cx="71" cy="6"/>
              </a:xfrm>
              <a:custGeom>
                <a:avLst/>
                <a:gdLst>
                  <a:gd name="T0" fmla="*/ 142 w 142"/>
                  <a:gd name="T1" fmla="*/ 12 h 12"/>
                  <a:gd name="T2" fmla="*/ 142 w 142"/>
                  <a:gd name="T3" fmla="*/ 6 h 12"/>
                  <a:gd name="T4" fmla="*/ 0 w 142"/>
                  <a:gd name="T5" fmla="*/ 0 h 12"/>
                  <a:gd name="T6" fmla="*/ 0 w 142"/>
                  <a:gd name="T7" fmla="*/ 7 h 12"/>
                  <a:gd name="T8" fmla="*/ 142 w 14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12">
                    <a:moveTo>
                      <a:pt x="142" y="12"/>
                    </a:moveTo>
                    <a:lnTo>
                      <a:pt x="142" y="6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42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89" name="Freeform 121"/>
              <p:cNvSpPr>
                <a:spLocks/>
              </p:cNvSpPr>
              <p:nvPr/>
            </p:nvSpPr>
            <p:spPr bwMode="auto">
              <a:xfrm>
                <a:off x="1525" y="2930"/>
                <a:ext cx="30" cy="5"/>
              </a:xfrm>
              <a:custGeom>
                <a:avLst/>
                <a:gdLst>
                  <a:gd name="T0" fmla="*/ 61 w 61"/>
                  <a:gd name="T1" fmla="*/ 9 h 9"/>
                  <a:gd name="T2" fmla="*/ 61 w 61"/>
                  <a:gd name="T3" fmla="*/ 2 h 9"/>
                  <a:gd name="T4" fmla="*/ 0 w 61"/>
                  <a:gd name="T5" fmla="*/ 0 h 9"/>
                  <a:gd name="T6" fmla="*/ 0 w 61"/>
                  <a:gd name="T7" fmla="*/ 7 h 9"/>
                  <a:gd name="T8" fmla="*/ 61 w 61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9">
                    <a:moveTo>
                      <a:pt x="61" y="9"/>
                    </a:moveTo>
                    <a:lnTo>
                      <a:pt x="61" y="2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61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0" name="Rectangle 122"/>
              <p:cNvSpPr>
                <a:spLocks noChangeArrowheads="1"/>
              </p:cNvSpPr>
              <p:nvPr/>
            </p:nvSpPr>
            <p:spPr bwMode="auto">
              <a:xfrm>
                <a:off x="1643" y="2935"/>
                <a:ext cx="1" cy="3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1" name="Freeform 123"/>
              <p:cNvSpPr>
                <a:spLocks/>
              </p:cNvSpPr>
              <p:nvPr/>
            </p:nvSpPr>
            <p:spPr bwMode="auto">
              <a:xfrm>
                <a:off x="1483" y="2926"/>
                <a:ext cx="42" cy="8"/>
              </a:xfrm>
              <a:custGeom>
                <a:avLst/>
                <a:gdLst>
                  <a:gd name="T0" fmla="*/ 83 w 83"/>
                  <a:gd name="T1" fmla="*/ 16 h 16"/>
                  <a:gd name="T2" fmla="*/ 83 w 83"/>
                  <a:gd name="T3" fmla="*/ 9 h 16"/>
                  <a:gd name="T4" fmla="*/ 0 w 83"/>
                  <a:gd name="T5" fmla="*/ 0 h 16"/>
                  <a:gd name="T6" fmla="*/ 0 w 83"/>
                  <a:gd name="T7" fmla="*/ 7 h 16"/>
                  <a:gd name="T8" fmla="*/ 83 w 8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">
                    <a:moveTo>
                      <a:pt x="83" y="16"/>
                    </a:moveTo>
                    <a:lnTo>
                      <a:pt x="83" y="9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83" y="1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2" name="Rectangle 124"/>
              <p:cNvSpPr>
                <a:spLocks noChangeArrowheads="1"/>
              </p:cNvSpPr>
              <p:nvPr/>
            </p:nvSpPr>
            <p:spPr bwMode="auto">
              <a:xfrm>
                <a:off x="1525" y="2930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3" name="Freeform 125"/>
              <p:cNvSpPr>
                <a:spLocks/>
              </p:cNvSpPr>
              <p:nvPr/>
            </p:nvSpPr>
            <p:spPr bwMode="auto">
              <a:xfrm>
                <a:off x="1443" y="2921"/>
                <a:ext cx="22" cy="7"/>
              </a:xfrm>
              <a:custGeom>
                <a:avLst/>
                <a:gdLst>
                  <a:gd name="T0" fmla="*/ 43 w 43"/>
                  <a:gd name="T1" fmla="*/ 14 h 14"/>
                  <a:gd name="T2" fmla="*/ 43 w 43"/>
                  <a:gd name="T3" fmla="*/ 5 h 14"/>
                  <a:gd name="T4" fmla="*/ 0 w 43"/>
                  <a:gd name="T5" fmla="*/ 0 h 14"/>
                  <a:gd name="T6" fmla="*/ 0 w 43"/>
                  <a:gd name="T7" fmla="*/ 7 h 14"/>
                  <a:gd name="T8" fmla="*/ 43 w 4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4">
                    <a:moveTo>
                      <a:pt x="43" y="14"/>
                    </a:moveTo>
                    <a:lnTo>
                      <a:pt x="43" y="5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3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4" name="Freeform 126"/>
              <p:cNvSpPr>
                <a:spLocks/>
              </p:cNvSpPr>
              <p:nvPr/>
            </p:nvSpPr>
            <p:spPr bwMode="auto">
              <a:xfrm>
                <a:off x="1415" y="2917"/>
                <a:ext cx="28" cy="7"/>
              </a:xfrm>
              <a:custGeom>
                <a:avLst/>
                <a:gdLst>
                  <a:gd name="T0" fmla="*/ 58 w 58"/>
                  <a:gd name="T1" fmla="*/ 16 h 16"/>
                  <a:gd name="T2" fmla="*/ 58 w 58"/>
                  <a:gd name="T3" fmla="*/ 9 h 16"/>
                  <a:gd name="T4" fmla="*/ 0 w 58"/>
                  <a:gd name="T5" fmla="*/ 0 h 16"/>
                  <a:gd name="T6" fmla="*/ 0 w 58"/>
                  <a:gd name="T7" fmla="*/ 7 h 16"/>
                  <a:gd name="T8" fmla="*/ 58 w 58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6">
                    <a:moveTo>
                      <a:pt x="58" y="16"/>
                    </a:moveTo>
                    <a:lnTo>
                      <a:pt x="58" y="9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58" y="1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5" name="Rectangle 127"/>
              <p:cNvSpPr>
                <a:spLocks noChangeArrowheads="1"/>
              </p:cNvSpPr>
              <p:nvPr/>
            </p:nvSpPr>
            <p:spPr bwMode="auto">
              <a:xfrm>
                <a:off x="1443" y="2921"/>
                <a:ext cx="1" cy="3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6" name="Freeform 128"/>
              <p:cNvSpPr>
                <a:spLocks/>
              </p:cNvSpPr>
              <p:nvPr/>
            </p:nvSpPr>
            <p:spPr bwMode="auto">
              <a:xfrm>
                <a:off x="1393" y="2913"/>
                <a:ext cx="22" cy="7"/>
              </a:xfrm>
              <a:custGeom>
                <a:avLst/>
                <a:gdLst>
                  <a:gd name="T0" fmla="*/ 43 w 43"/>
                  <a:gd name="T1" fmla="*/ 14 h 14"/>
                  <a:gd name="T2" fmla="*/ 43 w 43"/>
                  <a:gd name="T3" fmla="*/ 7 h 14"/>
                  <a:gd name="T4" fmla="*/ 0 w 43"/>
                  <a:gd name="T5" fmla="*/ 0 h 14"/>
                  <a:gd name="T6" fmla="*/ 0 w 43"/>
                  <a:gd name="T7" fmla="*/ 7 h 14"/>
                  <a:gd name="T8" fmla="*/ 43 w 43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4">
                    <a:moveTo>
                      <a:pt x="43" y="14"/>
                    </a:moveTo>
                    <a:lnTo>
                      <a:pt x="43" y="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3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7" name="Rectangle 129"/>
              <p:cNvSpPr>
                <a:spLocks noChangeArrowheads="1"/>
              </p:cNvSpPr>
              <p:nvPr/>
            </p:nvSpPr>
            <p:spPr bwMode="auto">
              <a:xfrm>
                <a:off x="1415" y="2917"/>
                <a:ext cx="1" cy="3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8" name="Freeform 130"/>
              <p:cNvSpPr>
                <a:spLocks/>
              </p:cNvSpPr>
              <p:nvPr/>
            </p:nvSpPr>
            <p:spPr bwMode="auto">
              <a:xfrm>
                <a:off x="1366" y="2908"/>
                <a:ext cx="9" cy="5"/>
              </a:xfrm>
              <a:custGeom>
                <a:avLst/>
                <a:gdLst>
                  <a:gd name="T0" fmla="*/ 17 w 17"/>
                  <a:gd name="T1" fmla="*/ 10 h 10"/>
                  <a:gd name="T2" fmla="*/ 17 w 17"/>
                  <a:gd name="T3" fmla="*/ 3 h 10"/>
                  <a:gd name="T4" fmla="*/ 0 w 17"/>
                  <a:gd name="T5" fmla="*/ 0 h 10"/>
                  <a:gd name="T6" fmla="*/ 0 w 17"/>
                  <a:gd name="T7" fmla="*/ 7 h 10"/>
                  <a:gd name="T8" fmla="*/ 17 w 17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3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899" name="Freeform 131"/>
              <p:cNvSpPr>
                <a:spLocks/>
              </p:cNvSpPr>
              <p:nvPr/>
            </p:nvSpPr>
            <p:spPr bwMode="auto">
              <a:xfrm>
                <a:off x="1347" y="2905"/>
                <a:ext cx="19" cy="6"/>
              </a:xfrm>
              <a:custGeom>
                <a:avLst/>
                <a:gdLst>
                  <a:gd name="T0" fmla="*/ 38 w 38"/>
                  <a:gd name="T1" fmla="*/ 14 h 14"/>
                  <a:gd name="T2" fmla="*/ 38 w 38"/>
                  <a:gd name="T3" fmla="*/ 7 h 14"/>
                  <a:gd name="T4" fmla="*/ 0 w 38"/>
                  <a:gd name="T5" fmla="*/ 0 h 14"/>
                  <a:gd name="T6" fmla="*/ 0 w 38"/>
                  <a:gd name="T7" fmla="*/ 7 h 14"/>
                  <a:gd name="T8" fmla="*/ 38 w 38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8" y="14"/>
                    </a:moveTo>
                    <a:lnTo>
                      <a:pt x="38" y="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0" name="Rectangle 132"/>
              <p:cNvSpPr>
                <a:spLocks noChangeArrowheads="1"/>
              </p:cNvSpPr>
              <p:nvPr/>
            </p:nvSpPr>
            <p:spPr bwMode="auto">
              <a:xfrm>
                <a:off x="1366" y="2908"/>
                <a:ext cx="1" cy="3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1" name="Freeform 133"/>
              <p:cNvSpPr>
                <a:spLocks/>
              </p:cNvSpPr>
              <p:nvPr/>
            </p:nvSpPr>
            <p:spPr bwMode="auto">
              <a:xfrm>
                <a:off x="1329" y="2899"/>
                <a:ext cx="18" cy="9"/>
              </a:xfrm>
              <a:custGeom>
                <a:avLst/>
                <a:gdLst>
                  <a:gd name="T0" fmla="*/ 37 w 37"/>
                  <a:gd name="T1" fmla="*/ 17 h 17"/>
                  <a:gd name="T2" fmla="*/ 37 w 37"/>
                  <a:gd name="T3" fmla="*/ 10 h 17"/>
                  <a:gd name="T4" fmla="*/ 0 w 37"/>
                  <a:gd name="T5" fmla="*/ 0 h 17"/>
                  <a:gd name="T6" fmla="*/ 0 w 37"/>
                  <a:gd name="T7" fmla="*/ 8 h 17"/>
                  <a:gd name="T8" fmla="*/ 37 w 3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7">
                    <a:moveTo>
                      <a:pt x="37" y="17"/>
                    </a:moveTo>
                    <a:lnTo>
                      <a:pt x="37" y="1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7" y="1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2" name="Rectangle 134"/>
              <p:cNvSpPr>
                <a:spLocks noChangeArrowheads="1"/>
              </p:cNvSpPr>
              <p:nvPr/>
            </p:nvSpPr>
            <p:spPr bwMode="auto">
              <a:xfrm>
                <a:off x="1347" y="2905"/>
                <a:ext cx="1" cy="3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3" name="Freeform 135"/>
              <p:cNvSpPr>
                <a:spLocks/>
              </p:cNvSpPr>
              <p:nvPr/>
            </p:nvSpPr>
            <p:spPr bwMode="auto">
              <a:xfrm>
                <a:off x="1312" y="2895"/>
                <a:ext cx="17" cy="9"/>
              </a:xfrm>
              <a:custGeom>
                <a:avLst/>
                <a:gdLst>
                  <a:gd name="T0" fmla="*/ 34 w 34"/>
                  <a:gd name="T1" fmla="*/ 17 h 17"/>
                  <a:gd name="T2" fmla="*/ 34 w 34"/>
                  <a:gd name="T3" fmla="*/ 9 h 17"/>
                  <a:gd name="T4" fmla="*/ 0 w 34"/>
                  <a:gd name="T5" fmla="*/ 0 h 17"/>
                  <a:gd name="T6" fmla="*/ 0 w 34"/>
                  <a:gd name="T7" fmla="*/ 7 h 17"/>
                  <a:gd name="T8" fmla="*/ 34 w 34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34" y="17"/>
                    </a:moveTo>
                    <a:lnTo>
                      <a:pt x="34" y="9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34" y="1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4" name="Rectangle 136"/>
              <p:cNvSpPr>
                <a:spLocks noChangeArrowheads="1"/>
              </p:cNvSpPr>
              <p:nvPr/>
            </p:nvSpPr>
            <p:spPr bwMode="auto">
              <a:xfrm>
                <a:off x="1329" y="2899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5" name="Freeform 137"/>
              <p:cNvSpPr>
                <a:spLocks/>
              </p:cNvSpPr>
              <p:nvPr/>
            </p:nvSpPr>
            <p:spPr bwMode="auto">
              <a:xfrm>
                <a:off x="1305" y="2893"/>
                <a:ext cx="7" cy="5"/>
              </a:xfrm>
              <a:custGeom>
                <a:avLst/>
                <a:gdLst>
                  <a:gd name="T0" fmla="*/ 14 w 14"/>
                  <a:gd name="T1" fmla="*/ 10 h 10"/>
                  <a:gd name="T2" fmla="*/ 14 w 14"/>
                  <a:gd name="T3" fmla="*/ 3 h 10"/>
                  <a:gd name="T4" fmla="*/ 0 w 14"/>
                  <a:gd name="T5" fmla="*/ 0 h 10"/>
                  <a:gd name="T6" fmla="*/ 0 w 14"/>
                  <a:gd name="T7" fmla="*/ 6 h 10"/>
                  <a:gd name="T8" fmla="*/ 14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10"/>
                    </a:moveTo>
                    <a:lnTo>
                      <a:pt x="14" y="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6" name="Rectangle 138"/>
              <p:cNvSpPr>
                <a:spLocks noChangeArrowheads="1"/>
              </p:cNvSpPr>
              <p:nvPr/>
            </p:nvSpPr>
            <p:spPr bwMode="auto">
              <a:xfrm>
                <a:off x="1312" y="2895"/>
                <a:ext cx="1" cy="3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7" name="Freeform 139"/>
              <p:cNvSpPr>
                <a:spLocks/>
              </p:cNvSpPr>
              <p:nvPr/>
            </p:nvSpPr>
            <p:spPr bwMode="auto">
              <a:xfrm>
                <a:off x="1282" y="2886"/>
                <a:ext cx="6" cy="6"/>
              </a:xfrm>
              <a:custGeom>
                <a:avLst/>
                <a:gdLst>
                  <a:gd name="T0" fmla="*/ 14 w 14"/>
                  <a:gd name="T1" fmla="*/ 10 h 10"/>
                  <a:gd name="T2" fmla="*/ 14 w 14"/>
                  <a:gd name="T3" fmla="*/ 3 h 10"/>
                  <a:gd name="T4" fmla="*/ 0 w 14"/>
                  <a:gd name="T5" fmla="*/ 0 h 10"/>
                  <a:gd name="T6" fmla="*/ 0 w 14"/>
                  <a:gd name="T7" fmla="*/ 7 h 10"/>
                  <a:gd name="T8" fmla="*/ 14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10"/>
                    </a:moveTo>
                    <a:lnTo>
                      <a:pt x="14" y="3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8" name="Freeform 140"/>
              <p:cNvSpPr>
                <a:spLocks/>
              </p:cNvSpPr>
              <p:nvPr/>
            </p:nvSpPr>
            <p:spPr bwMode="auto">
              <a:xfrm>
                <a:off x="1267" y="2882"/>
                <a:ext cx="15" cy="8"/>
              </a:xfrm>
              <a:custGeom>
                <a:avLst/>
                <a:gdLst>
                  <a:gd name="T0" fmla="*/ 27 w 29"/>
                  <a:gd name="T1" fmla="*/ 16 h 16"/>
                  <a:gd name="T2" fmla="*/ 29 w 29"/>
                  <a:gd name="T3" fmla="*/ 9 h 16"/>
                  <a:gd name="T4" fmla="*/ 1 w 29"/>
                  <a:gd name="T5" fmla="*/ 0 h 16"/>
                  <a:gd name="T6" fmla="*/ 0 w 29"/>
                  <a:gd name="T7" fmla="*/ 7 h 16"/>
                  <a:gd name="T8" fmla="*/ 27 w 2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7" y="16"/>
                    </a:moveTo>
                    <a:lnTo>
                      <a:pt x="29" y="9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27" y="1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09" name="Freeform 141"/>
              <p:cNvSpPr>
                <a:spLocks/>
              </p:cNvSpPr>
              <p:nvPr/>
            </p:nvSpPr>
            <p:spPr bwMode="auto">
              <a:xfrm>
                <a:off x="1282" y="2886"/>
                <a:ext cx="1" cy="4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7 h 7"/>
                  <a:gd name="T4" fmla="*/ 0 w 2"/>
                  <a:gd name="T5" fmla="*/ 0 h 7"/>
                  <a:gd name="T6" fmla="*/ 2 w 2"/>
                  <a:gd name="T7" fmla="*/ 0 h 7"/>
                  <a:gd name="T8" fmla="*/ 0 w 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0" name="Freeform 142"/>
              <p:cNvSpPr>
                <a:spLocks/>
              </p:cNvSpPr>
              <p:nvPr/>
            </p:nvSpPr>
            <p:spPr bwMode="auto">
              <a:xfrm>
                <a:off x="1255" y="2877"/>
                <a:ext cx="13" cy="9"/>
              </a:xfrm>
              <a:custGeom>
                <a:avLst/>
                <a:gdLst>
                  <a:gd name="T0" fmla="*/ 24 w 25"/>
                  <a:gd name="T1" fmla="*/ 17 h 17"/>
                  <a:gd name="T2" fmla="*/ 25 w 25"/>
                  <a:gd name="T3" fmla="*/ 10 h 17"/>
                  <a:gd name="T4" fmla="*/ 1 w 25"/>
                  <a:gd name="T5" fmla="*/ 0 h 17"/>
                  <a:gd name="T6" fmla="*/ 0 w 25"/>
                  <a:gd name="T7" fmla="*/ 8 h 17"/>
                  <a:gd name="T8" fmla="*/ 24 w 25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7">
                    <a:moveTo>
                      <a:pt x="24" y="17"/>
                    </a:moveTo>
                    <a:lnTo>
                      <a:pt x="25" y="10"/>
                    </a:lnTo>
                    <a:lnTo>
                      <a:pt x="1" y="0"/>
                    </a:lnTo>
                    <a:lnTo>
                      <a:pt x="0" y="8"/>
                    </a:lnTo>
                    <a:lnTo>
                      <a:pt x="24" y="1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1" name="Freeform 143"/>
              <p:cNvSpPr>
                <a:spLocks/>
              </p:cNvSpPr>
              <p:nvPr/>
            </p:nvSpPr>
            <p:spPr bwMode="auto">
              <a:xfrm>
                <a:off x="1268" y="2882"/>
                <a:ext cx="1" cy="4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7 h 7"/>
                  <a:gd name="T4" fmla="*/ 2 w 2"/>
                  <a:gd name="T5" fmla="*/ 0 h 7"/>
                  <a:gd name="T6" fmla="*/ 2 w 2"/>
                  <a:gd name="T7" fmla="*/ 0 h 7"/>
                  <a:gd name="T8" fmla="*/ 0 w 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7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2" name="Freeform 144"/>
              <p:cNvSpPr>
                <a:spLocks/>
              </p:cNvSpPr>
              <p:nvPr/>
            </p:nvSpPr>
            <p:spPr bwMode="auto">
              <a:xfrm>
                <a:off x="1243" y="2873"/>
                <a:ext cx="13" cy="8"/>
              </a:xfrm>
              <a:custGeom>
                <a:avLst/>
                <a:gdLst>
                  <a:gd name="T0" fmla="*/ 25 w 26"/>
                  <a:gd name="T1" fmla="*/ 17 h 17"/>
                  <a:gd name="T2" fmla="*/ 26 w 26"/>
                  <a:gd name="T3" fmla="*/ 9 h 17"/>
                  <a:gd name="T4" fmla="*/ 2 w 26"/>
                  <a:gd name="T5" fmla="*/ 0 h 17"/>
                  <a:gd name="T6" fmla="*/ 0 w 26"/>
                  <a:gd name="T7" fmla="*/ 7 h 17"/>
                  <a:gd name="T8" fmla="*/ 25 w 26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25" y="17"/>
                    </a:moveTo>
                    <a:lnTo>
                      <a:pt x="26" y="9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5" y="1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3" name="Freeform 145"/>
              <p:cNvSpPr>
                <a:spLocks/>
              </p:cNvSpPr>
              <p:nvPr/>
            </p:nvSpPr>
            <p:spPr bwMode="auto">
              <a:xfrm>
                <a:off x="1256" y="2877"/>
                <a:ext cx="1" cy="4"/>
              </a:xfrm>
              <a:custGeom>
                <a:avLst/>
                <a:gdLst>
                  <a:gd name="T0" fmla="*/ 0 w 2"/>
                  <a:gd name="T1" fmla="*/ 8 h 8"/>
                  <a:gd name="T2" fmla="*/ 0 w 2"/>
                  <a:gd name="T3" fmla="*/ 8 h 8"/>
                  <a:gd name="T4" fmla="*/ 2 w 2"/>
                  <a:gd name="T5" fmla="*/ 0 h 8"/>
                  <a:gd name="T6" fmla="*/ 2 w 2"/>
                  <a:gd name="T7" fmla="*/ 0 h 8"/>
                  <a:gd name="T8" fmla="*/ 0 w 2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8"/>
                    </a:moveTo>
                    <a:lnTo>
                      <a:pt x="0" y="8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4" name="Freeform 146"/>
              <p:cNvSpPr>
                <a:spLocks/>
              </p:cNvSpPr>
              <p:nvPr/>
            </p:nvSpPr>
            <p:spPr bwMode="auto">
              <a:xfrm>
                <a:off x="1231" y="2868"/>
                <a:ext cx="13" cy="8"/>
              </a:xfrm>
              <a:custGeom>
                <a:avLst/>
                <a:gdLst>
                  <a:gd name="T0" fmla="*/ 22 w 24"/>
                  <a:gd name="T1" fmla="*/ 16 h 16"/>
                  <a:gd name="T2" fmla="*/ 24 w 24"/>
                  <a:gd name="T3" fmla="*/ 9 h 16"/>
                  <a:gd name="T4" fmla="*/ 2 w 24"/>
                  <a:gd name="T5" fmla="*/ 0 h 16"/>
                  <a:gd name="T6" fmla="*/ 0 w 24"/>
                  <a:gd name="T7" fmla="*/ 7 h 16"/>
                  <a:gd name="T8" fmla="*/ 22 w 24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6">
                    <a:moveTo>
                      <a:pt x="22" y="16"/>
                    </a:moveTo>
                    <a:lnTo>
                      <a:pt x="24" y="9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2" y="1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5" name="Freeform 147"/>
              <p:cNvSpPr>
                <a:spLocks/>
              </p:cNvSpPr>
              <p:nvPr/>
            </p:nvSpPr>
            <p:spPr bwMode="auto">
              <a:xfrm>
                <a:off x="1244" y="2873"/>
                <a:ext cx="1" cy="3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7 h 7"/>
                  <a:gd name="T4" fmla="*/ 2 w 2"/>
                  <a:gd name="T5" fmla="*/ 0 h 7"/>
                  <a:gd name="T6" fmla="*/ 2 w 2"/>
                  <a:gd name="T7" fmla="*/ 0 h 7"/>
                  <a:gd name="T8" fmla="*/ 0 w 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7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6" name="Freeform 148"/>
              <p:cNvSpPr>
                <a:spLocks/>
              </p:cNvSpPr>
              <p:nvPr/>
            </p:nvSpPr>
            <p:spPr bwMode="auto">
              <a:xfrm>
                <a:off x="1220" y="2864"/>
                <a:ext cx="12" cy="8"/>
              </a:xfrm>
              <a:custGeom>
                <a:avLst/>
                <a:gdLst>
                  <a:gd name="T0" fmla="*/ 23 w 25"/>
                  <a:gd name="T1" fmla="*/ 15 h 15"/>
                  <a:gd name="T2" fmla="*/ 25 w 25"/>
                  <a:gd name="T3" fmla="*/ 8 h 15"/>
                  <a:gd name="T4" fmla="*/ 2 w 25"/>
                  <a:gd name="T5" fmla="*/ 0 h 15"/>
                  <a:gd name="T6" fmla="*/ 0 w 25"/>
                  <a:gd name="T7" fmla="*/ 7 h 15"/>
                  <a:gd name="T8" fmla="*/ 23 w 2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5">
                    <a:moveTo>
                      <a:pt x="23" y="15"/>
                    </a:moveTo>
                    <a:lnTo>
                      <a:pt x="25" y="8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3" y="1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7" name="Freeform 149"/>
              <p:cNvSpPr>
                <a:spLocks/>
              </p:cNvSpPr>
              <p:nvPr/>
            </p:nvSpPr>
            <p:spPr bwMode="auto">
              <a:xfrm>
                <a:off x="1232" y="2868"/>
                <a:ext cx="1" cy="4"/>
              </a:xfrm>
              <a:custGeom>
                <a:avLst/>
                <a:gdLst>
                  <a:gd name="T0" fmla="*/ 0 w 1"/>
                  <a:gd name="T1" fmla="*/ 7 h 7"/>
                  <a:gd name="T2" fmla="*/ 0 w 1"/>
                  <a:gd name="T3" fmla="*/ 7 h 7"/>
                  <a:gd name="T4" fmla="*/ 1 w 1"/>
                  <a:gd name="T5" fmla="*/ 0 h 7"/>
                  <a:gd name="T6" fmla="*/ 1 w 1"/>
                  <a:gd name="T7" fmla="*/ 0 h 7"/>
                  <a:gd name="T8" fmla="*/ 0 w 1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7">
                    <a:moveTo>
                      <a:pt x="0" y="7"/>
                    </a:moveTo>
                    <a:lnTo>
                      <a:pt x="0" y="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8" name="Freeform 150"/>
              <p:cNvSpPr>
                <a:spLocks/>
              </p:cNvSpPr>
              <p:nvPr/>
            </p:nvSpPr>
            <p:spPr bwMode="auto">
              <a:xfrm>
                <a:off x="1199" y="2854"/>
                <a:ext cx="6" cy="6"/>
              </a:xfrm>
              <a:custGeom>
                <a:avLst/>
                <a:gdLst>
                  <a:gd name="T0" fmla="*/ 9 w 10"/>
                  <a:gd name="T1" fmla="*/ 12 h 12"/>
                  <a:gd name="T2" fmla="*/ 10 w 10"/>
                  <a:gd name="T3" fmla="*/ 3 h 12"/>
                  <a:gd name="T4" fmla="*/ 2 w 10"/>
                  <a:gd name="T5" fmla="*/ 0 h 12"/>
                  <a:gd name="T6" fmla="*/ 0 w 10"/>
                  <a:gd name="T7" fmla="*/ 8 h 12"/>
                  <a:gd name="T8" fmla="*/ 9 w 1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9" y="12"/>
                    </a:moveTo>
                    <a:lnTo>
                      <a:pt x="10" y="3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9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19" name="Freeform 151"/>
              <p:cNvSpPr>
                <a:spLocks/>
              </p:cNvSpPr>
              <p:nvPr/>
            </p:nvSpPr>
            <p:spPr bwMode="auto">
              <a:xfrm>
                <a:off x="1191" y="2850"/>
                <a:ext cx="9" cy="9"/>
              </a:xfrm>
              <a:custGeom>
                <a:avLst/>
                <a:gdLst>
                  <a:gd name="T0" fmla="*/ 17 w 19"/>
                  <a:gd name="T1" fmla="*/ 17 h 17"/>
                  <a:gd name="T2" fmla="*/ 19 w 19"/>
                  <a:gd name="T3" fmla="*/ 9 h 17"/>
                  <a:gd name="T4" fmla="*/ 1 w 19"/>
                  <a:gd name="T5" fmla="*/ 0 h 17"/>
                  <a:gd name="T6" fmla="*/ 0 w 19"/>
                  <a:gd name="T7" fmla="*/ 7 h 17"/>
                  <a:gd name="T8" fmla="*/ 17 w 19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17" y="17"/>
                    </a:moveTo>
                    <a:lnTo>
                      <a:pt x="19" y="9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0" name="Freeform 152"/>
              <p:cNvSpPr>
                <a:spLocks/>
              </p:cNvSpPr>
              <p:nvPr/>
            </p:nvSpPr>
            <p:spPr bwMode="auto">
              <a:xfrm>
                <a:off x="1200" y="2854"/>
                <a:ext cx="1" cy="5"/>
              </a:xfrm>
              <a:custGeom>
                <a:avLst/>
                <a:gdLst>
                  <a:gd name="T0" fmla="*/ 0 w 1"/>
                  <a:gd name="T1" fmla="*/ 8 h 8"/>
                  <a:gd name="T2" fmla="*/ 0 w 1"/>
                  <a:gd name="T3" fmla="*/ 8 h 8"/>
                  <a:gd name="T4" fmla="*/ 1 w 1"/>
                  <a:gd name="T5" fmla="*/ 0 h 8"/>
                  <a:gd name="T6" fmla="*/ 1 w 1"/>
                  <a:gd name="T7" fmla="*/ 0 h 8"/>
                  <a:gd name="T8" fmla="*/ 0 w 1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8">
                    <a:moveTo>
                      <a:pt x="0" y="8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1" name="Freeform 153"/>
              <p:cNvSpPr>
                <a:spLocks/>
              </p:cNvSpPr>
              <p:nvPr/>
            </p:nvSpPr>
            <p:spPr bwMode="auto">
              <a:xfrm>
                <a:off x="1181" y="2846"/>
                <a:ext cx="11" cy="8"/>
              </a:xfrm>
              <a:custGeom>
                <a:avLst/>
                <a:gdLst>
                  <a:gd name="T0" fmla="*/ 19 w 20"/>
                  <a:gd name="T1" fmla="*/ 16 h 16"/>
                  <a:gd name="T2" fmla="*/ 20 w 20"/>
                  <a:gd name="T3" fmla="*/ 9 h 16"/>
                  <a:gd name="T4" fmla="*/ 1 w 20"/>
                  <a:gd name="T5" fmla="*/ 0 h 16"/>
                  <a:gd name="T6" fmla="*/ 0 w 20"/>
                  <a:gd name="T7" fmla="*/ 7 h 16"/>
                  <a:gd name="T8" fmla="*/ 19 w 20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6">
                    <a:moveTo>
                      <a:pt x="19" y="16"/>
                    </a:moveTo>
                    <a:lnTo>
                      <a:pt x="20" y="9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19" y="1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2" name="Freeform 154"/>
              <p:cNvSpPr>
                <a:spLocks/>
              </p:cNvSpPr>
              <p:nvPr/>
            </p:nvSpPr>
            <p:spPr bwMode="auto">
              <a:xfrm>
                <a:off x="1192" y="2850"/>
                <a:ext cx="1" cy="4"/>
              </a:xfrm>
              <a:custGeom>
                <a:avLst/>
                <a:gdLst>
                  <a:gd name="T0" fmla="*/ 0 w 2"/>
                  <a:gd name="T1" fmla="*/ 7 h 7"/>
                  <a:gd name="T2" fmla="*/ 0 w 2"/>
                  <a:gd name="T3" fmla="*/ 7 h 7"/>
                  <a:gd name="T4" fmla="*/ 2 w 2"/>
                  <a:gd name="T5" fmla="*/ 0 h 7"/>
                  <a:gd name="T6" fmla="*/ 2 w 2"/>
                  <a:gd name="T7" fmla="*/ 0 h 7"/>
                  <a:gd name="T8" fmla="*/ 0 w 2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0" y="7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3" name="Freeform 155"/>
              <p:cNvSpPr>
                <a:spLocks/>
              </p:cNvSpPr>
              <p:nvPr/>
            </p:nvSpPr>
            <p:spPr bwMode="auto">
              <a:xfrm>
                <a:off x="1173" y="2841"/>
                <a:ext cx="9" cy="8"/>
              </a:xfrm>
              <a:custGeom>
                <a:avLst/>
                <a:gdLst>
                  <a:gd name="T0" fmla="*/ 18 w 19"/>
                  <a:gd name="T1" fmla="*/ 15 h 15"/>
                  <a:gd name="T2" fmla="*/ 19 w 19"/>
                  <a:gd name="T3" fmla="*/ 8 h 15"/>
                  <a:gd name="T4" fmla="*/ 2 w 19"/>
                  <a:gd name="T5" fmla="*/ 0 h 15"/>
                  <a:gd name="T6" fmla="*/ 0 w 19"/>
                  <a:gd name="T7" fmla="*/ 7 h 15"/>
                  <a:gd name="T8" fmla="*/ 18 w 19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18" y="15"/>
                    </a:moveTo>
                    <a:lnTo>
                      <a:pt x="19" y="8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18" y="1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4" name="Freeform 156"/>
              <p:cNvSpPr>
                <a:spLocks/>
              </p:cNvSpPr>
              <p:nvPr/>
            </p:nvSpPr>
            <p:spPr bwMode="auto">
              <a:xfrm>
                <a:off x="1182" y="2846"/>
                <a:ext cx="2" cy="3"/>
              </a:xfrm>
              <a:custGeom>
                <a:avLst/>
                <a:gdLst>
                  <a:gd name="T0" fmla="*/ 0 w 4"/>
                  <a:gd name="T1" fmla="*/ 7 h 7"/>
                  <a:gd name="T2" fmla="*/ 0 w 4"/>
                  <a:gd name="T3" fmla="*/ 7 h 7"/>
                  <a:gd name="T4" fmla="*/ 4 w 4"/>
                  <a:gd name="T5" fmla="*/ 0 h 7"/>
                  <a:gd name="T6" fmla="*/ 4 w 4"/>
                  <a:gd name="T7" fmla="*/ 0 h 7"/>
                  <a:gd name="T8" fmla="*/ 0 w 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7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5" name="Freeform 157"/>
              <p:cNvSpPr>
                <a:spLocks/>
              </p:cNvSpPr>
              <p:nvPr/>
            </p:nvSpPr>
            <p:spPr bwMode="auto">
              <a:xfrm>
                <a:off x="1165" y="2837"/>
                <a:ext cx="9" cy="8"/>
              </a:xfrm>
              <a:custGeom>
                <a:avLst/>
                <a:gdLst>
                  <a:gd name="T0" fmla="*/ 15 w 19"/>
                  <a:gd name="T1" fmla="*/ 16 h 16"/>
                  <a:gd name="T2" fmla="*/ 19 w 19"/>
                  <a:gd name="T3" fmla="*/ 9 h 16"/>
                  <a:gd name="T4" fmla="*/ 3 w 19"/>
                  <a:gd name="T5" fmla="*/ 0 h 16"/>
                  <a:gd name="T6" fmla="*/ 0 w 19"/>
                  <a:gd name="T7" fmla="*/ 7 h 16"/>
                  <a:gd name="T8" fmla="*/ 15 w 19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15" y="16"/>
                    </a:moveTo>
                    <a:lnTo>
                      <a:pt x="19" y="9"/>
                    </a:lnTo>
                    <a:lnTo>
                      <a:pt x="3" y="0"/>
                    </a:lnTo>
                    <a:lnTo>
                      <a:pt x="0" y="7"/>
                    </a:lnTo>
                    <a:lnTo>
                      <a:pt x="15" y="1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6" name="Freeform 158"/>
              <p:cNvSpPr>
                <a:spLocks/>
              </p:cNvSpPr>
              <p:nvPr/>
            </p:nvSpPr>
            <p:spPr bwMode="auto">
              <a:xfrm>
                <a:off x="1173" y="2841"/>
                <a:ext cx="1" cy="4"/>
              </a:xfrm>
              <a:custGeom>
                <a:avLst/>
                <a:gdLst>
                  <a:gd name="T0" fmla="*/ 2 w 4"/>
                  <a:gd name="T1" fmla="*/ 7 h 7"/>
                  <a:gd name="T2" fmla="*/ 0 w 4"/>
                  <a:gd name="T3" fmla="*/ 7 h 7"/>
                  <a:gd name="T4" fmla="*/ 4 w 4"/>
                  <a:gd name="T5" fmla="*/ 0 h 7"/>
                  <a:gd name="T6" fmla="*/ 4 w 4"/>
                  <a:gd name="T7" fmla="*/ 0 h 7"/>
                  <a:gd name="T8" fmla="*/ 2 w 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2" y="7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7" name="Freeform 159"/>
              <p:cNvSpPr>
                <a:spLocks/>
              </p:cNvSpPr>
              <p:nvPr/>
            </p:nvSpPr>
            <p:spPr bwMode="auto">
              <a:xfrm>
                <a:off x="1156" y="2832"/>
                <a:ext cx="11" cy="9"/>
              </a:xfrm>
              <a:custGeom>
                <a:avLst/>
                <a:gdLst>
                  <a:gd name="T0" fmla="*/ 18 w 21"/>
                  <a:gd name="T1" fmla="*/ 17 h 17"/>
                  <a:gd name="T2" fmla="*/ 21 w 21"/>
                  <a:gd name="T3" fmla="*/ 10 h 17"/>
                  <a:gd name="T4" fmla="*/ 4 w 21"/>
                  <a:gd name="T5" fmla="*/ 0 h 17"/>
                  <a:gd name="T6" fmla="*/ 0 w 21"/>
                  <a:gd name="T7" fmla="*/ 8 h 17"/>
                  <a:gd name="T8" fmla="*/ 18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18" y="17"/>
                    </a:moveTo>
                    <a:lnTo>
                      <a:pt x="21" y="1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18" y="1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8" name="Freeform 160"/>
              <p:cNvSpPr>
                <a:spLocks/>
              </p:cNvSpPr>
              <p:nvPr/>
            </p:nvSpPr>
            <p:spPr bwMode="auto">
              <a:xfrm>
                <a:off x="1165" y="2837"/>
                <a:ext cx="2" cy="4"/>
              </a:xfrm>
              <a:custGeom>
                <a:avLst/>
                <a:gdLst>
                  <a:gd name="T0" fmla="*/ 0 w 3"/>
                  <a:gd name="T1" fmla="*/ 7 h 7"/>
                  <a:gd name="T2" fmla="*/ 0 w 3"/>
                  <a:gd name="T3" fmla="*/ 7 h 7"/>
                  <a:gd name="T4" fmla="*/ 3 w 3"/>
                  <a:gd name="T5" fmla="*/ 0 h 7"/>
                  <a:gd name="T6" fmla="*/ 3 w 3"/>
                  <a:gd name="T7" fmla="*/ 0 h 7"/>
                  <a:gd name="T8" fmla="*/ 0 w 3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7"/>
                    </a:moveTo>
                    <a:lnTo>
                      <a:pt x="0" y="7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29" name="Freeform 161"/>
              <p:cNvSpPr>
                <a:spLocks/>
              </p:cNvSpPr>
              <p:nvPr/>
            </p:nvSpPr>
            <p:spPr bwMode="auto">
              <a:xfrm>
                <a:off x="1149" y="2828"/>
                <a:ext cx="9" cy="8"/>
              </a:xfrm>
              <a:custGeom>
                <a:avLst/>
                <a:gdLst>
                  <a:gd name="T0" fmla="*/ 13 w 17"/>
                  <a:gd name="T1" fmla="*/ 15 h 15"/>
                  <a:gd name="T2" fmla="*/ 17 w 17"/>
                  <a:gd name="T3" fmla="*/ 9 h 15"/>
                  <a:gd name="T4" fmla="*/ 3 w 17"/>
                  <a:gd name="T5" fmla="*/ 0 h 15"/>
                  <a:gd name="T6" fmla="*/ 0 w 17"/>
                  <a:gd name="T7" fmla="*/ 5 h 15"/>
                  <a:gd name="T8" fmla="*/ 13 w 17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13" y="15"/>
                    </a:moveTo>
                    <a:lnTo>
                      <a:pt x="17" y="9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13" y="1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0" name="Freeform 162"/>
              <p:cNvSpPr>
                <a:spLocks/>
              </p:cNvSpPr>
              <p:nvPr/>
            </p:nvSpPr>
            <p:spPr bwMode="auto">
              <a:xfrm>
                <a:off x="1156" y="2832"/>
                <a:ext cx="2" cy="4"/>
              </a:xfrm>
              <a:custGeom>
                <a:avLst/>
                <a:gdLst>
                  <a:gd name="T0" fmla="*/ 0 w 4"/>
                  <a:gd name="T1" fmla="*/ 8 h 8"/>
                  <a:gd name="T2" fmla="*/ 0 w 4"/>
                  <a:gd name="T3" fmla="*/ 7 h 8"/>
                  <a:gd name="T4" fmla="*/ 4 w 4"/>
                  <a:gd name="T5" fmla="*/ 0 h 8"/>
                  <a:gd name="T6" fmla="*/ 4 w 4"/>
                  <a:gd name="T7" fmla="*/ 0 h 8"/>
                  <a:gd name="T8" fmla="*/ 0 w 4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7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1" name="Freeform 163"/>
              <p:cNvSpPr>
                <a:spLocks/>
              </p:cNvSpPr>
              <p:nvPr/>
            </p:nvSpPr>
            <p:spPr bwMode="auto">
              <a:xfrm>
                <a:off x="1142" y="2825"/>
                <a:ext cx="8" cy="6"/>
              </a:xfrm>
              <a:custGeom>
                <a:avLst/>
                <a:gdLst>
                  <a:gd name="T0" fmla="*/ 14 w 15"/>
                  <a:gd name="T1" fmla="*/ 12 h 12"/>
                  <a:gd name="T2" fmla="*/ 15 w 15"/>
                  <a:gd name="T3" fmla="*/ 7 h 12"/>
                  <a:gd name="T4" fmla="*/ 1 w 15"/>
                  <a:gd name="T5" fmla="*/ 0 h 12"/>
                  <a:gd name="T6" fmla="*/ 0 w 15"/>
                  <a:gd name="T7" fmla="*/ 5 h 12"/>
                  <a:gd name="T8" fmla="*/ 14 w 15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4" y="12"/>
                    </a:moveTo>
                    <a:lnTo>
                      <a:pt x="15" y="7"/>
                    </a:lnTo>
                    <a:lnTo>
                      <a:pt x="1" y="0"/>
                    </a:lnTo>
                    <a:lnTo>
                      <a:pt x="0" y="5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2" name="Freeform 164"/>
              <p:cNvSpPr>
                <a:spLocks/>
              </p:cNvSpPr>
              <p:nvPr/>
            </p:nvSpPr>
            <p:spPr bwMode="auto">
              <a:xfrm>
                <a:off x="1149" y="2828"/>
                <a:ext cx="2" cy="2"/>
              </a:xfrm>
              <a:custGeom>
                <a:avLst/>
                <a:gdLst>
                  <a:gd name="T0" fmla="*/ 0 w 3"/>
                  <a:gd name="T1" fmla="*/ 5 h 5"/>
                  <a:gd name="T2" fmla="*/ 1 w 3"/>
                  <a:gd name="T3" fmla="*/ 5 h 5"/>
                  <a:gd name="T4" fmla="*/ 3 w 3"/>
                  <a:gd name="T5" fmla="*/ 0 h 5"/>
                  <a:gd name="T6" fmla="*/ 3 w 3"/>
                  <a:gd name="T7" fmla="*/ 0 h 5"/>
                  <a:gd name="T8" fmla="*/ 0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1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3" name="Freeform 165"/>
              <p:cNvSpPr>
                <a:spLocks/>
              </p:cNvSpPr>
              <p:nvPr/>
            </p:nvSpPr>
            <p:spPr bwMode="auto">
              <a:xfrm>
                <a:off x="1139" y="2823"/>
                <a:ext cx="5" cy="5"/>
              </a:xfrm>
              <a:custGeom>
                <a:avLst/>
                <a:gdLst>
                  <a:gd name="T0" fmla="*/ 7 w 10"/>
                  <a:gd name="T1" fmla="*/ 8 h 8"/>
                  <a:gd name="T2" fmla="*/ 10 w 10"/>
                  <a:gd name="T3" fmla="*/ 3 h 8"/>
                  <a:gd name="T4" fmla="*/ 3 w 10"/>
                  <a:gd name="T5" fmla="*/ 0 h 8"/>
                  <a:gd name="T6" fmla="*/ 0 w 10"/>
                  <a:gd name="T7" fmla="*/ 5 h 8"/>
                  <a:gd name="T8" fmla="*/ 7 w 10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7" y="8"/>
                    </a:moveTo>
                    <a:lnTo>
                      <a:pt x="10" y="3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4" name="Freeform 166"/>
              <p:cNvSpPr>
                <a:spLocks/>
              </p:cNvSpPr>
              <p:nvPr/>
            </p:nvSpPr>
            <p:spPr bwMode="auto">
              <a:xfrm>
                <a:off x="1142" y="2824"/>
                <a:ext cx="2" cy="3"/>
              </a:xfrm>
              <a:custGeom>
                <a:avLst/>
                <a:gdLst>
                  <a:gd name="T0" fmla="*/ 1 w 3"/>
                  <a:gd name="T1" fmla="*/ 5 h 5"/>
                  <a:gd name="T2" fmla="*/ 0 w 3"/>
                  <a:gd name="T3" fmla="*/ 5 h 5"/>
                  <a:gd name="T4" fmla="*/ 3 w 3"/>
                  <a:gd name="T5" fmla="*/ 0 h 5"/>
                  <a:gd name="T6" fmla="*/ 3 w 3"/>
                  <a:gd name="T7" fmla="*/ 0 h 5"/>
                  <a:gd name="T8" fmla="*/ 1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5" name="Freeform 167"/>
              <p:cNvSpPr>
                <a:spLocks/>
              </p:cNvSpPr>
              <p:nvPr/>
            </p:nvSpPr>
            <p:spPr bwMode="auto">
              <a:xfrm>
                <a:off x="1122" y="2812"/>
                <a:ext cx="4" cy="4"/>
              </a:xfrm>
              <a:custGeom>
                <a:avLst/>
                <a:gdLst>
                  <a:gd name="T0" fmla="*/ 3 w 7"/>
                  <a:gd name="T1" fmla="*/ 9 h 9"/>
                  <a:gd name="T2" fmla="*/ 7 w 7"/>
                  <a:gd name="T3" fmla="*/ 4 h 9"/>
                  <a:gd name="T4" fmla="*/ 3 w 7"/>
                  <a:gd name="T5" fmla="*/ 0 h 9"/>
                  <a:gd name="T6" fmla="*/ 0 w 7"/>
                  <a:gd name="T7" fmla="*/ 5 h 9"/>
                  <a:gd name="T8" fmla="*/ 3 w 7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3" y="9"/>
                    </a:moveTo>
                    <a:lnTo>
                      <a:pt x="7" y="4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3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6" name="Freeform 168"/>
              <p:cNvSpPr>
                <a:spLocks/>
              </p:cNvSpPr>
              <p:nvPr/>
            </p:nvSpPr>
            <p:spPr bwMode="auto">
              <a:xfrm>
                <a:off x="1116" y="2807"/>
                <a:ext cx="8" cy="8"/>
              </a:xfrm>
              <a:custGeom>
                <a:avLst/>
                <a:gdLst>
                  <a:gd name="T0" fmla="*/ 12 w 15"/>
                  <a:gd name="T1" fmla="*/ 15 h 15"/>
                  <a:gd name="T2" fmla="*/ 15 w 15"/>
                  <a:gd name="T3" fmla="*/ 10 h 15"/>
                  <a:gd name="T4" fmla="*/ 3 w 15"/>
                  <a:gd name="T5" fmla="*/ 0 h 15"/>
                  <a:gd name="T6" fmla="*/ 0 w 15"/>
                  <a:gd name="T7" fmla="*/ 5 h 15"/>
                  <a:gd name="T8" fmla="*/ 12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15"/>
                    </a:moveTo>
                    <a:lnTo>
                      <a:pt x="15" y="10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7" name="Freeform 169"/>
              <p:cNvSpPr>
                <a:spLocks/>
              </p:cNvSpPr>
              <p:nvPr/>
            </p:nvSpPr>
            <p:spPr bwMode="auto">
              <a:xfrm>
                <a:off x="1122" y="2811"/>
                <a:ext cx="2" cy="3"/>
              </a:xfrm>
              <a:custGeom>
                <a:avLst/>
                <a:gdLst>
                  <a:gd name="T0" fmla="*/ 0 w 3"/>
                  <a:gd name="T1" fmla="*/ 6 h 6"/>
                  <a:gd name="T2" fmla="*/ 0 w 3"/>
                  <a:gd name="T3" fmla="*/ 6 h 6"/>
                  <a:gd name="T4" fmla="*/ 3 w 3"/>
                  <a:gd name="T5" fmla="*/ 0 h 6"/>
                  <a:gd name="T6" fmla="*/ 3 w 3"/>
                  <a:gd name="T7" fmla="*/ 0 h 6"/>
                  <a:gd name="T8" fmla="*/ 0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0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8" name="Freeform 170"/>
              <p:cNvSpPr>
                <a:spLocks/>
              </p:cNvSpPr>
              <p:nvPr/>
            </p:nvSpPr>
            <p:spPr bwMode="auto">
              <a:xfrm>
                <a:off x="1110" y="2803"/>
                <a:ext cx="8" cy="6"/>
              </a:xfrm>
              <a:custGeom>
                <a:avLst/>
                <a:gdLst>
                  <a:gd name="T0" fmla="*/ 12 w 15"/>
                  <a:gd name="T1" fmla="*/ 14 h 14"/>
                  <a:gd name="T2" fmla="*/ 15 w 15"/>
                  <a:gd name="T3" fmla="*/ 9 h 14"/>
                  <a:gd name="T4" fmla="*/ 3 w 15"/>
                  <a:gd name="T5" fmla="*/ 0 h 14"/>
                  <a:gd name="T6" fmla="*/ 0 w 15"/>
                  <a:gd name="T7" fmla="*/ 5 h 14"/>
                  <a:gd name="T8" fmla="*/ 12 w 1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14"/>
                    </a:moveTo>
                    <a:lnTo>
                      <a:pt x="15" y="9"/>
                    </a:lnTo>
                    <a:lnTo>
                      <a:pt x="3" y="0"/>
                    </a:lnTo>
                    <a:lnTo>
                      <a:pt x="0" y="5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39" name="Freeform 171"/>
              <p:cNvSpPr>
                <a:spLocks/>
              </p:cNvSpPr>
              <p:nvPr/>
            </p:nvSpPr>
            <p:spPr bwMode="auto">
              <a:xfrm>
                <a:off x="1116" y="2806"/>
                <a:ext cx="2" cy="3"/>
              </a:xfrm>
              <a:custGeom>
                <a:avLst/>
                <a:gdLst>
                  <a:gd name="T0" fmla="*/ 0 w 3"/>
                  <a:gd name="T1" fmla="*/ 5 h 5"/>
                  <a:gd name="T2" fmla="*/ 0 w 3"/>
                  <a:gd name="T3" fmla="*/ 5 h 5"/>
                  <a:gd name="T4" fmla="*/ 3 w 3"/>
                  <a:gd name="T5" fmla="*/ 0 h 5"/>
                  <a:gd name="T6" fmla="*/ 3 w 3"/>
                  <a:gd name="T7" fmla="*/ 0 h 5"/>
                  <a:gd name="T8" fmla="*/ 0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0" name="Freeform 172"/>
              <p:cNvSpPr>
                <a:spLocks/>
              </p:cNvSpPr>
              <p:nvPr/>
            </p:nvSpPr>
            <p:spPr bwMode="auto">
              <a:xfrm>
                <a:off x="1104" y="2798"/>
                <a:ext cx="8" cy="7"/>
              </a:xfrm>
              <a:custGeom>
                <a:avLst/>
                <a:gdLst>
                  <a:gd name="T0" fmla="*/ 12 w 15"/>
                  <a:gd name="T1" fmla="*/ 14 h 14"/>
                  <a:gd name="T2" fmla="*/ 15 w 15"/>
                  <a:gd name="T3" fmla="*/ 9 h 14"/>
                  <a:gd name="T4" fmla="*/ 3 w 15"/>
                  <a:gd name="T5" fmla="*/ 0 h 14"/>
                  <a:gd name="T6" fmla="*/ 0 w 15"/>
                  <a:gd name="T7" fmla="*/ 6 h 14"/>
                  <a:gd name="T8" fmla="*/ 12 w 15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2" y="14"/>
                    </a:moveTo>
                    <a:lnTo>
                      <a:pt x="15" y="9"/>
                    </a:lnTo>
                    <a:lnTo>
                      <a:pt x="3" y="0"/>
                    </a:lnTo>
                    <a:lnTo>
                      <a:pt x="0" y="6"/>
                    </a:lnTo>
                    <a:lnTo>
                      <a:pt x="12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1" name="Freeform 173"/>
              <p:cNvSpPr>
                <a:spLocks/>
              </p:cNvSpPr>
              <p:nvPr/>
            </p:nvSpPr>
            <p:spPr bwMode="auto">
              <a:xfrm>
                <a:off x="1110" y="2802"/>
                <a:ext cx="2" cy="2"/>
              </a:xfrm>
              <a:custGeom>
                <a:avLst/>
                <a:gdLst>
                  <a:gd name="T0" fmla="*/ 0 w 3"/>
                  <a:gd name="T1" fmla="*/ 6 h 6"/>
                  <a:gd name="T2" fmla="*/ 0 w 3"/>
                  <a:gd name="T3" fmla="*/ 6 h 6"/>
                  <a:gd name="T4" fmla="*/ 3 w 3"/>
                  <a:gd name="T5" fmla="*/ 0 h 6"/>
                  <a:gd name="T6" fmla="*/ 3 w 3"/>
                  <a:gd name="T7" fmla="*/ 0 h 6"/>
                  <a:gd name="T8" fmla="*/ 0 w 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6"/>
                    </a:moveTo>
                    <a:lnTo>
                      <a:pt x="0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2" name="Freeform 174"/>
              <p:cNvSpPr>
                <a:spLocks/>
              </p:cNvSpPr>
              <p:nvPr/>
            </p:nvSpPr>
            <p:spPr bwMode="auto">
              <a:xfrm>
                <a:off x="1099" y="2794"/>
                <a:ext cx="7" cy="7"/>
              </a:xfrm>
              <a:custGeom>
                <a:avLst/>
                <a:gdLst>
                  <a:gd name="T0" fmla="*/ 11 w 14"/>
                  <a:gd name="T1" fmla="*/ 14 h 14"/>
                  <a:gd name="T2" fmla="*/ 14 w 14"/>
                  <a:gd name="T3" fmla="*/ 8 h 14"/>
                  <a:gd name="T4" fmla="*/ 4 w 14"/>
                  <a:gd name="T5" fmla="*/ 0 h 14"/>
                  <a:gd name="T6" fmla="*/ 0 w 14"/>
                  <a:gd name="T7" fmla="*/ 5 h 14"/>
                  <a:gd name="T8" fmla="*/ 11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1" y="14"/>
                    </a:moveTo>
                    <a:lnTo>
                      <a:pt x="14" y="8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11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3" name="Freeform 175"/>
              <p:cNvSpPr>
                <a:spLocks/>
              </p:cNvSpPr>
              <p:nvPr/>
            </p:nvSpPr>
            <p:spPr bwMode="auto">
              <a:xfrm>
                <a:off x="1104" y="2797"/>
                <a:ext cx="2" cy="3"/>
              </a:xfrm>
              <a:custGeom>
                <a:avLst/>
                <a:gdLst>
                  <a:gd name="T0" fmla="*/ 0 w 3"/>
                  <a:gd name="T1" fmla="*/ 5 h 5"/>
                  <a:gd name="T2" fmla="*/ 0 w 3"/>
                  <a:gd name="T3" fmla="*/ 5 h 5"/>
                  <a:gd name="T4" fmla="*/ 3 w 3"/>
                  <a:gd name="T5" fmla="*/ 0 h 5"/>
                  <a:gd name="T6" fmla="*/ 3 w 3"/>
                  <a:gd name="T7" fmla="*/ 0 h 5"/>
                  <a:gd name="T8" fmla="*/ 0 w 3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0" y="5"/>
                    </a:moveTo>
                    <a:lnTo>
                      <a:pt x="0" y="5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4" name="Freeform 176"/>
              <p:cNvSpPr>
                <a:spLocks/>
              </p:cNvSpPr>
              <p:nvPr/>
            </p:nvSpPr>
            <p:spPr bwMode="auto">
              <a:xfrm>
                <a:off x="1094" y="2790"/>
                <a:ext cx="7" cy="6"/>
              </a:xfrm>
              <a:custGeom>
                <a:avLst/>
                <a:gdLst>
                  <a:gd name="T0" fmla="*/ 9 w 14"/>
                  <a:gd name="T1" fmla="*/ 14 h 14"/>
                  <a:gd name="T2" fmla="*/ 14 w 14"/>
                  <a:gd name="T3" fmla="*/ 9 h 14"/>
                  <a:gd name="T4" fmla="*/ 5 w 14"/>
                  <a:gd name="T5" fmla="*/ 0 h 14"/>
                  <a:gd name="T6" fmla="*/ 0 w 14"/>
                  <a:gd name="T7" fmla="*/ 5 h 14"/>
                  <a:gd name="T8" fmla="*/ 9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14"/>
                    </a:moveTo>
                    <a:lnTo>
                      <a:pt x="14" y="9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5" name="Freeform 177"/>
              <p:cNvSpPr>
                <a:spLocks/>
              </p:cNvSpPr>
              <p:nvPr/>
            </p:nvSpPr>
            <p:spPr bwMode="auto">
              <a:xfrm>
                <a:off x="1099" y="2793"/>
                <a:ext cx="3" cy="3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4 w 5"/>
                  <a:gd name="T5" fmla="*/ 0 h 5"/>
                  <a:gd name="T6" fmla="*/ 5 w 5"/>
                  <a:gd name="T7" fmla="*/ 0 h 5"/>
                  <a:gd name="T8" fmla="*/ 0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6" name="Freeform 178"/>
              <p:cNvSpPr>
                <a:spLocks/>
              </p:cNvSpPr>
              <p:nvPr/>
            </p:nvSpPr>
            <p:spPr bwMode="auto">
              <a:xfrm>
                <a:off x="1089" y="2784"/>
                <a:ext cx="8" cy="8"/>
              </a:xfrm>
              <a:custGeom>
                <a:avLst/>
                <a:gdLst>
                  <a:gd name="T0" fmla="*/ 12 w 15"/>
                  <a:gd name="T1" fmla="*/ 15 h 15"/>
                  <a:gd name="T2" fmla="*/ 15 w 15"/>
                  <a:gd name="T3" fmla="*/ 10 h 15"/>
                  <a:gd name="T4" fmla="*/ 5 w 15"/>
                  <a:gd name="T5" fmla="*/ 0 h 15"/>
                  <a:gd name="T6" fmla="*/ 0 w 15"/>
                  <a:gd name="T7" fmla="*/ 5 h 15"/>
                  <a:gd name="T8" fmla="*/ 12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15"/>
                    </a:moveTo>
                    <a:lnTo>
                      <a:pt x="15" y="1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12" y="1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7" name="Freeform 179"/>
              <p:cNvSpPr>
                <a:spLocks/>
              </p:cNvSpPr>
              <p:nvPr/>
            </p:nvSpPr>
            <p:spPr bwMode="auto">
              <a:xfrm>
                <a:off x="1095" y="2789"/>
                <a:ext cx="2" cy="2"/>
              </a:xfrm>
              <a:custGeom>
                <a:avLst/>
                <a:gdLst>
                  <a:gd name="T0" fmla="*/ 0 w 5"/>
                  <a:gd name="T1" fmla="*/ 6 h 6"/>
                  <a:gd name="T2" fmla="*/ 0 w 5"/>
                  <a:gd name="T3" fmla="*/ 6 h 6"/>
                  <a:gd name="T4" fmla="*/ 5 w 5"/>
                  <a:gd name="T5" fmla="*/ 0 h 6"/>
                  <a:gd name="T6" fmla="*/ 3 w 5"/>
                  <a:gd name="T7" fmla="*/ 0 h 6"/>
                  <a:gd name="T8" fmla="*/ 0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8" name="Freeform 180"/>
              <p:cNvSpPr>
                <a:spLocks/>
              </p:cNvSpPr>
              <p:nvPr/>
            </p:nvSpPr>
            <p:spPr bwMode="auto">
              <a:xfrm>
                <a:off x="1084" y="2780"/>
                <a:ext cx="7" cy="7"/>
              </a:xfrm>
              <a:custGeom>
                <a:avLst/>
                <a:gdLst>
                  <a:gd name="T0" fmla="*/ 9 w 16"/>
                  <a:gd name="T1" fmla="*/ 14 h 14"/>
                  <a:gd name="T2" fmla="*/ 16 w 16"/>
                  <a:gd name="T3" fmla="*/ 9 h 14"/>
                  <a:gd name="T4" fmla="*/ 5 w 16"/>
                  <a:gd name="T5" fmla="*/ 0 h 14"/>
                  <a:gd name="T6" fmla="*/ 0 w 16"/>
                  <a:gd name="T7" fmla="*/ 5 h 14"/>
                  <a:gd name="T8" fmla="*/ 9 w 16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9" y="14"/>
                    </a:moveTo>
                    <a:lnTo>
                      <a:pt x="16" y="9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49" name="Freeform 181"/>
              <p:cNvSpPr>
                <a:spLocks/>
              </p:cNvSpPr>
              <p:nvPr/>
            </p:nvSpPr>
            <p:spPr bwMode="auto">
              <a:xfrm>
                <a:off x="1089" y="2784"/>
                <a:ext cx="3" cy="2"/>
              </a:xfrm>
              <a:custGeom>
                <a:avLst/>
                <a:gdLst>
                  <a:gd name="T0" fmla="*/ 0 w 6"/>
                  <a:gd name="T1" fmla="*/ 5 h 5"/>
                  <a:gd name="T2" fmla="*/ 0 w 6"/>
                  <a:gd name="T3" fmla="*/ 5 h 5"/>
                  <a:gd name="T4" fmla="*/ 5 w 6"/>
                  <a:gd name="T5" fmla="*/ 0 h 5"/>
                  <a:gd name="T6" fmla="*/ 6 w 6"/>
                  <a:gd name="T7" fmla="*/ 0 h 5"/>
                  <a:gd name="T8" fmla="*/ 0 w 6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0" name="Freeform 182"/>
              <p:cNvSpPr>
                <a:spLocks/>
              </p:cNvSpPr>
              <p:nvPr/>
            </p:nvSpPr>
            <p:spPr bwMode="auto">
              <a:xfrm>
                <a:off x="1079" y="2776"/>
                <a:ext cx="7" cy="7"/>
              </a:xfrm>
              <a:custGeom>
                <a:avLst/>
                <a:gdLst>
                  <a:gd name="T0" fmla="*/ 9 w 14"/>
                  <a:gd name="T1" fmla="*/ 14 h 14"/>
                  <a:gd name="T2" fmla="*/ 14 w 14"/>
                  <a:gd name="T3" fmla="*/ 9 h 14"/>
                  <a:gd name="T4" fmla="*/ 6 w 14"/>
                  <a:gd name="T5" fmla="*/ 0 h 14"/>
                  <a:gd name="T6" fmla="*/ 0 w 14"/>
                  <a:gd name="T7" fmla="*/ 6 h 14"/>
                  <a:gd name="T8" fmla="*/ 9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14"/>
                    </a:moveTo>
                    <a:lnTo>
                      <a:pt x="14" y="9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1" name="Freeform 183"/>
              <p:cNvSpPr>
                <a:spLocks/>
              </p:cNvSpPr>
              <p:nvPr/>
            </p:nvSpPr>
            <p:spPr bwMode="auto">
              <a:xfrm>
                <a:off x="1084" y="2779"/>
                <a:ext cx="3" cy="3"/>
              </a:xfrm>
              <a:custGeom>
                <a:avLst/>
                <a:gdLst>
                  <a:gd name="T0" fmla="*/ 0 w 5"/>
                  <a:gd name="T1" fmla="*/ 6 h 6"/>
                  <a:gd name="T2" fmla="*/ 0 w 5"/>
                  <a:gd name="T3" fmla="*/ 6 h 6"/>
                  <a:gd name="T4" fmla="*/ 5 w 5"/>
                  <a:gd name="T5" fmla="*/ 0 h 6"/>
                  <a:gd name="T6" fmla="*/ 5 w 5"/>
                  <a:gd name="T7" fmla="*/ 0 h 6"/>
                  <a:gd name="T8" fmla="*/ 0 w 5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6"/>
                    </a:moveTo>
                    <a:lnTo>
                      <a:pt x="0" y="6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2" name="Freeform 184"/>
              <p:cNvSpPr>
                <a:spLocks/>
              </p:cNvSpPr>
              <p:nvPr/>
            </p:nvSpPr>
            <p:spPr bwMode="auto">
              <a:xfrm>
                <a:off x="1075" y="2771"/>
                <a:ext cx="7" cy="7"/>
              </a:xfrm>
              <a:custGeom>
                <a:avLst/>
                <a:gdLst>
                  <a:gd name="T0" fmla="*/ 8 w 14"/>
                  <a:gd name="T1" fmla="*/ 14 h 14"/>
                  <a:gd name="T2" fmla="*/ 14 w 14"/>
                  <a:gd name="T3" fmla="*/ 8 h 14"/>
                  <a:gd name="T4" fmla="*/ 5 w 14"/>
                  <a:gd name="T5" fmla="*/ 0 h 14"/>
                  <a:gd name="T6" fmla="*/ 0 w 14"/>
                  <a:gd name="T7" fmla="*/ 5 h 14"/>
                  <a:gd name="T8" fmla="*/ 8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8" y="14"/>
                    </a:moveTo>
                    <a:lnTo>
                      <a:pt x="14" y="8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3" name="Freeform 185"/>
              <p:cNvSpPr>
                <a:spLocks/>
              </p:cNvSpPr>
              <p:nvPr/>
            </p:nvSpPr>
            <p:spPr bwMode="auto">
              <a:xfrm>
                <a:off x="1080" y="2775"/>
                <a:ext cx="3" cy="2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5 w 5"/>
                  <a:gd name="T5" fmla="*/ 0 h 5"/>
                  <a:gd name="T6" fmla="*/ 5 w 5"/>
                  <a:gd name="T7" fmla="*/ 0 h 5"/>
                  <a:gd name="T8" fmla="*/ 0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4" name="Freeform 186"/>
              <p:cNvSpPr>
                <a:spLocks/>
              </p:cNvSpPr>
              <p:nvPr/>
            </p:nvSpPr>
            <p:spPr bwMode="auto">
              <a:xfrm>
                <a:off x="1071" y="2767"/>
                <a:ext cx="7" cy="7"/>
              </a:xfrm>
              <a:custGeom>
                <a:avLst/>
                <a:gdLst>
                  <a:gd name="T0" fmla="*/ 9 w 14"/>
                  <a:gd name="T1" fmla="*/ 14 h 14"/>
                  <a:gd name="T2" fmla="*/ 14 w 14"/>
                  <a:gd name="T3" fmla="*/ 9 h 14"/>
                  <a:gd name="T4" fmla="*/ 5 w 14"/>
                  <a:gd name="T5" fmla="*/ 0 h 14"/>
                  <a:gd name="T6" fmla="*/ 0 w 14"/>
                  <a:gd name="T7" fmla="*/ 5 h 14"/>
                  <a:gd name="T8" fmla="*/ 9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14"/>
                    </a:moveTo>
                    <a:lnTo>
                      <a:pt x="14" y="9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9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5" name="Freeform 187"/>
              <p:cNvSpPr>
                <a:spLocks/>
              </p:cNvSpPr>
              <p:nvPr/>
            </p:nvSpPr>
            <p:spPr bwMode="auto">
              <a:xfrm>
                <a:off x="1076" y="2771"/>
                <a:ext cx="2" cy="2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5 w 5"/>
                  <a:gd name="T5" fmla="*/ 0 h 5"/>
                  <a:gd name="T6" fmla="*/ 5 w 5"/>
                  <a:gd name="T7" fmla="*/ 0 h 5"/>
                  <a:gd name="T8" fmla="*/ 0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6" name="Freeform 188"/>
              <p:cNvSpPr>
                <a:spLocks/>
              </p:cNvSpPr>
              <p:nvPr/>
            </p:nvSpPr>
            <p:spPr bwMode="auto">
              <a:xfrm>
                <a:off x="1055" y="2749"/>
                <a:ext cx="5" cy="5"/>
              </a:xfrm>
              <a:custGeom>
                <a:avLst/>
                <a:gdLst>
                  <a:gd name="T0" fmla="*/ 5 w 10"/>
                  <a:gd name="T1" fmla="*/ 10 h 10"/>
                  <a:gd name="T2" fmla="*/ 10 w 10"/>
                  <a:gd name="T3" fmla="*/ 7 h 10"/>
                  <a:gd name="T4" fmla="*/ 5 w 10"/>
                  <a:gd name="T5" fmla="*/ 0 h 10"/>
                  <a:gd name="T6" fmla="*/ 0 w 10"/>
                  <a:gd name="T7" fmla="*/ 3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lnTo>
                      <a:pt x="10" y="7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7" name="Freeform 189"/>
              <p:cNvSpPr>
                <a:spLocks/>
              </p:cNvSpPr>
              <p:nvPr/>
            </p:nvSpPr>
            <p:spPr bwMode="auto">
              <a:xfrm>
                <a:off x="1052" y="2745"/>
                <a:ext cx="6" cy="6"/>
              </a:xfrm>
              <a:custGeom>
                <a:avLst/>
                <a:gdLst>
                  <a:gd name="T0" fmla="*/ 5 w 10"/>
                  <a:gd name="T1" fmla="*/ 10 h 10"/>
                  <a:gd name="T2" fmla="*/ 10 w 10"/>
                  <a:gd name="T3" fmla="*/ 7 h 10"/>
                  <a:gd name="T4" fmla="*/ 5 w 10"/>
                  <a:gd name="T5" fmla="*/ 0 h 10"/>
                  <a:gd name="T6" fmla="*/ 0 w 10"/>
                  <a:gd name="T7" fmla="*/ 3 h 10"/>
                  <a:gd name="T8" fmla="*/ 5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5" y="10"/>
                    </a:moveTo>
                    <a:lnTo>
                      <a:pt x="10" y="7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8" name="Freeform 190"/>
              <p:cNvSpPr>
                <a:spLocks/>
              </p:cNvSpPr>
              <p:nvPr/>
            </p:nvSpPr>
            <p:spPr bwMode="auto">
              <a:xfrm>
                <a:off x="1056" y="2749"/>
                <a:ext cx="2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59" name="Freeform 191"/>
              <p:cNvSpPr>
                <a:spLocks/>
              </p:cNvSpPr>
              <p:nvPr/>
            </p:nvSpPr>
            <p:spPr bwMode="auto">
              <a:xfrm>
                <a:off x="1049" y="2740"/>
                <a:ext cx="6" cy="7"/>
              </a:xfrm>
              <a:custGeom>
                <a:avLst/>
                <a:gdLst>
                  <a:gd name="T0" fmla="*/ 7 w 12"/>
                  <a:gd name="T1" fmla="*/ 13 h 13"/>
                  <a:gd name="T2" fmla="*/ 12 w 12"/>
                  <a:gd name="T3" fmla="*/ 10 h 13"/>
                  <a:gd name="T4" fmla="*/ 5 w 12"/>
                  <a:gd name="T5" fmla="*/ 0 h 13"/>
                  <a:gd name="T6" fmla="*/ 0 w 12"/>
                  <a:gd name="T7" fmla="*/ 5 h 13"/>
                  <a:gd name="T8" fmla="*/ 7 w 12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3">
                    <a:moveTo>
                      <a:pt x="7" y="13"/>
                    </a:moveTo>
                    <a:lnTo>
                      <a:pt x="12" y="1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0" name="Freeform 192"/>
              <p:cNvSpPr>
                <a:spLocks/>
              </p:cNvSpPr>
              <p:nvPr/>
            </p:nvSpPr>
            <p:spPr bwMode="auto">
              <a:xfrm>
                <a:off x="1053" y="2745"/>
                <a:ext cx="3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1" name="Freeform 193"/>
              <p:cNvSpPr>
                <a:spLocks/>
              </p:cNvSpPr>
              <p:nvPr/>
            </p:nvSpPr>
            <p:spPr bwMode="auto">
              <a:xfrm>
                <a:off x="1046" y="2736"/>
                <a:ext cx="6" cy="7"/>
              </a:xfrm>
              <a:custGeom>
                <a:avLst/>
                <a:gdLst>
                  <a:gd name="T0" fmla="*/ 5 w 10"/>
                  <a:gd name="T1" fmla="*/ 14 h 14"/>
                  <a:gd name="T2" fmla="*/ 10 w 10"/>
                  <a:gd name="T3" fmla="*/ 9 h 14"/>
                  <a:gd name="T4" fmla="*/ 5 w 10"/>
                  <a:gd name="T5" fmla="*/ 0 h 14"/>
                  <a:gd name="T6" fmla="*/ 0 w 10"/>
                  <a:gd name="T7" fmla="*/ 3 h 14"/>
                  <a:gd name="T8" fmla="*/ 5 w 1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5" y="14"/>
                    </a:moveTo>
                    <a:lnTo>
                      <a:pt x="10" y="9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2" name="Freeform 194"/>
              <p:cNvSpPr>
                <a:spLocks/>
              </p:cNvSpPr>
              <p:nvPr/>
            </p:nvSpPr>
            <p:spPr bwMode="auto">
              <a:xfrm>
                <a:off x="1050" y="2740"/>
                <a:ext cx="2" cy="3"/>
              </a:xfrm>
              <a:custGeom>
                <a:avLst/>
                <a:gdLst>
                  <a:gd name="T0" fmla="*/ 0 w 5"/>
                  <a:gd name="T1" fmla="*/ 5 h 5"/>
                  <a:gd name="T2" fmla="*/ 0 w 5"/>
                  <a:gd name="T3" fmla="*/ 5 h 5"/>
                  <a:gd name="T4" fmla="*/ 5 w 5"/>
                  <a:gd name="T5" fmla="*/ 0 h 5"/>
                  <a:gd name="T6" fmla="*/ 5 w 5"/>
                  <a:gd name="T7" fmla="*/ 0 h 5"/>
                  <a:gd name="T8" fmla="*/ 0 w 5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3" name="Freeform 195"/>
              <p:cNvSpPr>
                <a:spLocks/>
              </p:cNvSpPr>
              <p:nvPr/>
            </p:nvSpPr>
            <p:spPr bwMode="auto">
              <a:xfrm>
                <a:off x="1042" y="2732"/>
                <a:ext cx="7" cy="6"/>
              </a:xfrm>
              <a:custGeom>
                <a:avLst/>
                <a:gdLst>
                  <a:gd name="T0" fmla="*/ 9 w 14"/>
                  <a:gd name="T1" fmla="*/ 12 h 12"/>
                  <a:gd name="T2" fmla="*/ 14 w 14"/>
                  <a:gd name="T3" fmla="*/ 9 h 12"/>
                  <a:gd name="T4" fmla="*/ 7 w 14"/>
                  <a:gd name="T5" fmla="*/ 0 h 12"/>
                  <a:gd name="T6" fmla="*/ 0 w 14"/>
                  <a:gd name="T7" fmla="*/ 4 h 12"/>
                  <a:gd name="T8" fmla="*/ 9 w 14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9" y="12"/>
                    </a:moveTo>
                    <a:lnTo>
                      <a:pt x="14" y="9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9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4" name="Freeform 196"/>
              <p:cNvSpPr>
                <a:spLocks/>
              </p:cNvSpPr>
              <p:nvPr/>
            </p:nvSpPr>
            <p:spPr bwMode="auto">
              <a:xfrm>
                <a:off x="1047" y="2736"/>
                <a:ext cx="3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5" name="Freeform 197"/>
              <p:cNvSpPr>
                <a:spLocks/>
              </p:cNvSpPr>
              <p:nvPr/>
            </p:nvSpPr>
            <p:spPr bwMode="auto">
              <a:xfrm>
                <a:off x="1039" y="2727"/>
                <a:ext cx="7" cy="6"/>
              </a:xfrm>
              <a:custGeom>
                <a:avLst/>
                <a:gdLst>
                  <a:gd name="T0" fmla="*/ 5 w 12"/>
                  <a:gd name="T1" fmla="*/ 12 h 12"/>
                  <a:gd name="T2" fmla="*/ 12 w 12"/>
                  <a:gd name="T3" fmla="*/ 8 h 12"/>
                  <a:gd name="T4" fmla="*/ 5 w 12"/>
                  <a:gd name="T5" fmla="*/ 0 h 12"/>
                  <a:gd name="T6" fmla="*/ 0 w 12"/>
                  <a:gd name="T7" fmla="*/ 3 h 12"/>
                  <a:gd name="T8" fmla="*/ 5 w 12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5" y="12"/>
                    </a:moveTo>
                    <a:lnTo>
                      <a:pt x="12" y="8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6" name="Freeform 198"/>
              <p:cNvSpPr>
                <a:spLocks/>
              </p:cNvSpPr>
              <p:nvPr/>
            </p:nvSpPr>
            <p:spPr bwMode="auto">
              <a:xfrm>
                <a:off x="1043" y="2732"/>
                <a:ext cx="3" cy="1"/>
              </a:xfrm>
              <a:custGeom>
                <a:avLst/>
                <a:gdLst>
                  <a:gd name="T0" fmla="*/ 0 w 7"/>
                  <a:gd name="T1" fmla="*/ 4 h 4"/>
                  <a:gd name="T2" fmla="*/ 0 w 7"/>
                  <a:gd name="T3" fmla="*/ 4 h 4"/>
                  <a:gd name="T4" fmla="*/ 7 w 7"/>
                  <a:gd name="T5" fmla="*/ 0 h 4"/>
                  <a:gd name="T6" fmla="*/ 7 w 7"/>
                  <a:gd name="T7" fmla="*/ 0 h 4"/>
                  <a:gd name="T8" fmla="*/ 0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0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7" name="Freeform 199"/>
              <p:cNvSpPr>
                <a:spLocks/>
              </p:cNvSpPr>
              <p:nvPr/>
            </p:nvSpPr>
            <p:spPr bwMode="auto">
              <a:xfrm>
                <a:off x="1037" y="2723"/>
                <a:ext cx="5" cy="6"/>
              </a:xfrm>
              <a:custGeom>
                <a:avLst/>
                <a:gdLst>
                  <a:gd name="T0" fmla="*/ 5 w 10"/>
                  <a:gd name="T1" fmla="*/ 12 h 12"/>
                  <a:gd name="T2" fmla="*/ 10 w 10"/>
                  <a:gd name="T3" fmla="*/ 9 h 12"/>
                  <a:gd name="T4" fmla="*/ 5 w 10"/>
                  <a:gd name="T5" fmla="*/ 0 h 12"/>
                  <a:gd name="T6" fmla="*/ 0 w 10"/>
                  <a:gd name="T7" fmla="*/ 3 h 12"/>
                  <a:gd name="T8" fmla="*/ 5 w 1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5" y="12"/>
                    </a:moveTo>
                    <a:lnTo>
                      <a:pt x="10" y="9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8" name="Freeform 200"/>
              <p:cNvSpPr>
                <a:spLocks/>
              </p:cNvSpPr>
              <p:nvPr/>
            </p:nvSpPr>
            <p:spPr bwMode="auto">
              <a:xfrm>
                <a:off x="1040" y="2727"/>
                <a:ext cx="3" cy="2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5 w 5"/>
                  <a:gd name="T7" fmla="*/ 0 h 3"/>
                  <a:gd name="T8" fmla="*/ 0 w 5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69" name="Freeform 201"/>
              <p:cNvSpPr>
                <a:spLocks/>
              </p:cNvSpPr>
              <p:nvPr/>
            </p:nvSpPr>
            <p:spPr bwMode="auto">
              <a:xfrm>
                <a:off x="1035" y="2720"/>
                <a:ext cx="5" cy="5"/>
              </a:xfrm>
              <a:custGeom>
                <a:avLst/>
                <a:gdLst>
                  <a:gd name="T0" fmla="*/ 4 w 11"/>
                  <a:gd name="T1" fmla="*/ 10 h 10"/>
                  <a:gd name="T2" fmla="*/ 11 w 11"/>
                  <a:gd name="T3" fmla="*/ 9 h 10"/>
                  <a:gd name="T4" fmla="*/ 7 w 11"/>
                  <a:gd name="T5" fmla="*/ 0 h 10"/>
                  <a:gd name="T6" fmla="*/ 0 w 11"/>
                  <a:gd name="T7" fmla="*/ 2 h 10"/>
                  <a:gd name="T8" fmla="*/ 4 w 11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4" y="10"/>
                    </a:moveTo>
                    <a:lnTo>
                      <a:pt x="11" y="9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0" name="Freeform 202"/>
              <p:cNvSpPr>
                <a:spLocks/>
              </p:cNvSpPr>
              <p:nvPr/>
            </p:nvSpPr>
            <p:spPr bwMode="auto">
              <a:xfrm>
                <a:off x="1037" y="2723"/>
                <a:ext cx="3" cy="2"/>
              </a:xfrm>
              <a:custGeom>
                <a:avLst/>
                <a:gdLst>
                  <a:gd name="T0" fmla="*/ 1 w 7"/>
                  <a:gd name="T1" fmla="*/ 3 h 3"/>
                  <a:gd name="T2" fmla="*/ 0 w 7"/>
                  <a:gd name="T3" fmla="*/ 2 h 3"/>
                  <a:gd name="T4" fmla="*/ 7 w 7"/>
                  <a:gd name="T5" fmla="*/ 0 h 3"/>
                  <a:gd name="T6" fmla="*/ 7 w 7"/>
                  <a:gd name="T7" fmla="*/ 0 h 3"/>
                  <a:gd name="T8" fmla="*/ 1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lnTo>
                      <a:pt x="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1" name="Freeform 203"/>
              <p:cNvSpPr>
                <a:spLocks/>
              </p:cNvSpPr>
              <p:nvPr/>
            </p:nvSpPr>
            <p:spPr bwMode="auto">
              <a:xfrm>
                <a:off x="1033" y="2713"/>
                <a:ext cx="5" cy="7"/>
              </a:xfrm>
              <a:custGeom>
                <a:avLst/>
                <a:gdLst>
                  <a:gd name="T0" fmla="*/ 5 w 10"/>
                  <a:gd name="T1" fmla="*/ 14 h 14"/>
                  <a:gd name="T2" fmla="*/ 10 w 10"/>
                  <a:gd name="T3" fmla="*/ 9 h 14"/>
                  <a:gd name="T4" fmla="*/ 5 w 10"/>
                  <a:gd name="T5" fmla="*/ 0 h 14"/>
                  <a:gd name="T6" fmla="*/ 0 w 10"/>
                  <a:gd name="T7" fmla="*/ 3 h 14"/>
                  <a:gd name="T8" fmla="*/ 5 w 10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5" y="14"/>
                    </a:moveTo>
                    <a:lnTo>
                      <a:pt x="10" y="9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2" name="Freeform 204"/>
              <p:cNvSpPr>
                <a:spLocks/>
              </p:cNvSpPr>
              <p:nvPr/>
            </p:nvSpPr>
            <p:spPr bwMode="auto">
              <a:xfrm>
                <a:off x="1035" y="2718"/>
                <a:ext cx="4" cy="2"/>
              </a:xfrm>
              <a:custGeom>
                <a:avLst/>
                <a:gdLst>
                  <a:gd name="T0" fmla="*/ 0 w 7"/>
                  <a:gd name="T1" fmla="*/ 3 h 5"/>
                  <a:gd name="T2" fmla="*/ 2 w 7"/>
                  <a:gd name="T3" fmla="*/ 5 h 5"/>
                  <a:gd name="T4" fmla="*/ 7 w 7"/>
                  <a:gd name="T5" fmla="*/ 0 h 5"/>
                  <a:gd name="T6" fmla="*/ 7 w 7"/>
                  <a:gd name="T7" fmla="*/ 0 h 5"/>
                  <a:gd name="T8" fmla="*/ 0 w 7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3"/>
                    </a:moveTo>
                    <a:lnTo>
                      <a:pt x="2" y="5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3" name="Freeform 205"/>
              <p:cNvSpPr>
                <a:spLocks/>
              </p:cNvSpPr>
              <p:nvPr/>
            </p:nvSpPr>
            <p:spPr bwMode="auto">
              <a:xfrm>
                <a:off x="1031" y="2710"/>
                <a:ext cx="5" cy="5"/>
              </a:xfrm>
              <a:custGeom>
                <a:avLst/>
                <a:gdLst>
                  <a:gd name="T0" fmla="*/ 3 w 10"/>
                  <a:gd name="T1" fmla="*/ 10 h 10"/>
                  <a:gd name="T2" fmla="*/ 10 w 10"/>
                  <a:gd name="T3" fmla="*/ 9 h 10"/>
                  <a:gd name="T4" fmla="*/ 7 w 10"/>
                  <a:gd name="T5" fmla="*/ 0 h 10"/>
                  <a:gd name="T6" fmla="*/ 0 w 10"/>
                  <a:gd name="T7" fmla="*/ 2 h 10"/>
                  <a:gd name="T8" fmla="*/ 3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3" y="10"/>
                    </a:moveTo>
                    <a:lnTo>
                      <a:pt x="10" y="9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4" name="Freeform 206"/>
              <p:cNvSpPr>
                <a:spLocks/>
              </p:cNvSpPr>
              <p:nvPr/>
            </p:nvSpPr>
            <p:spPr bwMode="auto">
              <a:xfrm>
                <a:off x="1033" y="2713"/>
                <a:ext cx="3" cy="2"/>
              </a:xfrm>
              <a:custGeom>
                <a:avLst/>
                <a:gdLst>
                  <a:gd name="T0" fmla="*/ 2 w 7"/>
                  <a:gd name="T1" fmla="*/ 3 h 3"/>
                  <a:gd name="T2" fmla="*/ 0 w 7"/>
                  <a:gd name="T3" fmla="*/ 2 h 3"/>
                  <a:gd name="T4" fmla="*/ 7 w 7"/>
                  <a:gd name="T5" fmla="*/ 0 h 3"/>
                  <a:gd name="T6" fmla="*/ 7 w 7"/>
                  <a:gd name="T7" fmla="*/ 0 h 3"/>
                  <a:gd name="T8" fmla="*/ 2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5" name="Freeform 207"/>
              <p:cNvSpPr>
                <a:spLocks/>
              </p:cNvSpPr>
              <p:nvPr/>
            </p:nvSpPr>
            <p:spPr bwMode="auto">
              <a:xfrm>
                <a:off x="1028" y="2705"/>
                <a:ext cx="5" cy="6"/>
              </a:xfrm>
              <a:custGeom>
                <a:avLst/>
                <a:gdLst>
                  <a:gd name="T0" fmla="*/ 6 w 11"/>
                  <a:gd name="T1" fmla="*/ 12 h 12"/>
                  <a:gd name="T2" fmla="*/ 11 w 11"/>
                  <a:gd name="T3" fmla="*/ 8 h 12"/>
                  <a:gd name="T4" fmla="*/ 6 w 11"/>
                  <a:gd name="T5" fmla="*/ 0 h 12"/>
                  <a:gd name="T6" fmla="*/ 0 w 11"/>
                  <a:gd name="T7" fmla="*/ 3 h 12"/>
                  <a:gd name="T8" fmla="*/ 6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6" y="12"/>
                    </a:moveTo>
                    <a:lnTo>
                      <a:pt x="11" y="8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6" name="Freeform 208"/>
              <p:cNvSpPr>
                <a:spLocks/>
              </p:cNvSpPr>
              <p:nvPr/>
            </p:nvSpPr>
            <p:spPr bwMode="auto">
              <a:xfrm>
                <a:off x="1031" y="2709"/>
                <a:ext cx="3" cy="2"/>
              </a:xfrm>
              <a:custGeom>
                <a:avLst/>
                <a:gdLst>
                  <a:gd name="T0" fmla="*/ 0 w 7"/>
                  <a:gd name="T1" fmla="*/ 2 h 4"/>
                  <a:gd name="T2" fmla="*/ 1 w 7"/>
                  <a:gd name="T3" fmla="*/ 4 h 4"/>
                  <a:gd name="T4" fmla="*/ 7 w 7"/>
                  <a:gd name="T5" fmla="*/ 0 h 4"/>
                  <a:gd name="T6" fmla="*/ 7 w 7"/>
                  <a:gd name="T7" fmla="*/ 0 h 4"/>
                  <a:gd name="T8" fmla="*/ 0 w 7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1" y="4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0977" name="Group 209"/>
            <p:cNvGrpSpPr>
              <a:grpSpLocks/>
            </p:cNvGrpSpPr>
            <p:nvPr/>
          </p:nvGrpSpPr>
          <p:grpSpPr bwMode="auto">
            <a:xfrm>
              <a:off x="1010" y="2161"/>
              <a:ext cx="521" cy="546"/>
              <a:chOff x="1010" y="2161"/>
              <a:chExt cx="521" cy="546"/>
            </a:xfrm>
          </p:grpSpPr>
          <p:sp>
            <p:nvSpPr>
              <p:cNvPr id="800978" name="Freeform 210"/>
              <p:cNvSpPr>
                <a:spLocks/>
              </p:cNvSpPr>
              <p:nvPr/>
            </p:nvSpPr>
            <p:spPr bwMode="auto">
              <a:xfrm>
                <a:off x="1027" y="2701"/>
                <a:ext cx="5" cy="6"/>
              </a:xfrm>
              <a:custGeom>
                <a:avLst/>
                <a:gdLst>
                  <a:gd name="T0" fmla="*/ 3 w 10"/>
                  <a:gd name="T1" fmla="*/ 10 h 10"/>
                  <a:gd name="T2" fmla="*/ 10 w 10"/>
                  <a:gd name="T3" fmla="*/ 8 h 10"/>
                  <a:gd name="T4" fmla="*/ 7 w 10"/>
                  <a:gd name="T5" fmla="*/ 0 h 10"/>
                  <a:gd name="T6" fmla="*/ 0 w 10"/>
                  <a:gd name="T7" fmla="*/ 2 h 10"/>
                  <a:gd name="T8" fmla="*/ 3 w 10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3" y="10"/>
                    </a:moveTo>
                    <a:lnTo>
                      <a:pt x="10" y="8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79" name="Freeform 211"/>
              <p:cNvSpPr>
                <a:spLocks/>
              </p:cNvSpPr>
              <p:nvPr/>
            </p:nvSpPr>
            <p:spPr bwMode="auto">
              <a:xfrm>
                <a:off x="1028" y="2705"/>
                <a:ext cx="4" cy="2"/>
              </a:xfrm>
              <a:custGeom>
                <a:avLst/>
                <a:gdLst>
                  <a:gd name="T0" fmla="*/ 2 w 7"/>
                  <a:gd name="T1" fmla="*/ 3 h 3"/>
                  <a:gd name="T2" fmla="*/ 0 w 7"/>
                  <a:gd name="T3" fmla="*/ 1 h 3"/>
                  <a:gd name="T4" fmla="*/ 7 w 7"/>
                  <a:gd name="T5" fmla="*/ 0 h 3"/>
                  <a:gd name="T6" fmla="*/ 7 w 7"/>
                  <a:gd name="T7" fmla="*/ 0 h 3"/>
                  <a:gd name="T8" fmla="*/ 2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3"/>
                    </a:moveTo>
                    <a:lnTo>
                      <a:pt x="0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0" name="Freeform 212"/>
              <p:cNvSpPr>
                <a:spLocks/>
              </p:cNvSpPr>
              <p:nvPr/>
            </p:nvSpPr>
            <p:spPr bwMode="auto">
              <a:xfrm>
                <a:off x="1025" y="2697"/>
                <a:ext cx="5" cy="5"/>
              </a:xfrm>
              <a:custGeom>
                <a:avLst/>
                <a:gdLst>
                  <a:gd name="T0" fmla="*/ 3 w 10"/>
                  <a:gd name="T1" fmla="*/ 11 h 11"/>
                  <a:gd name="T2" fmla="*/ 10 w 10"/>
                  <a:gd name="T3" fmla="*/ 9 h 11"/>
                  <a:gd name="T4" fmla="*/ 6 w 10"/>
                  <a:gd name="T5" fmla="*/ 0 h 11"/>
                  <a:gd name="T6" fmla="*/ 0 w 10"/>
                  <a:gd name="T7" fmla="*/ 2 h 11"/>
                  <a:gd name="T8" fmla="*/ 3 w 10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lnTo>
                      <a:pt x="10" y="9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3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1" name="Freeform 213"/>
              <p:cNvSpPr>
                <a:spLocks/>
              </p:cNvSpPr>
              <p:nvPr/>
            </p:nvSpPr>
            <p:spPr bwMode="auto">
              <a:xfrm>
                <a:off x="1027" y="2701"/>
                <a:ext cx="3" cy="1"/>
              </a:xfrm>
              <a:custGeom>
                <a:avLst/>
                <a:gdLst>
                  <a:gd name="T0" fmla="*/ 0 w 7"/>
                  <a:gd name="T1" fmla="*/ 2 h 2"/>
                  <a:gd name="T2" fmla="*/ 0 w 7"/>
                  <a:gd name="T3" fmla="*/ 2 h 2"/>
                  <a:gd name="T4" fmla="*/ 7 w 7"/>
                  <a:gd name="T5" fmla="*/ 0 h 2"/>
                  <a:gd name="T6" fmla="*/ 7 w 7"/>
                  <a:gd name="T7" fmla="*/ 0 h 2"/>
                  <a:gd name="T8" fmla="*/ 0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2" name="Freeform 214"/>
              <p:cNvSpPr>
                <a:spLocks/>
              </p:cNvSpPr>
              <p:nvPr/>
            </p:nvSpPr>
            <p:spPr bwMode="auto">
              <a:xfrm>
                <a:off x="1023" y="2692"/>
                <a:ext cx="5" cy="6"/>
              </a:xfrm>
              <a:custGeom>
                <a:avLst/>
                <a:gdLst>
                  <a:gd name="T0" fmla="*/ 4 w 10"/>
                  <a:gd name="T1" fmla="*/ 12 h 12"/>
                  <a:gd name="T2" fmla="*/ 10 w 10"/>
                  <a:gd name="T3" fmla="*/ 10 h 12"/>
                  <a:gd name="T4" fmla="*/ 7 w 10"/>
                  <a:gd name="T5" fmla="*/ 0 h 12"/>
                  <a:gd name="T6" fmla="*/ 0 w 10"/>
                  <a:gd name="T7" fmla="*/ 2 h 12"/>
                  <a:gd name="T8" fmla="*/ 4 w 10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4" y="12"/>
                    </a:moveTo>
                    <a:lnTo>
                      <a:pt x="10" y="10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3" name="Freeform 215"/>
              <p:cNvSpPr>
                <a:spLocks/>
              </p:cNvSpPr>
              <p:nvPr/>
            </p:nvSpPr>
            <p:spPr bwMode="auto">
              <a:xfrm>
                <a:off x="1025" y="2696"/>
                <a:ext cx="3" cy="1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2 h 2"/>
                  <a:gd name="T4" fmla="*/ 6 w 6"/>
                  <a:gd name="T5" fmla="*/ 0 h 2"/>
                  <a:gd name="T6" fmla="*/ 6 w 6"/>
                  <a:gd name="T7" fmla="*/ 0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4" name="Freeform 216"/>
              <p:cNvSpPr>
                <a:spLocks/>
              </p:cNvSpPr>
              <p:nvPr/>
            </p:nvSpPr>
            <p:spPr bwMode="auto">
              <a:xfrm>
                <a:off x="1022" y="2689"/>
                <a:ext cx="5" cy="4"/>
              </a:xfrm>
              <a:custGeom>
                <a:avLst/>
                <a:gdLst>
                  <a:gd name="T0" fmla="*/ 2 w 9"/>
                  <a:gd name="T1" fmla="*/ 7 h 7"/>
                  <a:gd name="T2" fmla="*/ 9 w 9"/>
                  <a:gd name="T3" fmla="*/ 5 h 7"/>
                  <a:gd name="T4" fmla="*/ 7 w 9"/>
                  <a:gd name="T5" fmla="*/ 0 h 7"/>
                  <a:gd name="T6" fmla="*/ 0 w 9"/>
                  <a:gd name="T7" fmla="*/ 1 h 7"/>
                  <a:gd name="T8" fmla="*/ 2 w 9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7">
                    <a:moveTo>
                      <a:pt x="2" y="7"/>
                    </a:moveTo>
                    <a:lnTo>
                      <a:pt x="9" y="5"/>
                    </a:lnTo>
                    <a:lnTo>
                      <a:pt x="7" y="0"/>
                    </a:lnTo>
                    <a:lnTo>
                      <a:pt x="0" y="1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5" name="Freeform 217"/>
              <p:cNvSpPr>
                <a:spLocks/>
              </p:cNvSpPr>
              <p:nvPr/>
            </p:nvSpPr>
            <p:spPr bwMode="auto">
              <a:xfrm>
                <a:off x="1023" y="2691"/>
                <a:ext cx="4" cy="1"/>
              </a:xfrm>
              <a:custGeom>
                <a:avLst/>
                <a:gdLst>
                  <a:gd name="T0" fmla="*/ 0 w 7"/>
                  <a:gd name="T1" fmla="*/ 2 h 2"/>
                  <a:gd name="T2" fmla="*/ 0 w 7"/>
                  <a:gd name="T3" fmla="*/ 2 h 2"/>
                  <a:gd name="T4" fmla="*/ 7 w 7"/>
                  <a:gd name="T5" fmla="*/ 0 h 2"/>
                  <a:gd name="T6" fmla="*/ 7 w 7"/>
                  <a:gd name="T7" fmla="*/ 0 h 2"/>
                  <a:gd name="T8" fmla="*/ 0 w 7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2"/>
                    </a:moveTo>
                    <a:lnTo>
                      <a:pt x="0" y="2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6" name="Freeform 218"/>
              <p:cNvSpPr>
                <a:spLocks/>
              </p:cNvSpPr>
              <p:nvPr/>
            </p:nvSpPr>
            <p:spPr bwMode="auto">
              <a:xfrm>
                <a:off x="1015" y="2669"/>
                <a:ext cx="5" cy="3"/>
              </a:xfrm>
              <a:custGeom>
                <a:avLst/>
                <a:gdLst>
                  <a:gd name="T0" fmla="*/ 1 w 8"/>
                  <a:gd name="T1" fmla="*/ 5 h 5"/>
                  <a:gd name="T2" fmla="*/ 8 w 8"/>
                  <a:gd name="T3" fmla="*/ 3 h 5"/>
                  <a:gd name="T4" fmla="*/ 6 w 8"/>
                  <a:gd name="T5" fmla="*/ 0 h 5"/>
                  <a:gd name="T6" fmla="*/ 0 w 8"/>
                  <a:gd name="T7" fmla="*/ 2 h 5"/>
                  <a:gd name="T8" fmla="*/ 1 w 8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1" y="5"/>
                    </a:moveTo>
                    <a:lnTo>
                      <a:pt x="8" y="3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1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7" name="Freeform 219"/>
              <p:cNvSpPr>
                <a:spLocks/>
              </p:cNvSpPr>
              <p:nvPr/>
            </p:nvSpPr>
            <p:spPr bwMode="auto">
              <a:xfrm>
                <a:off x="1014" y="2666"/>
                <a:ext cx="5" cy="3"/>
              </a:xfrm>
              <a:custGeom>
                <a:avLst/>
                <a:gdLst>
                  <a:gd name="T0" fmla="*/ 2 w 8"/>
                  <a:gd name="T1" fmla="*/ 7 h 7"/>
                  <a:gd name="T2" fmla="*/ 8 w 8"/>
                  <a:gd name="T3" fmla="*/ 7 h 7"/>
                  <a:gd name="T4" fmla="*/ 7 w 8"/>
                  <a:gd name="T5" fmla="*/ 0 h 7"/>
                  <a:gd name="T6" fmla="*/ 0 w 8"/>
                  <a:gd name="T7" fmla="*/ 0 h 7"/>
                  <a:gd name="T8" fmla="*/ 2 w 8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2" y="7"/>
                    </a:moveTo>
                    <a:lnTo>
                      <a:pt x="8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8" name="Freeform 220"/>
              <p:cNvSpPr>
                <a:spLocks/>
              </p:cNvSpPr>
              <p:nvPr/>
            </p:nvSpPr>
            <p:spPr bwMode="auto">
              <a:xfrm>
                <a:off x="1015" y="2669"/>
                <a:ext cx="4" cy="1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2 h 2"/>
                  <a:gd name="T4" fmla="*/ 6 w 6"/>
                  <a:gd name="T5" fmla="*/ 0 h 2"/>
                  <a:gd name="T6" fmla="*/ 6 w 6"/>
                  <a:gd name="T7" fmla="*/ 2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lnTo>
                      <a:pt x="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89" name="Freeform 221"/>
              <p:cNvSpPr>
                <a:spLocks/>
              </p:cNvSpPr>
              <p:nvPr/>
            </p:nvSpPr>
            <p:spPr bwMode="auto">
              <a:xfrm>
                <a:off x="1014" y="2662"/>
                <a:ext cx="4" cy="4"/>
              </a:xfrm>
              <a:custGeom>
                <a:avLst/>
                <a:gdLst>
                  <a:gd name="T0" fmla="*/ 2 w 9"/>
                  <a:gd name="T1" fmla="*/ 9 h 9"/>
                  <a:gd name="T2" fmla="*/ 9 w 9"/>
                  <a:gd name="T3" fmla="*/ 9 h 9"/>
                  <a:gd name="T4" fmla="*/ 7 w 9"/>
                  <a:gd name="T5" fmla="*/ 0 h 9"/>
                  <a:gd name="T6" fmla="*/ 0 w 9"/>
                  <a:gd name="T7" fmla="*/ 0 h 9"/>
                  <a:gd name="T8" fmla="*/ 2 w 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9"/>
                    </a:moveTo>
                    <a:lnTo>
                      <a:pt x="9" y="9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0" name="Rectangle 222"/>
              <p:cNvSpPr>
                <a:spLocks noChangeArrowheads="1"/>
              </p:cNvSpPr>
              <p:nvPr/>
            </p:nvSpPr>
            <p:spPr bwMode="auto">
              <a:xfrm>
                <a:off x="1014" y="2666"/>
                <a:ext cx="4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1" name="Freeform 223"/>
              <p:cNvSpPr>
                <a:spLocks/>
              </p:cNvSpPr>
              <p:nvPr/>
            </p:nvSpPr>
            <p:spPr bwMode="auto">
              <a:xfrm>
                <a:off x="1013" y="2657"/>
                <a:ext cx="4" cy="5"/>
              </a:xfrm>
              <a:custGeom>
                <a:avLst/>
                <a:gdLst>
                  <a:gd name="T0" fmla="*/ 2 w 9"/>
                  <a:gd name="T1" fmla="*/ 8 h 8"/>
                  <a:gd name="T2" fmla="*/ 9 w 9"/>
                  <a:gd name="T3" fmla="*/ 8 h 8"/>
                  <a:gd name="T4" fmla="*/ 7 w 9"/>
                  <a:gd name="T5" fmla="*/ 0 h 8"/>
                  <a:gd name="T6" fmla="*/ 0 w 9"/>
                  <a:gd name="T7" fmla="*/ 0 h 8"/>
                  <a:gd name="T8" fmla="*/ 2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2" y="8"/>
                    </a:moveTo>
                    <a:lnTo>
                      <a:pt x="9" y="8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2" name="Rectangle 224"/>
              <p:cNvSpPr>
                <a:spLocks noChangeArrowheads="1"/>
              </p:cNvSpPr>
              <p:nvPr/>
            </p:nvSpPr>
            <p:spPr bwMode="auto">
              <a:xfrm>
                <a:off x="1014" y="2662"/>
                <a:ext cx="3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3" name="Line 225"/>
              <p:cNvSpPr>
                <a:spLocks noChangeShapeType="1"/>
              </p:cNvSpPr>
              <p:nvPr/>
            </p:nvSpPr>
            <p:spPr bwMode="auto">
              <a:xfrm flipV="1">
                <a:off x="1014" y="2653"/>
                <a:ext cx="1" cy="4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4" name="Rectangle 226"/>
              <p:cNvSpPr>
                <a:spLocks noChangeArrowheads="1"/>
              </p:cNvSpPr>
              <p:nvPr/>
            </p:nvSpPr>
            <p:spPr bwMode="auto">
              <a:xfrm>
                <a:off x="1013" y="2657"/>
                <a:ext cx="3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5" name="Freeform 227"/>
              <p:cNvSpPr>
                <a:spLocks/>
              </p:cNvSpPr>
              <p:nvPr/>
            </p:nvSpPr>
            <p:spPr bwMode="auto">
              <a:xfrm>
                <a:off x="1012" y="2648"/>
                <a:ext cx="4" cy="5"/>
              </a:xfrm>
              <a:custGeom>
                <a:avLst/>
                <a:gdLst>
                  <a:gd name="T0" fmla="*/ 1 w 8"/>
                  <a:gd name="T1" fmla="*/ 10 h 10"/>
                  <a:gd name="T2" fmla="*/ 8 w 8"/>
                  <a:gd name="T3" fmla="*/ 10 h 10"/>
                  <a:gd name="T4" fmla="*/ 7 w 8"/>
                  <a:gd name="T5" fmla="*/ 0 h 10"/>
                  <a:gd name="T6" fmla="*/ 0 w 8"/>
                  <a:gd name="T7" fmla="*/ 0 h 10"/>
                  <a:gd name="T8" fmla="*/ 1 w 8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1" y="10"/>
                    </a:moveTo>
                    <a:lnTo>
                      <a:pt x="8" y="1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6" name="Rectangle 228"/>
              <p:cNvSpPr>
                <a:spLocks noChangeArrowheads="1"/>
              </p:cNvSpPr>
              <p:nvPr/>
            </p:nvSpPr>
            <p:spPr bwMode="auto">
              <a:xfrm>
                <a:off x="1013" y="2653"/>
                <a:ext cx="3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7" name="Freeform 229"/>
              <p:cNvSpPr>
                <a:spLocks/>
              </p:cNvSpPr>
              <p:nvPr/>
            </p:nvSpPr>
            <p:spPr bwMode="auto">
              <a:xfrm>
                <a:off x="1011" y="2643"/>
                <a:ext cx="4" cy="5"/>
              </a:xfrm>
              <a:custGeom>
                <a:avLst/>
                <a:gdLst>
                  <a:gd name="T0" fmla="*/ 2 w 9"/>
                  <a:gd name="T1" fmla="*/ 9 h 9"/>
                  <a:gd name="T2" fmla="*/ 9 w 9"/>
                  <a:gd name="T3" fmla="*/ 9 h 9"/>
                  <a:gd name="T4" fmla="*/ 7 w 9"/>
                  <a:gd name="T5" fmla="*/ 0 h 9"/>
                  <a:gd name="T6" fmla="*/ 0 w 9"/>
                  <a:gd name="T7" fmla="*/ 0 h 9"/>
                  <a:gd name="T8" fmla="*/ 2 w 9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2" y="9"/>
                    </a:moveTo>
                    <a:lnTo>
                      <a:pt x="9" y="9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8" name="Rectangle 230"/>
              <p:cNvSpPr>
                <a:spLocks noChangeArrowheads="1"/>
              </p:cNvSpPr>
              <p:nvPr/>
            </p:nvSpPr>
            <p:spPr bwMode="auto">
              <a:xfrm>
                <a:off x="1012" y="2648"/>
                <a:ext cx="3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999" name="Line 231"/>
              <p:cNvSpPr>
                <a:spLocks noChangeShapeType="1"/>
              </p:cNvSpPr>
              <p:nvPr/>
            </p:nvSpPr>
            <p:spPr bwMode="auto">
              <a:xfrm flipV="1">
                <a:off x="1013" y="2639"/>
                <a:ext cx="1" cy="4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0" name="Rectangle 232"/>
              <p:cNvSpPr>
                <a:spLocks noChangeArrowheads="1"/>
              </p:cNvSpPr>
              <p:nvPr/>
            </p:nvSpPr>
            <p:spPr bwMode="auto">
              <a:xfrm>
                <a:off x="1011" y="2643"/>
                <a:ext cx="3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1" name="Rectangle 233"/>
              <p:cNvSpPr>
                <a:spLocks noChangeArrowheads="1"/>
              </p:cNvSpPr>
              <p:nvPr/>
            </p:nvSpPr>
            <p:spPr bwMode="auto">
              <a:xfrm>
                <a:off x="1011" y="2639"/>
                <a:ext cx="3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2" name="Rectangle 234"/>
              <p:cNvSpPr>
                <a:spLocks noChangeArrowheads="1"/>
              </p:cNvSpPr>
              <p:nvPr/>
            </p:nvSpPr>
            <p:spPr bwMode="auto">
              <a:xfrm>
                <a:off x="1011" y="2635"/>
                <a:ext cx="3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3" name="Freeform 235"/>
              <p:cNvSpPr>
                <a:spLocks/>
              </p:cNvSpPr>
              <p:nvPr/>
            </p:nvSpPr>
            <p:spPr bwMode="auto">
              <a:xfrm>
                <a:off x="1010" y="2625"/>
                <a:ext cx="4" cy="6"/>
              </a:xfrm>
              <a:custGeom>
                <a:avLst/>
                <a:gdLst>
                  <a:gd name="T0" fmla="*/ 2 w 9"/>
                  <a:gd name="T1" fmla="*/ 10 h 10"/>
                  <a:gd name="T2" fmla="*/ 9 w 9"/>
                  <a:gd name="T3" fmla="*/ 10 h 10"/>
                  <a:gd name="T4" fmla="*/ 7 w 9"/>
                  <a:gd name="T5" fmla="*/ 0 h 10"/>
                  <a:gd name="T6" fmla="*/ 0 w 9"/>
                  <a:gd name="T7" fmla="*/ 0 h 10"/>
                  <a:gd name="T8" fmla="*/ 2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2" y="10"/>
                    </a:moveTo>
                    <a:lnTo>
                      <a:pt x="9" y="1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4" name="Rectangle 236"/>
              <p:cNvSpPr>
                <a:spLocks noChangeArrowheads="1"/>
              </p:cNvSpPr>
              <p:nvPr/>
            </p:nvSpPr>
            <p:spPr bwMode="auto">
              <a:xfrm>
                <a:off x="1011" y="2631"/>
                <a:ext cx="3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5" name="Line 237"/>
              <p:cNvSpPr>
                <a:spLocks noChangeShapeType="1"/>
              </p:cNvSpPr>
              <p:nvPr/>
            </p:nvSpPr>
            <p:spPr bwMode="auto">
              <a:xfrm flipV="1">
                <a:off x="1012" y="2621"/>
                <a:ext cx="1" cy="4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6" name="Rectangle 238"/>
              <p:cNvSpPr>
                <a:spLocks noChangeArrowheads="1"/>
              </p:cNvSpPr>
              <p:nvPr/>
            </p:nvSpPr>
            <p:spPr bwMode="auto">
              <a:xfrm>
                <a:off x="1010" y="2625"/>
                <a:ext cx="4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7" name="Freeform 239"/>
              <p:cNvSpPr>
                <a:spLocks/>
              </p:cNvSpPr>
              <p:nvPr/>
            </p:nvSpPr>
            <p:spPr bwMode="auto">
              <a:xfrm>
                <a:off x="1010" y="2616"/>
                <a:ext cx="4" cy="5"/>
              </a:xfrm>
              <a:custGeom>
                <a:avLst/>
                <a:gdLst>
                  <a:gd name="T0" fmla="*/ 0 w 9"/>
                  <a:gd name="T1" fmla="*/ 8 h 10"/>
                  <a:gd name="T2" fmla="*/ 7 w 9"/>
                  <a:gd name="T3" fmla="*/ 10 h 10"/>
                  <a:gd name="T4" fmla="*/ 9 w 9"/>
                  <a:gd name="T5" fmla="*/ 1 h 10"/>
                  <a:gd name="T6" fmla="*/ 2 w 9"/>
                  <a:gd name="T7" fmla="*/ 0 h 10"/>
                  <a:gd name="T8" fmla="*/ 0 w 9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lnTo>
                      <a:pt x="7" y="10"/>
                    </a:lnTo>
                    <a:lnTo>
                      <a:pt x="9" y="1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8" name="Freeform 240"/>
              <p:cNvSpPr>
                <a:spLocks/>
              </p:cNvSpPr>
              <p:nvPr/>
            </p:nvSpPr>
            <p:spPr bwMode="auto">
              <a:xfrm>
                <a:off x="1010" y="2621"/>
                <a:ext cx="4" cy="1"/>
              </a:xfrm>
              <a:custGeom>
                <a:avLst/>
                <a:gdLst>
                  <a:gd name="T0" fmla="*/ 0 w 7"/>
                  <a:gd name="T1" fmla="*/ 0 h 2"/>
                  <a:gd name="T2" fmla="*/ 0 w 7"/>
                  <a:gd name="T3" fmla="*/ 0 h 2"/>
                  <a:gd name="T4" fmla="*/ 7 w 7"/>
                  <a:gd name="T5" fmla="*/ 0 h 2"/>
                  <a:gd name="T6" fmla="*/ 7 w 7"/>
                  <a:gd name="T7" fmla="*/ 2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09" name="Line 241"/>
              <p:cNvSpPr>
                <a:spLocks noChangeShapeType="1"/>
              </p:cNvSpPr>
              <p:nvPr/>
            </p:nvSpPr>
            <p:spPr bwMode="auto">
              <a:xfrm flipV="1">
                <a:off x="1013" y="2612"/>
                <a:ext cx="1" cy="5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0" name="Freeform 242"/>
              <p:cNvSpPr>
                <a:spLocks/>
              </p:cNvSpPr>
              <p:nvPr/>
            </p:nvSpPr>
            <p:spPr bwMode="auto">
              <a:xfrm>
                <a:off x="1011" y="2617"/>
                <a:ext cx="3" cy="1"/>
              </a:xfrm>
              <a:custGeom>
                <a:avLst/>
                <a:gdLst>
                  <a:gd name="T0" fmla="*/ 0 w 7"/>
                  <a:gd name="T1" fmla="*/ 0 h 2"/>
                  <a:gd name="T2" fmla="*/ 0 w 7"/>
                  <a:gd name="T3" fmla="*/ 0 h 2"/>
                  <a:gd name="T4" fmla="*/ 7 w 7"/>
                  <a:gd name="T5" fmla="*/ 2 h 2"/>
                  <a:gd name="T6" fmla="*/ 7 w 7"/>
                  <a:gd name="T7" fmla="*/ 0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0" y="0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 w="6350">
                <a:solidFill>
                  <a:srgbClr val="007E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1" name="Rectangle 243"/>
              <p:cNvSpPr>
                <a:spLocks noChangeArrowheads="1"/>
              </p:cNvSpPr>
              <p:nvPr/>
            </p:nvSpPr>
            <p:spPr bwMode="auto">
              <a:xfrm>
                <a:off x="1011" y="2612"/>
                <a:ext cx="3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2" name="Freeform 244"/>
              <p:cNvSpPr>
                <a:spLocks/>
              </p:cNvSpPr>
              <p:nvPr/>
            </p:nvSpPr>
            <p:spPr bwMode="auto">
              <a:xfrm>
                <a:off x="1011" y="2602"/>
                <a:ext cx="4" cy="6"/>
              </a:xfrm>
              <a:custGeom>
                <a:avLst/>
                <a:gdLst>
                  <a:gd name="T0" fmla="*/ 0 w 9"/>
                  <a:gd name="T1" fmla="*/ 10 h 12"/>
                  <a:gd name="T2" fmla="*/ 7 w 9"/>
                  <a:gd name="T3" fmla="*/ 12 h 12"/>
                  <a:gd name="T4" fmla="*/ 9 w 9"/>
                  <a:gd name="T5" fmla="*/ 2 h 12"/>
                  <a:gd name="T6" fmla="*/ 2 w 9"/>
                  <a:gd name="T7" fmla="*/ 0 h 12"/>
                  <a:gd name="T8" fmla="*/ 0 w 9"/>
                  <a:gd name="T9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0" y="10"/>
                    </a:moveTo>
                    <a:lnTo>
                      <a:pt x="7" y="12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3" name="Freeform 245"/>
              <p:cNvSpPr>
                <a:spLocks/>
              </p:cNvSpPr>
              <p:nvPr/>
            </p:nvSpPr>
            <p:spPr bwMode="auto">
              <a:xfrm>
                <a:off x="1011" y="2608"/>
                <a:ext cx="3" cy="1"/>
              </a:xfrm>
              <a:custGeom>
                <a:avLst/>
                <a:gdLst>
                  <a:gd name="T0" fmla="*/ 0 w 7"/>
                  <a:gd name="T1" fmla="*/ 0 h 2"/>
                  <a:gd name="T2" fmla="*/ 0 w 7"/>
                  <a:gd name="T3" fmla="*/ 0 h 2"/>
                  <a:gd name="T4" fmla="*/ 7 w 7"/>
                  <a:gd name="T5" fmla="*/ 0 h 2"/>
                  <a:gd name="T6" fmla="*/ 7 w 7"/>
                  <a:gd name="T7" fmla="*/ 2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4" name="Line 246"/>
              <p:cNvSpPr>
                <a:spLocks noChangeShapeType="1"/>
              </p:cNvSpPr>
              <p:nvPr/>
            </p:nvSpPr>
            <p:spPr bwMode="auto">
              <a:xfrm flipV="1">
                <a:off x="1014" y="2599"/>
                <a:ext cx="1" cy="4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5" name="Freeform 247"/>
              <p:cNvSpPr>
                <a:spLocks/>
              </p:cNvSpPr>
              <p:nvPr/>
            </p:nvSpPr>
            <p:spPr bwMode="auto">
              <a:xfrm>
                <a:off x="1012" y="2603"/>
                <a:ext cx="3" cy="2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7 w 7"/>
                  <a:gd name="T5" fmla="*/ 3 h 3"/>
                  <a:gd name="T6" fmla="*/ 7 w 7"/>
                  <a:gd name="T7" fmla="*/ 0 h 3"/>
                  <a:gd name="T8" fmla="*/ 0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0" y="0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 w="6350">
                <a:solidFill>
                  <a:srgbClr val="007E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6" name="Freeform 248"/>
              <p:cNvSpPr>
                <a:spLocks/>
              </p:cNvSpPr>
              <p:nvPr/>
            </p:nvSpPr>
            <p:spPr bwMode="auto">
              <a:xfrm>
                <a:off x="1014" y="2576"/>
                <a:ext cx="6" cy="7"/>
              </a:xfrm>
              <a:custGeom>
                <a:avLst/>
                <a:gdLst>
                  <a:gd name="T0" fmla="*/ 0 w 10"/>
                  <a:gd name="T1" fmla="*/ 10 h 14"/>
                  <a:gd name="T2" fmla="*/ 7 w 10"/>
                  <a:gd name="T3" fmla="*/ 14 h 14"/>
                  <a:gd name="T4" fmla="*/ 10 w 10"/>
                  <a:gd name="T5" fmla="*/ 4 h 14"/>
                  <a:gd name="T6" fmla="*/ 3 w 10"/>
                  <a:gd name="T7" fmla="*/ 0 h 14"/>
                  <a:gd name="T8" fmla="*/ 0 w 10"/>
                  <a:gd name="T9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10"/>
                    </a:moveTo>
                    <a:lnTo>
                      <a:pt x="7" y="14"/>
                    </a:lnTo>
                    <a:lnTo>
                      <a:pt x="10" y="4"/>
                    </a:lnTo>
                    <a:lnTo>
                      <a:pt x="3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7" name="Freeform 249"/>
              <p:cNvSpPr>
                <a:spLocks/>
              </p:cNvSpPr>
              <p:nvPr/>
            </p:nvSpPr>
            <p:spPr bwMode="auto">
              <a:xfrm>
                <a:off x="1014" y="2581"/>
                <a:ext cx="4" cy="2"/>
              </a:xfrm>
              <a:custGeom>
                <a:avLst/>
                <a:gdLst>
                  <a:gd name="T0" fmla="*/ 0 w 7"/>
                  <a:gd name="T1" fmla="*/ 2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8" name="Freeform 250"/>
              <p:cNvSpPr>
                <a:spLocks/>
              </p:cNvSpPr>
              <p:nvPr/>
            </p:nvSpPr>
            <p:spPr bwMode="auto">
              <a:xfrm>
                <a:off x="1016" y="2572"/>
                <a:ext cx="4" cy="5"/>
              </a:xfrm>
              <a:custGeom>
                <a:avLst/>
                <a:gdLst>
                  <a:gd name="T0" fmla="*/ 0 w 9"/>
                  <a:gd name="T1" fmla="*/ 9 h 11"/>
                  <a:gd name="T2" fmla="*/ 7 w 9"/>
                  <a:gd name="T3" fmla="*/ 11 h 11"/>
                  <a:gd name="T4" fmla="*/ 9 w 9"/>
                  <a:gd name="T5" fmla="*/ 2 h 11"/>
                  <a:gd name="T6" fmla="*/ 2 w 9"/>
                  <a:gd name="T7" fmla="*/ 0 h 11"/>
                  <a:gd name="T8" fmla="*/ 0 w 9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0" y="9"/>
                    </a:moveTo>
                    <a:lnTo>
                      <a:pt x="7" y="11"/>
                    </a:lnTo>
                    <a:lnTo>
                      <a:pt x="9" y="2"/>
                    </a:lnTo>
                    <a:lnTo>
                      <a:pt x="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19" name="Freeform 251"/>
              <p:cNvSpPr>
                <a:spLocks/>
              </p:cNvSpPr>
              <p:nvPr/>
            </p:nvSpPr>
            <p:spPr bwMode="auto">
              <a:xfrm>
                <a:off x="1016" y="2576"/>
                <a:ext cx="4" cy="2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2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2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0" name="Freeform 252"/>
              <p:cNvSpPr>
                <a:spLocks/>
              </p:cNvSpPr>
              <p:nvPr/>
            </p:nvSpPr>
            <p:spPr bwMode="auto">
              <a:xfrm>
                <a:off x="1017" y="2567"/>
                <a:ext cx="5" cy="6"/>
              </a:xfrm>
              <a:custGeom>
                <a:avLst/>
                <a:gdLst>
                  <a:gd name="T0" fmla="*/ 0 w 10"/>
                  <a:gd name="T1" fmla="*/ 8 h 10"/>
                  <a:gd name="T2" fmla="*/ 7 w 10"/>
                  <a:gd name="T3" fmla="*/ 10 h 10"/>
                  <a:gd name="T4" fmla="*/ 10 w 10"/>
                  <a:gd name="T5" fmla="*/ 2 h 10"/>
                  <a:gd name="T6" fmla="*/ 2 w 10"/>
                  <a:gd name="T7" fmla="*/ 0 h 10"/>
                  <a:gd name="T8" fmla="*/ 0 w 10"/>
                  <a:gd name="T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0" y="8"/>
                    </a:moveTo>
                    <a:lnTo>
                      <a:pt x="7" y="10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1" name="Freeform 253"/>
              <p:cNvSpPr>
                <a:spLocks/>
              </p:cNvSpPr>
              <p:nvPr/>
            </p:nvSpPr>
            <p:spPr bwMode="auto">
              <a:xfrm>
                <a:off x="1017" y="2573"/>
                <a:ext cx="3" cy="1"/>
              </a:xfrm>
              <a:custGeom>
                <a:avLst/>
                <a:gdLst>
                  <a:gd name="T0" fmla="*/ 0 w 7"/>
                  <a:gd name="T1" fmla="*/ 0 h 2"/>
                  <a:gd name="T2" fmla="*/ 0 w 7"/>
                  <a:gd name="T3" fmla="*/ 0 h 2"/>
                  <a:gd name="T4" fmla="*/ 7 w 7"/>
                  <a:gd name="T5" fmla="*/ 2 h 2"/>
                  <a:gd name="T6" fmla="*/ 7 w 7"/>
                  <a:gd name="T7" fmla="*/ 2 h 2"/>
                  <a:gd name="T8" fmla="*/ 0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lnTo>
                      <a:pt x="0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2" name="Freeform 254"/>
              <p:cNvSpPr>
                <a:spLocks/>
              </p:cNvSpPr>
              <p:nvPr/>
            </p:nvSpPr>
            <p:spPr bwMode="auto">
              <a:xfrm>
                <a:off x="1018" y="2563"/>
                <a:ext cx="5" cy="5"/>
              </a:xfrm>
              <a:custGeom>
                <a:avLst/>
                <a:gdLst>
                  <a:gd name="T0" fmla="*/ 0 w 10"/>
                  <a:gd name="T1" fmla="*/ 9 h 11"/>
                  <a:gd name="T2" fmla="*/ 8 w 10"/>
                  <a:gd name="T3" fmla="*/ 11 h 11"/>
                  <a:gd name="T4" fmla="*/ 10 w 10"/>
                  <a:gd name="T5" fmla="*/ 2 h 11"/>
                  <a:gd name="T6" fmla="*/ 1 w 10"/>
                  <a:gd name="T7" fmla="*/ 0 h 11"/>
                  <a:gd name="T8" fmla="*/ 0 w 10"/>
                  <a:gd name="T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8" y="11"/>
                    </a:lnTo>
                    <a:lnTo>
                      <a:pt x="10" y="2"/>
                    </a:lnTo>
                    <a:lnTo>
                      <a:pt x="1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3" name="Freeform 255"/>
              <p:cNvSpPr>
                <a:spLocks/>
              </p:cNvSpPr>
              <p:nvPr/>
            </p:nvSpPr>
            <p:spPr bwMode="auto">
              <a:xfrm>
                <a:off x="1018" y="2568"/>
                <a:ext cx="4" cy="1"/>
              </a:xfrm>
              <a:custGeom>
                <a:avLst/>
                <a:gdLst>
                  <a:gd name="T0" fmla="*/ 0 w 8"/>
                  <a:gd name="T1" fmla="*/ 0 h 1"/>
                  <a:gd name="T2" fmla="*/ 0 w 8"/>
                  <a:gd name="T3" fmla="*/ 0 h 1"/>
                  <a:gd name="T4" fmla="*/ 8 w 8"/>
                  <a:gd name="T5" fmla="*/ 1 h 1"/>
                  <a:gd name="T6" fmla="*/ 8 w 8"/>
                  <a:gd name="T7" fmla="*/ 1 h 1"/>
                  <a:gd name="T8" fmla="*/ 0 w 8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">
                    <a:moveTo>
                      <a:pt x="0" y="0"/>
                    </a:moveTo>
                    <a:lnTo>
                      <a:pt x="0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4" name="Freeform 256"/>
              <p:cNvSpPr>
                <a:spLocks/>
              </p:cNvSpPr>
              <p:nvPr/>
            </p:nvSpPr>
            <p:spPr bwMode="auto">
              <a:xfrm>
                <a:off x="1019" y="2559"/>
                <a:ext cx="6" cy="6"/>
              </a:xfrm>
              <a:custGeom>
                <a:avLst/>
                <a:gdLst>
                  <a:gd name="T0" fmla="*/ 0 w 13"/>
                  <a:gd name="T1" fmla="*/ 8 h 12"/>
                  <a:gd name="T2" fmla="*/ 9 w 13"/>
                  <a:gd name="T3" fmla="*/ 12 h 12"/>
                  <a:gd name="T4" fmla="*/ 13 w 13"/>
                  <a:gd name="T5" fmla="*/ 3 h 12"/>
                  <a:gd name="T6" fmla="*/ 4 w 13"/>
                  <a:gd name="T7" fmla="*/ 0 h 12"/>
                  <a:gd name="T8" fmla="*/ 0 w 13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2">
                    <a:moveTo>
                      <a:pt x="0" y="8"/>
                    </a:moveTo>
                    <a:lnTo>
                      <a:pt x="9" y="12"/>
                    </a:lnTo>
                    <a:lnTo>
                      <a:pt x="13" y="3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5" name="Freeform 257"/>
              <p:cNvSpPr>
                <a:spLocks/>
              </p:cNvSpPr>
              <p:nvPr/>
            </p:nvSpPr>
            <p:spPr bwMode="auto">
              <a:xfrm>
                <a:off x="1019" y="2563"/>
                <a:ext cx="4" cy="2"/>
              </a:xfrm>
              <a:custGeom>
                <a:avLst/>
                <a:gdLst>
                  <a:gd name="T0" fmla="*/ 0 w 9"/>
                  <a:gd name="T1" fmla="*/ 2 h 4"/>
                  <a:gd name="T2" fmla="*/ 0 w 9"/>
                  <a:gd name="T3" fmla="*/ 0 h 4"/>
                  <a:gd name="T4" fmla="*/ 9 w 9"/>
                  <a:gd name="T5" fmla="*/ 4 h 4"/>
                  <a:gd name="T6" fmla="*/ 9 w 9"/>
                  <a:gd name="T7" fmla="*/ 4 h 4"/>
                  <a:gd name="T8" fmla="*/ 0 w 9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0" y="2"/>
                    </a:moveTo>
                    <a:lnTo>
                      <a:pt x="0" y="0"/>
                    </a:lnTo>
                    <a:lnTo>
                      <a:pt x="9" y="4"/>
                    </a:lnTo>
                    <a:lnTo>
                      <a:pt x="9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6" name="Freeform 258"/>
              <p:cNvSpPr>
                <a:spLocks/>
              </p:cNvSpPr>
              <p:nvPr/>
            </p:nvSpPr>
            <p:spPr bwMode="auto">
              <a:xfrm>
                <a:off x="1020" y="2554"/>
                <a:ext cx="6" cy="6"/>
              </a:xfrm>
              <a:custGeom>
                <a:avLst/>
                <a:gdLst>
                  <a:gd name="T0" fmla="*/ 0 w 10"/>
                  <a:gd name="T1" fmla="*/ 11 h 12"/>
                  <a:gd name="T2" fmla="*/ 9 w 10"/>
                  <a:gd name="T3" fmla="*/ 12 h 12"/>
                  <a:gd name="T4" fmla="*/ 10 w 10"/>
                  <a:gd name="T5" fmla="*/ 2 h 12"/>
                  <a:gd name="T6" fmla="*/ 3 w 10"/>
                  <a:gd name="T7" fmla="*/ 0 h 12"/>
                  <a:gd name="T8" fmla="*/ 0 w 10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0" y="11"/>
                    </a:moveTo>
                    <a:lnTo>
                      <a:pt x="9" y="12"/>
                    </a:lnTo>
                    <a:lnTo>
                      <a:pt x="10" y="2"/>
                    </a:lnTo>
                    <a:lnTo>
                      <a:pt x="3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7" name="Freeform 259"/>
              <p:cNvSpPr>
                <a:spLocks/>
              </p:cNvSpPr>
              <p:nvPr/>
            </p:nvSpPr>
            <p:spPr bwMode="auto">
              <a:xfrm>
                <a:off x="1020" y="2559"/>
                <a:ext cx="5" cy="1"/>
              </a:xfrm>
              <a:custGeom>
                <a:avLst/>
                <a:gdLst>
                  <a:gd name="T0" fmla="*/ 0 w 9"/>
                  <a:gd name="T1" fmla="*/ 0 h 3"/>
                  <a:gd name="T2" fmla="*/ 0 w 9"/>
                  <a:gd name="T3" fmla="*/ 1 h 3"/>
                  <a:gd name="T4" fmla="*/ 9 w 9"/>
                  <a:gd name="T5" fmla="*/ 3 h 3"/>
                  <a:gd name="T6" fmla="*/ 9 w 9"/>
                  <a:gd name="T7" fmla="*/ 3 h 3"/>
                  <a:gd name="T8" fmla="*/ 0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0" y="0"/>
                    </a:moveTo>
                    <a:lnTo>
                      <a:pt x="0" y="1"/>
                    </a:lnTo>
                    <a:lnTo>
                      <a:pt x="9" y="3"/>
                    </a:lnTo>
                    <a:lnTo>
                      <a:pt x="9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8" name="Freeform 260"/>
              <p:cNvSpPr>
                <a:spLocks/>
              </p:cNvSpPr>
              <p:nvPr/>
            </p:nvSpPr>
            <p:spPr bwMode="auto">
              <a:xfrm>
                <a:off x="1022" y="2549"/>
                <a:ext cx="5" cy="6"/>
              </a:xfrm>
              <a:custGeom>
                <a:avLst/>
                <a:gdLst>
                  <a:gd name="T0" fmla="*/ 0 w 11"/>
                  <a:gd name="T1" fmla="*/ 8 h 12"/>
                  <a:gd name="T2" fmla="*/ 7 w 11"/>
                  <a:gd name="T3" fmla="*/ 12 h 12"/>
                  <a:gd name="T4" fmla="*/ 11 w 11"/>
                  <a:gd name="T5" fmla="*/ 3 h 12"/>
                  <a:gd name="T6" fmla="*/ 4 w 11"/>
                  <a:gd name="T7" fmla="*/ 0 h 12"/>
                  <a:gd name="T8" fmla="*/ 0 w 11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8"/>
                    </a:moveTo>
                    <a:lnTo>
                      <a:pt x="7" y="12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29" name="Freeform 261"/>
              <p:cNvSpPr>
                <a:spLocks/>
              </p:cNvSpPr>
              <p:nvPr/>
            </p:nvSpPr>
            <p:spPr bwMode="auto">
              <a:xfrm>
                <a:off x="1022" y="2554"/>
                <a:ext cx="4" cy="1"/>
              </a:xfrm>
              <a:custGeom>
                <a:avLst/>
                <a:gdLst>
                  <a:gd name="T0" fmla="*/ 0 w 7"/>
                  <a:gd name="T1" fmla="*/ 2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0" name="Freeform 262"/>
              <p:cNvSpPr>
                <a:spLocks/>
              </p:cNvSpPr>
              <p:nvPr/>
            </p:nvSpPr>
            <p:spPr bwMode="auto">
              <a:xfrm>
                <a:off x="1024" y="2545"/>
                <a:ext cx="5" cy="6"/>
              </a:xfrm>
              <a:custGeom>
                <a:avLst/>
                <a:gdLst>
                  <a:gd name="T0" fmla="*/ 0 w 10"/>
                  <a:gd name="T1" fmla="*/ 9 h 12"/>
                  <a:gd name="T2" fmla="*/ 7 w 10"/>
                  <a:gd name="T3" fmla="*/ 12 h 12"/>
                  <a:gd name="T4" fmla="*/ 10 w 10"/>
                  <a:gd name="T5" fmla="*/ 3 h 12"/>
                  <a:gd name="T6" fmla="*/ 3 w 10"/>
                  <a:gd name="T7" fmla="*/ 0 h 12"/>
                  <a:gd name="T8" fmla="*/ 0 w 10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0" y="9"/>
                    </a:moveTo>
                    <a:lnTo>
                      <a:pt x="7" y="12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1" name="Freeform 263"/>
              <p:cNvSpPr>
                <a:spLocks/>
              </p:cNvSpPr>
              <p:nvPr/>
            </p:nvSpPr>
            <p:spPr bwMode="auto">
              <a:xfrm>
                <a:off x="1024" y="2549"/>
                <a:ext cx="3" cy="2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7 w 7"/>
                  <a:gd name="T5" fmla="*/ 3 h 3"/>
                  <a:gd name="T6" fmla="*/ 7 w 7"/>
                  <a:gd name="T7" fmla="*/ 3 h 3"/>
                  <a:gd name="T8" fmla="*/ 0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0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2" name="Freeform 264"/>
              <p:cNvSpPr>
                <a:spLocks/>
              </p:cNvSpPr>
              <p:nvPr/>
            </p:nvSpPr>
            <p:spPr bwMode="auto">
              <a:xfrm>
                <a:off x="1026" y="2541"/>
                <a:ext cx="5" cy="6"/>
              </a:xfrm>
              <a:custGeom>
                <a:avLst/>
                <a:gdLst>
                  <a:gd name="T0" fmla="*/ 0 w 11"/>
                  <a:gd name="T1" fmla="*/ 9 h 12"/>
                  <a:gd name="T2" fmla="*/ 7 w 11"/>
                  <a:gd name="T3" fmla="*/ 12 h 12"/>
                  <a:gd name="T4" fmla="*/ 11 w 11"/>
                  <a:gd name="T5" fmla="*/ 4 h 12"/>
                  <a:gd name="T6" fmla="*/ 4 w 11"/>
                  <a:gd name="T7" fmla="*/ 0 h 12"/>
                  <a:gd name="T8" fmla="*/ 0 w 11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0" y="9"/>
                    </a:moveTo>
                    <a:lnTo>
                      <a:pt x="7" y="12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3" name="Freeform 265"/>
              <p:cNvSpPr>
                <a:spLocks/>
              </p:cNvSpPr>
              <p:nvPr/>
            </p:nvSpPr>
            <p:spPr bwMode="auto">
              <a:xfrm>
                <a:off x="1026" y="2545"/>
                <a:ext cx="3" cy="2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7 w 7"/>
                  <a:gd name="T5" fmla="*/ 3 h 3"/>
                  <a:gd name="T6" fmla="*/ 7 w 7"/>
                  <a:gd name="T7" fmla="*/ 3 h 3"/>
                  <a:gd name="T8" fmla="*/ 0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0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4" name="Freeform 266"/>
              <p:cNvSpPr>
                <a:spLocks/>
              </p:cNvSpPr>
              <p:nvPr/>
            </p:nvSpPr>
            <p:spPr bwMode="auto">
              <a:xfrm>
                <a:off x="1027" y="2536"/>
                <a:ext cx="6" cy="6"/>
              </a:xfrm>
              <a:custGeom>
                <a:avLst/>
                <a:gdLst>
                  <a:gd name="T0" fmla="*/ 0 w 10"/>
                  <a:gd name="T1" fmla="*/ 8 h 12"/>
                  <a:gd name="T2" fmla="*/ 7 w 10"/>
                  <a:gd name="T3" fmla="*/ 12 h 12"/>
                  <a:gd name="T4" fmla="*/ 10 w 10"/>
                  <a:gd name="T5" fmla="*/ 3 h 12"/>
                  <a:gd name="T6" fmla="*/ 3 w 10"/>
                  <a:gd name="T7" fmla="*/ 0 h 12"/>
                  <a:gd name="T8" fmla="*/ 0 w 10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0" y="8"/>
                    </a:moveTo>
                    <a:lnTo>
                      <a:pt x="7" y="12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5" name="Freeform 267"/>
              <p:cNvSpPr>
                <a:spLocks/>
              </p:cNvSpPr>
              <p:nvPr/>
            </p:nvSpPr>
            <p:spPr bwMode="auto">
              <a:xfrm>
                <a:off x="1027" y="2541"/>
                <a:ext cx="4" cy="1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6" name="Freeform 268"/>
              <p:cNvSpPr>
                <a:spLocks/>
              </p:cNvSpPr>
              <p:nvPr/>
            </p:nvSpPr>
            <p:spPr bwMode="auto">
              <a:xfrm>
                <a:off x="1029" y="2531"/>
                <a:ext cx="5" cy="7"/>
              </a:xfrm>
              <a:custGeom>
                <a:avLst/>
                <a:gdLst>
                  <a:gd name="T0" fmla="*/ 0 w 11"/>
                  <a:gd name="T1" fmla="*/ 11 h 14"/>
                  <a:gd name="T2" fmla="*/ 7 w 11"/>
                  <a:gd name="T3" fmla="*/ 14 h 14"/>
                  <a:gd name="T4" fmla="*/ 11 w 11"/>
                  <a:gd name="T5" fmla="*/ 4 h 14"/>
                  <a:gd name="T6" fmla="*/ 4 w 11"/>
                  <a:gd name="T7" fmla="*/ 0 h 14"/>
                  <a:gd name="T8" fmla="*/ 0 w 11"/>
                  <a:gd name="T9" fmla="*/ 1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0" y="11"/>
                    </a:moveTo>
                    <a:lnTo>
                      <a:pt x="7" y="14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7" name="Freeform 269"/>
              <p:cNvSpPr>
                <a:spLocks/>
              </p:cNvSpPr>
              <p:nvPr/>
            </p:nvSpPr>
            <p:spPr bwMode="auto">
              <a:xfrm>
                <a:off x="1029" y="2536"/>
                <a:ext cx="4" cy="2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7 w 7"/>
                  <a:gd name="T5" fmla="*/ 3 h 3"/>
                  <a:gd name="T6" fmla="*/ 7 w 7"/>
                  <a:gd name="T7" fmla="*/ 3 h 3"/>
                  <a:gd name="T8" fmla="*/ 0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0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8" name="Freeform 270"/>
              <p:cNvSpPr>
                <a:spLocks/>
              </p:cNvSpPr>
              <p:nvPr/>
            </p:nvSpPr>
            <p:spPr bwMode="auto">
              <a:xfrm>
                <a:off x="1031" y="2527"/>
                <a:ext cx="5" cy="6"/>
              </a:xfrm>
              <a:custGeom>
                <a:avLst/>
                <a:gdLst>
                  <a:gd name="T0" fmla="*/ 0 w 10"/>
                  <a:gd name="T1" fmla="*/ 8 h 12"/>
                  <a:gd name="T2" fmla="*/ 7 w 10"/>
                  <a:gd name="T3" fmla="*/ 12 h 12"/>
                  <a:gd name="T4" fmla="*/ 10 w 10"/>
                  <a:gd name="T5" fmla="*/ 3 h 12"/>
                  <a:gd name="T6" fmla="*/ 3 w 10"/>
                  <a:gd name="T7" fmla="*/ 0 h 12"/>
                  <a:gd name="T8" fmla="*/ 0 w 10"/>
                  <a:gd name="T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0" y="8"/>
                    </a:moveTo>
                    <a:lnTo>
                      <a:pt x="7" y="12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39" name="Freeform 271"/>
              <p:cNvSpPr>
                <a:spLocks/>
              </p:cNvSpPr>
              <p:nvPr/>
            </p:nvSpPr>
            <p:spPr bwMode="auto">
              <a:xfrm>
                <a:off x="1031" y="2531"/>
                <a:ext cx="3" cy="2"/>
              </a:xfrm>
              <a:custGeom>
                <a:avLst/>
                <a:gdLst>
                  <a:gd name="T0" fmla="*/ 0 w 7"/>
                  <a:gd name="T1" fmla="*/ 0 h 4"/>
                  <a:gd name="T2" fmla="*/ 0 w 7"/>
                  <a:gd name="T3" fmla="*/ 0 h 4"/>
                  <a:gd name="T4" fmla="*/ 7 w 7"/>
                  <a:gd name="T5" fmla="*/ 4 h 4"/>
                  <a:gd name="T6" fmla="*/ 7 w 7"/>
                  <a:gd name="T7" fmla="*/ 4 h 4"/>
                  <a:gd name="T8" fmla="*/ 0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0" name="Freeform 272"/>
              <p:cNvSpPr>
                <a:spLocks/>
              </p:cNvSpPr>
              <p:nvPr/>
            </p:nvSpPr>
            <p:spPr bwMode="auto">
              <a:xfrm>
                <a:off x="1033" y="2522"/>
                <a:ext cx="5" cy="7"/>
              </a:xfrm>
              <a:custGeom>
                <a:avLst/>
                <a:gdLst>
                  <a:gd name="T0" fmla="*/ 0 w 10"/>
                  <a:gd name="T1" fmla="*/ 9 h 12"/>
                  <a:gd name="T2" fmla="*/ 7 w 10"/>
                  <a:gd name="T3" fmla="*/ 12 h 12"/>
                  <a:gd name="T4" fmla="*/ 10 w 10"/>
                  <a:gd name="T5" fmla="*/ 3 h 12"/>
                  <a:gd name="T6" fmla="*/ 4 w 10"/>
                  <a:gd name="T7" fmla="*/ 0 h 12"/>
                  <a:gd name="T8" fmla="*/ 0 w 10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0" y="9"/>
                    </a:moveTo>
                    <a:lnTo>
                      <a:pt x="7" y="12"/>
                    </a:lnTo>
                    <a:lnTo>
                      <a:pt x="10" y="3"/>
                    </a:lnTo>
                    <a:lnTo>
                      <a:pt x="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1" name="Freeform 273"/>
              <p:cNvSpPr>
                <a:spLocks/>
              </p:cNvSpPr>
              <p:nvPr/>
            </p:nvSpPr>
            <p:spPr bwMode="auto">
              <a:xfrm>
                <a:off x="1033" y="2527"/>
                <a:ext cx="3" cy="2"/>
              </a:xfrm>
              <a:custGeom>
                <a:avLst/>
                <a:gdLst>
                  <a:gd name="T0" fmla="*/ 0 w 7"/>
                  <a:gd name="T1" fmla="*/ 0 h 3"/>
                  <a:gd name="T2" fmla="*/ 0 w 7"/>
                  <a:gd name="T3" fmla="*/ 0 h 3"/>
                  <a:gd name="T4" fmla="*/ 7 w 7"/>
                  <a:gd name="T5" fmla="*/ 3 h 3"/>
                  <a:gd name="T6" fmla="*/ 7 w 7"/>
                  <a:gd name="T7" fmla="*/ 3 h 3"/>
                  <a:gd name="T8" fmla="*/ 0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0" y="0"/>
                    </a:lnTo>
                    <a:lnTo>
                      <a:pt x="7" y="3"/>
                    </a:lnTo>
                    <a:lnTo>
                      <a:pt x="7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2" name="Freeform 274"/>
              <p:cNvSpPr>
                <a:spLocks/>
              </p:cNvSpPr>
              <p:nvPr/>
            </p:nvSpPr>
            <p:spPr bwMode="auto">
              <a:xfrm>
                <a:off x="1034" y="2518"/>
                <a:ext cx="5" cy="6"/>
              </a:xfrm>
              <a:custGeom>
                <a:avLst/>
                <a:gdLst>
                  <a:gd name="T0" fmla="*/ 0 w 10"/>
                  <a:gd name="T1" fmla="*/ 9 h 12"/>
                  <a:gd name="T2" fmla="*/ 6 w 10"/>
                  <a:gd name="T3" fmla="*/ 12 h 12"/>
                  <a:gd name="T4" fmla="*/ 10 w 10"/>
                  <a:gd name="T5" fmla="*/ 4 h 12"/>
                  <a:gd name="T6" fmla="*/ 3 w 10"/>
                  <a:gd name="T7" fmla="*/ 0 h 12"/>
                  <a:gd name="T8" fmla="*/ 0 w 10"/>
                  <a:gd name="T9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0" y="9"/>
                    </a:moveTo>
                    <a:lnTo>
                      <a:pt x="6" y="12"/>
                    </a:lnTo>
                    <a:lnTo>
                      <a:pt x="10" y="4"/>
                    </a:lnTo>
                    <a:lnTo>
                      <a:pt x="3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3" name="Freeform 275"/>
              <p:cNvSpPr>
                <a:spLocks/>
              </p:cNvSpPr>
              <p:nvPr/>
            </p:nvSpPr>
            <p:spPr bwMode="auto">
              <a:xfrm>
                <a:off x="1034" y="2522"/>
                <a:ext cx="4" cy="2"/>
              </a:xfrm>
              <a:custGeom>
                <a:avLst/>
                <a:gdLst>
                  <a:gd name="T0" fmla="*/ 0 w 6"/>
                  <a:gd name="T1" fmla="*/ 0 h 3"/>
                  <a:gd name="T2" fmla="*/ 0 w 6"/>
                  <a:gd name="T3" fmla="*/ 0 h 3"/>
                  <a:gd name="T4" fmla="*/ 6 w 6"/>
                  <a:gd name="T5" fmla="*/ 3 h 3"/>
                  <a:gd name="T6" fmla="*/ 6 w 6"/>
                  <a:gd name="T7" fmla="*/ 3 h 3"/>
                  <a:gd name="T8" fmla="*/ 0 w 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lnTo>
                      <a:pt x="0" y="0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4" name="Freeform 276"/>
              <p:cNvSpPr>
                <a:spLocks/>
              </p:cNvSpPr>
              <p:nvPr/>
            </p:nvSpPr>
            <p:spPr bwMode="auto">
              <a:xfrm>
                <a:off x="1036" y="2513"/>
                <a:ext cx="5" cy="7"/>
              </a:xfrm>
              <a:custGeom>
                <a:avLst/>
                <a:gdLst>
                  <a:gd name="T0" fmla="*/ 0 w 10"/>
                  <a:gd name="T1" fmla="*/ 9 h 14"/>
                  <a:gd name="T2" fmla="*/ 5 w 10"/>
                  <a:gd name="T3" fmla="*/ 14 h 14"/>
                  <a:gd name="T4" fmla="*/ 10 w 10"/>
                  <a:gd name="T5" fmla="*/ 5 h 14"/>
                  <a:gd name="T6" fmla="*/ 5 w 10"/>
                  <a:gd name="T7" fmla="*/ 0 h 14"/>
                  <a:gd name="T8" fmla="*/ 0 w 10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9"/>
                    </a:moveTo>
                    <a:lnTo>
                      <a:pt x="5" y="14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5" name="Freeform 277"/>
              <p:cNvSpPr>
                <a:spLocks/>
              </p:cNvSpPr>
              <p:nvPr/>
            </p:nvSpPr>
            <p:spPr bwMode="auto">
              <a:xfrm>
                <a:off x="1036" y="2518"/>
                <a:ext cx="3" cy="3"/>
              </a:xfrm>
              <a:custGeom>
                <a:avLst/>
                <a:gdLst>
                  <a:gd name="T0" fmla="*/ 0 w 7"/>
                  <a:gd name="T1" fmla="*/ 0 h 5"/>
                  <a:gd name="T2" fmla="*/ 2 w 7"/>
                  <a:gd name="T3" fmla="*/ 0 h 5"/>
                  <a:gd name="T4" fmla="*/ 7 w 7"/>
                  <a:gd name="T5" fmla="*/ 4 h 5"/>
                  <a:gd name="T6" fmla="*/ 7 w 7"/>
                  <a:gd name="T7" fmla="*/ 5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2" y="0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6" name="Freeform 278"/>
              <p:cNvSpPr>
                <a:spLocks/>
              </p:cNvSpPr>
              <p:nvPr/>
            </p:nvSpPr>
            <p:spPr bwMode="auto">
              <a:xfrm>
                <a:off x="1039" y="2509"/>
                <a:ext cx="5" cy="7"/>
              </a:xfrm>
              <a:custGeom>
                <a:avLst/>
                <a:gdLst>
                  <a:gd name="T0" fmla="*/ 0 w 11"/>
                  <a:gd name="T1" fmla="*/ 9 h 14"/>
                  <a:gd name="T2" fmla="*/ 7 w 11"/>
                  <a:gd name="T3" fmla="*/ 14 h 14"/>
                  <a:gd name="T4" fmla="*/ 11 w 11"/>
                  <a:gd name="T5" fmla="*/ 7 h 14"/>
                  <a:gd name="T6" fmla="*/ 4 w 11"/>
                  <a:gd name="T7" fmla="*/ 0 h 14"/>
                  <a:gd name="T8" fmla="*/ 0 w 11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0" y="9"/>
                    </a:moveTo>
                    <a:lnTo>
                      <a:pt x="7" y="14"/>
                    </a:lnTo>
                    <a:lnTo>
                      <a:pt x="11" y="7"/>
                    </a:lnTo>
                    <a:lnTo>
                      <a:pt x="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7" name="Freeform 279"/>
              <p:cNvSpPr>
                <a:spLocks/>
              </p:cNvSpPr>
              <p:nvPr/>
            </p:nvSpPr>
            <p:spPr bwMode="auto">
              <a:xfrm>
                <a:off x="1039" y="2514"/>
                <a:ext cx="3" cy="2"/>
              </a:xfrm>
              <a:custGeom>
                <a:avLst/>
                <a:gdLst>
                  <a:gd name="T0" fmla="*/ 2 w 7"/>
                  <a:gd name="T1" fmla="*/ 0 h 5"/>
                  <a:gd name="T2" fmla="*/ 0 w 7"/>
                  <a:gd name="T3" fmla="*/ 0 h 5"/>
                  <a:gd name="T4" fmla="*/ 7 w 7"/>
                  <a:gd name="T5" fmla="*/ 5 h 5"/>
                  <a:gd name="T6" fmla="*/ 7 w 7"/>
                  <a:gd name="T7" fmla="*/ 5 h 5"/>
                  <a:gd name="T8" fmla="*/ 2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2" y="0"/>
                    </a:moveTo>
                    <a:lnTo>
                      <a:pt x="0" y="0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8" name="Freeform 280"/>
              <p:cNvSpPr>
                <a:spLocks/>
              </p:cNvSpPr>
              <p:nvPr/>
            </p:nvSpPr>
            <p:spPr bwMode="auto">
              <a:xfrm>
                <a:off x="1050" y="2491"/>
                <a:ext cx="4" cy="6"/>
              </a:xfrm>
              <a:custGeom>
                <a:avLst/>
                <a:gdLst>
                  <a:gd name="T0" fmla="*/ 0 w 8"/>
                  <a:gd name="T1" fmla="*/ 5 h 10"/>
                  <a:gd name="T2" fmla="*/ 5 w 8"/>
                  <a:gd name="T3" fmla="*/ 10 h 10"/>
                  <a:gd name="T4" fmla="*/ 8 w 8"/>
                  <a:gd name="T5" fmla="*/ 5 h 10"/>
                  <a:gd name="T6" fmla="*/ 3 w 8"/>
                  <a:gd name="T7" fmla="*/ 0 h 10"/>
                  <a:gd name="T8" fmla="*/ 0 w 8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0" y="5"/>
                    </a:moveTo>
                    <a:lnTo>
                      <a:pt x="5" y="10"/>
                    </a:lnTo>
                    <a:lnTo>
                      <a:pt x="8" y="5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49" name="Freeform 281"/>
              <p:cNvSpPr>
                <a:spLocks/>
              </p:cNvSpPr>
              <p:nvPr/>
            </p:nvSpPr>
            <p:spPr bwMode="auto">
              <a:xfrm>
                <a:off x="1052" y="2486"/>
                <a:ext cx="5" cy="8"/>
              </a:xfrm>
              <a:custGeom>
                <a:avLst/>
                <a:gdLst>
                  <a:gd name="T0" fmla="*/ 0 w 11"/>
                  <a:gd name="T1" fmla="*/ 11 h 16"/>
                  <a:gd name="T2" fmla="*/ 5 w 11"/>
                  <a:gd name="T3" fmla="*/ 16 h 16"/>
                  <a:gd name="T4" fmla="*/ 11 w 11"/>
                  <a:gd name="T5" fmla="*/ 7 h 16"/>
                  <a:gd name="T6" fmla="*/ 5 w 11"/>
                  <a:gd name="T7" fmla="*/ 0 h 16"/>
                  <a:gd name="T8" fmla="*/ 0 w 11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6">
                    <a:moveTo>
                      <a:pt x="0" y="11"/>
                    </a:moveTo>
                    <a:lnTo>
                      <a:pt x="5" y="16"/>
                    </a:lnTo>
                    <a:lnTo>
                      <a:pt x="11" y="7"/>
                    </a:lnTo>
                    <a:lnTo>
                      <a:pt x="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0" name="Freeform 282"/>
              <p:cNvSpPr>
                <a:spLocks/>
              </p:cNvSpPr>
              <p:nvPr/>
            </p:nvSpPr>
            <p:spPr bwMode="auto">
              <a:xfrm>
                <a:off x="1052" y="2492"/>
                <a:ext cx="3" cy="3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0 h 6"/>
                  <a:gd name="T4" fmla="*/ 5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1" name="Freeform 283"/>
              <p:cNvSpPr>
                <a:spLocks/>
              </p:cNvSpPr>
              <p:nvPr/>
            </p:nvSpPr>
            <p:spPr bwMode="auto">
              <a:xfrm>
                <a:off x="1054" y="2482"/>
                <a:ext cx="5" cy="8"/>
              </a:xfrm>
              <a:custGeom>
                <a:avLst/>
                <a:gdLst>
                  <a:gd name="T0" fmla="*/ 0 w 11"/>
                  <a:gd name="T1" fmla="*/ 8 h 15"/>
                  <a:gd name="T2" fmla="*/ 6 w 11"/>
                  <a:gd name="T3" fmla="*/ 15 h 15"/>
                  <a:gd name="T4" fmla="*/ 11 w 11"/>
                  <a:gd name="T5" fmla="*/ 5 h 15"/>
                  <a:gd name="T6" fmla="*/ 6 w 11"/>
                  <a:gd name="T7" fmla="*/ 0 h 15"/>
                  <a:gd name="T8" fmla="*/ 0 w 11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5">
                    <a:moveTo>
                      <a:pt x="0" y="8"/>
                    </a:moveTo>
                    <a:lnTo>
                      <a:pt x="6" y="15"/>
                    </a:lnTo>
                    <a:lnTo>
                      <a:pt x="11" y="5"/>
                    </a:lnTo>
                    <a:lnTo>
                      <a:pt x="6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2" name="Freeform 284"/>
              <p:cNvSpPr>
                <a:spLocks/>
              </p:cNvSpPr>
              <p:nvPr/>
            </p:nvSpPr>
            <p:spPr bwMode="auto">
              <a:xfrm>
                <a:off x="1055" y="2487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3" name="Freeform 285"/>
              <p:cNvSpPr>
                <a:spLocks/>
              </p:cNvSpPr>
              <p:nvPr/>
            </p:nvSpPr>
            <p:spPr bwMode="auto">
              <a:xfrm>
                <a:off x="1057" y="2478"/>
                <a:ext cx="5" cy="6"/>
              </a:xfrm>
              <a:custGeom>
                <a:avLst/>
                <a:gdLst>
                  <a:gd name="T0" fmla="*/ 0 w 10"/>
                  <a:gd name="T1" fmla="*/ 9 h 14"/>
                  <a:gd name="T2" fmla="*/ 5 w 10"/>
                  <a:gd name="T3" fmla="*/ 14 h 14"/>
                  <a:gd name="T4" fmla="*/ 10 w 10"/>
                  <a:gd name="T5" fmla="*/ 5 h 14"/>
                  <a:gd name="T6" fmla="*/ 5 w 10"/>
                  <a:gd name="T7" fmla="*/ 0 h 14"/>
                  <a:gd name="T8" fmla="*/ 0 w 10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9"/>
                    </a:moveTo>
                    <a:lnTo>
                      <a:pt x="5" y="14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4" name="Freeform 286"/>
              <p:cNvSpPr>
                <a:spLocks/>
              </p:cNvSpPr>
              <p:nvPr/>
            </p:nvSpPr>
            <p:spPr bwMode="auto">
              <a:xfrm>
                <a:off x="1058" y="2483"/>
                <a:ext cx="2" cy="2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0 h 6"/>
                  <a:gd name="T4" fmla="*/ 5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0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5" name="Freeform 287"/>
              <p:cNvSpPr>
                <a:spLocks/>
              </p:cNvSpPr>
              <p:nvPr/>
            </p:nvSpPr>
            <p:spPr bwMode="auto">
              <a:xfrm>
                <a:off x="1059" y="2473"/>
                <a:ext cx="6" cy="7"/>
              </a:xfrm>
              <a:custGeom>
                <a:avLst/>
                <a:gdLst>
                  <a:gd name="T0" fmla="*/ 0 w 10"/>
                  <a:gd name="T1" fmla="*/ 9 h 14"/>
                  <a:gd name="T2" fmla="*/ 5 w 10"/>
                  <a:gd name="T3" fmla="*/ 14 h 14"/>
                  <a:gd name="T4" fmla="*/ 10 w 10"/>
                  <a:gd name="T5" fmla="*/ 6 h 14"/>
                  <a:gd name="T6" fmla="*/ 5 w 10"/>
                  <a:gd name="T7" fmla="*/ 0 h 14"/>
                  <a:gd name="T8" fmla="*/ 0 w 10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9"/>
                    </a:moveTo>
                    <a:lnTo>
                      <a:pt x="5" y="14"/>
                    </a:lnTo>
                    <a:lnTo>
                      <a:pt x="10" y="6"/>
                    </a:lnTo>
                    <a:lnTo>
                      <a:pt x="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6" name="Freeform 288"/>
              <p:cNvSpPr>
                <a:spLocks/>
              </p:cNvSpPr>
              <p:nvPr/>
            </p:nvSpPr>
            <p:spPr bwMode="auto">
              <a:xfrm>
                <a:off x="1060" y="2478"/>
                <a:ext cx="3" cy="3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0 h 5"/>
                  <a:gd name="T4" fmla="*/ 6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7" name="Freeform 289"/>
              <p:cNvSpPr>
                <a:spLocks/>
              </p:cNvSpPr>
              <p:nvPr/>
            </p:nvSpPr>
            <p:spPr bwMode="auto">
              <a:xfrm>
                <a:off x="1062" y="2469"/>
                <a:ext cx="7" cy="7"/>
              </a:xfrm>
              <a:custGeom>
                <a:avLst/>
                <a:gdLst>
                  <a:gd name="T0" fmla="*/ 0 w 14"/>
                  <a:gd name="T1" fmla="*/ 8 h 14"/>
                  <a:gd name="T2" fmla="*/ 5 w 14"/>
                  <a:gd name="T3" fmla="*/ 14 h 14"/>
                  <a:gd name="T4" fmla="*/ 14 w 14"/>
                  <a:gd name="T5" fmla="*/ 5 h 14"/>
                  <a:gd name="T6" fmla="*/ 7 w 14"/>
                  <a:gd name="T7" fmla="*/ 0 h 14"/>
                  <a:gd name="T8" fmla="*/ 0 w 14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8"/>
                    </a:moveTo>
                    <a:lnTo>
                      <a:pt x="5" y="14"/>
                    </a:lnTo>
                    <a:lnTo>
                      <a:pt x="14" y="5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8" name="Freeform 290"/>
              <p:cNvSpPr>
                <a:spLocks/>
              </p:cNvSpPr>
              <p:nvPr/>
            </p:nvSpPr>
            <p:spPr bwMode="auto">
              <a:xfrm>
                <a:off x="1063" y="2474"/>
                <a:ext cx="2" cy="3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59" name="Freeform 291"/>
              <p:cNvSpPr>
                <a:spLocks/>
              </p:cNvSpPr>
              <p:nvPr/>
            </p:nvSpPr>
            <p:spPr bwMode="auto">
              <a:xfrm>
                <a:off x="1065" y="2464"/>
                <a:ext cx="6" cy="7"/>
              </a:xfrm>
              <a:custGeom>
                <a:avLst/>
                <a:gdLst>
                  <a:gd name="T0" fmla="*/ 0 w 12"/>
                  <a:gd name="T1" fmla="*/ 11 h 16"/>
                  <a:gd name="T2" fmla="*/ 7 w 12"/>
                  <a:gd name="T3" fmla="*/ 16 h 16"/>
                  <a:gd name="T4" fmla="*/ 12 w 12"/>
                  <a:gd name="T5" fmla="*/ 7 h 16"/>
                  <a:gd name="T6" fmla="*/ 7 w 12"/>
                  <a:gd name="T7" fmla="*/ 0 h 16"/>
                  <a:gd name="T8" fmla="*/ 0 w 12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0" y="11"/>
                    </a:moveTo>
                    <a:lnTo>
                      <a:pt x="7" y="16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0" name="Freeform 292"/>
              <p:cNvSpPr>
                <a:spLocks/>
              </p:cNvSpPr>
              <p:nvPr/>
            </p:nvSpPr>
            <p:spPr bwMode="auto">
              <a:xfrm>
                <a:off x="1066" y="2470"/>
                <a:ext cx="4" cy="2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6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1" name="Freeform 293"/>
              <p:cNvSpPr>
                <a:spLocks/>
              </p:cNvSpPr>
              <p:nvPr/>
            </p:nvSpPr>
            <p:spPr bwMode="auto">
              <a:xfrm>
                <a:off x="1069" y="2459"/>
                <a:ext cx="6" cy="8"/>
              </a:xfrm>
              <a:custGeom>
                <a:avLst/>
                <a:gdLst>
                  <a:gd name="T0" fmla="*/ 0 w 12"/>
                  <a:gd name="T1" fmla="*/ 8 h 15"/>
                  <a:gd name="T2" fmla="*/ 5 w 12"/>
                  <a:gd name="T3" fmla="*/ 15 h 15"/>
                  <a:gd name="T4" fmla="*/ 12 w 12"/>
                  <a:gd name="T5" fmla="*/ 5 h 15"/>
                  <a:gd name="T6" fmla="*/ 7 w 12"/>
                  <a:gd name="T7" fmla="*/ 0 h 15"/>
                  <a:gd name="T8" fmla="*/ 0 w 12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0" y="8"/>
                    </a:moveTo>
                    <a:lnTo>
                      <a:pt x="5" y="15"/>
                    </a:lnTo>
                    <a:lnTo>
                      <a:pt x="12" y="5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2" name="Freeform 294"/>
              <p:cNvSpPr>
                <a:spLocks/>
              </p:cNvSpPr>
              <p:nvPr/>
            </p:nvSpPr>
            <p:spPr bwMode="auto">
              <a:xfrm>
                <a:off x="1070" y="2465"/>
                <a:ext cx="2" cy="3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0 h 7"/>
                  <a:gd name="T4" fmla="*/ 6 w 6"/>
                  <a:gd name="T5" fmla="*/ 7 h 7"/>
                  <a:gd name="T6" fmla="*/ 6 w 6"/>
                  <a:gd name="T7" fmla="*/ 7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0" y="0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3" name="Freeform 295"/>
              <p:cNvSpPr>
                <a:spLocks/>
              </p:cNvSpPr>
              <p:nvPr/>
            </p:nvSpPr>
            <p:spPr bwMode="auto">
              <a:xfrm>
                <a:off x="1072" y="2455"/>
                <a:ext cx="6" cy="7"/>
              </a:xfrm>
              <a:custGeom>
                <a:avLst/>
                <a:gdLst>
                  <a:gd name="T0" fmla="*/ 0 w 10"/>
                  <a:gd name="T1" fmla="*/ 9 h 14"/>
                  <a:gd name="T2" fmla="*/ 5 w 10"/>
                  <a:gd name="T3" fmla="*/ 14 h 14"/>
                  <a:gd name="T4" fmla="*/ 10 w 10"/>
                  <a:gd name="T5" fmla="*/ 5 h 14"/>
                  <a:gd name="T6" fmla="*/ 5 w 10"/>
                  <a:gd name="T7" fmla="*/ 0 h 14"/>
                  <a:gd name="T8" fmla="*/ 0 w 10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4">
                    <a:moveTo>
                      <a:pt x="0" y="9"/>
                    </a:moveTo>
                    <a:lnTo>
                      <a:pt x="5" y="14"/>
                    </a:lnTo>
                    <a:lnTo>
                      <a:pt x="10" y="5"/>
                    </a:lnTo>
                    <a:lnTo>
                      <a:pt x="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4" name="Freeform 296"/>
              <p:cNvSpPr>
                <a:spLocks/>
              </p:cNvSpPr>
              <p:nvPr/>
            </p:nvSpPr>
            <p:spPr bwMode="auto">
              <a:xfrm>
                <a:off x="1073" y="2460"/>
                <a:ext cx="3" cy="3"/>
              </a:xfrm>
              <a:custGeom>
                <a:avLst/>
                <a:gdLst>
                  <a:gd name="T0" fmla="*/ 0 w 6"/>
                  <a:gd name="T1" fmla="*/ 0 h 6"/>
                  <a:gd name="T2" fmla="*/ 0 w 6"/>
                  <a:gd name="T3" fmla="*/ 0 h 6"/>
                  <a:gd name="T4" fmla="*/ 6 w 6"/>
                  <a:gd name="T5" fmla="*/ 6 h 6"/>
                  <a:gd name="T6" fmla="*/ 6 w 6"/>
                  <a:gd name="T7" fmla="*/ 6 h 6"/>
                  <a:gd name="T8" fmla="*/ 0 w 6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0" y="0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5" name="Freeform 297"/>
              <p:cNvSpPr>
                <a:spLocks/>
              </p:cNvSpPr>
              <p:nvPr/>
            </p:nvSpPr>
            <p:spPr bwMode="auto">
              <a:xfrm>
                <a:off x="1075" y="2451"/>
                <a:ext cx="6" cy="7"/>
              </a:xfrm>
              <a:custGeom>
                <a:avLst/>
                <a:gdLst>
                  <a:gd name="T0" fmla="*/ 0 w 12"/>
                  <a:gd name="T1" fmla="*/ 9 h 14"/>
                  <a:gd name="T2" fmla="*/ 5 w 12"/>
                  <a:gd name="T3" fmla="*/ 14 h 14"/>
                  <a:gd name="T4" fmla="*/ 12 w 12"/>
                  <a:gd name="T5" fmla="*/ 6 h 14"/>
                  <a:gd name="T6" fmla="*/ 7 w 12"/>
                  <a:gd name="T7" fmla="*/ 0 h 14"/>
                  <a:gd name="T8" fmla="*/ 0 w 12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0" y="9"/>
                    </a:moveTo>
                    <a:lnTo>
                      <a:pt x="5" y="14"/>
                    </a:lnTo>
                    <a:lnTo>
                      <a:pt x="12" y="6"/>
                    </a:lnTo>
                    <a:lnTo>
                      <a:pt x="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6" name="Freeform 298"/>
              <p:cNvSpPr>
                <a:spLocks/>
              </p:cNvSpPr>
              <p:nvPr/>
            </p:nvSpPr>
            <p:spPr bwMode="auto">
              <a:xfrm>
                <a:off x="1076" y="2456"/>
                <a:ext cx="2" cy="3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0 h 5"/>
                  <a:gd name="T4" fmla="*/ 5 w 5"/>
                  <a:gd name="T5" fmla="*/ 5 h 5"/>
                  <a:gd name="T6" fmla="*/ 5 w 5"/>
                  <a:gd name="T7" fmla="*/ 5 h 5"/>
                  <a:gd name="T8" fmla="*/ 0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0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7" name="Freeform 299"/>
              <p:cNvSpPr>
                <a:spLocks/>
              </p:cNvSpPr>
              <p:nvPr/>
            </p:nvSpPr>
            <p:spPr bwMode="auto">
              <a:xfrm>
                <a:off x="1078" y="2446"/>
                <a:ext cx="6" cy="7"/>
              </a:xfrm>
              <a:custGeom>
                <a:avLst/>
                <a:gdLst>
                  <a:gd name="T0" fmla="*/ 0 w 12"/>
                  <a:gd name="T1" fmla="*/ 8 h 14"/>
                  <a:gd name="T2" fmla="*/ 5 w 12"/>
                  <a:gd name="T3" fmla="*/ 14 h 14"/>
                  <a:gd name="T4" fmla="*/ 12 w 12"/>
                  <a:gd name="T5" fmla="*/ 5 h 14"/>
                  <a:gd name="T6" fmla="*/ 7 w 12"/>
                  <a:gd name="T7" fmla="*/ 0 h 14"/>
                  <a:gd name="T8" fmla="*/ 0 w 12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0" y="8"/>
                    </a:moveTo>
                    <a:lnTo>
                      <a:pt x="5" y="14"/>
                    </a:lnTo>
                    <a:lnTo>
                      <a:pt x="12" y="5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8" name="Freeform 300"/>
              <p:cNvSpPr>
                <a:spLocks/>
              </p:cNvSpPr>
              <p:nvPr/>
            </p:nvSpPr>
            <p:spPr bwMode="auto">
              <a:xfrm>
                <a:off x="1079" y="2452"/>
                <a:ext cx="3" cy="2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0 h 5"/>
                  <a:gd name="T4" fmla="*/ 6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69" name="Freeform 301"/>
              <p:cNvSpPr>
                <a:spLocks/>
              </p:cNvSpPr>
              <p:nvPr/>
            </p:nvSpPr>
            <p:spPr bwMode="auto">
              <a:xfrm>
                <a:off x="1082" y="2441"/>
                <a:ext cx="6" cy="8"/>
              </a:xfrm>
              <a:custGeom>
                <a:avLst/>
                <a:gdLst>
                  <a:gd name="T0" fmla="*/ 0 w 12"/>
                  <a:gd name="T1" fmla="*/ 11 h 16"/>
                  <a:gd name="T2" fmla="*/ 5 w 12"/>
                  <a:gd name="T3" fmla="*/ 16 h 16"/>
                  <a:gd name="T4" fmla="*/ 12 w 12"/>
                  <a:gd name="T5" fmla="*/ 7 h 16"/>
                  <a:gd name="T6" fmla="*/ 7 w 12"/>
                  <a:gd name="T7" fmla="*/ 0 h 16"/>
                  <a:gd name="T8" fmla="*/ 0 w 12"/>
                  <a:gd name="T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0" y="11"/>
                    </a:moveTo>
                    <a:lnTo>
                      <a:pt x="5" y="16"/>
                    </a:lnTo>
                    <a:lnTo>
                      <a:pt x="12" y="7"/>
                    </a:lnTo>
                    <a:lnTo>
                      <a:pt x="7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0" name="Freeform 302"/>
              <p:cNvSpPr>
                <a:spLocks/>
              </p:cNvSpPr>
              <p:nvPr/>
            </p:nvSpPr>
            <p:spPr bwMode="auto">
              <a:xfrm>
                <a:off x="1083" y="2447"/>
                <a:ext cx="2" cy="3"/>
              </a:xfrm>
              <a:custGeom>
                <a:avLst/>
                <a:gdLst>
                  <a:gd name="T0" fmla="*/ 0 w 6"/>
                  <a:gd name="T1" fmla="*/ 0 h 5"/>
                  <a:gd name="T2" fmla="*/ 0 w 6"/>
                  <a:gd name="T3" fmla="*/ 0 h 5"/>
                  <a:gd name="T4" fmla="*/ 6 w 6"/>
                  <a:gd name="T5" fmla="*/ 5 h 5"/>
                  <a:gd name="T6" fmla="*/ 6 w 6"/>
                  <a:gd name="T7" fmla="*/ 5 h 5"/>
                  <a:gd name="T8" fmla="*/ 0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0" y="0"/>
                    </a:lnTo>
                    <a:lnTo>
                      <a:pt x="6" y="5"/>
                    </a:lnTo>
                    <a:lnTo>
                      <a:pt x="6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1" name="Freeform 303"/>
              <p:cNvSpPr>
                <a:spLocks/>
              </p:cNvSpPr>
              <p:nvPr/>
            </p:nvSpPr>
            <p:spPr bwMode="auto">
              <a:xfrm>
                <a:off x="1085" y="2437"/>
                <a:ext cx="7" cy="8"/>
              </a:xfrm>
              <a:custGeom>
                <a:avLst/>
                <a:gdLst>
                  <a:gd name="T0" fmla="*/ 0 w 13"/>
                  <a:gd name="T1" fmla="*/ 8 h 15"/>
                  <a:gd name="T2" fmla="*/ 5 w 13"/>
                  <a:gd name="T3" fmla="*/ 15 h 15"/>
                  <a:gd name="T4" fmla="*/ 13 w 13"/>
                  <a:gd name="T5" fmla="*/ 5 h 15"/>
                  <a:gd name="T6" fmla="*/ 7 w 13"/>
                  <a:gd name="T7" fmla="*/ 0 h 15"/>
                  <a:gd name="T8" fmla="*/ 0 w 13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0" y="8"/>
                    </a:moveTo>
                    <a:lnTo>
                      <a:pt x="5" y="15"/>
                    </a:lnTo>
                    <a:lnTo>
                      <a:pt x="13" y="5"/>
                    </a:lnTo>
                    <a:lnTo>
                      <a:pt x="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2" name="Freeform 304"/>
              <p:cNvSpPr>
                <a:spLocks/>
              </p:cNvSpPr>
              <p:nvPr/>
            </p:nvSpPr>
            <p:spPr bwMode="auto">
              <a:xfrm>
                <a:off x="1086" y="2442"/>
                <a:ext cx="3" cy="4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0 h 7"/>
                  <a:gd name="T4" fmla="*/ 6 w 6"/>
                  <a:gd name="T5" fmla="*/ 7 h 7"/>
                  <a:gd name="T6" fmla="*/ 6 w 6"/>
                  <a:gd name="T7" fmla="*/ 7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0" y="0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3" name="Freeform 305"/>
              <p:cNvSpPr>
                <a:spLocks/>
              </p:cNvSpPr>
              <p:nvPr/>
            </p:nvSpPr>
            <p:spPr bwMode="auto">
              <a:xfrm>
                <a:off x="1089" y="2434"/>
                <a:ext cx="6" cy="5"/>
              </a:xfrm>
              <a:custGeom>
                <a:avLst/>
                <a:gdLst>
                  <a:gd name="T0" fmla="*/ 0 w 12"/>
                  <a:gd name="T1" fmla="*/ 5 h 10"/>
                  <a:gd name="T2" fmla="*/ 6 w 12"/>
                  <a:gd name="T3" fmla="*/ 10 h 10"/>
                  <a:gd name="T4" fmla="*/ 12 w 12"/>
                  <a:gd name="T5" fmla="*/ 5 h 10"/>
                  <a:gd name="T6" fmla="*/ 6 w 12"/>
                  <a:gd name="T7" fmla="*/ 0 h 10"/>
                  <a:gd name="T8" fmla="*/ 0 w 12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0" y="5"/>
                    </a:moveTo>
                    <a:lnTo>
                      <a:pt x="6" y="10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4" name="Freeform 306"/>
              <p:cNvSpPr>
                <a:spLocks/>
              </p:cNvSpPr>
              <p:nvPr/>
            </p:nvSpPr>
            <p:spPr bwMode="auto">
              <a:xfrm>
                <a:off x="1090" y="2438"/>
                <a:ext cx="3" cy="2"/>
              </a:xfrm>
              <a:custGeom>
                <a:avLst/>
                <a:gdLst>
                  <a:gd name="T0" fmla="*/ 0 w 7"/>
                  <a:gd name="T1" fmla="*/ 0 h 5"/>
                  <a:gd name="T2" fmla="*/ 0 w 7"/>
                  <a:gd name="T3" fmla="*/ 0 h 5"/>
                  <a:gd name="T4" fmla="*/ 7 w 7"/>
                  <a:gd name="T5" fmla="*/ 5 h 5"/>
                  <a:gd name="T6" fmla="*/ 7 w 7"/>
                  <a:gd name="T7" fmla="*/ 5 h 5"/>
                  <a:gd name="T8" fmla="*/ 0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0" y="0"/>
                    </a:moveTo>
                    <a:lnTo>
                      <a:pt x="0" y="0"/>
                    </a:lnTo>
                    <a:lnTo>
                      <a:pt x="7" y="5"/>
                    </a:lnTo>
                    <a:lnTo>
                      <a:pt x="7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5" name="Freeform 307"/>
              <p:cNvSpPr>
                <a:spLocks/>
              </p:cNvSpPr>
              <p:nvPr/>
            </p:nvSpPr>
            <p:spPr bwMode="auto">
              <a:xfrm>
                <a:off x="1103" y="2420"/>
                <a:ext cx="4" cy="4"/>
              </a:xfrm>
              <a:custGeom>
                <a:avLst/>
                <a:gdLst>
                  <a:gd name="T0" fmla="*/ 0 w 7"/>
                  <a:gd name="T1" fmla="*/ 2 h 7"/>
                  <a:gd name="T2" fmla="*/ 5 w 7"/>
                  <a:gd name="T3" fmla="*/ 7 h 7"/>
                  <a:gd name="T4" fmla="*/ 7 w 7"/>
                  <a:gd name="T5" fmla="*/ 5 h 7"/>
                  <a:gd name="T6" fmla="*/ 2 w 7"/>
                  <a:gd name="T7" fmla="*/ 0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lnTo>
                      <a:pt x="5" y="7"/>
                    </a:lnTo>
                    <a:lnTo>
                      <a:pt x="7" y="5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6" name="Freeform 308"/>
              <p:cNvSpPr>
                <a:spLocks/>
              </p:cNvSpPr>
              <p:nvPr/>
            </p:nvSpPr>
            <p:spPr bwMode="auto">
              <a:xfrm>
                <a:off x="1104" y="2415"/>
                <a:ext cx="7" cy="9"/>
              </a:xfrm>
              <a:custGeom>
                <a:avLst/>
                <a:gdLst>
                  <a:gd name="T0" fmla="*/ 0 w 13"/>
                  <a:gd name="T1" fmla="*/ 10 h 17"/>
                  <a:gd name="T2" fmla="*/ 5 w 13"/>
                  <a:gd name="T3" fmla="*/ 17 h 17"/>
                  <a:gd name="T4" fmla="*/ 13 w 13"/>
                  <a:gd name="T5" fmla="*/ 6 h 17"/>
                  <a:gd name="T6" fmla="*/ 8 w 13"/>
                  <a:gd name="T7" fmla="*/ 0 h 17"/>
                  <a:gd name="T8" fmla="*/ 0 w 13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7">
                    <a:moveTo>
                      <a:pt x="0" y="10"/>
                    </a:moveTo>
                    <a:lnTo>
                      <a:pt x="5" y="17"/>
                    </a:lnTo>
                    <a:lnTo>
                      <a:pt x="13" y="6"/>
                    </a:lnTo>
                    <a:lnTo>
                      <a:pt x="8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7" name="Freeform 309"/>
              <p:cNvSpPr>
                <a:spLocks/>
              </p:cNvSpPr>
              <p:nvPr/>
            </p:nvSpPr>
            <p:spPr bwMode="auto">
              <a:xfrm>
                <a:off x="1105" y="2420"/>
                <a:ext cx="3" cy="4"/>
              </a:xfrm>
              <a:custGeom>
                <a:avLst/>
                <a:gdLst>
                  <a:gd name="T0" fmla="*/ 0 w 6"/>
                  <a:gd name="T1" fmla="*/ 2 h 7"/>
                  <a:gd name="T2" fmla="*/ 0 w 6"/>
                  <a:gd name="T3" fmla="*/ 0 h 7"/>
                  <a:gd name="T4" fmla="*/ 6 w 6"/>
                  <a:gd name="T5" fmla="*/ 7 h 7"/>
                  <a:gd name="T6" fmla="*/ 6 w 6"/>
                  <a:gd name="T7" fmla="*/ 7 h 7"/>
                  <a:gd name="T8" fmla="*/ 0 w 6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2"/>
                    </a:moveTo>
                    <a:lnTo>
                      <a:pt x="0" y="0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8" name="Freeform 310"/>
              <p:cNvSpPr>
                <a:spLocks/>
              </p:cNvSpPr>
              <p:nvPr/>
            </p:nvSpPr>
            <p:spPr bwMode="auto">
              <a:xfrm>
                <a:off x="1109" y="2411"/>
                <a:ext cx="7" cy="7"/>
              </a:xfrm>
              <a:custGeom>
                <a:avLst/>
                <a:gdLst>
                  <a:gd name="T0" fmla="*/ 0 w 14"/>
                  <a:gd name="T1" fmla="*/ 9 h 14"/>
                  <a:gd name="T2" fmla="*/ 5 w 14"/>
                  <a:gd name="T3" fmla="*/ 14 h 14"/>
                  <a:gd name="T4" fmla="*/ 14 w 14"/>
                  <a:gd name="T5" fmla="*/ 5 h 14"/>
                  <a:gd name="T6" fmla="*/ 7 w 14"/>
                  <a:gd name="T7" fmla="*/ 0 h 14"/>
                  <a:gd name="T8" fmla="*/ 0 w 14"/>
                  <a:gd name="T9" fmla="*/ 9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9"/>
                    </a:moveTo>
                    <a:lnTo>
                      <a:pt x="5" y="14"/>
                    </a:lnTo>
                    <a:lnTo>
                      <a:pt x="14" y="5"/>
                    </a:lnTo>
                    <a:lnTo>
                      <a:pt x="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79" name="Freeform 311"/>
              <p:cNvSpPr>
                <a:spLocks/>
              </p:cNvSpPr>
              <p:nvPr/>
            </p:nvSpPr>
            <p:spPr bwMode="auto">
              <a:xfrm>
                <a:off x="1110" y="2415"/>
                <a:ext cx="2" cy="4"/>
              </a:xfrm>
              <a:custGeom>
                <a:avLst/>
                <a:gdLst>
                  <a:gd name="T0" fmla="*/ 0 w 5"/>
                  <a:gd name="T1" fmla="*/ 0 h 6"/>
                  <a:gd name="T2" fmla="*/ 0 w 5"/>
                  <a:gd name="T3" fmla="*/ 1 h 6"/>
                  <a:gd name="T4" fmla="*/ 5 w 5"/>
                  <a:gd name="T5" fmla="*/ 6 h 6"/>
                  <a:gd name="T6" fmla="*/ 5 w 5"/>
                  <a:gd name="T7" fmla="*/ 6 h 6"/>
                  <a:gd name="T8" fmla="*/ 0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0" y="1"/>
                    </a:lnTo>
                    <a:lnTo>
                      <a:pt x="5" y="6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0" name="Freeform 312"/>
              <p:cNvSpPr>
                <a:spLocks/>
              </p:cNvSpPr>
              <p:nvPr/>
            </p:nvSpPr>
            <p:spPr bwMode="auto">
              <a:xfrm>
                <a:off x="1112" y="2407"/>
                <a:ext cx="8" cy="7"/>
              </a:xfrm>
              <a:custGeom>
                <a:avLst/>
                <a:gdLst>
                  <a:gd name="T0" fmla="*/ 0 w 16"/>
                  <a:gd name="T1" fmla="*/ 9 h 16"/>
                  <a:gd name="T2" fmla="*/ 7 w 16"/>
                  <a:gd name="T3" fmla="*/ 16 h 16"/>
                  <a:gd name="T4" fmla="*/ 16 w 16"/>
                  <a:gd name="T5" fmla="*/ 7 h 16"/>
                  <a:gd name="T6" fmla="*/ 11 w 16"/>
                  <a:gd name="T7" fmla="*/ 0 h 16"/>
                  <a:gd name="T8" fmla="*/ 0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0" y="9"/>
                    </a:moveTo>
                    <a:lnTo>
                      <a:pt x="7" y="16"/>
                    </a:lnTo>
                    <a:lnTo>
                      <a:pt x="16" y="7"/>
                    </a:lnTo>
                    <a:lnTo>
                      <a:pt x="11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1" name="Freeform 313"/>
              <p:cNvSpPr>
                <a:spLocks/>
              </p:cNvSpPr>
              <p:nvPr/>
            </p:nvSpPr>
            <p:spPr bwMode="auto">
              <a:xfrm>
                <a:off x="1113" y="2411"/>
                <a:ext cx="3" cy="3"/>
              </a:xfrm>
              <a:custGeom>
                <a:avLst/>
                <a:gdLst>
                  <a:gd name="T0" fmla="*/ 0 w 7"/>
                  <a:gd name="T1" fmla="*/ 2 h 7"/>
                  <a:gd name="T2" fmla="*/ 0 w 7"/>
                  <a:gd name="T3" fmla="*/ 0 h 7"/>
                  <a:gd name="T4" fmla="*/ 7 w 7"/>
                  <a:gd name="T5" fmla="*/ 7 h 7"/>
                  <a:gd name="T6" fmla="*/ 7 w 7"/>
                  <a:gd name="T7" fmla="*/ 7 h 7"/>
                  <a:gd name="T8" fmla="*/ 0 w 7"/>
                  <a:gd name="T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2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2" name="Freeform 314"/>
              <p:cNvSpPr>
                <a:spLocks/>
              </p:cNvSpPr>
              <p:nvPr/>
            </p:nvSpPr>
            <p:spPr bwMode="auto">
              <a:xfrm>
                <a:off x="1117" y="2402"/>
                <a:ext cx="7" cy="8"/>
              </a:xfrm>
              <a:custGeom>
                <a:avLst/>
                <a:gdLst>
                  <a:gd name="T0" fmla="*/ 0 w 13"/>
                  <a:gd name="T1" fmla="*/ 8 h 15"/>
                  <a:gd name="T2" fmla="*/ 5 w 13"/>
                  <a:gd name="T3" fmla="*/ 15 h 15"/>
                  <a:gd name="T4" fmla="*/ 13 w 13"/>
                  <a:gd name="T5" fmla="*/ 7 h 15"/>
                  <a:gd name="T6" fmla="*/ 8 w 13"/>
                  <a:gd name="T7" fmla="*/ 0 h 15"/>
                  <a:gd name="T8" fmla="*/ 0 w 13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5">
                    <a:moveTo>
                      <a:pt x="0" y="8"/>
                    </a:moveTo>
                    <a:lnTo>
                      <a:pt x="5" y="15"/>
                    </a:lnTo>
                    <a:lnTo>
                      <a:pt x="13" y="7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3" name="Freeform 315"/>
              <p:cNvSpPr>
                <a:spLocks/>
              </p:cNvSpPr>
              <p:nvPr/>
            </p:nvSpPr>
            <p:spPr bwMode="auto">
              <a:xfrm>
                <a:off x="1118" y="2407"/>
                <a:ext cx="3" cy="3"/>
              </a:xfrm>
              <a:custGeom>
                <a:avLst/>
                <a:gdLst>
                  <a:gd name="T0" fmla="*/ 0 w 6"/>
                  <a:gd name="T1" fmla="*/ 0 h 7"/>
                  <a:gd name="T2" fmla="*/ 0 w 6"/>
                  <a:gd name="T3" fmla="*/ 0 h 7"/>
                  <a:gd name="T4" fmla="*/ 6 w 6"/>
                  <a:gd name="T5" fmla="*/ 7 h 7"/>
                  <a:gd name="T6" fmla="*/ 6 w 6"/>
                  <a:gd name="T7" fmla="*/ 7 h 7"/>
                  <a:gd name="T8" fmla="*/ 0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0" y="0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4" name="Freeform 316"/>
              <p:cNvSpPr>
                <a:spLocks/>
              </p:cNvSpPr>
              <p:nvPr/>
            </p:nvSpPr>
            <p:spPr bwMode="auto">
              <a:xfrm>
                <a:off x="1122" y="2398"/>
                <a:ext cx="7" cy="8"/>
              </a:xfrm>
              <a:custGeom>
                <a:avLst/>
                <a:gdLst>
                  <a:gd name="T0" fmla="*/ 0 w 14"/>
                  <a:gd name="T1" fmla="*/ 9 h 16"/>
                  <a:gd name="T2" fmla="*/ 5 w 14"/>
                  <a:gd name="T3" fmla="*/ 16 h 16"/>
                  <a:gd name="T4" fmla="*/ 14 w 14"/>
                  <a:gd name="T5" fmla="*/ 7 h 16"/>
                  <a:gd name="T6" fmla="*/ 9 w 14"/>
                  <a:gd name="T7" fmla="*/ 0 h 16"/>
                  <a:gd name="T8" fmla="*/ 0 w 14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0" y="9"/>
                    </a:moveTo>
                    <a:lnTo>
                      <a:pt x="5" y="16"/>
                    </a:lnTo>
                    <a:lnTo>
                      <a:pt x="14" y="7"/>
                    </a:lnTo>
                    <a:lnTo>
                      <a:pt x="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5" name="Freeform 317"/>
              <p:cNvSpPr>
                <a:spLocks/>
              </p:cNvSpPr>
              <p:nvPr/>
            </p:nvSpPr>
            <p:spPr bwMode="auto">
              <a:xfrm>
                <a:off x="1122" y="2402"/>
                <a:ext cx="3" cy="4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6" name="Freeform 318"/>
              <p:cNvSpPr>
                <a:spLocks/>
              </p:cNvSpPr>
              <p:nvPr/>
            </p:nvSpPr>
            <p:spPr bwMode="auto">
              <a:xfrm>
                <a:off x="1126" y="2393"/>
                <a:ext cx="7" cy="8"/>
              </a:xfrm>
              <a:custGeom>
                <a:avLst/>
                <a:gdLst>
                  <a:gd name="T0" fmla="*/ 0 w 14"/>
                  <a:gd name="T1" fmla="*/ 10 h 17"/>
                  <a:gd name="T2" fmla="*/ 5 w 14"/>
                  <a:gd name="T3" fmla="*/ 17 h 17"/>
                  <a:gd name="T4" fmla="*/ 14 w 14"/>
                  <a:gd name="T5" fmla="*/ 8 h 17"/>
                  <a:gd name="T6" fmla="*/ 9 w 14"/>
                  <a:gd name="T7" fmla="*/ 0 h 17"/>
                  <a:gd name="T8" fmla="*/ 0 w 14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0" y="10"/>
                    </a:moveTo>
                    <a:lnTo>
                      <a:pt x="5" y="17"/>
                    </a:lnTo>
                    <a:lnTo>
                      <a:pt x="14" y="8"/>
                    </a:lnTo>
                    <a:lnTo>
                      <a:pt x="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7" name="Freeform 319"/>
              <p:cNvSpPr>
                <a:spLocks/>
              </p:cNvSpPr>
              <p:nvPr/>
            </p:nvSpPr>
            <p:spPr bwMode="auto">
              <a:xfrm>
                <a:off x="1127" y="2398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8" name="Freeform 320"/>
              <p:cNvSpPr>
                <a:spLocks/>
              </p:cNvSpPr>
              <p:nvPr/>
            </p:nvSpPr>
            <p:spPr bwMode="auto">
              <a:xfrm>
                <a:off x="1130" y="2388"/>
                <a:ext cx="8" cy="9"/>
              </a:xfrm>
              <a:custGeom>
                <a:avLst/>
                <a:gdLst>
                  <a:gd name="T0" fmla="*/ 0 w 15"/>
                  <a:gd name="T1" fmla="*/ 9 h 17"/>
                  <a:gd name="T2" fmla="*/ 5 w 15"/>
                  <a:gd name="T3" fmla="*/ 17 h 17"/>
                  <a:gd name="T4" fmla="*/ 15 w 15"/>
                  <a:gd name="T5" fmla="*/ 7 h 17"/>
                  <a:gd name="T6" fmla="*/ 8 w 15"/>
                  <a:gd name="T7" fmla="*/ 0 h 17"/>
                  <a:gd name="T8" fmla="*/ 0 w 15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">
                    <a:moveTo>
                      <a:pt x="0" y="9"/>
                    </a:moveTo>
                    <a:lnTo>
                      <a:pt x="5" y="17"/>
                    </a:lnTo>
                    <a:lnTo>
                      <a:pt x="15" y="7"/>
                    </a:lnTo>
                    <a:lnTo>
                      <a:pt x="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89" name="Freeform 321"/>
              <p:cNvSpPr>
                <a:spLocks/>
              </p:cNvSpPr>
              <p:nvPr/>
            </p:nvSpPr>
            <p:spPr bwMode="auto">
              <a:xfrm>
                <a:off x="1131" y="2393"/>
                <a:ext cx="3" cy="4"/>
              </a:xfrm>
              <a:custGeom>
                <a:avLst/>
                <a:gdLst>
                  <a:gd name="T0" fmla="*/ 0 w 5"/>
                  <a:gd name="T1" fmla="*/ 0 h 8"/>
                  <a:gd name="T2" fmla="*/ 0 w 5"/>
                  <a:gd name="T3" fmla="*/ 0 h 8"/>
                  <a:gd name="T4" fmla="*/ 5 w 5"/>
                  <a:gd name="T5" fmla="*/ 8 h 8"/>
                  <a:gd name="T6" fmla="*/ 5 w 5"/>
                  <a:gd name="T7" fmla="*/ 8 h 8"/>
                  <a:gd name="T8" fmla="*/ 0 w 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0" y="0"/>
                    </a:moveTo>
                    <a:lnTo>
                      <a:pt x="0" y="0"/>
                    </a:lnTo>
                    <a:lnTo>
                      <a:pt x="5" y="8"/>
                    </a:lnTo>
                    <a:lnTo>
                      <a:pt x="5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0" name="Freeform 322"/>
              <p:cNvSpPr>
                <a:spLocks/>
              </p:cNvSpPr>
              <p:nvPr/>
            </p:nvSpPr>
            <p:spPr bwMode="auto">
              <a:xfrm>
                <a:off x="1135" y="2384"/>
                <a:ext cx="8" cy="8"/>
              </a:xfrm>
              <a:custGeom>
                <a:avLst/>
                <a:gdLst>
                  <a:gd name="T0" fmla="*/ 0 w 15"/>
                  <a:gd name="T1" fmla="*/ 9 h 16"/>
                  <a:gd name="T2" fmla="*/ 5 w 15"/>
                  <a:gd name="T3" fmla="*/ 16 h 16"/>
                  <a:gd name="T4" fmla="*/ 15 w 15"/>
                  <a:gd name="T5" fmla="*/ 7 h 16"/>
                  <a:gd name="T6" fmla="*/ 12 w 15"/>
                  <a:gd name="T7" fmla="*/ 0 h 16"/>
                  <a:gd name="T8" fmla="*/ 0 w 15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9"/>
                    </a:moveTo>
                    <a:lnTo>
                      <a:pt x="5" y="16"/>
                    </a:lnTo>
                    <a:lnTo>
                      <a:pt x="15" y="7"/>
                    </a:lnTo>
                    <a:lnTo>
                      <a:pt x="1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1" name="Freeform 323"/>
              <p:cNvSpPr>
                <a:spLocks/>
              </p:cNvSpPr>
              <p:nvPr/>
            </p:nvSpPr>
            <p:spPr bwMode="auto">
              <a:xfrm>
                <a:off x="1135" y="2388"/>
                <a:ext cx="4" cy="4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7 w 7"/>
                  <a:gd name="T5" fmla="*/ 7 h 7"/>
                  <a:gd name="T6" fmla="*/ 5 w 7"/>
                  <a:gd name="T7" fmla="*/ 7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2" name="Freeform 324"/>
              <p:cNvSpPr>
                <a:spLocks/>
              </p:cNvSpPr>
              <p:nvPr/>
            </p:nvSpPr>
            <p:spPr bwMode="auto">
              <a:xfrm>
                <a:off x="1141" y="2380"/>
                <a:ext cx="7" cy="8"/>
              </a:xfrm>
              <a:custGeom>
                <a:avLst/>
                <a:gdLst>
                  <a:gd name="T0" fmla="*/ 0 w 14"/>
                  <a:gd name="T1" fmla="*/ 8 h 15"/>
                  <a:gd name="T2" fmla="*/ 5 w 14"/>
                  <a:gd name="T3" fmla="*/ 15 h 15"/>
                  <a:gd name="T4" fmla="*/ 14 w 14"/>
                  <a:gd name="T5" fmla="*/ 7 h 15"/>
                  <a:gd name="T6" fmla="*/ 9 w 14"/>
                  <a:gd name="T7" fmla="*/ 0 h 15"/>
                  <a:gd name="T8" fmla="*/ 0 w 14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0" y="8"/>
                    </a:moveTo>
                    <a:lnTo>
                      <a:pt x="5" y="15"/>
                    </a:lnTo>
                    <a:lnTo>
                      <a:pt x="14" y="7"/>
                    </a:lnTo>
                    <a:lnTo>
                      <a:pt x="9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3" name="Freeform 325"/>
              <p:cNvSpPr>
                <a:spLocks/>
              </p:cNvSpPr>
              <p:nvPr/>
            </p:nvSpPr>
            <p:spPr bwMode="auto">
              <a:xfrm>
                <a:off x="1142" y="2384"/>
                <a:ext cx="2" cy="4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3 w 5"/>
                  <a:gd name="T5" fmla="*/ 7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3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4" name="Freeform 326"/>
              <p:cNvSpPr>
                <a:spLocks/>
              </p:cNvSpPr>
              <p:nvPr/>
            </p:nvSpPr>
            <p:spPr bwMode="auto">
              <a:xfrm>
                <a:off x="1145" y="2376"/>
                <a:ext cx="7" cy="7"/>
              </a:xfrm>
              <a:custGeom>
                <a:avLst/>
                <a:gdLst>
                  <a:gd name="T0" fmla="*/ 0 w 14"/>
                  <a:gd name="T1" fmla="*/ 9 h 16"/>
                  <a:gd name="T2" fmla="*/ 5 w 14"/>
                  <a:gd name="T3" fmla="*/ 16 h 16"/>
                  <a:gd name="T4" fmla="*/ 14 w 14"/>
                  <a:gd name="T5" fmla="*/ 7 h 16"/>
                  <a:gd name="T6" fmla="*/ 9 w 14"/>
                  <a:gd name="T7" fmla="*/ 0 h 16"/>
                  <a:gd name="T8" fmla="*/ 0 w 14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0" y="9"/>
                    </a:moveTo>
                    <a:lnTo>
                      <a:pt x="5" y="16"/>
                    </a:lnTo>
                    <a:lnTo>
                      <a:pt x="14" y="7"/>
                    </a:lnTo>
                    <a:lnTo>
                      <a:pt x="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5" name="Freeform 327"/>
              <p:cNvSpPr>
                <a:spLocks/>
              </p:cNvSpPr>
              <p:nvPr/>
            </p:nvSpPr>
            <p:spPr bwMode="auto">
              <a:xfrm>
                <a:off x="1146" y="2380"/>
                <a:ext cx="2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6" name="Freeform 328"/>
              <p:cNvSpPr>
                <a:spLocks/>
              </p:cNvSpPr>
              <p:nvPr/>
            </p:nvSpPr>
            <p:spPr bwMode="auto">
              <a:xfrm>
                <a:off x="1150" y="2370"/>
                <a:ext cx="7" cy="9"/>
              </a:xfrm>
              <a:custGeom>
                <a:avLst/>
                <a:gdLst>
                  <a:gd name="T0" fmla="*/ 0 w 14"/>
                  <a:gd name="T1" fmla="*/ 10 h 17"/>
                  <a:gd name="T2" fmla="*/ 4 w 14"/>
                  <a:gd name="T3" fmla="*/ 17 h 17"/>
                  <a:gd name="T4" fmla="*/ 14 w 14"/>
                  <a:gd name="T5" fmla="*/ 8 h 17"/>
                  <a:gd name="T6" fmla="*/ 11 w 14"/>
                  <a:gd name="T7" fmla="*/ 0 h 17"/>
                  <a:gd name="T8" fmla="*/ 0 w 14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7">
                    <a:moveTo>
                      <a:pt x="0" y="10"/>
                    </a:moveTo>
                    <a:lnTo>
                      <a:pt x="4" y="17"/>
                    </a:lnTo>
                    <a:lnTo>
                      <a:pt x="14" y="8"/>
                    </a:lnTo>
                    <a:lnTo>
                      <a:pt x="11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7" name="Freeform 329"/>
              <p:cNvSpPr>
                <a:spLocks/>
              </p:cNvSpPr>
              <p:nvPr/>
            </p:nvSpPr>
            <p:spPr bwMode="auto">
              <a:xfrm>
                <a:off x="1150" y="2376"/>
                <a:ext cx="3" cy="3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4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8" name="Freeform 330"/>
              <p:cNvSpPr>
                <a:spLocks/>
              </p:cNvSpPr>
              <p:nvPr/>
            </p:nvSpPr>
            <p:spPr bwMode="auto">
              <a:xfrm>
                <a:off x="1155" y="2369"/>
                <a:ext cx="3" cy="6"/>
              </a:xfrm>
              <a:custGeom>
                <a:avLst/>
                <a:gdLst>
                  <a:gd name="T0" fmla="*/ 0 w 5"/>
                  <a:gd name="T1" fmla="*/ 2 h 10"/>
                  <a:gd name="T2" fmla="*/ 3 w 5"/>
                  <a:gd name="T3" fmla="*/ 10 h 10"/>
                  <a:gd name="T4" fmla="*/ 5 w 5"/>
                  <a:gd name="T5" fmla="*/ 7 h 10"/>
                  <a:gd name="T6" fmla="*/ 1 w 5"/>
                  <a:gd name="T7" fmla="*/ 0 h 10"/>
                  <a:gd name="T8" fmla="*/ 0 w 5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">
                    <a:moveTo>
                      <a:pt x="0" y="2"/>
                    </a:moveTo>
                    <a:lnTo>
                      <a:pt x="3" y="10"/>
                    </a:lnTo>
                    <a:lnTo>
                      <a:pt x="5" y="7"/>
                    </a:lnTo>
                    <a:lnTo>
                      <a:pt x="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099" name="Freeform 331"/>
              <p:cNvSpPr>
                <a:spLocks/>
              </p:cNvSpPr>
              <p:nvPr/>
            </p:nvSpPr>
            <p:spPr bwMode="auto">
              <a:xfrm>
                <a:off x="1155" y="2370"/>
                <a:ext cx="2" cy="5"/>
              </a:xfrm>
              <a:custGeom>
                <a:avLst/>
                <a:gdLst>
                  <a:gd name="T0" fmla="*/ 0 w 3"/>
                  <a:gd name="T1" fmla="*/ 0 h 8"/>
                  <a:gd name="T2" fmla="*/ 0 w 3"/>
                  <a:gd name="T3" fmla="*/ 0 h 8"/>
                  <a:gd name="T4" fmla="*/ 3 w 3"/>
                  <a:gd name="T5" fmla="*/ 8 h 8"/>
                  <a:gd name="T6" fmla="*/ 3 w 3"/>
                  <a:gd name="T7" fmla="*/ 8 h 8"/>
                  <a:gd name="T8" fmla="*/ 0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lnTo>
                      <a:pt x="0" y="0"/>
                    </a:lnTo>
                    <a:lnTo>
                      <a:pt x="3" y="8"/>
                    </a:lnTo>
                    <a:lnTo>
                      <a:pt x="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0" name="Freeform 332"/>
              <p:cNvSpPr>
                <a:spLocks/>
              </p:cNvSpPr>
              <p:nvPr/>
            </p:nvSpPr>
            <p:spPr bwMode="auto">
              <a:xfrm>
                <a:off x="1169" y="2357"/>
                <a:ext cx="4" cy="5"/>
              </a:xfrm>
              <a:custGeom>
                <a:avLst/>
                <a:gdLst>
                  <a:gd name="T0" fmla="*/ 0 w 7"/>
                  <a:gd name="T1" fmla="*/ 1 h 8"/>
                  <a:gd name="T2" fmla="*/ 6 w 7"/>
                  <a:gd name="T3" fmla="*/ 8 h 8"/>
                  <a:gd name="T4" fmla="*/ 7 w 7"/>
                  <a:gd name="T5" fmla="*/ 7 h 8"/>
                  <a:gd name="T6" fmla="*/ 2 w 7"/>
                  <a:gd name="T7" fmla="*/ 0 h 8"/>
                  <a:gd name="T8" fmla="*/ 0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1"/>
                    </a:moveTo>
                    <a:lnTo>
                      <a:pt x="6" y="8"/>
                    </a:lnTo>
                    <a:lnTo>
                      <a:pt x="7" y="7"/>
                    </a:lnTo>
                    <a:lnTo>
                      <a:pt x="2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1" name="Freeform 333"/>
              <p:cNvSpPr>
                <a:spLocks/>
              </p:cNvSpPr>
              <p:nvPr/>
            </p:nvSpPr>
            <p:spPr bwMode="auto">
              <a:xfrm>
                <a:off x="1171" y="2353"/>
                <a:ext cx="7" cy="8"/>
              </a:xfrm>
              <a:custGeom>
                <a:avLst/>
                <a:gdLst>
                  <a:gd name="T0" fmla="*/ 0 w 14"/>
                  <a:gd name="T1" fmla="*/ 9 h 16"/>
                  <a:gd name="T2" fmla="*/ 3 w 14"/>
                  <a:gd name="T3" fmla="*/ 16 h 16"/>
                  <a:gd name="T4" fmla="*/ 14 w 14"/>
                  <a:gd name="T5" fmla="*/ 7 h 16"/>
                  <a:gd name="T6" fmla="*/ 10 w 14"/>
                  <a:gd name="T7" fmla="*/ 0 h 16"/>
                  <a:gd name="T8" fmla="*/ 0 w 14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0" y="9"/>
                    </a:moveTo>
                    <a:lnTo>
                      <a:pt x="3" y="16"/>
                    </a:lnTo>
                    <a:lnTo>
                      <a:pt x="14" y="7"/>
                    </a:lnTo>
                    <a:lnTo>
                      <a:pt x="1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2" name="Freeform 334"/>
              <p:cNvSpPr>
                <a:spLocks/>
              </p:cNvSpPr>
              <p:nvPr/>
            </p:nvSpPr>
            <p:spPr bwMode="auto">
              <a:xfrm>
                <a:off x="1171" y="2357"/>
                <a:ext cx="2" cy="4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3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3" name="Freeform 335"/>
              <p:cNvSpPr>
                <a:spLocks/>
              </p:cNvSpPr>
              <p:nvPr/>
            </p:nvSpPr>
            <p:spPr bwMode="auto">
              <a:xfrm>
                <a:off x="1176" y="2349"/>
                <a:ext cx="9" cy="8"/>
              </a:xfrm>
              <a:custGeom>
                <a:avLst/>
                <a:gdLst>
                  <a:gd name="T0" fmla="*/ 0 w 17"/>
                  <a:gd name="T1" fmla="*/ 9 h 16"/>
                  <a:gd name="T2" fmla="*/ 4 w 17"/>
                  <a:gd name="T3" fmla="*/ 16 h 16"/>
                  <a:gd name="T4" fmla="*/ 17 w 17"/>
                  <a:gd name="T5" fmla="*/ 9 h 16"/>
                  <a:gd name="T6" fmla="*/ 12 w 17"/>
                  <a:gd name="T7" fmla="*/ 0 h 16"/>
                  <a:gd name="T8" fmla="*/ 0 w 17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lnTo>
                      <a:pt x="4" y="16"/>
                    </a:lnTo>
                    <a:lnTo>
                      <a:pt x="17" y="9"/>
                    </a:lnTo>
                    <a:lnTo>
                      <a:pt x="1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4" name="Freeform 336"/>
              <p:cNvSpPr>
                <a:spLocks/>
              </p:cNvSpPr>
              <p:nvPr/>
            </p:nvSpPr>
            <p:spPr bwMode="auto">
              <a:xfrm>
                <a:off x="1176" y="2353"/>
                <a:ext cx="2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5" name="Freeform 337"/>
              <p:cNvSpPr>
                <a:spLocks/>
              </p:cNvSpPr>
              <p:nvPr/>
            </p:nvSpPr>
            <p:spPr bwMode="auto">
              <a:xfrm>
                <a:off x="1182" y="2344"/>
                <a:ext cx="8" cy="9"/>
              </a:xfrm>
              <a:custGeom>
                <a:avLst/>
                <a:gdLst>
                  <a:gd name="T0" fmla="*/ 0 w 16"/>
                  <a:gd name="T1" fmla="*/ 8 h 17"/>
                  <a:gd name="T2" fmla="*/ 5 w 16"/>
                  <a:gd name="T3" fmla="*/ 17 h 17"/>
                  <a:gd name="T4" fmla="*/ 16 w 16"/>
                  <a:gd name="T5" fmla="*/ 7 h 17"/>
                  <a:gd name="T6" fmla="*/ 12 w 16"/>
                  <a:gd name="T7" fmla="*/ 0 h 17"/>
                  <a:gd name="T8" fmla="*/ 0 w 16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5" y="17"/>
                    </a:lnTo>
                    <a:lnTo>
                      <a:pt x="16" y="7"/>
                    </a:lnTo>
                    <a:lnTo>
                      <a:pt x="1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6" name="Freeform 338"/>
              <p:cNvSpPr>
                <a:spLocks/>
              </p:cNvSpPr>
              <p:nvPr/>
            </p:nvSpPr>
            <p:spPr bwMode="auto">
              <a:xfrm>
                <a:off x="1182" y="2349"/>
                <a:ext cx="3" cy="4"/>
              </a:xfrm>
              <a:custGeom>
                <a:avLst/>
                <a:gdLst>
                  <a:gd name="T0" fmla="*/ 0 w 5"/>
                  <a:gd name="T1" fmla="*/ 0 h 9"/>
                  <a:gd name="T2" fmla="*/ 0 w 5"/>
                  <a:gd name="T3" fmla="*/ 0 h 9"/>
                  <a:gd name="T4" fmla="*/ 5 w 5"/>
                  <a:gd name="T5" fmla="*/ 9 h 9"/>
                  <a:gd name="T6" fmla="*/ 5 w 5"/>
                  <a:gd name="T7" fmla="*/ 9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7" name="Freeform 339"/>
              <p:cNvSpPr>
                <a:spLocks/>
              </p:cNvSpPr>
              <p:nvPr/>
            </p:nvSpPr>
            <p:spPr bwMode="auto">
              <a:xfrm>
                <a:off x="1188" y="2340"/>
                <a:ext cx="7" cy="8"/>
              </a:xfrm>
              <a:custGeom>
                <a:avLst/>
                <a:gdLst>
                  <a:gd name="T0" fmla="*/ 0 w 14"/>
                  <a:gd name="T1" fmla="*/ 9 h 16"/>
                  <a:gd name="T2" fmla="*/ 4 w 14"/>
                  <a:gd name="T3" fmla="*/ 16 h 16"/>
                  <a:gd name="T4" fmla="*/ 14 w 14"/>
                  <a:gd name="T5" fmla="*/ 7 h 16"/>
                  <a:gd name="T6" fmla="*/ 11 w 14"/>
                  <a:gd name="T7" fmla="*/ 0 h 16"/>
                  <a:gd name="T8" fmla="*/ 0 w 14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0" y="9"/>
                    </a:moveTo>
                    <a:lnTo>
                      <a:pt x="4" y="16"/>
                    </a:lnTo>
                    <a:lnTo>
                      <a:pt x="14" y="7"/>
                    </a:lnTo>
                    <a:lnTo>
                      <a:pt x="11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8" name="Freeform 340"/>
              <p:cNvSpPr>
                <a:spLocks/>
              </p:cNvSpPr>
              <p:nvPr/>
            </p:nvSpPr>
            <p:spPr bwMode="auto">
              <a:xfrm>
                <a:off x="1188" y="2344"/>
                <a:ext cx="2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09" name="Freeform 341"/>
              <p:cNvSpPr>
                <a:spLocks/>
              </p:cNvSpPr>
              <p:nvPr/>
            </p:nvSpPr>
            <p:spPr bwMode="auto">
              <a:xfrm>
                <a:off x="1193" y="2336"/>
                <a:ext cx="8" cy="8"/>
              </a:xfrm>
              <a:custGeom>
                <a:avLst/>
                <a:gdLst>
                  <a:gd name="T0" fmla="*/ 0 w 15"/>
                  <a:gd name="T1" fmla="*/ 8 h 15"/>
                  <a:gd name="T2" fmla="*/ 3 w 15"/>
                  <a:gd name="T3" fmla="*/ 15 h 15"/>
                  <a:gd name="T4" fmla="*/ 15 w 15"/>
                  <a:gd name="T5" fmla="*/ 6 h 15"/>
                  <a:gd name="T6" fmla="*/ 12 w 15"/>
                  <a:gd name="T7" fmla="*/ 0 h 15"/>
                  <a:gd name="T8" fmla="*/ 0 w 15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0" y="8"/>
                    </a:moveTo>
                    <a:lnTo>
                      <a:pt x="3" y="15"/>
                    </a:lnTo>
                    <a:lnTo>
                      <a:pt x="15" y="6"/>
                    </a:lnTo>
                    <a:lnTo>
                      <a:pt x="1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0" name="Freeform 342"/>
              <p:cNvSpPr>
                <a:spLocks/>
              </p:cNvSpPr>
              <p:nvPr/>
            </p:nvSpPr>
            <p:spPr bwMode="auto">
              <a:xfrm>
                <a:off x="1193" y="2340"/>
                <a:ext cx="2" cy="4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1" name="Freeform 343"/>
              <p:cNvSpPr>
                <a:spLocks/>
              </p:cNvSpPr>
              <p:nvPr/>
            </p:nvSpPr>
            <p:spPr bwMode="auto">
              <a:xfrm>
                <a:off x="1199" y="2331"/>
                <a:ext cx="8" cy="8"/>
              </a:xfrm>
              <a:custGeom>
                <a:avLst/>
                <a:gdLst>
                  <a:gd name="T0" fmla="*/ 0 w 15"/>
                  <a:gd name="T1" fmla="*/ 9 h 15"/>
                  <a:gd name="T2" fmla="*/ 3 w 15"/>
                  <a:gd name="T3" fmla="*/ 15 h 15"/>
                  <a:gd name="T4" fmla="*/ 15 w 15"/>
                  <a:gd name="T5" fmla="*/ 7 h 15"/>
                  <a:gd name="T6" fmla="*/ 10 w 15"/>
                  <a:gd name="T7" fmla="*/ 0 h 15"/>
                  <a:gd name="T8" fmla="*/ 0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0" y="9"/>
                    </a:moveTo>
                    <a:lnTo>
                      <a:pt x="3" y="15"/>
                    </a:lnTo>
                    <a:lnTo>
                      <a:pt x="15" y="7"/>
                    </a:lnTo>
                    <a:lnTo>
                      <a:pt x="1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2" name="Freeform 344"/>
              <p:cNvSpPr>
                <a:spLocks/>
              </p:cNvSpPr>
              <p:nvPr/>
            </p:nvSpPr>
            <p:spPr bwMode="auto">
              <a:xfrm>
                <a:off x="1199" y="2336"/>
                <a:ext cx="2" cy="3"/>
              </a:xfrm>
              <a:custGeom>
                <a:avLst/>
                <a:gdLst>
                  <a:gd name="T0" fmla="*/ 0 w 3"/>
                  <a:gd name="T1" fmla="*/ 0 h 6"/>
                  <a:gd name="T2" fmla="*/ 0 w 3"/>
                  <a:gd name="T3" fmla="*/ 0 h 6"/>
                  <a:gd name="T4" fmla="*/ 3 w 3"/>
                  <a:gd name="T5" fmla="*/ 6 h 6"/>
                  <a:gd name="T6" fmla="*/ 3 w 3"/>
                  <a:gd name="T7" fmla="*/ 6 h 6"/>
                  <a:gd name="T8" fmla="*/ 0 w 3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0" y="0"/>
                    </a:moveTo>
                    <a:lnTo>
                      <a:pt x="0" y="0"/>
                    </a:lnTo>
                    <a:lnTo>
                      <a:pt x="3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3" name="Freeform 345"/>
              <p:cNvSpPr>
                <a:spLocks/>
              </p:cNvSpPr>
              <p:nvPr/>
            </p:nvSpPr>
            <p:spPr bwMode="auto">
              <a:xfrm>
                <a:off x="1205" y="2326"/>
                <a:ext cx="8" cy="9"/>
              </a:xfrm>
              <a:custGeom>
                <a:avLst/>
                <a:gdLst>
                  <a:gd name="T0" fmla="*/ 0 w 18"/>
                  <a:gd name="T1" fmla="*/ 11 h 18"/>
                  <a:gd name="T2" fmla="*/ 5 w 18"/>
                  <a:gd name="T3" fmla="*/ 18 h 18"/>
                  <a:gd name="T4" fmla="*/ 18 w 18"/>
                  <a:gd name="T5" fmla="*/ 9 h 18"/>
                  <a:gd name="T6" fmla="*/ 14 w 18"/>
                  <a:gd name="T7" fmla="*/ 0 h 18"/>
                  <a:gd name="T8" fmla="*/ 0 w 18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0" y="11"/>
                    </a:moveTo>
                    <a:lnTo>
                      <a:pt x="5" y="18"/>
                    </a:lnTo>
                    <a:lnTo>
                      <a:pt x="18" y="9"/>
                    </a:lnTo>
                    <a:lnTo>
                      <a:pt x="14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4" name="Freeform 346"/>
              <p:cNvSpPr>
                <a:spLocks/>
              </p:cNvSpPr>
              <p:nvPr/>
            </p:nvSpPr>
            <p:spPr bwMode="auto">
              <a:xfrm>
                <a:off x="1205" y="2331"/>
                <a:ext cx="2" cy="4"/>
              </a:xfrm>
              <a:custGeom>
                <a:avLst/>
                <a:gdLst>
                  <a:gd name="T0" fmla="*/ 0 w 5"/>
                  <a:gd name="T1" fmla="*/ 0 h 7"/>
                  <a:gd name="T2" fmla="*/ 0 w 5"/>
                  <a:gd name="T3" fmla="*/ 0 h 7"/>
                  <a:gd name="T4" fmla="*/ 5 w 5"/>
                  <a:gd name="T5" fmla="*/ 7 h 7"/>
                  <a:gd name="T6" fmla="*/ 5 w 5"/>
                  <a:gd name="T7" fmla="*/ 7 h 7"/>
                  <a:gd name="T8" fmla="*/ 0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5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5" name="Freeform 347"/>
              <p:cNvSpPr>
                <a:spLocks/>
              </p:cNvSpPr>
              <p:nvPr/>
            </p:nvSpPr>
            <p:spPr bwMode="auto">
              <a:xfrm>
                <a:off x="1212" y="2322"/>
                <a:ext cx="7" cy="9"/>
              </a:xfrm>
              <a:custGeom>
                <a:avLst/>
                <a:gdLst>
                  <a:gd name="T0" fmla="*/ 0 w 16"/>
                  <a:gd name="T1" fmla="*/ 8 h 17"/>
                  <a:gd name="T2" fmla="*/ 4 w 16"/>
                  <a:gd name="T3" fmla="*/ 17 h 17"/>
                  <a:gd name="T4" fmla="*/ 16 w 16"/>
                  <a:gd name="T5" fmla="*/ 7 h 17"/>
                  <a:gd name="T6" fmla="*/ 12 w 16"/>
                  <a:gd name="T7" fmla="*/ 0 h 17"/>
                  <a:gd name="T8" fmla="*/ 0 w 16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4" y="17"/>
                    </a:lnTo>
                    <a:lnTo>
                      <a:pt x="16" y="7"/>
                    </a:lnTo>
                    <a:lnTo>
                      <a:pt x="12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6" name="Freeform 348"/>
              <p:cNvSpPr>
                <a:spLocks/>
              </p:cNvSpPr>
              <p:nvPr/>
            </p:nvSpPr>
            <p:spPr bwMode="auto">
              <a:xfrm>
                <a:off x="1212" y="2326"/>
                <a:ext cx="1" cy="5"/>
              </a:xfrm>
              <a:custGeom>
                <a:avLst/>
                <a:gdLst>
                  <a:gd name="T0" fmla="*/ 0 w 4"/>
                  <a:gd name="T1" fmla="*/ 0 h 9"/>
                  <a:gd name="T2" fmla="*/ 0 w 4"/>
                  <a:gd name="T3" fmla="*/ 0 h 9"/>
                  <a:gd name="T4" fmla="*/ 4 w 4"/>
                  <a:gd name="T5" fmla="*/ 9 h 9"/>
                  <a:gd name="T6" fmla="*/ 4 w 4"/>
                  <a:gd name="T7" fmla="*/ 9 h 9"/>
                  <a:gd name="T8" fmla="*/ 0 w 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lnTo>
                      <a:pt x="0" y="0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7" name="Freeform 349"/>
              <p:cNvSpPr>
                <a:spLocks/>
              </p:cNvSpPr>
              <p:nvPr/>
            </p:nvSpPr>
            <p:spPr bwMode="auto">
              <a:xfrm>
                <a:off x="1218" y="2318"/>
                <a:ext cx="7" cy="7"/>
              </a:xfrm>
              <a:custGeom>
                <a:avLst/>
                <a:gdLst>
                  <a:gd name="T0" fmla="*/ 0 w 16"/>
                  <a:gd name="T1" fmla="*/ 9 h 16"/>
                  <a:gd name="T2" fmla="*/ 4 w 16"/>
                  <a:gd name="T3" fmla="*/ 16 h 16"/>
                  <a:gd name="T4" fmla="*/ 16 w 16"/>
                  <a:gd name="T5" fmla="*/ 7 h 16"/>
                  <a:gd name="T6" fmla="*/ 12 w 16"/>
                  <a:gd name="T7" fmla="*/ 0 h 16"/>
                  <a:gd name="T8" fmla="*/ 0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0" y="9"/>
                    </a:moveTo>
                    <a:lnTo>
                      <a:pt x="4" y="16"/>
                    </a:lnTo>
                    <a:lnTo>
                      <a:pt x="16" y="7"/>
                    </a:lnTo>
                    <a:lnTo>
                      <a:pt x="1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8" name="Freeform 350"/>
              <p:cNvSpPr>
                <a:spLocks/>
              </p:cNvSpPr>
              <p:nvPr/>
            </p:nvSpPr>
            <p:spPr bwMode="auto">
              <a:xfrm>
                <a:off x="1218" y="2322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19" name="Freeform 351"/>
              <p:cNvSpPr>
                <a:spLocks/>
              </p:cNvSpPr>
              <p:nvPr/>
            </p:nvSpPr>
            <p:spPr bwMode="auto">
              <a:xfrm>
                <a:off x="1224" y="2317"/>
                <a:ext cx="3" cy="4"/>
              </a:xfrm>
              <a:custGeom>
                <a:avLst/>
                <a:gdLst>
                  <a:gd name="T0" fmla="*/ 0 w 7"/>
                  <a:gd name="T1" fmla="*/ 2 h 9"/>
                  <a:gd name="T2" fmla="*/ 4 w 7"/>
                  <a:gd name="T3" fmla="*/ 9 h 9"/>
                  <a:gd name="T4" fmla="*/ 7 w 7"/>
                  <a:gd name="T5" fmla="*/ 7 h 9"/>
                  <a:gd name="T6" fmla="*/ 4 w 7"/>
                  <a:gd name="T7" fmla="*/ 0 h 9"/>
                  <a:gd name="T8" fmla="*/ 0 w 7"/>
                  <a:gd name="T9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0" y="2"/>
                    </a:moveTo>
                    <a:lnTo>
                      <a:pt x="4" y="9"/>
                    </a:lnTo>
                    <a:lnTo>
                      <a:pt x="7" y="7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0" name="Freeform 352"/>
              <p:cNvSpPr>
                <a:spLocks/>
              </p:cNvSpPr>
              <p:nvPr/>
            </p:nvSpPr>
            <p:spPr bwMode="auto">
              <a:xfrm>
                <a:off x="1224" y="2318"/>
                <a:ext cx="1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1" name="Freeform 353"/>
              <p:cNvSpPr>
                <a:spLocks/>
              </p:cNvSpPr>
              <p:nvPr/>
            </p:nvSpPr>
            <p:spPr bwMode="auto">
              <a:xfrm>
                <a:off x="1239" y="2304"/>
                <a:ext cx="5" cy="7"/>
              </a:xfrm>
              <a:custGeom>
                <a:avLst/>
                <a:gdLst>
                  <a:gd name="T0" fmla="*/ 0 w 11"/>
                  <a:gd name="T1" fmla="*/ 6 h 13"/>
                  <a:gd name="T2" fmla="*/ 4 w 11"/>
                  <a:gd name="T3" fmla="*/ 13 h 13"/>
                  <a:gd name="T4" fmla="*/ 11 w 11"/>
                  <a:gd name="T5" fmla="*/ 8 h 13"/>
                  <a:gd name="T6" fmla="*/ 7 w 11"/>
                  <a:gd name="T7" fmla="*/ 0 h 13"/>
                  <a:gd name="T8" fmla="*/ 0 w 11"/>
                  <a:gd name="T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0" y="6"/>
                    </a:moveTo>
                    <a:lnTo>
                      <a:pt x="4" y="13"/>
                    </a:lnTo>
                    <a:lnTo>
                      <a:pt x="11" y="8"/>
                    </a:lnTo>
                    <a:lnTo>
                      <a:pt x="7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2" name="Freeform 354"/>
              <p:cNvSpPr>
                <a:spLocks/>
              </p:cNvSpPr>
              <p:nvPr/>
            </p:nvSpPr>
            <p:spPr bwMode="auto">
              <a:xfrm>
                <a:off x="1243" y="2299"/>
                <a:ext cx="8" cy="9"/>
              </a:xfrm>
              <a:custGeom>
                <a:avLst/>
                <a:gdLst>
                  <a:gd name="T0" fmla="*/ 0 w 18"/>
                  <a:gd name="T1" fmla="*/ 9 h 17"/>
                  <a:gd name="T2" fmla="*/ 4 w 18"/>
                  <a:gd name="T3" fmla="*/ 17 h 17"/>
                  <a:gd name="T4" fmla="*/ 18 w 18"/>
                  <a:gd name="T5" fmla="*/ 7 h 17"/>
                  <a:gd name="T6" fmla="*/ 14 w 18"/>
                  <a:gd name="T7" fmla="*/ 0 h 17"/>
                  <a:gd name="T8" fmla="*/ 0 w 18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0" y="9"/>
                    </a:moveTo>
                    <a:lnTo>
                      <a:pt x="4" y="1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3" name="Freeform 355"/>
              <p:cNvSpPr>
                <a:spLocks/>
              </p:cNvSpPr>
              <p:nvPr/>
            </p:nvSpPr>
            <p:spPr bwMode="auto">
              <a:xfrm>
                <a:off x="1243" y="2304"/>
                <a:ext cx="1" cy="4"/>
              </a:xfrm>
              <a:custGeom>
                <a:avLst/>
                <a:gdLst>
                  <a:gd name="T0" fmla="*/ 0 w 4"/>
                  <a:gd name="T1" fmla="*/ 0 h 8"/>
                  <a:gd name="T2" fmla="*/ 0 w 4"/>
                  <a:gd name="T3" fmla="*/ 0 h 8"/>
                  <a:gd name="T4" fmla="*/ 4 w 4"/>
                  <a:gd name="T5" fmla="*/ 8 h 8"/>
                  <a:gd name="T6" fmla="*/ 4 w 4"/>
                  <a:gd name="T7" fmla="*/ 8 h 8"/>
                  <a:gd name="T8" fmla="*/ 0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0" y="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4" name="Freeform 356"/>
              <p:cNvSpPr>
                <a:spLocks/>
              </p:cNvSpPr>
              <p:nvPr/>
            </p:nvSpPr>
            <p:spPr bwMode="auto">
              <a:xfrm>
                <a:off x="1250" y="2295"/>
                <a:ext cx="8" cy="8"/>
              </a:xfrm>
              <a:custGeom>
                <a:avLst/>
                <a:gdLst>
                  <a:gd name="T0" fmla="*/ 0 w 17"/>
                  <a:gd name="T1" fmla="*/ 9 h 16"/>
                  <a:gd name="T2" fmla="*/ 4 w 17"/>
                  <a:gd name="T3" fmla="*/ 16 h 16"/>
                  <a:gd name="T4" fmla="*/ 17 w 17"/>
                  <a:gd name="T5" fmla="*/ 7 h 16"/>
                  <a:gd name="T6" fmla="*/ 14 w 17"/>
                  <a:gd name="T7" fmla="*/ 0 h 16"/>
                  <a:gd name="T8" fmla="*/ 0 w 17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lnTo>
                      <a:pt x="4" y="16"/>
                    </a:lnTo>
                    <a:lnTo>
                      <a:pt x="17" y="7"/>
                    </a:lnTo>
                    <a:lnTo>
                      <a:pt x="1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5" name="Freeform 357"/>
              <p:cNvSpPr>
                <a:spLocks/>
              </p:cNvSpPr>
              <p:nvPr/>
            </p:nvSpPr>
            <p:spPr bwMode="auto">
              <a:xfrm>
                <a:off x="1250" y="2299"/>
                <a:ext cx="1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6" name="Freeform 358"/>
              <p:cNvSpPr>
                <a:spLocks/>
              </p:cNvSpPr>
              <p:nvPr/>
            </p:nvSpPr>
            <p:spPr bwMode="auto">
              <a:xfrm>
                <a:off x="1257" y="2291"/>
                <a:ext cx="8" cy="8"/>
              </a:xfrm>
              <a:custGeom>
                <a:avLst/>
                <a:gdLst>
                  <a:gd name="T0" fmla="*/ 0 w 17"/>
                  <a:gd name="T1" fmla="*/ 8 h 15"/>
                  <a:gd name="T2" fmla="*/ 3 w 17"/>
                  <a:gd name="T3" fmla="*/ 15 h 15"/>
                  <a:gd name="T4" fmla="*/ 17 w 17"/>
                  <a:gd name="T5" fmla="*/ 7 h 15"/>
                  <a:gd name="T6" fmla="*/ 14 w 17"/>
                  <a:gd name="T7" fmla="*/ 0 h 15"/>
                  <a:gd name="T8" fmla="*/ 0 w 17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0" y="8"/>
                    </a:moveTo>
                    <a:lnTo>
                      <a:pt x="3" y="15"/>
                    </a:lnTo>
                    <a:lnTo>
                      <a:pt x="17" y="7"/>
                    </a:lnTo>
                    <a:lnTo>
                      <a:pt x="1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7" name="Freeform 359"/>
              <p:cNvSpPr>
                <a:spLocks/>
              </p:cNvSpPr>
              <p:nvPr/>
            </p:nvSpPr>
            <p:spPr bwMode="auto">
              <a:xfrm>
                <a:off x="1257" y="2295"/>
                <a:ext cx="1" cy="4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8" name="Freeform 360"/>
              <p:cNvSpPr>
                <a:spLocks/>
              </p:cNvSpPr>
              <p:nvPr/>
            </p:nvSpPr>
            <p:spPr bwMode="auto">
              <a:xfrm>
                <a:off x="1263" y="2286"/>
                <a:ext cx="9" cy="8"/>
              </a:xfrm>
              <a:custGeom>
                <a:avLst/>
                <a:gdLst>
                  <a:gd name="T0" fmla="*/ 0 w 17"/>
                  <a:gd name="T1" fmla="*/ 9 h 16"/>
                  <a:gd name="T2" fmla="*/ 3 w 17"/>
                  <a:gd name="T3" fmla="*/ 16 h 16"/>
                  <a:gd name="T4" fmla="*/ 17 w 17"/>
                  <a:gd name="T5" fmla="*/ 7 h 16"/>
                  <a:gd name="T6" fmla="*/ 14 w 17"/>
                  <a:gd name="T7" fmla="*/ 0 h 16"/>
                  <a:gd name="T8" fmla="*/ 0 w 17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lnTo>
                      <a:pt x="3" y="16"/>
                    </a:lnTo>
                    <a:lnTo>
                      <a:pt x="17" y="7"/>
                    </a:lnTo>
                    <a:lnTo>
                      <a:pt x="1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29" name="Freeform 361"/>
              <p:cNvSpPr>
                <a:spLocks/>
              </p:cNvSpPr>
              <p:nvPr/>
            </p:nvSpPr>
            <p:spPr bwMode="auto">
              <a:xfrm>
                <a:off x="1263" y="2291"/>
                <a:ext cx="2" cy="3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0" name="Freeform 362"/>
              <p:cNvSpPr>
                <a:spLocks/>
              </p:cNvSpPr>
              <p:nvPr/>
            </p:nvSpPr>
            <p:spPr bwMode="auto">
              <a:xfrm>
                <a:off x="1270" y="2282"/>
                <a:ext cx="10" cy="8"/>
              </a:xfrm>
              <a:custGeom>
                <a:avLst/>
                <a:gdLst>
                  <a:gd name="T0" fmla="*/ 0 w 19"/>
                  <a:gd name="T1" fmla="*/ 9 h 16"/>
                  <a:gd name="T2" fmla="*/ 3 w 19"/>
                  <a:gd name="T3" fmla="*/ 16 h 16"/>
                  <a:gd name="T4" fmla="*/ 19 w 19"/>
                  <a:gd name="T5" fmla="*/ 7 h 16"/>
                  <a:gd name="T6" fmla="*/ 15 w 19"/>
                  <a:gd name="T7" fmla="*/ 0 h 16"/>
                  <a:gd name="T8" fmla="*/ 0 w 19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0" y="9"/>
                    </a:moveTo>
                    <a:lnTo>
                      <a:pt x="3" y="16"/>
                    </a:lnTo>
                    <a:lnTo>
                      <a:pt x="19" y="7"/>
                    </a:lnTo>
                    <a:lnTo>
                      <a:pt x="1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1" name="Freeform 363"/>
              <p:cNvSpPr>
                <a:spLocks/>
              </p:cNvSpPr>
              <p:nvPr/>
            </p:nvSpPr>
            <p:spPr bwMode="auto">
              <a:xfrm>
                <a:off x="1270" y="2286"/>
                <a:ext cx="2" cy="4"/>
              </a:xfrm>
              <a:custGeom>
                <a:avLst/>
                <a:gdLst>
                  <a:gd name="T0" fmla="*/ 0 w 3"/>
                  <a:gd name="T1" fmla="*/ 0 h 7"/>
                  <a:gd name="T2" fmla="*/ 0 w 3"/>
                  <a:gd name="T3" fmla="*/ 0 h 7"/>
                  <a:gd name="T4" fmla="*/ 3 w 3"/>
                  <a:gd name="T5" fmla="*/ 7 h 7"/>
                  <a:gd name="T6" fmla="*/ 3 w 3"/>
                  <a:gd name="T7" fmla="*/ 7 h 7"/>
                  <a:gd name="T8" fmla="*/ 0 w 3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0"/>
                    </a:moveTo>
                    <a:lnTo>
                      <a:pt x="0" y="0"/>
                    </a:lnTo>
                    <a:lnTo>
                      <a:pt x="3" y="7"/>
                    </a:lnTo>
                    <a:lnTo>
                      <a:pt x="3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2" name="Freeform 364"/>
              <p:cNvSpPr>
                <a:spLocks/>
              </p:cNvSpPr>
              <p:nvPr/>
            </p:nvSpPr>
            <p:spPr bwMode="auto">
              <a:xfrm>
                <a:off x="1278" y="2277"/>
                <a:ext cx="9" cy="9"/>
              </a:xfrm>
              <a:custGeom>
                <a:avLst/>
                <a:gdLst>
                  <a:gd name="T0" fmla="*/ 0 w 18"/>
                  <a:gd name="T1" fmla="*/ 10 h 17"/>
                  <a:gd name="T2" fmla="*/ 4 w 18"/>
                  <a:gd name="T3" fmla="*/ 17 h 17"/>
                  <a:gd name="T4" fmla="*/ 18 w 18"/>
                  <a:gd name="T5" fmla="*/ 7 h 17"/>
                  <a:gd name="T6" fmla="*/ 14 w 18"/>
                  <a:gd name="T7" fmla="*/ 0 h 17"/>
                  <a:gd name="T8" fmla="*/ 0 w 18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0" y="10"/>
                    </a:moveTo>
                    <a:lnTo>
                      <a:pt x="4" y="17"/>
                    </a:lnTo>
                    <a:lnTo>
                      <a:pt x="18" y="7"/>
                    </a:lnTo>
                    <a:lnTo>
                      <a:pt x="14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3" name="Freeform 365"/>
              <p:cNvSpPr>
                <a:spLocks/>
              </p:cNvSpPr>
              <p:nvPr/>
            </p:nvSpPr>
            <p:spPr bwMode="auto">
              <a:xfrm>
                <a:off x="1278" y="2282"/>
                <a:ext cx="2" cy="4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4" name="Freeform 366"/>
              <p:cNvSpPr>
                <a:spLocks/>
              </p:cNvSpPr>
              <p:nvPr/>
            </p:nvSpPr>
            <p:spPr bwMode="auto">
              <a:xfrm>
                <a:off x="1285" y="2273"/>
                <a:ext cx="9" cy="7"/>
              </a:xfrm>
              <a:custGeom>
                <a:avLst/>
                <a:gdLst>
                  <a:gd name="T0" fmla="*/ 0 w 17"/>
                  <a:gd name="T1" fmla="*/ 9 h 16"/>
                  <a:gd name="T2" fmla="*/ 4 w 17"/>
                  <a:gd name="T3" fmla="*/ 16 h 16"/>
                  <a:gd name="T4" fmla="*/ 17 w 17"/>
                  <a:gd name="T5" fmla="*/ 7 h 16"/>
                  <a:gd name="T6" fmla="*/ 14 w 17"/>
                  <a:gd name="T7" fmla="*/ 0 h 16"/>
                  <a:gd name="T8" fmla="*/ 0 w 17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0" y="9"/>
                    </a:moveTo>
                    <a:lnTo>
                      <a:pt x="4" y="16"/>
                    </a:lnTo>
                    <a:lnTo>
                      <a:pt x="17" y="7"/>
                    </a:lnTo>
                    <a:lnTo>
                      <a:pt x="1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5" name="Freeform 367"/>
              <p:cNvSpPr>
                <a:spLocks/>
              </p:cNvSpPr>
              <p:nvPr/>
            </p:nvSpPr>
            <p:spPr bwMode="auto">
              <a:xfrm>
                <a:off x="1285" y="2277"/>
                <a:ext cx="2" cy="3"/>
              </a:xfrm>
              <a:custGeom>
                <a:avLst/>
                <a:gdLst>
                  <a:gd name="T0" fmla="*/ 0 w 4"/>
                  <a:gd name="T1" fmla="*/ 0 h 7"/>
                  <a:gd name="T2" fmla="*/ 0 w 4"/>
                  <a:gd name="T3" fmla="*/ 0 h 7"/>
                  <a:gd name="T4" fmla="*/ 4 w 4"/>
                  <a:gd name="T5" fmla="*/ 7 h 7"/>
                  <a:gd name="T6" fmla="*/ 4 w 4"/>
                  <a:gd name="T7" fmla="*/ 7 h 7"/>
                  <a:gd name="T8" fmla="*/ 0 w 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0" y="0"/>
                    </a:moveTo>
                    <a:lnTo>
                      <a:pt x="0" y="0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6" name="Freeform 368"/>
              <p:cNvSpPr>
                <a:spLocks/>
              </p:cNvSpPr>
              <p:nvPr/>
            </p:nvSpPr>
            <p:spPr bwMode="auto">
              <a:xfrm>
                <a:off x="1292" y="2268"/>
                <a:ext cx="9" cy="8"/>
              </a:xfrm>
              <a:custGeom>
                <a:avLst/>
                <a:gdLst>
                  <a:gd name="T0" fmla="*/ 0 w 19"/>
                  <a:gd name="T1" fmla="*/ 7 h 15"/>
                  <a:gd name="T2" fmla="*/ 2 w 19"/>
                  <a:gd name="T3" fmla="*/ 15 h 15"/>
                  <a:gd name="T4" fmla="*/ 19 w 19"/>
                  <a:gd name="T5" fmla="*/ 8 h 15"/>
                  <a:gd name="T6" fmla="*/ 17 w 19"/>
                  <a:gd name="T7" fmla="*/ 0 h 15"/>
                  <a:gd name="T8" fmla="*/ 0 w 19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0" y="7"/>
                    </a:moveTo>
                    <a:lnTo>
                      <a:pt x="2" y="15"/>
                    </a:lnTo>
                    <a:lnTo>
                      <a:pt x="19" y="8"/>
                    </a:lnTo>
                    <a:lnTo>
                      <a:pt x="17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7" name="Freeform 369"/>
              <p:cNvSpPr>
                <a:spLocks/>
              </p:cNvSpPr>
              <p:nvPr/>
            </p:nvSpPr>
            <p:spPr bwMode="auto">
              <a:xfrm>
                <a:off x="1292" y="2273"/>
                <a:ext cx="2" cy="4"/>
              </a:xfrm>
              <a:custGeom>
                <a:avLst/>
                <a:gdLst>
                  <a:gd name="T0" fmla="*/ 0 w 3"/>
                  <a:gd name="T1" fmla="*/ 0 h 9"/>
                  <a:gd name="T2" fmla="*/ 2 w 3"/>
                  <a:gd name="T3" fmla="*/ 0 h 9"/>
                  <a:gd name="T4" fmla="*/ 3 w 3"/>
                  <a:gd name="T5" fmla="*/ 7 h 9"/>
                  <a:gd name="T6" fmla="*/ 3 w 3"/>
                  <a:gd name="T7" fmla="*/ 9 h 9"/>
                  <a:gd name="T8" fmla="*/ 0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lnTo>
                      <a:pt x="2" y="0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8" name="Freeform 370"/>
              <p:cNvSpPr>
                <a:spLocks/>
              </p:cNvSpPr>
              <p:nvPr/>
            </p:nvSpPr>
            <p:spPr bwMode="auto">
              <a:xfrm>
                <a:off x="1301" y="2268"/>
                <a:ext cx="3" cy="5"/>
              </a:xfrm>
              <a:custGeom>
                <a:avLst/>
                <a:gdLst>
                  <a:gd name="T0" fmla="*/ 0 w 7"/>
                  <a:gd name="T1" fmla="*/ 1 h 8"/>
                  <a:gd name="T2" fmla="*/ 4 w 7"/>
                  <a:gd name="T3" fmla="*/ 8 h 8"/>
                  <a:gd name="T4" fmla="*/ 7 w 7"/>
                  <a:gd name="T5" fmla="*/ 7 h 8"/>
                  <a:gd name="T6" fmla="*/ 4 w 7"/>
                  <a:gd name="T7" fmla="*/ 0 h 8"/>
                  <a:gd name="T8" fmla="*/ 0 w 7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0" y="1"/>
                    </a:moveTo>
                    <a:lnTo>
                      <a:pt x="4" y="8"/>
                    </a:lnTo>
                    <a:lnTo>
                      <a:pt x="7" y="7"/>
                    </a:lnTo>
                    <a:lnTo>
                      <a:pt x="4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39" name="Freeform 371"/>
              <p:cNvSpPr>
                <a:spLocks/>
              </p:cNvSpPr>
              <p:nvPr/>
            </p:nvSpPr>
            <p:spPr bwMode="auto">
              <a:xfrm>
                <a:off x="1301" y="2269"/>
                <a:ext cx="1" cy="5"/>
              </a:xfrm>
              <a:custGeom>
                <a:avLst/>
                <a:gdLst>
                  <a:gd name="T0" fmla="*/ 2 w 4"/>
                  <a:gd name="T1" fmla="*/ 0 h 9"/>
                  <a:gd name="T2" fmla="*/ 0 w 4"/>
                  <a:gd name="T3" fmla="*/ 0 h 9"/>
                  <a:gd name="T4" fmla="*/ 4 w 4"/>
                  <a:gd name="T5" fmla="*/ 9 h 9"/>
                  <a:gd name="T6" fmla="*/ 4 w 4"/>
                  <a:gd name="T7" fmla="*/ 7 h 9"/>
                  <a:gd name="T8" fmla="*/ 2 w 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2" y="0"/>
                    </a:moveTo>
                    <a:lnTo>
                      <a:pt x="0" y="0"/>
                    </a:lnTo>
                    <a:lnTo>
                      <a:pt x="4" y="9"/>
                    </a:lnTo>
                    <a:lnTo>
                      <a:pt x="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0" name="Freeform 372"/>
              <p:cNvSpPr>
                <a:spLocks/>
              </p:cNvSpPr>
              <p:nvPr/>
            </p:nvSpPr>
            <p:spPr bwMode="auto">
              <a:xfrm>
                <a:off x="1318" y="2255"/>
                <a:ext cx="8" cy="7"/>
              </a:xfrm>
              <a:custGeom>
                <a:avLst/>
                <a:gdLst>
                  <a:gd name="T0" fmla="*/ 0 w 15"/>
                  <a:gd name="T1" fmla="*/ 5 h 16"/>
                  <a:gd name="T2" fmla="*/ 3 w 15"/>
                  <a:gd name="T3" fmla="*/ 16 h 16"/>
                  <a:gd name="T4" fmla="*/ 15 w 15"/>
                  <a:gd name="T5" fmla="*/ 10 h 16"/>
                  <a:gd name="T6" fmla="*/ 12 w 15"/>
                  <a:gd name="T7" fmla="*/ 0 h 16"/>
                  <a:gd name="T8" fmla="*/ 0 w 15"/>
                  <a:gd name="T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5"/>
                    </a:moveTo>
                    <a:lnTo>
                      <a:pt x="3" y="16"/>
                    </a:lnTo>
                    <a:lnTo>
                      <a:pt x="15" y="10"/>
                    </a:lnTo>
                    <a:lnTo>
                      <a:pt x="1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1" name="Freeform 373"/>
              <p:cNvSpPr>
                <a:spLocks/>
              </p:cNvSpPr>
              <p:nvPr/>
            </p:nvSpPr>
            <p:spPr bwMode="auto">
              <a:xfrm>
                <a:off x="1324" y="2250"/>
                <a:ext cx="9" cy="10"/>
              </a:xfrm>
              <a:custGeom>
                <a:avLst/>
                <a:gdLst>
                  <a:gd name="T0" fmla="*/ 0 w 19"/>
                  <a:gd name="T1" fmla="*/ 9 h 19"/>
                  <a:gd name="T2" fmla="*/ 3 w 19"/>
                  <a:gd name="T3" fmla="*/ 19 h 19"/>
                  <a:gd name="T4" fmla="*/ 19 w 19"/>
                  <a:gd name="T5" fmla="*/ 9 h 19"/>
                  <a:gd name="T6" fmla="*/ 15 w 19"/>
                  <a:gd name="T7" fmla="*/ 0 h 19"/>
                  <a:gd name="T8" fmla="*/ 0 w 19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0" y="9"/>
                    </a:moveTo>
                    <a:lnTo>
                      <a:pt x="3" y="19"/>
                    </a:lnTo>
                    <a:lnTo>
                      <a:pt x="19" y="9"/>
                    </a:lnTo>
                    <a:lnTo>
                      <a:pt x="1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2" name="Freeform 374"/>
              <p:cNvSpPr>
                <a:spLocks/>
              </p:cNvSpPr>
              <p:nvPr/>
            </p:nvSpPr>
            <p:spPr bwMode="auto">
              <a:xfrm>
                <a:off x="1324" y="2255"/>
                <a:ext cx="2" cy="6"/>
              </a:xfrm>
              <a:custGeom>
                <a:avLst/>
                <a:gdLst>
                  <a:gd name="T0" fmla="*/ 0 w 3"/>
                  <a:gd name="T1" fmla="*/ 0 h 10"/>
                  <a:gd name="T2" fmla="*/ 0 w 3"/>
                  <a:gd name="T3" fmla="*/ 0 h 10"/>
                  <a:gd name="T4" fmla="*/ 3 w 3"/>
                  <a:gd name="T5" fmla="*/ 10 h 10"/>
                  <a:gd name="T6" fmla="*/ 3 w 3"/>
                  <a:gd name="T7" fmla="*/ 10 h 10"/>
                  <a:gd name="T8" fmla="*/ 0 w 3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0" y="0"/>
                    </a:moveTo>
                    <a:lnTo>
                      <a:pt x="0" y="0"/>
                    </a:lnTo>
                    <a:lnTo>
                      <a:pt x="3" y="10"/>
                    </a:lnTo>
                    <a:lnTo>
                      <a:pt x="3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3" name="Freeform 375"/>
              <p:cNvSpPr>
                <a:spLocks/>
              </p:cNvSpPr>
              <p:nvPr/>
            </p:nvSpPr>
            <p:spPr bwMode="auto">
              <a:xfrm>
                <a:off x="1332" y="2246"/>
                <a:ext cx="9" cy="9"/>
              </a:xfrm>
              <a:custGeom>
                <a:avLst/>
                <a:gdLst>
                  <a:gd name="T0" fmla="*/ 0 w 19"/>
                  <a:gd name="T1" fmla="*/ 8 h 17"/>
                  <a:gd name="T2" fmla="*/ 4 w 19"/>
                  <a:gd name="T3" fmla="*/ 17 h 17"/>
                  <a:gd name="T4" fmla="*/ 19 w 19"/>
                  <a:gd name="T5" fmla="*/ 8 h 17"/>
                  <a:gd name="T6" fmla="*/ 16 w 19"/>
                  <a:gd name="T7" fmla="*/ 0 h 17"/>
                  <a:gd name="T8" fmla="*/ 0 w 1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8"/>
                    </a:moveTo>
                    <a:lnTo>
                      <a:pt x="4" y="17"/>
                    </a:lnTo>
                    <a:lnTo>
                      <a:pt x="19" y="8"/>
                    </a:lnTo>
                    <a:lnTo>
                      <a:pt x="16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4" name="Freeform 376"/>
              <p:cNvSpPr>
                <a:spLocks/>
              </p:cNvSpPr>
              <p:nvPr/>
            </p:nvSpPr>
            <p:spPr bwMode="auto">
              <a:xfrm>
                <a:off x="1332" y="2251"/>
                <a:ext cx="1" cy="4"/>
              </a:xfrm>
              <a:custGeom>
                <a:avLst/>
                <a:gdLst>
                  <a:gd name="T0" fmla="*/ 0 w 4"/>
                  <a:gd name="T1" fmla="*/ 0 h 9"/>
                  <a:gd name="T2" fmla="*/ 0 w 4"/>
                  <a:gd name="T3" fmla="*/ 0 h 9"/>
                  <a:gd name="T4" fmla="*/ 4 w 4"/>
                  <a:gd name="T5" fmla="*/ 9 h 9"/>
                  <a:gd name="T6" fmla="*/ 4 w 4"/>
                  <a:gd name="T7" fmla="*/ 9 h 9"/>
                  <a:gd name="T8" fmla="*/ 0 w 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lnTo>
                      <a:pt x="0" y="0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5" name="Freeform 377"/>
              <p:cNvSpPr>
                <a:spLocks/>
              </p:cNvSpPr>
              <p:nvPr/>
            </p:nvSpPr>
            <p:spPr bwMode="auto">
              <a:xfrm>
                <a:off x="1340" y="2242"/>
                <a:ext cx="10" cy="8"/>
              </a:xfrm>
              <a:custGeom>
                <a:avLst/>
                <a:gdLst>
                  <a:gd name="T0" fmla="*/ 0 w 21"/>
                  <a:gd name="T1" fmla="*/ 9 h 17"/>
                  <a:gd name="T2" fmla="*/ 3 w 21"/>
                  <a:gd name="T3" fmla="*/ 17 h 17"/>
                  <a:gd name="T4" fmla="*/ 21 w 21"/>
                  <a:gd name="T5" fmla="*/ 9 h 17"/>
                  <a:gd name="T6" fmla="*/ 17 w 21"/>
                  <a:gd name="T7" fmla="*/ 0 h 17"/>
                  <a:gd name="T8" fmla="*/ 0 w 21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0" y="9"/>
                    </a:moveTo>
                    <a:lnTo>
                      <a:pt x="3" y="17"/>
                    </a:lnTo>
                    <a:lnTo>
                      <a:pt x="21" y="9"/>
                    </a:lnTo>
                    <a:lnTo>
                      <a:pt x="17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6" name="Freeform 378"/>
              <p:cNvSpPr>
                <a:spLocks/>
              </p:cNvSpPr>
              <p:nvPr/>
            </p:nvSpPr>
            <p:spPr bwMode="auto">
              <a:xfrm>
                <a:off x="1340" y="2247"/>
                <a:ext cx="1" cy="4"/>
              </a:xfrm>
              <a:custGeom>
                <a:avLst/>
                <a:gdLst>
                  <a:gd name="T0" fmla="*/ 0 w 3"/>
                  <a:gd name="T1" fmla="*/ 0 h 9"/>
                  <a:gd name="T2" fmla="*/ 0 w 3"/>
                  <a:gd name="T3" fmla="*/ 0 h 9"/>
                  <a:gd name="T4" fmla="*/ 3 w 3"/>
                  <a:gd name="T5" fmla="*/ 9 h 9"/>
                  <a:gd name="T6" fmla="*/ 3 w 3"/>
                  <a:gd name="T7" fmla="*/ 9 h 9"/>
                  <a:gd name="T8" fmla="*/ 0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0" y="0"/>
                    </a:moveTo>
                    <a:lnTo>
                      <a:pt x="0" y="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7" name="Freeform 379"/>
              <p:cNvSpPr>
                <a:spLocks/>
              </p:cNvSpPr>
              <p:nvPr/>
            </p:nvSpPr>
            <p:spPr bwMode="auto">
              <a:xfrm>
                <a:off x="1348" y="2237"/>
                <a:ext cx="10" cy="9"/>
              </a:xfrm>
              <a:custGeom>
                <a:avLst/>
                <a:gdLst>
                  <a:gd name="T0" fmla="*/ 0 w 19"/>
                  <a:gd name="T1" fmla="*/ 9 h 18"/>
                  <a:gd name="T2" fmla="*/ 2 w 19"/>
                  <a:gd name="T3" fmla="*/ 18 h 18"/>
                  <a:gd name="T4" fmla="*/ 19 w 19"/>
                  <a:gd name="T5" fmla="*/ 9 h 18"/>
                  <a:gd name="T6" fmla="*/ 18 w 19"/>
                  <a:gd name="T7" fmla="*/ 0 h 18"/>
                  <a:gd name="T8" fmla="*/ 0 w 19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0" y="9"/>
                    </a:moveTo>
                    <a:lnTo>
                      <a:pt x="2" y="18"/>
                    </a:lnTo>
                    <a:lnTo>
                      <a:pt x="19" y="9"/>
                    </a:lnTo>
                    <a:lnTo>
                      <a:pt x="1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8" name="Freeform 380"/>
              <p:cNvSpPr>
                <a:spLocks/>
              </p:cNvSpPr>
              <p:nvPr/>
            </p:nvSpPr>
            <p:spPr bwMode="auto">
              <a:xfrm>
                <a:off x="1348" y="2242"/>
                <a:ext cx="2" cy="5"/>
              </a:xfrm>
              <a:custGeom>
                <a:avLst/>
                <a:gdLst>
                  <a:gd name="T0" fmla="*/ 0 w 4"/>
                  <a:gd name="T1" fmla="*/ 0 h 8"/>
                  <a:gd name="T2" fmla="*/ 2 w 4"/>
                  <a:gd name="T3" fmla="*/ 0 h 8"/>
                  <a:gd name="T4" fmla="*/ 4 w 4"/>
                  <a:gd name="T5" fmla="*/ 8 h 8"/>
                  <a:gd name="T6" fmla="*/ 4 w 4"/>
                  <a:gd name="T7" fmla="*/ 8 h 8"/>
                  <a:gd name="T8" fmla="*/ 0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0" y="0"/>
                    </a:moveTo>
                    <a:lnTo>
                      <a:pt x="2" y="0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49" name="Freeform 381"/>
              <p:cNvSpPr>
                <a:spLocks/>
              </p:cNvSpPr>
              <p:nvPr/>
            </p:nvSpPr>
            <p:spPr bwMode="auto">
              <a:xfrm>
                <a:off x="1357" y="2232"/>
                <a:ext cx="9" cy="10"/>
              </a:xfrm>
              <a:custGeom>
                <a:avLst/>
                <a:gdLst>
                  <a:gd name="T0" fmla="*/ 0 w 19"/>
                  <a:gd name="T1" fmla="*/ 10 h 19"/>
                  <a:gd name="T2" fmla="*/ 3 w 19"/>
                  <a:gd name="T3" fmla="*/ 19 h 19"/>
                  <a:gd name="T4" fmla="*/ 19 w 19"/>
                  <a:gd name="T5" fmla="*/ 10 h 19"/>
                  <a:gd name="T6" fmla="*/ 15 w 19"/>
                  <a:gd name="T7" fmla="*/ 0 h 19"/>
                  <a:gd name="T8" fmla="*/ 0 w 19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0" y="10"/>
                    </a:moveTo>
                    <a:lnTo>
                      <a:pt x="3" y="19"/>
                    </a:lnTo>
                    <a:lnTo>
                      <a:pt x="19" y="10"/>
                    </a:lnTo>
                    <a:lnTo>
                      <a:pt x="15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0" name="Freeform 382"/>
              <p:cNvSpPr>
                <a:spLocks/>
              </p:cNvSpPr>
              <p:nvPr/>
            </p:nvSpPr>
            <p:spPr bwMode="auto">
              <a:xfrm>
                <a:off x="1357" y="2238"/>
                <a:ext cx="2" cy="4"/>
              </a:xfrm>
              <a:custGeom>
                <a:avLst/>
                <a:gdLst>
                  <a:gd name="T0" fmla="*/ 1 w 3"/>
                  <a:gd name="T1" fmla="*/ 0 h 9"/>
                  <a:gd name="T2" fmla="*/ 0 w 3"/>
                  <a:gd name="T3" fmla="*/ 0 h 9"/>
                  <a:gd name="T4" fmla="*/ 3 w 3"/>
                  <a:gd name="T5" fmla="*/ 9 h 9"/>
                  <a:gd name="T6" fmla="*/ 3 w 3"/>
                  <a:gd name="T7" fmla="*/ 9 h 9"/>
                  <a:gd name="T8" fmla="*/ 1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1" y="0"/>
                    </a:moveTo>
                    <a:lnTo>
                      <a:pt x="0" y="0"/>
                    </a:lnTo>
                    <a:lnTo>
                      <a:pt x="3" y="9"/>
                    </a:lnTo>
                    <a:lnTo>
                      <a:pt x="3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1" name="Freeform 383"/>
              <p:cNvSpPr>
                <a:spLocks/>
              </p:cNvSpPr>
              <p:nvPr/>
            </p:nvSpPr>
            <p:spPr bwMode="auto">
              <a:xfrm>
                <a:off x="1365" y="2228"/>
                <a:ext cx="10" cy="9"/>
              </a:xfrm>
              <a:custGeom>
                <a:avLst/>
                <a:gdLst>
                  <a:gd name="T0" fmla="*/ 0 w 21"/>
                  <a:gd name="T1" fmla="*/ 9 h 19"/>
                  <a:gd name="T2" fmla="*/ 2 w 21"/>
                  <a:gd name="T3" fmla="*/ 19 h 19"/>
                  <a:gd name="T4" fmla="*/ 21 w 21"/>
                  <a:gd name="T5" fmla="*/ 9 h 19"/>
                  <a:gd name="T6" fmla="*/ 19 w 21"/>
                  <a:gd name="T7" fmla="*/ 0 h 19"/>
                  <a:gd name="T8" fmla="*/ 0 w 21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9"/>
                    </a:moveTo>
                    <a:lnTo>
                      <a:pt x="2" y="19"/>
                    </a:lnTo>
                    <a:lnTo>
                      <a:pt x="21" y="9"/>
                    </a:lnTo>
                    <a:lnTo>
                      <a:pt x="1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2" name="Freeform 384"/>
              <p:cNvSpPr>
                <a:spLocks/>
              </p:cNvSpPr>
              <p:nvPr/>
            </p:nvSpPr>
            <p:spPr bwMode="auto">
              <a:xfrm>
                <a:off x="1365" y="2233"/>
                <a:ext cx="1" cy="5"/>
              </a:xfrm>
              <a:custGeom>
                <a:avLst/>
                <a:gdLst>
                  <a:gd name="T0" fmla="*/ 0 w 4"/>
                  <a:gd name="T1" fmla="*/ 0 h 10"/>
                  <a:gd name="T2" fmla="*/ 2 w 4"/>
                  <a:gd name="T3" fmla="*/ 0 h 10"/>
                  <a:gd name="T4" fmla="*/ 4 w 4"/>
                  <a:gd name="T5" fmla="*/ 10 h 10"/>
                  <a:gd name="T6" fmla="*/ 4 w 4"/>
                  <a:gd name="T7" fmla="*/ 10 h 10"/>
                  <a:gd name="T8" fmla="*/ 0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2" y="0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3" name="Freeform 385"/>
              <p:cNvSpPr>
                <a:spLocks/>
              </p:cNvSpPr>
              <p:nvPr/>
            </p:nvSpPr>
            <p:spPr bwMode="auto">
              <a:xfrm>
                <a:off x="1374" y="2223"/>
                <a:ext cx="10" cy="9"/>
              </a:xfrm>
              <a:custGeom>
                <a:avLst/>
                <a:gdLst>
                  <a:gd name="T0" fmla="*/ 0 w 19"/>
                  <a:gd name="T1" fmla="*/ 8 h 17"/>
                  <a:gd name="T2" fmla="*/ 2 w 19"/>
                  <a:gd name="T3" fmla="*/ 17 h 17"/>
                  <a:gd name="T4" fmla="*/ 19 w 19"/>
                  <a:gd name="T5" fmla="*/ 8 h 17"/>
                  <a:gd name="T6" fmla="*/ 17 w 19"/>
                  <a:gd name="T7" fmla="*/ 0 h 17"/>
                  <a:gd name="T8" fmla="*/ 0 w 1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7">
                    <a:moveTo>
                      <a:pt x="0" y="8"/>
                    </a:moveTo>
                    <a:lnTo>
                      <a:pt x="2" y="17"/>
                    </a:lnTo>
                    <a:lnTo>
                      <a:pt x="19" y="8"/>
                    </a:lnTo>
                    <a:lnTo>
                      <a:pt x="17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4" name="Freeform 386"/>
              <p:cNvSpPr>
                <a:spLocks/>
              </p:cNvSpPr>
              <p:nvPr/>
            </p:nvSpPr>
            <p:spPr bwMode="auto">
              <a:xfrm>
                <a:off x="1375" y="2229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5" name="Freeform 387"/>
              <p:cNvSpPr>
                <a:spLocks/>
              </p:cNvSpPr>
              <p:nvPr/>
            </p:nvSpPr>
            <p:spPr bwMode="auto">
              <a:xfrm>
                <a:off x="1399" y="2215"/>
                <a:ext cx="4" cy="5"/>
              </a:xfrm>
              <a:custGeom>
                <a:avLst/>
                <a:gdLst>
                  <a:gd name="T0" fmla="*/ 0 w 7"/>
                  <a:gd name="T1" fmla="*/ 2 h 11"/>
                  <a:gd name="T2" fmla="*/ 2 w 7"/>
                  <a:gd name="T3" fmla="*/ 11 h 11"/>
                  <a:gd name="T4" fmla="*/ 7 w 7"/>
                  <a:gd name="T5" fmla="*/ 9 h 11"/>
                  <a:gd name="T6" fmla="*/ 6 w 7"/>
                  <a:gd name="T7" fmla="*/ 0 h 11"/>
                  <a:gd name="T8" fmla="*/ 0 w 7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1">
                    <a:moveTo>
                      <a:pt x="0" y="2"/>
                    </a:moveTo>
                    <a:lnTo>
                      <a:pt x="2" y="11"/>
                    </a:lnTo>
                    <a:lnTo>
                      <a:pt x="7" y="9"/>
                    </a:lnTo>
                    <a:lnTo>
                      <a:pt x="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6" name="Freeform 388"/>
              <p:cNvSpPr>
                <a:spLocks/>
              </p:cNvSpPr>
              <p:nvPr/>
            </p:nvSpPr>
            <p:spPr bwMode="auto">
              <a:xfrm>
                <a:off x="1402" y="2210"/>
                <a:ext cx="9" cy="9"/>
              </a:xfrm>
              <a:custGeom>
                <a:avLst/>
                <a:gdLst>
                  <a:gd name="T0" fmla="*/ 0 w 19"/>
                  <a:gd name="T1" fmla="*/ 10 h 19"/>
                  <a:gd name="T2" fmla="*/ 1 w 19"/>
                  <a:gd name="T3" fmla="*/ 19 h 19"/>
                  <a:gd name="T4" fmla="*/ 19 w 19"/>
                  <a:gd name="T5" fmla="*/ 10 h 19"/>
                  <a:gd name="T6" fmla="*/ 17 w 19"/>
                  <a:gd name="T7" fmla="*/ 0 h 19"/>
                  <a:gd name="T8" fmla="*/ 0 w 19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0" y="10"/>
                    </a:moveTo>
                    <a:lnTo>
                      <a:pt x="1" y="19"/>
                    </a:lnTo>
                    <a:lnTo>
                      <a:pt x="19" y="10"/>
                    </a:lnTo>
                    <a:lnTo>
                      <a:pt x="1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7" name="Freeform 389"/>
              <p:cNvSpPr>
                <a:spLocks/>
              </p:cNvSpPr>
              <p:nvPr/>
            </p:nvSpPr>
            <p:spPr bwMode="auto">
              <a:xfrm>
                <a:off x="1403" y="2216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8" name="Freeform 390"/>
              <p:cNvSpPr>
                <a:spLocks/>
              </p:cNvSpPr>
              <p:nvPr/>
            </p:nvSpPr>
            <p:spPr bwMode="auto">
              <a:xfrm>
                <a:off x="1410" y="2205"/>
                <a:ext cx="12" cy="10"/>
              </a:xfrm>
              <a:custGeom>
                <a:avLst/>
                <a:gdLst>
                  <a:gd name="T0" fmla="*/ 0 w 22"/>
                  <a:gd name="T1" fmla="*/ 9 h 19"/>
                  <a:gd name="T2" fmla="*/ 2 w 22"/>
                  <a:gd name="T3" fmla="*/ 19 h 19"/>
                  <a:gd name="T4" fmla="*/ 22 w 22"/>
                  <a:gd name="T5" fmla="*/ 9 h 19"/>
                  <a:gd name="T6" fmla="*/ 21 w 22"/>
                  <a:gd name="T7" fmla="*/ 0 h 19"/>
                  <a:gd name="T8" fmla="*/ 0 w 22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0" y="9"/>
                    </a:moveTo>
                    <a:lnTo>
                      <a:pt x="2" y="19"/>
                    </a:lnTo>
                    <a:lnTo>
                      <a:pt x="22" y="9"/>
                    </a:lnTo>
                    <a:lnTo>
                      <a:pt x="21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59" name="Freeform 391"/>
              <p:cNvSpPr>
                <a:spLocks/>
              </p:cNvSpPr>
              <p:nvPr/>
            </p:nvSpPr>
            <p:spPr bwMode="auto">
              <a:xfrm>
                <a:off x="1411" y="2210"/>
                <a:ext cx="1" cy="6"/>
              </a:xfrm>
              <a:custGeom>
                <a:avLst/>
                <a:gdLst>
                  <a:gd name="T0" fmla="*/ 0 w 1"/>
                  <a:gd name="T1" fmla="*/ 0 h 10"/>
                  <a:gd name="T2" fmla="*/ 0 w 1"/>
                  <a:gd name="T3" fmla="*/ 0 h 10"/>
                  <a:gd name="T4" fmla="*/ 1 w 1"/>
                  <a:gd name="T5" fmla="*/ 10 h 10"/>
                  <a:gd name="T6" fmla="*/ 1 w 1"/>
                  <a:gd name="T7" fmla="*/ 10 h 10"/>
                  <a:gd name="T8" fmla="*/ 0 w 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lnTo>
                      <a:pt x="0" y="0"/>
                    </a:lnTo>
                    <a:lnTo>
                      <a:pt x="1" y="10"/>
                    </a:lnTo>
                    <a:lnTo>
                      <a:pt x="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0" name="Freeform 392"/>
              <p:cNvSpPr>
                <a:spLocks/>
              </p:cNvSpPr>
              <p:nvPr/>
            </p:nvSpPr>
            <p:spPr bwMode="auto">
              <a:xfrm>
                <a:off x="1421" y="2201"/>
                <a:ext cx="10" cy="9"/>
              </a:xfrm>
              <a:custGeom>
                <a:avLst/>
                <a:gdLst>
                  <a:gd name="T0" fmla="*/ 0 w 20"/>
                  <a:gd name="T1" fmla="*/ 8 h 17"/>
                  <a:gd name="T2" fmla="*/ 1 w 20"/>
                  <a:gd name="T3" fmla="*/ 17 h 17"/>
                  <a:gd name="T4" fmla="*/ 20 w 20"/>
                  <a:gd name="T5" fmla="*/ 8 h 17"/>
                  <a:gd name="T6" fmla="*/ 19 w 20"/>
                  <a:gd name="T7" fmla="*/ 0 h 17"/>
                  <a:gd name="T8" fmla="*/ 0 w 2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7">
                    <a:moveTo>
                      <a:pt x="0" y="8"/>
                    </a:moveTo>
                    <a:lnTo>
                      <a:pt x="1" y="17"/>
                    </a:lnTo>
                    <a:lnTo>
                      <a:pt x="20" y="8"/>
                    </a:lnTo>
                    <a:lnTo>
                      <a:pt x="19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1" name="Freeform 393"/>
              <p:cNvSpPr>
                <a:spLocks/>
              </p:cNvSpPr>
              <p:nvPr/>
            </p:nvSpPr>
            <p:spPr bwMode="auto">
              <a:xfrm>
                <a:off x="1422" y="2206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2" name="Freeform 394"/>
              <p:cNvSpPr>
                <a:spLocks/>
              </p:cNvSpPr>
              <p:nvPr/>
            </p:nvSpPr>
            <p:spPr bwMode="auto">
              <a:xfrm>
                <a:off x="1430" y="2197"/>
                <a:ext cx="12" cy="8"/>
              </a:xfrm>
              <a:custGeom>
                <a:avLst/>
                <a:gdLst>
                  <a:gd name="T0" fmla="*/ 0 w 24"/>
                  <a:gd name="T1" fmla="*/ 9 h 17"/>
                  <a:gd name="T2" fmla="*/ 1 w 24"/>
                  <a:gd name="T3" fmla="*/ 17 h 17"/>
                  <a:gd name="T4" fmla="*/ 24 w 24"/>
                  <a:gd name="T5" fmla="*/ 9 h 17"/>
                  <a:gd name="T6" fmla="*/ 22 w 24"/>
                  <a:gd name="T7" fmla="*/ 0 h 17"/>
                  <a:gd name="T8" fmla="*/ 0 w 2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7">
                    <a:moveTo>
                      <a:pt x="0" y="9"/>
                    </a:moveTo>
                    <a:lnTo>
                      <a:pt x="1" y="17"/>
                    </a:lnTo>
                    <a:lnTo>
                      <a:pt x="24" y="9"/>
                    </a:lnTo>
                    <a:lnTo>
                      <a:pt x="22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3" name="Freeform 395"/>
              <p:cNvSpPr>
                <a:spLocks/>
              </p:cNvSpPr>
              <p:nvPr/>
            </p:nvSpPr>
            <p:spPr bwMode="auto">
              <a:xfrm>
                <a:off x="1431" y="2202"/>
                <a:ext cx="1" cy="4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0 h 8"/>
                  <a:gd name="T4" fmla="*/ 2 w 2"/>
                  <a:gd name="T5" fmla="*/ 8 h 8"/>
                  <a:gd name="T6" fmla="*/ 2 w 2"/>
                  <a:gd name="T7" fmla="*/ 8 h 8"/>
                  <a:gd name="T8" fmla="*/ 0 w 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4" name="Freeform 396"/>
              <p:cNvSpPr>
                <a:spLocks/>
              </p:cNvSpPr>
              <p:nvPr/>
            </p:nvSpPr>
            <p:spPr bwMode="auto">
              <a:xfrm>
                <a:off x="1442" y="2192"/>
                <a:ext cx="10" cy="9"/>
              </a:xfrm>
              <a:custGeom>
                <a:avLst/>
                <a:gdLst>
                  <a:gd name="T0" fmla="*/ 0 w 21"/>
                  <a:gd name="T1" fmla="*/ 8 h 17"/>
                  <a:gd name="T2" fmla="*/ 2 w 21"/>
                  <a:gd name="T3" fmla="*/ 17 h 17"/>
                  <a:gd name="T4" fmla="*/ 21 w 21"/>
                  <a:gd name="T5" fmla="*/ 8 h 17"/>
                  <a:gd name="T6" fmla="*/ 19 w 21"/>
                  <a:gd name="T7" fmla="*/ 0 h 17"/>
                  <a:gd name="T8" fmla="*/ 0 w 21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0" y="8"/>
                    </a:moveTo>
                    <a:lnTo>
                      <a:pt x="2" y="17"/>
                    </a:lnTo>
                    <a:lnTo>
                      <a:pt x="21" y="8"/>
                    </a:lnTo>
                    <a:lnTo>
                      <a:pt x="19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5" name="Freeform 397"/>
              <p:cNvSpPr>
                <a:spLocks/>
              </p:cNvSpPr>
              <p:nvPr/>
            </p:nvSpPr>
            <p:spPr bwMode="auto">
              <a:xfrm>
                <a:off x="1442" y="2197"/>
                <a:ext cx="1" cy="5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6" name="Freeform 398"/>
              <p:cNvSpPr>
                <a:spLocks/>
              </p:cNvSpPr>
              <p:nvPr/>
            </p:nvSpPr>
            <p:spPr bwMode="auto">
              <a:xfrm>
                <a:off x="1451" y="2188"/>
                <a:ext cx="12" cy="9"/>
              </a:xfrm>
              <a:custGeom>
                <a:avLst/>
                <a:gdLst>
                  <a:gd name="T0" fmla="*/ 0 w 24"/>
                  <a:gd name="T1" fmla="*/ 9 h 17"/>
                  <a:gd name="T2" fmla="*/ 2 w 24"/>
                  <a:gd name="T3" fmla="*/ 17 h 17"/>
                  <a:gd name="T4" fmla="*/ 24 w 24"/>
                  <a:gd name="T5" fmla="*/ 10 h 17"/>
                  <a:gd name="T6" fmla="*/ 23 w 24"/>
                  <a:gd name="T7" fmla="*/ 0 h 17"/>
                  <a:gd name="T8" fmla="*/ 0 w 2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7">
                    <a:moveTo>
                      <a:pt x="0" y="9"/>
                    </a:moveTo>
                    <a:lnTo>
                      <a:pt x="2" y="17"/>
                    </a:lnTo>
                    <a:lnTo>
                      <a:pt x="24" y="10"/>
                    </a:lnTo>
                    <a:lnTo>
                      <a:pt x="23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7" name="Freeform 399"/>
              <p:cNvSpPr>
                <a:spLocks/>
              </p:cNvSpPr>
              <p:nvPr/>
            </p:nvSpPr>
            <p:spPr bwMode="auto">
              <a:xfrm>
                <a:off x="1452" y="2193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8" name="Freeform 400"/>
              <p:cNvSpPr>
                <a:spLocks/>
              </p:cNvSpPr>
              <p:nvPr/>
            </p:nvSpPr>
            <p:spPr bwMode="auto">
              <a:xfrm>
                <a:off x="1462" y="2186"/>
                <a:ext cx="5" cy="7"/>
              </a:xfrm>
              <a:custGeom>
                <a:avLst/>
                <a:gdLst>
                  <a:gd name="T0" fmla="*/ 0 w 8"/>
                  <a:gd name="T1" fmla="*/ 4 h 14"/>
                  <a:gd name="T2" fmla="*/ 1 w 8"/>
                  <a:gd name="T3" fmla="*/ 14 h 14"/>
                  <a:gd name="T4" fmla="*/ 8 w 8"/>
                  <a:gd name="T5" fmla="*/ 11 h 14"/>
                  <a:gd name="T6" fmla="*/ 6 w 8"/>
                  <a:gd name="T7" fmla="*/ 0 h 14"/>
                  <a:gd name="T8" fmla="*/ 0 w 8"/>
                  <a:gd name="T9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4">
                    <a:moveTo>
                      <a:pt x="0" y="4"/>
                    </a:moveTo>
                    <a:lnTo>
                      <a:pt x="1" y="14"/>
                    </a:lnTo>
                    <a:lnTo>
                      <a:pt x="8" y="11"/>
                    </a:lnTo>
                    <a:lnTo>
                      <a:pt x="6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69" name="Freeform 401"/>
              <p:cNvSpPr>
                <a:spLocks/>
              </p:cNvSpPr>
              <p:nvPr/>
            </p:nvSpPr>
            <p:spPr bwMode="auto">
              <a:xfrm>
                <a:off x="1463" y="2189"/>
                <a:ext cx="1" cy="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2 w 2"/>
                  <a:gd name="T5" fmla="*/ 10 h 10"/>
                  <a:gd name="T6" fmla="*/ 2 w 2"/>
                  <a:gd name="T7" fmla="*/ 10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0" name="Freeform 402"/>
              <p:cNvSpPr>
                <a:spLocks/>
              </p:cNvSpPr>
              <p:nvPr/>
            </p:nvSpPr>
            <p:spPr bwMode="auto">
              <a:xfrm>
                <a:off x="1481" y="2179"/>
                <a:ext cx="4" cy="5"/>
              </a:xfrm>
              <a:custGeom>
                <a:avLst/>
                <a:gdLst>
                  <a:gd name="T0" fmla="*/ 0 w 7"/>
                  <a:gd name="T1" fmla="*/ 1 h 10"/>
                  <a:gd name="T2" fmla="*/ 3 w 7"/>
                  <a:gd name="T3" fmla="*/ 10 h 10"/>
                  <a:gd name="T4" fmla="*/ 7 w 7"/>
                  <a:gd name="T5" fmla="*/ 8 h 10"/>
                  <a:gd name="T6" fmla="*/ 5 w 7"/>
                  <a:gd name="T7" fmla="*/ 0 h 10"/>
                  <a:gd name="T8" fmla="*/ 0 w 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0">
                    <a:moveTo>
                      <a:pt x="0" y="1"/>
                    </a:moveTo>
                    <a:lnTo>
                      <a:pt x="3" y="10"/>
                    </a:lnTo>
                    <a:lnTo>
                      <a:pt x="7" y="8"/>
                    </a:lnTo>
                    <a:lnTo>
                      <a:pt x="5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1" name="Freeform 403"/>
              <p:cNvSpPr>
                <a:spLocks/>
              </p:cNvSpPr>
              <p:nvPr/>
            </p:nvSpPr>
            <p:spPr bwMode="auto">
              <a:xfrm>
                <a:off x="1484" y="2175"/>
                <a:ext cx="11" cy="9"/>
              </a:xfrm>
              <a:custGeom>
                <a:avLst/>
                <a:gdLst>
                  <a:gd name="T0" fmla="*/ 0 w 22"/>
                  <a:gd name="T1" fmla="*/ 9 h 17"/>
                  <a:gd name="T2" fmla="*/ 2 w 22"/>
                  <a:gd name="T3" fmla="*/ 17 h 17"/>
                  <a:gd name="T4" fmla="*/ 22 w 22"/>
                  <a:gd name="T5" fmla="*/ 9 h 17"/>
                  <a:gd name="T6" fmla="*/ 21 w 22"/>
                  <a:gd name="T7" fmla="*/ 0 h 17"/>
                  <a:gd name="T8" fmla="*/ 0 w 22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0" y="9"/>
                    </a:moveTo>
                    <a:lnTo>
                      <a:pt x="2" y="17"/>
                    </a:lnTo>
                    <a:lnTo>
                      <a:pt x="22" y="9"/>
                    </a:lnTo>
                    <a:lnTo>
                      <a:pt x="21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2" name="Freeform 404"/>
              <p:cNvSpPr>
                <a:spLocks/>
              </p:cNvSpPr>
              <p:nvPr/>
            </p:nvSpPr>
            <p:spPr bwMode="auto">
              <a:xfrm>
                <a:off x="1485" y="2180"/>
                <a:ext cx="1" cy="4"/>
              </a:xfrm>
              <a:custGeom>
                <a:avLst/>
                <a:gdLst>
                  <a:gd name="T0" fmla="*/ 0 w 1"/>
                  <a:gd name="T1" fmla="*/ 0 h 9"/>
                  <a:gd name="T2" fmla="*/ 0 w 1"/>
                  <a:gd name="T3" fmla="*/ 0 h 9"/>
                  <a:gd name="T4" fmla="*/ 1 w 1"/>
                  <a:gd name="T5" fmla="*/ 9 h 9"/>
                  <a:gd name="T6" fmla="*/ 1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0" y="0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3" name="Freeform 405"/>
              <p:cNvSpPr>
                <a:spLocks/>
              </p:cNvSpPr>
              <p:nvPr/>
            </p:nvSpPr>
            <p:spPr bwMode="auto">
              <a:xfrm>
                <a:off x="1494" y="2171"/>
                <a:ext cx="13" cy="8"/>
              </a:xfrm>
              <a:custGeom>
                <a:avLst/>
                <a:gdLst>
                  <a:gd name="T0" fmla="*/ 0 w 25"/>
                  <a:gd name="T1" fmla="*/ 9 h 18"/>
                  <a:gd name="T2" fmla="*/ 1 w 25"/>
                  <a:gd name="T3" fmla="*/ 18 h 18"/>
                  <a:gd name="T4" fmla="*/ 25 w 25"/>
                  <a:gd name="T5" fmla="*/ 9 h 18"/>
                  <a:gd name="T6" fmla="*/ 24 w 25"/>
                  <a:gd name="T7" fmla="*/ 0 h 18"/>
                  <a:gd name="T8" fmla="*/ 0 w 25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8">
                    <a:moveTo>
                      <a:pt x="0" y="9"/>
                    </a:moveTo>
                    <a:lnTo>
                      <a:pt x="1" y="18"/>
                    </a:lnTo>
                    <a:lnTo>
                      <a:pt x="25" y="9"/>
                    </a:lnTo>
                    <a:lnTo>
                      <a:pt x="2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4" name="Freeform 406"/>
              <p:cNvSpPr>
                <a:spLocks/>
              </p:cNvSpPr>
              <p:nvPr/>
            </p:nvSpPr>
            <p:spPr bwMode="auto">
              <a:xfrm>
                <a:off x="1495" y="2176"/>
                <a:ext cx="1" cy="4"/>
              </a:xfrm>
              <a:custGeom>
                <a:avLst/>
                <a:gdLst>
                  <a:gd name="T0" fmla="*/ 0 w 2"/>
                  <a:gd name="T1" fmla="*/ 0 h 8"/>
                  <a:gd name="T2" fmla="*/ 0 w 2"/>
                  <a:gd name="T3" fmla="*/ 0 h 8"/>
                  <a:gd name="T4" fmla="*/ 2 w 2"/>
                  <a:gd name="T5" fmla="*/ 8 h 8"/>
                  <a:gd name="T6" fmla="*/ 2 w 2"/>
                  <a:gd name="T7" fmla="*/ 8 h 8"/>
                  <a:gd name="T8" fmla="*/ 0 w 2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8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5" name="Freeform 407"/>
              <p:cNvSpPr>
                <a:spLocks/>
              </p:cNvSpPr>
              <p:nvPr/>
            </p:nvSpPr>
            <p:spPr bwMode="auto">
              <a:xfrm>
                <a:off x="1506" y="2165"/>
                <a:ext cx="12" cy="10"/>
              </a:xfrm>
              <a:custGeom>
                <a:avLst/>
                <a:gdLst>
                  <a:gd name="T0" fmla="*/ 0 w 24"/>
                  <a:gd name="T1" fmla="*/ 10 h 19"/>
                  <a:gd name="T2" fmla="*/ 1 w 24"/>
                  <a:gd name="T3" fmla="*/ 19 h 19"/>
                  <a:gd name="T4" fmla="*/ 24 w 24"/>
                  <a:gd name="T5" fmla="*/ 10 h 19"/>
                  <a:gd name="T6" fmla="*/ 22 w 24"/>
                  <a:gd name="T7" fmla="*/ 0 h 19"/>
                  <a:gd name="T8" fmla="*/ 0 w 24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9">
                    <a:moveTo>
                      <a:pt x="0" y="10"/>
                    </a:moveTo>
                    <a:lnTo>
                      <a:pt x="1" y="19"/>
                    </a:lnTo>
                    <a:lnTo>
                      <a:pt x="24" y="10"/>
                    </a:lnTo>
                    <a:lnTo>
                      <a:pt x="22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6" name="Freeform 408"/>
              <p:cNvSpPr>
                <a:spLocks/>
              </p:cNvSpPr>
              <p:nvPr/>
            </p:nvSpPr>
            <p:spPr bwMode="auto">
              <a:xfrm>
                <a:off x="1507" y="2172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77" name="Freeform 409"/>
              <p:cNvSpPr>
                <a:spLocks/>
              </p:cNvSpPr>
              <p:nvPr/>
            </p:nvSpPr>
            <p:spPr bwMode="auto">
              <a:xfrm>
                <a:off x="1518" y="2161"/>
                <a:ext cx="13" cy="10"/>
              </a:xfrm>
              <a:custGeom>
                <a:avLst/>
                <a:gdLst>
                  <a:gd name="T0" fmla="*/ 0 w 26"/>
                  <a:gd name="T1" fmla="*/ 9 h 19"/>
                  <a:gd name="T2" fmla="*/ 2 w 26"/>
                  <a:gd name="T3" fmla="*/ 19 h 19"/>
                  <a:gd name="T4" fmla="*/ 26 w 26"/>
                  <a:gd name="T5" fmla="*/ 9 h 19"/>
                  <a:gd name="T6" fmla="*/ 24 w 26"/>
                  <a:gd name="T7" fmla="*/ 0 h 19"/>
                  <a:gd name="T8" fmla="*/ 0 w 26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9">
                    <a:moveTo>
                      <a:pt x="0" y="9"/>
                    </a:moveTo>
                    <a:lnTo>
                      <a:pt x="2" y="19"/>
                    </a:lnTo>
                    <a:lnTo>
                      <a:pt x="26" y="9"/>
                    </a:lnTo>
                    <a:lnTo>
                      <a:pt x="2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1178" name="Group 410"/>
            <p:cNvGrpSpPr>
              <a:grpSpLocks/>
            </p:cNvGrpSpPr>
            <p:nvPr/>
          </p:nvGrpSpPr>
          <p:grpSpPr bwMode="auto">
            <a:xfrm>
              <a:off x="1518" y="2045"/>
              <a:ext cx="1291" cy="408"/>
              <a:chOff x="1518" y="2045"/>
              <a:chExt cx="1291" cy="408"/>
            </a:xfrm>
          </p:grpSpPr>
          <p:sp>
            <p:nvSpPr>
              <p:cNvPr id="801179" name="Freeform 411"/>
              <p:cNvSpPr>
                <a:spLocks/>
              </p:cNvSpPr>
              <p:nvPr/>
            </p:nvSpPr>
            <p:spPr bwMode="auto">
              <a:xfrm>
                <a:off x="1518" y="2167"/>
                <a:ext cx="1" cy="5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0" name="Freeform 412"/>
              <p:cNvSpPr>
                <a:spLocks/>
              </p:cNvSpPr>
              <p:nvPr/>
            </p:nvSpPr>
            <p:spPr bwMode="auto">
              <a:xfrm>
                <a:off x="1530" y="2157"/>
                <a:ext cx="13" cy="8"/>
              </a:xfrm>
              <a:custGeom>
                <a:avLst/>
                <a:gdLst>
                  <a:gd name="T0" fmla="*/ 0 w 26"/>
                  <a:gd name="T1" fmla="*/ 8 h 17"/>
                  <a:gd name="T2" fmla="*/ 2 w 26"/>
                  <a:gd name="T3" fmla="*/ 17 h 17"/>
                  <a:gd name="T4" fmla="*/ 26 w 26"/>
                  <a:gd name="T5" fmla="*/ 8 h 17"/>
                  <a:gd name="T6" fmla="*/ 25 w 26"/>
                  <a:gd name="T7" fmla="*/ 0 h 17"/>
                  <a:gd name="T8" fmla="*/ 0 w 26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7">
                    <a:moveTo>
                      <a:pt x="0" y="8"/>
                    </a:moveTo>
                    <a:lnTo>
                      <a:pt x="2" y="17"/>
                    </a:lnTo>
                    <a:lnTo>
                      <a:pt x="26" y="8"/>
                    </a:lnTo>
                    <a:lnTo>
                      <a:pt x="2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1" name="Freeform 413"/>
              <p:cNvSpPr>
                <a:spLocks/>
              </p:cNvSpPr>
              <p:nvPr/>
            </p:nvSpPr>
            <p:spPr bwMode="auto">
              <a:xfrm>
                <a:off x="1531" y="2162"/>
                <a:ext cx="1" cy="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2 w 2"/>
                  <a:gd name="T5" fmla="*/ 10 h 10"/>
                  <a:gd name="T6" fmla="*/ 2 w 2"/>
                  <a:gd name="T7" fmla="*/ 10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2" name="Freeform 414"/>
              <p:cNvSpPr>
                <a:spLocks/>
              </p:cNvSpPr>
              <p:nvPr/>
            </p:nvSpPr>
            <p:spPr bwMode="auto">
              <a:xfrm>
                <a:off x="1542" y="2154"/>
                <a:ext cx="7" cy="7"/>
              </a:xfrm>
              <a:custGeom>
                <a:avLst/>
                <a:gdLst>
                  <a:gd name="T0" fmla="*/ 0 w 13"/>
                  <a:gd name="T1" fmla="*/ 6 h 14"/>
                  <a:gd name="T2" fmla="*/ 1 w 13"/>
                  <a:gd name="T3" fmla="*/ 14 h 14"/>
                  <a:gd name="T4" fmla="*/ 13 w 13"/>
                  <a:gd name="T5" fmla="*/ 9 h 14"/>
                  <a:gd name="T6" fmla="*/ 12 w 13"/>
                  <a:gd name="T7" fmla="*/ 0 h 14"/>
                  <a:gd name="T8" fmla="*/ 0 w 13"/>
                  <a:gd name="T9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4">
                    <a:moveTo>
                      <a:pt x="0" y="6"/>
                    </a:moveTo>
                    <a:lnTo>
                      <a:pt x="1" y="14"/>
                    </a:lnTo>
                    <a:lnTo>
                      <a:pt x="13" y="9"/>
                    </a:lnTo>
                    <a:lnTo>
                      <a:pt x="12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3" name="Freeform 415"/>
              <p:cNvSpPr>
                <a:spLocks/>
              </p:cNvSpPr>
              <p:nvPr/>
            </p:nvSpPr>
            <p:spPr bwMode="auto">
              <a:xfrm>
                <a:off x="1543" y="2158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4" name="Freeform 416"/>
              <p:cNvSpPr>
                <a:spLocks/>
              </p:cNvSpPr>
              <p:nvPr/>
            </p:nvSpPr>
            <p:spPr bwMode="auto">
              <a:xfrm>
                <a:off x="1565" y="2148"/>
                <a:ext cx="3" cy="5"/>
              </a:xfrm>
              <a:custGeom>
                <a:avLst/>
                <a:gdLst>
                  <a:gd name="T0" fmla="*/ 0 w 6"/>
                  <a:gd name="T1" fmla="*/ 2 h 11"/>
                  <a:gd name="T2" fmla="*/ 2 w 6"/>
                  <a:gd name="T3" fmla="*/ 11 h 11"/>
                  <a:gd name="T4" fmla="*/ 6 w 6"/>
                  <a:gd name="T5" fmla="*/ 9 h 11"/>
                  <a:gd name="T6" fmla="*/ 4 w 6"/>
                  <a:gd name="T7" fmla="*/ 0 h 11"/>
                  <a:gd name="T8" fmla="*/ 0 w 6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0" y="2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5" name="Freeform 417"/>
              <p:cNvSpPr>
                <a:spLocks/>
              </p:cNvSpPr>
              <p:nvPr/>
            </p:nvSpPr>
            <p:spPr bwMode="auto">
              <a:xfrm>
                <a:off x="1567" y="2143"/>
                <a:ext cx="15" cy="10"/>
              </a:xfrm>
              <a:custGeom>
                <a:avLst/>
                <a:gdLst>
                  <a:gd name="T0" fmla="*/ 0 w 29"/>
                  <a:gd name="T1" fmla="*/ 10 h 19"/>
                  <a:gd name="T2" fmla="*/ 2 w 29"/>
                  <a:gd name="T3" fmla="*/ 19 h 19"/>
                  <a:gd name="T4" fmla="*/ 29 w 29"/>
                  <a:gd name="T5" fmla="*/ 10 h 19"/>
                  <a:gd name="T6" fmla="*/ 27 w 29"/>
                  <a:gd name="T7" fmla="*/ 0 h 19"/>
                  <a:gd name="T8" fmla="*/ 0 w 29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9">
                    <a:moveTo>
                      <a:pt x="0" y="10"/>
                    </a:moveTo>
                    <a:lnTo>
                      <a:pt x="2" y="19"/>
                    </a:lnTo>
                    <a:lnTo>
                      <a:pt x="29" y="10"/>
                    </a:lnTo>
                    <a:lnTo>
                      <a:pt x="27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6" name="Freeform 418"/>
              <p:cNvSpPr>
                <a:spLocks/>
              </p:cNvSpPr>
              <p:nvPr/>
            </p:nvSpPr>
            <p:spPr bwMode="auto">
              <a:xfrm>
                <a:off x="1568" y="2149"/>
                <a:ext cx="1" cy="4"/>
              </a:xfrm>
              <a:custGeom>
                <a:avLst/>
                <a:gdLst>
                  <a:gd name="T0" fmla="*/ 0 w 1"/>
                  <a:gd name="T1" fmla="*/ 0 h 9"/>
                  <a:gd name="T2" fmla="*/ 0 w 1"/>
                  <a:gd name="T3" fmla="*/ 0 h 9"/>
                  <a:gd name="T4" fmla="*/ 1 w 1"/>
                  <a:gd name="T5" fmla="*/ 9 h 9"/>
                  <a:gd name="T6" fmla="*/ 1 w 1"/>
                  <a:gd name="T7" fmla="*/ 9 h 9"/>
                  <a:gd name="T8" fmla="*/ 0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0" y="0"/>
                    </a:moveTo>
                    <a:lnTo>
                      <a:pt x="0" y="0"/>
                    </a:lnTo>
                    <a:lnTo>
                      <a:pt x="1" y="9"/>
                    </a:lnTo>
                    <a:lnTo>
                      <a:pt x="1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7" name="Freeform 419"/>
              <p:cNvSpPr>
                <a:spLocks/>
              </p:cNvSpPr>
              <p:nvPr/>
            </p:nvSpPr>
            <p:spPr bwMode="auto">
              <a:xfrm>
                <a:off x="1581" y="2139"/>
                <a:ext cx="14" cy="9"/>
              </a:xfrm>
              <a:custGeom>
                <a:avLst/>
                <a:gdLst>
                  <a:gd name="T0" fmla="*/ 0 w 28"/>
                  <a:gd name="T1" fmla="*/ 9 h 19"/>
                  <a:gd name="T2" fmla="*/ 2 w 28"/>
                  <a:gd name="T3" fmla="*/ 19 h 19"/>
                  <a:gd name="T4" fmla="*/ 28 w 28"/>
                  <a:gd name="T5" fmla="*/ 9 h 19"/>
                  <a:gd name="T6" fmla="*/ 26 w 28"/>
                  <a:gd name="T7" fmla="*/ 0 h 19"/>
                  <a:gd name="T8" fmla="*/ 0 w 28"/>
                  <a:gd name="T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9">
                    <a:moveTo>
                      <a:pt x="0" y="9"/>
                    </a:moveTo>
                    <a:lnTo>
                      <a:pt x="2" y="19"/>
                    </a:lnTo>
                    <a:lnTo>
                      <a:pt x="28" y="9"/>
                    </a:lnTo>
                    <a:lnTo>
                      <a:pt x="26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8" name="Freeform 420"/>
              <p:cNvSpPr>
                <a:spLocks/>
              </p:cNvSpPr>
              <p:nvPr/>
            </p:nvSpPr>
            <p:spPr bwMode="auto">
              <a:xfrm>
                <a:off x="1582" y="2145"/>
                <a:ext cx="1" cy="4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2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2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89" name="Freeform 421"/>
              <p:cNvSpPr>
                <a:spLocks/>
              </p:cNvSpPr>
              <p:nvPr/>
            </p:nvSpPr>
            <p:spPr bwMode="auto">
              <a:xfrm>
                <a:off x="1594" y="2134"/>
                <a:ext cx="14" cy="9"/>
              </a:xfrm>
              <a:custGeom>
                <a:avLst/>
                <a:gdLst>
                  <a:gd name="T0" fmla="*/ 0 w 30"/>
                  <a:gd name="T1" fmla="*/ 8 h 17"/>
                  <a:gd name="T2" fmla="*/ 2 w 30"/>
                  <a:gd name="T3" fmla="*/ 17 h 17"/>
                  <a:gd name="T4" fmla="*/ 30 w 30"/>
                  <a:gd name="T5" fmla="*/ 8 h 17"/>
                  <a:gd name="T6" fmla="*/ 28 w 30"/>
                  <a:gd name="T7" fmla="*/ 0 h 17"/>
                  <a:gd name="T8" fmla="*/ 0 w 30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17">
                    <a:moveTo>
                      <a:pt x="0" y="8"/>
                    </a:moveTo>
                    <a:lnTo>
                      <a:pt x="2" y="17"/>
                    </a:lnTo>
                    <a:lnTo>
                      <a:pt x="30" y="8"/>
                    </a:lnTo>
                    <a:lnTo>
                      <a:pt x="2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0" name="Freeform 422"/>
              <p:cNvSpPr>
                <a:spLocks/>
              </p:cNvSpPr>
              <p:nvPr/>
            </p:nvSpPr>
            <p:spPr bwMode="auto">
              <a:xfrm>
                <a:off x="1595" y="2140"/>
                <a:ext cx="1" cy="5"/>
              </a:xfrm>
              <a:custGeom>
                <a:avLst/>
                <a:gdLst>
                  <a:gd name="T0" fmla="*/ 0 w 2"/>
                  <a:gd name="T1" fmla="*/ 0 h 10"/>
                  <a:gd name="T2" fmla="*/ 0 w 2"/>
                  <a:gd name="T3" fmla="*/ 0 h 10"/>
                  <a:gd name="T4" fmla="*/ 2 w 2"/>
                  <a:gd name="T5" fmla="*/ 10 h 10"/>
                  <a:gd name="T6" fmla="*/ 2 w 2"/>
                  <a:gd name="T7" fmla="*/ 10 h 10"/>
                  <a:gd name="T8" fmla="*/ 0 w 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0">
                    <a:moveTo>
                      <a:pt x="0" y="0"/>
                    </a:moveTo>
                    <a:lnTo>
                      <a:pt x="0" y="0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1" name="Freeform 423"/>
              <p:cNvSpPr>
                <a:spLocks/>
              </p:cNvSpPr>
              <p:nvPr/>
            </p:nvSpPr>
            <p:spPr bwMode="auto">
              <a:xfrm>
                <a:off x="1608" y="2130"/>
                <a:ext cx="15" cy="9"/>
              </a:xfrm>
              <a:custGeom>
                <a:avLst/>
                <a:gdLst>
                  <a:gd name="T0" fmla="*/ 0 w 29"/>
                  <a:gd name="T1" fmla="*/ 9 h 17"/>
                  <a:gd name="T2" fmla="*/ 0 w 29"/>
                  <a:gd name="T3" fmla="*/ 17 h 17"/>
                  <a:gd name="T4" fmla="*/ 29 w 29"/>
                  <a:gd name="T5" fmla="*/ 9 h 17"/>
                  <a:gd name="T6" fmla="*/ 29 w 29"/>
                  <a:gd name="T7" fmla="*/ 0 h 17"/>
                  <a:gd name="T8" fmla="*/ 0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0" y="9"/>
                    </a:moveTo>
                    <a:lnTo>
                      <a:pt x="0" y="17"/>
                    </a:lnTo>
                    <a:lnTo>
                      <a:pt x="29" y="9"/>
                    </a:lnTo>
                    <a:lnTo>
                      <a:pt x="29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2" name="Freeform 424"/>
              <p:cNvSpPr>
                <a:spLocks/>
              </p:cNvSpPr>
              <p:nvPr/>
            </p:nvSpPr>
            <p:spPr bwMode="auto">
              <a:xfrm>
                <a:off x="1608" y="2135"/>
                <a:ext cx="1" cy="5"/>
              </a:xfrm>
              <a:custGeom>
                <a:avLst/>
                <a:gdLst>
                  <a:gd name="T0" fmla="*/ 0 w 2"/>
                  <a:gd name="T1" fmla="*/ 0 h 9"/>
                  <a:gd name="T2" fmla="*/ 0 w 2"/>
                  <a:gd name="T3" fmla="*/ 0 h 9"/>
                  <a:gd name="T4" fmla="*/ 2 w 2"/>
                  <a:gd name="T5" fmla="*/ 9 h 9"/>
                  <a:gd name="T6" fmla="*/ 0 w 2"/>
                  <a:gd name="T7" fmla="*/ 9 h 9"/>
                  <a:gd name="T8" fmla="*/ 0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0" y="0"/>
                    </a:moveTo>
                    <a:lnTo>
                      <a:pt x="0" y="0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3" name="Freeform 425"/>
              <p:cNvSpPr>
                <a:spLocks/>
              </p:cNvSpPr>
              <p:nvPr/>
            </p:nvSpPr>
            <p:spPr bwMode="auto">
              <a:xfrm>
                <a:off x="1623" y="2127"/>
                <a:ext cx="10" cy="7"/>
              </a:xfrm>
              <a:custGeom>
                <a:avLst/>
                <a:gdLst>
                  <a:gd name="T0" fmla="*/ 0 w 21"/>
                  <a:gd name="T1" fmla="*/ 7 h 16"/>
                  <a:gd name="T2" fmla="*/ 0 w 21"/>
                  <a:gd name="T3" fmla="*/ 16 h 16"/>
                  <a:gd name="T4" fmla="*/ 21 w 21"/>
                  <a:gd name="T5" fmla="*/ 9 h 16"/>
                  <a:gd name="T6" fmla="*/ 21 w 21"/>
                  <a:gd name="T7" fmla="*/ 0 h 16"/>
                  <a:gd name="T8" fmla="*/ 0 w 21"/>
                  <a:gd name="T9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0" y="7"/>
                    </a:moveTo>
                    <a:lnTo>
                      <a:pt x="0" y="16"/>
                    </a:lnTo>
                    <a:lnTo>
                      <a:pt x="21" y="9"/>
                    </a:lnTo>
                    <a:lnTo>
                      <a:pt x="21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4" name="Rectangle 426"/>
              <p:cNvSpPr>
                <a:spLocks noChangeArrowheads="1"/>
              </p:cNvSpPr>
              <p:nvPr/>
            </p:nvSpPr>
            <p:spPr bwMode="auto">
              <a:xfrm>
                <a:off x="1623" y="2131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5" name="Freeform 427"/>
              <p:cNvSpPr>
                <a:spLocks/>
              </p:cNvSpPr>
              <p:nvPr/>
            </p:nvSpPr>
            <p:spPr bwMode="auto">
              <a:xfrm>
                <a:off x="1651" y="2121"/>
                <a:ext cx="2" cy="6"/>
              </a:xfrm>
              <a:custGeom>
                <a:avLst/>
                <a:gdLst>
                  <a:gd name="T0" fmla="*/ 0 w 3"/>
                  <a:gd name="T1" fmla="*/ 2 h 10"/>
                  <a:gd name="T2" fmla="*/ 0 w 3"/>
                  <a:gd name="T3" fmla="*/ 10 h 10"/>
                  <a:gd name="T4" fmla="*/ 3 w 3"/>
                  <a:gd name="T5" fmla="*/ 8 h 10"/>
                  <a:gd name="T6" fmla="*/ 3 w 3"/>
                  <a:gd name="T7" fmla="*/ 0 h 10"/>
                  <a:gd name="T8" fmla="*/ 0 w 3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0">
                    <a:moveTo>
                      <a:pt x="0" y="2"/>
                    </a:moveTo>
                    <a:lnTo>
                      <a:pt x="0" y="10"/>
                    </a:lnTo>
                    <a:lnTo>
                      <a:pt x="3" y="8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6" name="Freeform 428"/>
              <p:cNvSpPr>
                <a:spLocks/>
              </p:cNvSpPr>
              <p:nvPr/>
            </p:nvSpPr>
            <p:spPr bwMode="auto">
              <a:xfrm>
                <a:off x="1653" y="2116"/>
                <a:ext cx="16" cy="10"/>
              </a:xfrm>
              <a:custGeom>
                <a:avLst/>
                <a:gdLst>
                  <a:gd name="T0" fmla="*/ 0 w 33"/>
                  <a:gd name="T1" fmla="*/ 11 h 19"/>
                  <a:gd name="T2" fmla="*/ 0 w 33"/>
                  <a:gd name="T3" fmla="*/ 19 h 19"/>
                  <a:gd name="T4" fmla="*/ 33 w 33"/>
                  <a:gd name="T5" fmla="*/ 11 h 19"/>
                  <a:gd name="T6" fmla="*/ 33 w 33"/>
                  <a:gd name="T7" fmla="*/ 0 h 19"/>
                  <a:gd name="T8" fmla="*/ 0 w 33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9">
                    <a:moveTo>
                      <a:pt x="0" y="11"/>
                    </a:moveTo>
                    <a:lnTo>
                      <a:pt x="0" y="19"/>
                    </a:lnTo>
                    <a:lnTo>
                      <a:pt x="33" y="11"/>
                    </a:lnTo>
                    <a:lnTo>
                      <a:pt x="33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7" name="Rectangle 429"/>
              <p:cNvSpPr>
                <a:spLocks noChangeArrowheads="1"/>
              </p:cNvSpPr>
              <p:nvPr/>
            </p:nvSpPr>
            <p:spPr bwMode="auto">
              <a:xfrm>
                <a:off x="1653" y="2122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8" name="Freeform 430"/>
              <p:cNvSpPr>
                <a:spLocks/>
              </p:cNvSpPr>
              <p:nvPr/>
            </p:nvSpPr>
            <p:spPr bwMode="auto">
              <a:xfrm>
                <a:off x="1669" y="2112"/>
                <a:ext cx="15" cy="9"/>
              </a:xfrm>
              <a:custGeom>
                <a:avLst/>
                <a:gdLst>
                  <a:gd name="T0" fmla="*/ 0 w 31"/>
                  <a:gd name="T1" fmla="*/ 8 h 19"/>
                  <a:gd name="T2" fmla="*/ 0 w 31"/>
                  <a:gd name="T3" fmla="*/ 19 h 19"/>
                  <a:gd name="T4" fmla="*/ 31 w 31"/>
                  <a:gd name="T5" fmla="*/ 8 h 19"/>
                  <a:gd name="T6" fmla="*/ 31 w 31"/>
                  <a:gd name="T7" fmla="*/ 0 h 19"/>
                  <a:gd name="T8" fmla="*/ 0 w 31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8"/>
                    </a:moveTo>
                    <a:lnTo>
                      <a:pt x="0" y="19"/>
                    </a:lnTo>
                    <a:lnTo>
                      <a:pt x="31" y="8"/>
                    </a:lnTo>
                    <a:lnTo>
                      <a:pt x="31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199" name="Rectangle 431"/>
              <p:cNvSpPr>
                <a:spLocks noChangeArrowheads="1"/>
              </p:cNvSpPr>
              <p:nvPr/>
            </p:nvSpPr>
            <p:spPr bwMode="auto">
              <a:xfrm>
                <a:off x="1669" y="2117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0" name="Freeform 432"/>
              <p:cNvSpPr>
                <a:spLocks/>
              </p:cNvSpPr>
              <p:nvPr/>
            </p:nvSpPr>
            <p:spPr bwMode="auto">
              <a:xfrm>
                <a:off x="1684" y="2108"/>
                <a:ext cx="18" cy="8"/>
              </a:xfrm>
              <a:custGeom>
                <a:avLst/>
                <a:gdLst>
                  <a:gd name="T0" fmla="*/ 0 w 35"/>
                  <a:gd name="T1" fmla="*/ 7 h 15"/>
                  <a:gd name="T2" fmla="*/ 0 w 35"/>
                  <a:gd name="T3" fmla="*/ 15 h 15"/>
                  <a:gd name="T4" fmla="*/ 35 w 35"/>
                  <a:gd name="T5" fmla="*/ 8 h 15"/>
                  <a:gd name="T6" fmla="*/ 35 w 35"/>
                  <a:gd name="T7" fmla="*/ 0 h 15"/>
                  <a:gd name="T8" fmla="*/ 0 w 35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15">
                    <a:moveTo>
                      <a:pt x="0" y="7"/>
                    </a:moveTo>
                    <a:lnTo>
                      <a:pt x="0" y="15"/>
                    </a:lnTo>
                    <a:lnTo>
                      <a:pt x="35" y="8"/>
                    </a:lnTo>
                    <a:lnTo>
                      <a:pt x="35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1" name="Rectangle 433"/>
              <p:cNvSpPr>
                <a:spLocks noChangeArrowheads="1"/>
              </p:cNvSpPr>
              <p:nvPr/>
            </p:nvSpPr>
            <p:spPr bwMode="auto">
              <a:xfrm>
                <a:off x="1684" y="2113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2" name="Freeform 434"/>
              <p:cNvSpPr>
                <a:spLocks/>
              </p:cNvSpPr>
              <p:nvPr/>
            </p:nvSpPr>
            <p:spPr bwMode="auto">
              <a:xfrm>
                <a:off x="1702" y="2104"/>
                <a:ext cx="17" cy="9"/>
              </a:xfrm>
              <a:custGeom>
                <a:avLst/>
                <a:gdLst>
                  <a:gd name="T0" fmla="*/ 0 w 34"/>
                  <a:gd name="T1" fmla="*/ 9 h 17"/>
                  <a:gd name="T2" fmla="*/ 0 w 34"/>
                  <a:gd name="T3" fmla="*/ 17 h 17"/>
                  <a:gd name="T4" fmla="*/ 34 w 34"/>
                  <a:gd name="T5" fmla="*/ 9 h 17"/>
                  <a:gd name="T6" fmla="*/ 34 w 34"/>
                  <a:gd name="T7" fmla="*/ 0 h 17"/>
                  <a:gd name="T8" fmla="*/ 0 w 34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7">
                    <a:moveTo>
                      <a:pt x="0" y="9"/>
                    </a:moveTo>
                    <a:lnTo>
                      <a:pt x="0" y="17"/>
                    </a:lnTo>
                    <a:lnTo>
                      <a:pt x="34" y="9"/>
                    </a:lnTo>
                    <a:lnTo>
                      <a:pt x="34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3" name="Rectangle 435"/>
              <p:cNvSpPr>
                <a:spLocks noChangeArrowheads="1"/>
              </p:cNvSpPr>
              <p:nvPr/>
            </p:nvSpPr>
            <p:spPr bwMode="auto">
              <a:xfrm>
                <a:off x="1702" y="2109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4" name="Rectangle 436"/>
              <p:cNvSpPr>
                <a:spLocks noChangeArrowheads="1"/>
              </p:cNvSpPr>
              <p:nvPr/>
            </p:nvSpPr>
            <p:spPr bwMode="auto">
              <a:xfrm>
                <a:off x="1719" y="2104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5" name="Rectangle 437"/>
              <p:cNvSpPr>
                <a:spLocks noChangeArrowheads="1"/>
              </p:cNvSpPr>
              <p:nvPr/>
            </p:nvSpPr>
            <p:spPr bwMode="auto">
              <a:xfrm>
                <a:off x="1719" y="2105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6" name="Freeform 438"/>
              <p:cNvSpPr>
                <a:spLocks/>
              </p:cNvSpPr>
              <p:nvPr/>
            </p:nvSpPr>
            <p:spPr bwMode="auto">
              <a:xfrm>
                <a:off x="1737" y="2095"/>
                <a:ext cx="18" cy="9"/>
              </a:xfrm>
              <a:custGeom>
                <a:avLst/>
                <a:gdLst>
                  <a:gd name="T0" fmla="*/ 0 w 37"/>
                  <a:gd name="T1" fmla="*/ 11 h 19"/>
                  <a:gd name="T2" fmla="*/ 0 w 37"/>
                  <a:gd name="T3" fmla="*/ 19 h 19"/>
                  <a:gd name="T4" fmla="*/ 37 w 37"/>
                  <a:gd name="T5" fmla="*/ 11 h 19"/>
                  <a:gd name="T6" fmla="*/ 37 w 37"/>
                  <a:gd name="T7" fmla="*/ 0 h 19"/>
                  <a:gd name="T8" fmla="*/ 0 w 37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9">
                    <a:moveTo>
                      <a:pt x="0" y="11"/>
                    </a:moveTo>
                    <a:lnTo>
                      <a:pt x="0" y="19"/>
                    </a:lnTo>
                    <a:lnTo>
                      <a:pt x="37" y="11"/>
                    </a:lnTo>
                    <a:lnTo>
                      <a:pt x="37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7" name="Rectangle 439"/>
              <p:cNvSpPr>
                <a:spLocks noChangeArrowheads="1"/>
              </p:cNvSpPr>
              <p:nvPr/>
            </p:nvSpPr>
            <p:spPr bwMode="auto">
              <a:xfrm>
                <a:off x="1737" y="2101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8" name="Freeform 440"/>
              <p:cNvSpPr>
                <a:spLocks/>
              </p:cNvSpPr>
              <p:nvPr/>
            </p:nvSpPr>
            <p:spPr bwMode="auto">
              <a:xfrm>
                <a:off x="1755" y="2090"/>
                <a:ext cx="20" cy="10"/>
              </a:xfrm>
              <a:custGeom>
                <a:avLst/>
                <a:gdLst>
                  <a:gd name="T0" fmla="*/ 0 w 40"/>
                  <a:gd name="T1" fmla="*/ 8 h 19"/>
                  <a:gd name="T2" fmla="*/ 0 w 40"/>
                  <a:gd name="T3" fmla="*/ 19 h 19"/>
                  <a:gd name="T4" fmla="*/ 40 w 40"/>
                  <a:gd name="T5" fmla="*/ 8 h 19"/>
                  <a:gd name="T6" fmla="*/ 40 w 40"/>
                  <a:gd name="T7" fmla="*/ 0 h 19"/>
                  <a:gd name="T8" fmla="*/ 0 w 40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9">
                    <a:moveTo>
                      <a:pt x="0" y="8"/>
                    </a:moveTo>
                    <a:lnTo>
                      <a:pt x="0" y="19"/>
                    </a:lnTo>
                    <a:lnTo>
                      <a:pt x="40" y="8"/>
                    </a:lnTo>
                    <a:lnTo>
                      <a:pt x="40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09" name="Rectangle 441"/>
              <p:cNvSpPr>
                <a:spLocks noChangeArrowheads="1"/>
              </p:cNvSpPr>
              <p:nvPr/>
            </p:nvSpPr>
            <p:spPr bwMode="auto">
              <a:xfrm>
                <a:off x="1755" y="2095"/>
                <a:ext cx="1" cy="6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0" name="Freeform 442"/>
              <p:cNvSpPr>
                <a:spLocks/>
              </p:cNvSpPr>
              <p:nvPr/>
            </p:nvSpPr>
            <p:spPr bwMode="auto">
              <a:xfrm>
                <a:off x="1775" y="2086"/>
                <a:ext cx="22" cy="9"/>
              </a:xfrm>
              <a:custGeom>
                <a:avLst/>
                <a:gdLst>
                  <a:gd name="T0" fmla="*/ 0 w 43"/>
                  <a:gd name="T1" fmla="*/ 9 h 17"/>
                  <a:gd name="T2" fmla="*/ 0 w 43"/>
                  <a:gd name="T3" fmla="*/ 17 h 17"/>
                  <a:gd name="T4" fmla="*/ 43 w 43"/>
                  <a:gd name="T5" fmla="*/ 9 h 17"/>
                  <a:gd name="T6" fmla="*/ 43 w 43"/>
                  <a:gd name="T7" fmla="*/ 0 h 17"/>
                  <a:gd name="T8" fmla="*/ 0 w 43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7">
                    <a:moveTo>
                      <a:pt x="0" y="9"/>
                    </a:moveTo>
                    <a:lnTo>
                      <a:pt x="0" y="17"/>
                    </a:lnTo>
                    <a:lnTo>
                      <a:pt x="43" y="9"/>
                    </a:lnTo>
                    <a:lnTo>
                      <a:pt x="43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1" name="Rectangle 443"/>
              <p:cNvSpPr>
                <a:spLocks noChangeArrowheads="1"/>
              </p:cNvSpPr>
              <p:nvPr/>
            </p:nvSpPr>
            <p:spPr bwMode="auto">
              <a:xfrm>
                <a:off x="1775" y="2091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2" name="Freeform 444"/>
              <p:cNvSpPr>
                <a:spLocks/>
              </p:cNvSpPr>
              <p:nvPr/>
            </p:nvSpPr>
            <p:spPr bwMode="auto">
              <a:xfrm>
                <a:off x="1797" y="2084"/>
                <a:ext cx="9" cy="6"/>
              </a:xfrm>
              <a:custGeom>
                <a:avLst/>
                <a:gdLst>
                  <a:gd name="T0" fmla="*/ 0 w 19"/>
                  <a:gd name="T1" fmla="*/ 4 h 13"/>
                  <a:gd name="T2" fmla="*/ 0 w 19"/>
                  <a:gd name="T3" fmla="*/ 13 h 13"/>
                  <a:gd name="T4" fmla="*/ 19 w 19"/>
                  <a:gd name="T5" fmla="*/ 9 h 13"/>
                  <a:gd name="T6" fmla="*/ 19 w 19"/>
                  <a:gd name="T7" fmla="*/ 0 h 13"/>
                  <a:gd name="T8" fmla="*/ 0 w 1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3">
                    <a:moveTo>
                      <a:pt x="0" y="4"/>
                    </a:moveTo>
                    <a:lnTo>
                      <a:pt x="0" y="13"/>
                    </a:lnTo>
                    <a:lnTo>
                      <a:pt x="19" y="9"/>
                    </a:lnTo>
                    <a:lnTo>
                      <a:pt x="19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3" name="Rectangle 445"/>
              <p:cNvSpPr>
                <a:spLocks noChangeArrowheads="1"/>
              </p:cNvSpPr>
              <p:nvPr/>
            </p:nvSpPr>
            <p:spPr bwMode="auto">
              <a:xfrm>
                <a:off x="1797" y="2087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4" name="Freeform 446"/>
              <p:cNvSpPr>
                <a:spLocks/>
              </p:cNvSpPr>
              <p:nvPr/>
            </p:nvSpPr>
            <p:spPr bwMode="auto">
              <a:xfrm>
                <a:off x="1823" y="2077"/>
                <a:ext cx="20" cy="8"/>
              </a:xfrm>
              <a:custGeom>
                <a:avLst/>
                <a:gdLst>
                  <a:gd name="T0" fmla="*/ 0 w 39"/>
                  <a:gd name="T1" fmla="*/ 7 h 15"/>
                  <a:gd name="T2" fmla="*/ 0 w 39"/>
                  <a:gd name="T3" fmla="*/ 15 h 15"/>
                  <a:gd name="T4" fmla="*/ 39 w 39"/>
                  <a:gd name="T5" fmla="*/ 8 h 15"/>
                  <a:gd name="T6" fmla="*/ 39 w 39"/>
                  <a:gd name="T7" fmla="*/ 0 h 15"/>
                  <a:gd name="T8" fmla="*/ 0 w 39"/>
                  <a:gd name="T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0" y="7"/>
                    </a:moveTo>
                    <a:lnTo>
                      <a:pt x="0" y="15"/>
                    </a:lnTo>
                    <a:lnTo>
                      <a:pt x="39" y="8"/>
                    </a:lnTo>
                    <a:lnTo>
                      <a:pt x="39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5" name="Freeform 447"/>
              <p:cNvSpPr>
                <a:spLocks/>
              </p:cNvSpPr>
              <p:nvPr/>
            </p:nvSpPr>
            <p:spPr bwMode="auto">
              <a:xfrm>
                <a:off x="1843" y="2072"/>
                <a:ext cx="25" cy="10"/>
              </a:xfrm>
              <a:custGeom>
                <a:avLst/>
                <a:gdLst>
                  <a:gd name="T0" fmla="*/ 0 w 51"/>
                  <a:gd name="T1" fmla="*/ 11 h 19"/>
                  <a:gd name="T2" fmla="*/ 0 w 51"/>
                  <a:gd name="T3" fmla="*/ 19 h 19"/>
                  <a:gd name="T4" fmla="*/ 51 w 51"/>
                  <a:gd name="T5" fmla="*/ 11 h 19"/>
                  <a:gd name="T6" fmla="*/ 51 w 51"/>
                  <a:gd name="T7" fmla="*/ 0 h 19"/>
                  <a:gd name="T8" fmla="*/ 0 w 51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19">
                    <a:moveTo>
                      <a:pt x="0" y="11"/>
                    </a:moveTo>
                    <a:lnTo>
                      <a:pt x="0" y="19"/>
                    </a:lnTo>
                    <a:lnTo>
                      <a:pt x="51" y="11"/>
                    </a:lnTo>
                    <a:lnTo>
                      <a:pt x="5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6" name="Rectangle 448"/>
              <p:cNvSpPr>
                <a:spLocks noChangeArrowheads="1"/>
              </p:cNvSpPr>
              <p:nvPr/>
            </p:nvSpPr>
            <p:spPr bwMode="auto">
              <a:xfrm>
                <a:off x="1843" y="2078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7" name="Freeform 449"/>
              <p:cNvSpPr>
                <a:spLocks/>
              </p:cNvSpPr>
              <p:nvPr/>
            </p:nvSpPr>
            <p:spPr bwMode="auto">
              <a:xfrm>
                <a:off x="1868" y="2068"/>
                <a:ext cx="27" cy="9"/>
              </a:xfrm>
              <a:custGeom>
                <a:avLst/>
                <a:gdLst>
                  <a:gd name="T0" fmla="*/ 0 w 53"/>
                  <a:gd name="T1" fmla="*/ 8 h 19"/>
                  <a:gd name="T2" fmla="*/ 0 w 53"/>
                  <a:gd name="T3" fmla="*/ 19 h 19"/>
                  <a:gd name="T4" fmla="*/ 53 w 53"/>
                  <a:gd name="T5" fmla="*/ 8 h 19"/>
                  <a:gd name="T6" fmla="*/ 53 w 53"/>
                  <a:gd name="T7" fmla="*/ 0 h 19"/>
                  <a:gd name="T8" fmla="*/ 0 w 53"/>
                  <a:gd name="T9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0" y="19"/>
                    </a:lnTo>
                    <a:lnTo>
                      <a:pt x="53" y="8"/>
                    </a:lnTo>
                    <a:lnTo>
                      <a:pt x="53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8" name="Rectangle 450"/>
              <p:cNvSpPr>
                <a:spLocks noChangeArrowheads="1"/>
              </p:cNvSpPr>
              <p:nvPr/>
            </p:nvSpPr>
            <p:spPr bwMode="auto">
              <a:xfrm>
                <a:off x="1868" y="2073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19" name="Freeform 451"/>
              <p:cNvSpPr>
                <a:spLocks/>
              </p:cNvSpPr>
              <p:nvPr/>
            </p:nvSpPr>
            <p:spPr bwMode="auto">
              <a:xfrm>
                <a:off x="1913" y="2063"/>
                <a:ext cx="13" cy="7"/>
              </a:xfrm>
              <a:custGeom>
                <a:avLst/>
                <a:gdLst>
                  <a:gd name="T0" fmla="*/ 0 w 25"/>
                  <a:gd name="T1" fmla="*/ 3 h 12"/>
                  <a:gd name="T2" fmla="*/ 0 w 25"/>
                  <a:gd name="T3" fmla="*/ 12 h 12"/>
                  <a:gd name="T4" fmla="*/ 25 w 25"/>
                  <a:gd name="T5" fmla="*/ 9 h 12"/>
                  <a:gd name="T6" fmla="*/ 25 w 25"/>
                  <a:gd name="T7" fmla="*/ 0 h 12"/>
                  <a:gd name="T8" fmla="*/ 0 w 25"/>
                  <a:gd name="T9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12">
                    <a:moveTo>
                      <a:pt x="0" y="3"/>
                    </a:moveTo>
                    <a:lnTo>
                      <a:pt x="0" y="12"/>
                    </a:lnTo>
                    <a:lnTo>
                      <a:pt x="25" y="9"/>
                    </a:lnTo>
                    <a:lnTo>
                      <a:pt x="2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0" name="Freeform 452"/>
              <p:cNvSpPr>
                <a:spLocks/>
              </p:cNvSpPr>
              <p:nvPr/>
            </p:nvSpPr>
            <p:spPr bwMode="auto">
              <a:xfrm>
                <a:off x="1926" y="2059"/>
                <a:ext cx="33" cy="9"/>
              </a:xfrm>
              <a:custGeom>
                <a:avLst/>
                <a:gdLst>
                  <a:gd name="T0" fmla="*/ 0 w 68"/>
                  <a:gd name="T1" fmla="*/ 9 h 18"/>
                  <a:gd name="T2" fmla="*/ 0 w 68"/>
                  <a:gd name="T3" fmla="*/ 18 h 18"/>
                  <a:gd name="T4" fmla="*/ 68 w 68"/>
                  <a:gd name="T5" fmla="*/ 9 h 18"/>
                  <a:gd name="T6" fmla="*/ 68 w 68"/>
                  <a:gd name="T7" fmla="*/ 0 h 18"/>
                  <a:gd name="T8" fmla="*/ 0 w 68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18">
                    <a:moveTo>
                      <a:pt x="0" y="9"/>
                    </a:moveTo>
                    <a:lnTo>
                      <a:pt x="0" y="18"/>
                    </a:lnTo>
                    <a:lnTo>
                      <a:pt x="68" y="9"/>
                    </a:lnTo>
                    <a:lnTo>
                      <a:pt x="68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1" name="Rectangle 453"/>
              <p:cNvSpPr>
                <a:spLocks noChangeArrowheads="1"/>
              </p:cNvSpPr>
              <p:nvPr/>
            </p:nvSpPr>
            <p:spPr bwMode="auto">
              <a:xfrm>
                <a:off x="1926" y="2064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2" name="Freeform 454"/>
              <p:cNvSpPr>
                <a:spLocks/>
              </p:cNvSpPr>
              <p:nvPr/>
            </p:nvSpPr>
            <p:spPr bwMode="auto">
              <a:xfrm>
                <a:off x="1959" y="2057"/>
                <a:ext cx="26" cy="6"/>
              </a:xfrm>
              <a:custGeom>
                <a:avLst/>
                <a:gdLst>
                  <a:gd name="T0" fmla="*/ 0 w 50"/>
                  <a:gd name="T1" fmla="*/ 5 h 14"/>
                  <a:gd name="T2" fmla="*/ 0 w 50"/>
                  <a:gd name="T3" fmla="*/ 14 h 14"/>
                  <a:gd name="T4" fmla="*/ 50 w 50"/>
                  <a:gd name="T5" fmla="*/ 9 h 14"/>
                  <a:gd name="T6" fmla="*/ 50 w 50"/>
                  <a:gd name="T7" fmla="*/ 0 h 14"/>
                  <a:gd name="T8" fmla="*/ 0 w 50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14">
                    <a:moveTo>
                      <a:pt x="0" y="5"/>
                    </a:moveTo>
                    <a:lnTo>
                      <a:pt x="0" y="14"/>
                    </a:lnTo>
                    <a:lnTo>
                      <a:pt x="50" y="9"/>
                    </a:lnTo>
                    <a:lnTo>
                      <a:pt x="5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3" name="Rectangle 455"/>
              <p:cNvSpPr>
                <a:spLocks noChangeArrowheads="1"/>
              </p:cNvSpPr>
              <p:nvPr/>
            </p:nvSpPr>
            <p:spPr bwMode="auto">
              <a:xfrm>
                <a:off x="1959" y="2060"/>
                <a:ext cx="1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4" name="Freeform 456"/>
              <p:cNvSpPr>
                <a:spLocks/>
              </p:cNvSpPr>
              <p:nvPr/>
            </p:nvSpPr>
            <p:spPr bwMode="auto">
              <a:xfrm>
                <a:off x="2003" y="2050"/>
                <a:ext cx="49" cy="9"/>
              </a:xfrm>
              <a:custGeom>
                <a:avLst/>
                <a:gdLst>
                  <a:gd name="T0" fmla="*/ 0 w 99"/>
                  <a:gd name="T1" fmla="*/ 11 h 19"/>
                  <a:gd name="T2" fmla="*/ 0 w 99"/>
                  <a:gd name="T3" fmla="*/ 19 h 19"/>
                  <a:gd name="T4" fmla="*/ 99 w 99"/>
                  <a:gd name="T5" fmla="*/ 11 h 19"/>
                  <a:gd name="T6" fmla="*/ 99 w 99"/>
                  <a:gd name="T7" fmla="*/ 0 h 19"/>
                  <a:gd name="T8" fmla="*/ 0 w 99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19">
                    <a:moveTo>
                      <a:pt x="0" y="11"/>
                    </a:moveTo>
                    <a:lnTo>
                      <a:pt x="0" y="19"/>
                    </a:lnTo>
                    <a:lnTo>
                      <a:pt x="99" y="11"/>
                    </a:lnTo>
                    <a:lnTo>
                      <a:pt x="99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5" name="Freeform 457"/>
              <p:cNvSpPr>
                <a:spLocks/>
              </p:cNvSpPr>
              <p:nvPr/>
            </p:nvSpPr>
            <p:spPr bwMode="auto">
              <a:xfrm>
                <a:off x="2052" y="2049"/>
                <a:ext cx="22" cy="6"/>
              </a:xfrm>
              <a:custGeom>
                <a:avLst/>
                <a:gdLst>
                  <a:gd name="T0" fmla="*/ 0 w 45"/>
                  <a:gd name="T1" fmla="*/ 1 h 12"/>
                  <a:gd name="T2" fmla="*/ 0 w 45"/>
                  <a:gd name="T3" fmla="*/ 12 h 12"/>
                  <a:gd name="T4" fmla="*/ 45 w 45"/>
                  <a:gd name="T5" fmla="*/ 10 h 12"/>
                  <a:gd name="T6" fmla="*/ 45 w 45"/>
                  <a:gd name="T7" fmla="*/ 0 h 12"/>
                  <a:gd name="T8" fmla="*/ 0 w 45"/>
                  <a:gd name="T9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2">
                    <a:moveTo>
                      <a:pt x="0" y="1"/>
                    </a:moveTo>
                    <a:lnTo>
                      <a:pt x="0" y="12"/>
                    </a:lnTo>
                    <a:lnTo>
                      <a:pt x="45" y="10"/>
                    </a:lnTo>
                    <a:lnTo>
                      <a:pt x="45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6" name="Freeform 458"/>
              <p:cNvSpPr>
                <a:spLocks/>
              </p:cNvSpPr>
              <p:nvPr/>
            </p:nvSpPr>
            <p:spPr bwMode="auto">
              <a:xfrm>
                <a:off x="2093" y="2045"/>
                <a:ext cx="71" cy="8"/>
              </a:xfrm>
              <a:custGeom>
                <a:avLst/>
                <a:gdLst>
                  <a:gd name="T0" fmla="*/ 0 w 144"/>
                  <a:gd name="T1" fmla="*/ 5 h 15"/>
                  <a:gd name="T2" fmla="*/ 0 w 144"/>
                  <a:gd name="T3" fmla="*/ 15 h 15"/>
                  <a:gd name="T4" fmla="*/ 144 w 144"/>
                  <a:gd name="T5" fmla="*/ 8 h 15"/>
                  <a:gd name="T6" fmla="*/ 144 w 144"/>
                  <a:gd name="T7" fmla="*/ 0 h 15"/>
                  <a:gd name="T8" fmla="*/ 0 w 144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">
                    <a:moveTo>
                      <a:pt x="0" y="5"/>
                    </a:moveTo>
                    <a:lnTo>
                      <a:pt x="0" y="15"/>
                    </a:lnTo>
                    <a:lnTo>
                      <a:pt x="144" y="8"/>
                    </a:lnTo>
                    <a:lnTo>
                      <a:pt x="144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7" name="Rectangle 459"/>
              <p:cNvSpPr>
                <a:spLocks noChangeArrowheads="1"/>
              </p:cNvSpPr>
              <p:nvPr/>
            </p:nvSpPr>
            <p:spPr bwMode="auto">
              <a:xfrm>
                <a:off x="2052" y="2051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8" name="Freeform 460"/>
              <p:cNvSpPr>
                <a:spLocks/>
              </p:cNvSpPr>
              <p:nvPr/>
            </p:nvSpPr>
            <p:spPr bwMode="auto">
              <a:xfrm>
                <a:off x="2183" y="2045"/>
                <a:ext cx="71" cy="8"/>
              </a:xfrm>
              <a:custGeom>
                <a:avLst/>
                <a:gdLst>
                  <a:gd name="T0" fmla="*/ 0 w 144"/>
                  <a:gd name="T1" fmla="*/ 0 h 15"/>
                  <a:gd name="T2" fmla="*/ 0 w 144"/>
                  <a:gd name="T3" fmla="*/ 8 h 15"/>
                  <a:gd name="T4" fmla="*/ 144 w 144"/>
                  <a:gd name="T5" fmla="*/ 15 h 15"/>
                  <a:gd name="T6" fmla="*/ 144 w 144"/>
                  <a:gd name="T7" fmla="*/ 5 h 15"/>
                  <a:gd name="T8" fmla="*/ 0 w 144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">
                    <a:moveTo>
                      <a:pt x="0" y="0"/>
                    </a:moveTo>
                    <a:lnTo>
                      <a:pt x="0" y="8"/>
                    </a:lnTo>
                    <a:lnTo>
                      <a:pt x="144" y="15"/>
                    </a:lnTo>
                    <a:lnTo>
                      <a:pt x="144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29" name="Freeform 461"/>
              <p:cNvSpPr>
                <a:spLocks/>
              </p:cNvSpPr>
              <p:nvPr/>
            </p:nvSpPr>
            <p:spPr bwMode="auto">
              <a:xfrm>
                <a:off x="2272" y="2049"/>
                <a:ext cx="22" cy="6"/>
              </a:xfrm>
              <a:custGeom>
                <a:avLst/>
                <a:gdLst>
                  <a:gd name="T0" fmla="*/ 0 w 43"/>
                  <a:gd name="T1" fmla="*/ 0 h 12"/>
                  <a:gd name="T2" fmla="*/ 0 w 43"/>
                  <a:gd name="T3" fmla="*/ 10 h 12"/>
                  <a:gd name="T4" fmla="*/ 43 w 43"/>
                  <a:gd name="T5" fmla="*/ 12 h 12"/>
                  <a:gd name="T6" fmla="*/ 43 w 43"/>
                  <a:gd name="T7" fmla="*/ 1 h 12"/>
                  <a:gd name="T8" fmla="*/ 0 w 43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2">
                    <a:moveTo>
                      <a:pt x="0" y="0"/>
                    </a:moveTo>
                    <a:lnTo>
                      <a:pt x="0" y="10"/>
                    </a:lnTo>
                    <a:lnTo>
                      <a:pt x="43" y="12"/>
                    </a:lnTo>
                    <a:lnTo>
                      <a:pt x="4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0" name="Freeform 462"/>
              <p:cNvSpPr>
                <a:spLocks/>
              </p:cNvSpPr>
              <p:nvPr/>
            </p:nvSpPr>
            <p:spPr bwMode="auto">
              <a:xfrm>
                <a:off x="2294" y="2050"/>
                <a:ext cx="48" cy="9"/>
              </a:xfrm>
              <a:custGeom>
                <a:avLst/>
                <a:gdLst>
                  <a:gd name="T0" fmla="*/ 0 w 95"/>
                  <a:gd name="T1" fmla="*/ 0 h 19"/>
                  <a:gd name="T2" fmla="*/ 0 w 95"/>
                  <a:gd name="T3" fmla="*/ 11 h 19"/>
                  <a:gd name="T4" fmla="*/ 95 w 95"/>
                  <a:gd name="T5" fmla="*/ 19 h 19"/>
                  <a:gd name="T6" fmla="*/ 95 w 95"/>
                  <a:gd name="T7" fmla="*/ 11 h 19"/>
                  <a:gd name="T8" fmla="*/ 0 w 95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9">
                    <a:moveTo>
                      <a:pt x="0" y="0"/>
                    </a:moveTo>
                    <a:lnTo>
                      <a:pt x="0" y="11"/>
                    </a:lnTo>
                    <a:lnTo>
                      <a:pt x="95" y="19"/>
                    </a:lnTo>
                    <a:lnTo>
                      <a:pt x="95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1" name="Rectangle 463"/>
              <p:cNvSpPr>
                <a:spLocks noChangeArrowheads="1"/>
              </p:cNvSpPr>
              <p:nvPr/>
            </p:nvSpPr>
            <p:spPr bwMode="auto">
              <a:xfrm>
                <a:off x="2294" y="2051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2" name="Rectangle 464"/>
              <p:cNvSpPr>
                <a:spLocks noChangeArrowheads="1"/>
              </p:cNvSpPr>
              <p:nvPr/>
            </p:nvSpPr>
            <p:spPr bwMode="auto">
              <a:xfrm>
                <a:off x="2342" y="2055"/>
                <a:ext cx="2" cy="4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3" name="Freeform 465"/>
              <p:cNvSpPr>
                <a:spLocks/>
              </p:cNvSpPr>
              <p:nvPr/>
            </p:nvSpPr>
            <p:spPr bwMode="auto">
              <a:xfrm>
                <a:off x="2362" y="2057"/>
                <a:ext cx="15" cy="6"/>
              </a:xfrm>
              <a:custGeom>
                <a:avLst/>
                <a:gdLst>
                  <a:gd name="T0" fmla="*/ 1 w 29"/>
                  <a:gd name="T1" fmla="*/ 0 h 12"/>
                  <a:gd name="T2" fmla="*/ 0 w 29"/>
                  <a:gd name="T3" fmla="*/ 8 h 12"/>
                  <a:gd name="T4" fmla="*/ 27 w 29"/>
                  <a:gd name="T5" fmla="*/ 12 h 12"/>
                  <a:gd name="T6" fmla="*/ 29 w 29"/>
                  <a:gd name="T7" fmla="*/ 3 h 12"/>
                  <a:gd name="T8" fmla="*/ 1 w 2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1" y="0"/>
                    </a:moveTo>
                    <a:lnTo>
                      <a:pt x="0" y="8"/>
                    </a:lnTo>
                    <a:lnTo>
                      <a:pt x="27" y="12"/>
                    </a:lnTo>
                    <a:lnTo>
                      <a:pt x="29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4" name="Freeform 466"/>
              <p:cNvSpPr>
                <a:spLocks/>
              </p:cNvSpPr>
              <p:nvPr/>
            </p:nvSpPr>
            <p:spPr bwMode="auto">
              <a:xfrm>
                <a:off x="2341" y="2056"/>
                <a:ext cx="1" cy="4"/>
              </a:xfrm>
              <a:custGeom>
                <a:avLst/>
                <a:gdLst>
                  <a:gd name="T0" fmla="*/ 1 w 1"/>
                  <a:gd name="T1" fmla="*/ 0 h 9"/>
                  <a:gd name="T2" fmla="*/ 1 w 1"/>
                  <a:gd name="T3" fmla="*/ 0 h 9"/>
                  <a:gd name="T4" fmla="*/ 1 w 1"/>
                  <a:gd name="T5" fmla="*/ 9 h 9"/>
                  <a:gd name="T6" fmla="*/ 0 w 1"/>
                  <a:gd name="T7" fmla="*/ 9 h 9"/>
                  <a:gd name="T8" fmla="*/ 1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1" y="0"/>
                    </a:moveTo>
                    <a:lnTo>
                      <a:pt x="1" y="0"/>
                    </a:lnTo>
                    <a:lnTo>
                      <a:pt x="1" y="9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5" name="Freeform 467"/>
              <p:cNvSpPr>
                <a:spLocks/>
              </p:cNvSpPr>
              <p:nvPr/>
            </p:nvSpPr>
            <p:spPr bwMode="auto">
              <a:xfrm>
                <a:off x="2376" y="2059"/>
                <a:ext cx="30" cy="9"/>
              </a:xfrm>
              <a:custGeom>
                <a:avLst/>
                <a:gdLst>
                  <a:gd name="T0" fmla="*/ 2 w 61"/>
                  <a:gd name="T1" fmla="*/ 0 h 18"/>
                  <a:gd name="T2" fmla="*/ 0 w 61"/>
                  <a:gd name="T3" fmla="*/ 9 h 18"/>
                  <a:gd name="T4" fmla="*/ 59 w 61"/>
                  <a:gd name="T5" fmla="*/ 18 h 18"/>
                  <a:gd name="T6" fmla="*/ 61 w 61"/>
                  <a:gd name="T7" fmla="*/ 9 h 18"/>
                  <a:gd name="T8" fmla="*/ 2 w 6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8">
                    <a:moveTo>
                      <a:pt x="2" y="0"/>
                    </a:moveTo>
                    <a:lnTo>
                      <a:pt x="0" y="9"/>
                    </a:lnTo>
                    <a:lnTo>
                      <a:pt x="59" y="18"/>
                    </a:lnTo>
                    <a:lnTo>
                      <a:pt x="61" y="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6" name="Freeform 468"/>
              <p:cNvSpPr>
                <a:spLocks/>
              </p:cNvSpPr>
              <p:nvPr/>
            </p:nvSpPr>
            <p:spPr bwMode="auto">
              <a:xfrm>
                <a:off x="2375" y="2060"/>
                <a:ext cx="1" cy="4"/>
              </a:xfrm>
              <a:custGeom>
                <a:avLst/>
                <a:gdLst>
                  <a:gd name="T0" fmla="*/ 1 w 1"/>
                  <a:gd name="T1" fmla="*/ 0 h 9"/>
                  <a:gd name="T2" fmla="*/ 1 w 1"/>
                  <a:gd name="T3" fmla="*/ 0 h 9"/>
                  <a:gd name="T4" fmla="*/ 0 w 1"/>
                  <a:gd name="T5" fmla="*/ 9 h 9"/>
                  <a:gd name="T6" fmla="*/ 0 w 1"/>
                  <a:gd name="T7" fmla="*/ 9 h 9"/>
                  <a:gd name="T8" fmla="*/ 1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1" y="0"/>
                    </a:moveTo>
                    <a:lnTo>
                      <a:pt x="1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7" name="Freeform 469"/>
              <p:cNvSpPr>
                <a:spLocks/>
              </p:cNvSpPr>
              <p:nvPr/>
            </p:nvSpPr>
            <p:spPr bwMode="auto">
              <a:xfrm>
                <a:off x="2406" y="2063"/>
                <a:ext cx="26" cy="9"/>
              </a:xfrm>
              <a:custGeom>
                <a:avLst/>
                <a:gdLst>
                  <a:gd name="T0" fmla="*/ 2 w 52"/>
                  <a:gd name="T1" fmla="*/ 0 h 17"/>
                  <a:gd name="T2" fmla="*/ 0 w 52"/>
                  <a:gd name="T3" fmla="*/ 9 h 17"/>
                  <a:gd name="T4" fmla="*/ 50 w 52"/>
                  <a:gd name="T5" fmla="*/ 17 h 17"/>
                  <a:gd name="T6" fmla="*/ 52 w 52"/>
                  <a:gd name="T7" fmla="*/ 9 h 17"/>
                  <a:gd name="T8" fmla="*/ 2 w 5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17">
                    <a:moveTo>
                      <a:pt x="2" y="0"/>
                    </a:moveTo>
                    <a:lnTo>
                      <a:pt x="0" y="9"/>
                    </a:lnTo>
                    <a:lnTo>
                      <a:pt x="50" y="17"/>
                    </a:lnTo>
                    <a:lnTo>
                      <a:pt x="52" y="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8" name="Freeform 470"/>
              <p:cNvSpPr>
                <a:spLocks/>
              </p:cNvSpPr>
              <p:nvPr/>
            </p:nvSpPr>
            <p:spPr bwMode="auto">
              <a:xfrm>
                <a:off x="2404" y="2064"/>
                <a:ext cx="2" cy="5"/>
              </a:xfrm>
              <a:custGeom>
                <a:avLst/>
                <a:gdLst>
                  <a:gd name="T0" fmla="*/ 3 w 3"/>
                  <a:gd name="T1" fmla="*/ 0 h 8"/>
                  <a:gd name="T2" fmla="*/ 3 w 3"/>
                  <a:gd name="T3" fmla="*/ 0 h 8"/>
                  <a:gd name="T4" fmla="*/ 0 w 3"/>
                  <a:gd name="T5" fmla="*/ 8 h 8"/>
                  <a:gd name="T6" fmla="*/ 0 w 3"/>
                  <a:gd name="T7" fmla="*/ 8 h 8"/>
                  <a:gd name="T8" fmla="*/ 3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39" name="Freeform 471"/>
              <p:cNvSpPr>
                <a:spLocks/>
              </p:cNvSpPr>
              <p:nvPr/>
            </p:nvSpPr>
            <p:spPr bwMode="auto">
              <a:xfrm>
                <a:off x="2431" y="2068"/>
                <a:ext cx="4" cy="5"/>
              </a:xfrm>
              <a:custGeom>
                <a:avLst/>
                <a:gdLst>
                  <a:gd name="T0" fmla="*/ 2 w 9"/>
                  <a:gd name="T1" fmla="*/ 0 h 10"/>
                  <a:gd name="T2" fmla="*/ 0 w 9"/>
                  <a:gd name="T3" fmla="*/ 8 h 10"/>
                  <a:gd name="T4" fmla="*/ 7 w 9"/>
                  <a:gd name="T5" fmla="*/ 10 h 10"/>
                  <a:gd name="T6" fmla="*/ 9 w 9"/>
                  <a:gd name="T7" fmla="*/ 1 h 10"/>
                  <a:gd name="T8" fmla="*/ 2 w 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2" y="0"/>
                    </a:moveTo>
                    <a:lnTo>
                      <a:pt x="0" y="8"/>
                    </a:lnTo>
                    <a:lnTo>
                      <a:pt x="7" y="10"/>
                    </a:lnTo>
                    <a:lnTo>
                      <a:pt x="9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0" name="Rectangle 472"/>
              <p:cNvSpPr>
                <a:spLocks noChangeArrowheads="1"/>
              </p:cNvSpPr>
              <p:nvPr/>
            </p:nvSpPr>
            <p:spPr bwMode="auto">
              <a:xfrm>
                <a:off x="2452" y="2072"/>
                <a:ext cx="1" cy="5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1" name="Freeform 473"/>
              <p:cNvSpPr>
                <a:spLocks/>
              </p:cNvSpPr>
              <p:nvPr/>
            </p:nvSpPr>
            <p:spPr bwMode="auto">
              <a:xfrm>
                <a:off x="2430" y="2069"/>
                <a:ext cx="1" cy="4"/>
              </a:xfrm>
              <a:custGeom>
                <a:avLst/>
                <a:gdLst>
                  <a:gd name="T0" fmla="*/ 1 w 1"/>
                  <a:gd name="T1" fmla="*/ 0 h 9"/>
                  <a:gd name="T2" fmla="*/ 1 w 1"/>
                  <a:gd name="T3" fmla="*/ 0 h 9"/>
                  <a:gd name="T4" fmla="*/ 0 w 1"/>
                  <a:gd name="T5" fmla="*/ 9 h 9"/>
                  <a:gd name="T6" fmla="*/ 0 w 1"/>
                  <a:gd name="T7" fmla="*/ 9 h 9"/>
                  <a:gd name="T8" fmla="*/ 1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1" y="0"/>
                    </a:moveTo>
                    <a:lnTo>
                      <a:pt x="1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2" name="Freeform 474"/>
              <p:cNvSpPr>
                <a:spLocks/>
              </p:cNvSpPr>
              <p:nvPr/>
            </p:nvSpPr>
            <p:spPr bwMode="auto">
              <a:xfrm>
                <a:off x="2453" y="2072"/>
                <a:ext cx="20" cy="10"/>
              </a:xfrm>
              <a:custGeom>
                <a:avLst/>
                <a:gdLst>
                  <a:gd name="T0" fmla="*/ 2 w 40"/>
                  <a:gd name="T1" fmla="*/ 0 h 19"/>
                  <a:gd name="T2" fmla="*/ 0 w 40"/>
                  <a:gd name="T3" fmla="*/ 11 h 19"/>
                  <a:gd name="T4" fmla="*/ 38 w 40"/>
                  <a:gd name="T5" fmla="*/ 19 h 19"/>
                  <a:gd name="T6" fmla="*/ 40 w 40"/>
                  <a:gd name="T7" fmla="*/ 11 h 19"/>
                  <a:gd name="T8" fmla="*/ 2 w 4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9">
                    <a:moveTo>
                      <a:pt x="2" y="0"/>
                    </a:moveTo>
                    <a:lnTo>
                      <a:pt x="0" y="11"/>
                    </a:lnTo>
                    <a:lnTo>
                      <a:pt x="38" y="19"/>
                    </a:lnTo>
                    <a:lnTo>
                      <a:pt x="40" y="1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3" name="Freeform 475"/>
              <p:cNvSpPr>
                <a:spLocks/>
              </p:cNvSpPr>
              <p:nvPr/>
            </p:nvSpPr>
            <p:spPr bwMode="auto">
              <a:xfrm>
                <a:off x="2452" y="2073"/>
                <a:ext cx="1" cy="5"/>
              </a:xfrm>
              <a:custGeom>
                <a:avLst/>
                <a:gdLst>
                  <a:gd name="T0" fmla="*/ 1 w 1"/>
                  <a:gd name="T1" fmla="*/ 0 h 10"/>
                  <a:gd name="T2" fmla="*/ 1 w 1"/>
                  <a:gd name="T3" fmla="*/ 0 h 10"/>
                  <a:gd name="T4" fmla="*/ 0 w 1"/>
                  <a:gd name="T5" fmla="*/ 10 h 10"/>
                  <a:gd name="T6" fmla="*/ 0 w 1"/>
                  <a:gd name="T7" fmla="*/ 10 h 10"/>
                  <a:gd name="T8" fmla="*/ 1 w 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0">
                    <a:moveTo>
                      <a:pt x="1" y="0"/>
                    </a:moveTo>
                    <a:lnTo>
                      <a:pt x="1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4" name="Freeform 476"/>
              <p:cNvSpPr>
                <a:spLocks/>
              </p:cNvSpPr>
              <p:nvPr/>
            </p:nvSpPr>
            <p:spPr bwMode="auto">
              <a:xfrm>
                <a:off x="2472" y="2077"/>
                <a:ext cx="19" cy="9"/>
              </a:xfrm>
              <a:custGeom>
                <a:avLst/>
                <a:gdLst>
                  <a:gd name="T0" fmla="*/ 2 w 38"/>
                  <a:gd name="T1" fmla="*/ 0 h 17"/>
                  <a:gd name="T2" fmla="*/ 0 w 38"/>
                  <a:gd name="T3" fmla="*/ 8 h 17"/>
                  <a:gd name="T4" fmla="*/ 37 w 38"/>
                  <a:gd name="T5" fmla="*/ 17 h 17"/>
                  <a:gd name="T6" fmla="*/ 38 w 38"/>
                  <a:gd name="T7" fmla="*/ 8 h 17"/>
                  <a:gd name="T8" fmla="*/ 2 w 3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7">
                    <a:moveTo>
                      <a:pt x="2" y="0"/>
                    </a:moveTo>
                    <a:lnTo>
                      <a:pt x="0" y="8"/>
                    </a:lnTo>
                    <a:lnTo>
                      <a:pt x="37" y="17"/>
                    </a:lnTo>
                    <a:lnTo>
                      <a:pt x="38" y="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5" name="Freeform 477"/>
              <p:cNvSpPr>
                <a:spLocks/>
              </p:cNvSpPr>
              <p:nvPr/>
            </p:nvSpPr>
            <p:spPr bwMode="auto">
              <a:xfrm>
                <a:off x="2471" y="2078"/>
                <a:ext cx="1" cy="4"/>
              </a:xfrm>
              <a:custGeom>
                <a:avLst/>
                <a:gdLst>
                  <a:gd name="T0" fmla="*/ 1 w 1"/>
                  <a:gd name="T1" fmla="*/ 0 h 9"/>
                  <a:gd name="T2" fmla="*/ 1 w 1"/>
                  <a:gd name="T3" fmla="*/ 0 h 9"/>
                  <a:gd name="T4" fmla="*/ 0 w 1"/>
                  <a:gd name="T5" fmla="*/ 9 h 9"/>
                  <a:gd name="T6" fmla="*/ 0 w 1"/>
                  <a:gd name="T7" fmla="*/ 9 h 9"/>
                  <a:gd name="T8" fmla="*/ 1 w 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9">
                    <a:moveTo>
                      <a:pt x="1" y="0"/>
                    </a:moveTo>
                    <a:lnTo>
                      <a:pt x="1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6" name="Freeform 478"/>
              <p:cNvSpPr>
                <a:spLocks/>
              </p:cNvSpPr>
              <p:nvPr/>
            </p:nvSpPr>
            <p:spPr bwMode="auto">
              <a:xfrm>
                <a:off x="2490" y="2082"/>
                <a:ext cx="19" cy="8"/>
              </a:xfrm>
              <a:custGeom>
                <a:avLst/>
                <a:gdLst>
                  <a:gd name="T0" fmla="*/ 1 w 36"/>
                  <a:gd name="T1" fmla="*/ 0 h 18"/>
                  <a:gd name="T2" fmla="*/ 0 w 36"/>
                  <a:gd name="T3" fmla="*/ 9 h 18"/>
                  <a:gd name="T4" fmla="*/ 34 w 36"/>
                  <a:gd name="T5" fmla="*/ 18 h 18"/>
                  <a:gd name="T6" fmla="*/ 36 w 36"/>
                  <a:gd name="T7" fmla="*/ 9 h 18"/>
                  <a:gd name="T8" fmla="*/ 1 w 36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8">
                    <a:moveTo>
                      <a:pt x="1" y="0"/>
                    </a:moveTo>
                    <a:lnTo>
                      <a:pt x="0" y="9"/>
                    </a:lnTo>
                    <a:lnTo>
                      <a:pt x="34" y="18"/>
                    </a:lnTo>
                    <a:lnTo>
                      <a:pt x="36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7" name="Freeform 479"/>
              <p:cNvSpPr>
                <a:spLocks/>
              </p:cNvSpPr>
              <p:nvPr/>
            </p:nvSpPr>
            <p:spPr bwMode="auto">
              <a:xfrm>
                <a:off x="2489" y="2082"/>
                <a:ext cx="1" cy="5"/>
              </a:xfrm>
              <a:custGeom>
                <a:avLst/>
                <a:gdLst>
                  <a:gd name="T0" fmla="*/ 2 w 2"/>
                  <a:gd name="T1" fmla="*/ 0 h 9"/>
                  <a:gd name="T2" fmla="*/ 2 w 2"/>
                  <a:gd name="T3" fmla="*/ 0 h 9"/>
                  <a:gd name="T4" fmla="*/ 0 w 2"/>
                  <a:gd name="T5" fmla="*/ 9 h 9"/>
                  <a:gd name="T6" fmla="*/ 0 w 2"/>
                  <a:gd name="T7" fmla="*/ 9 h 9"/>
                  <a:gd name="T8" fmla="*/ 2 w 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9">
                    <a:moveTo>
                      <a:pt x="2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8" name="Freeform 480"/>
              <p:cNvSpPr>
                <a:spLocks/>
              </p:cNvSpPr>
              <p:nvPr/>
            </p:nvSpPr>
            <p:spPr bwMode="auto">
              <a:xfrm>
                <a:off x="2508" y="2086"/>
                <a:ext cx="13" cy="8"/>
              </a:xfrm>
              <a:custGeom>
                <a:avLst/>
                <a:gdLst>
                  <a:gd name="T0" fmla="*/ 2 w 28"/>
                  <a:gd name="T1" fmla="*/ 0 h 15"/>
                  <a:gd name="T2" fmla="*/ 0 w 28"/>
                  <a:gd name="T3" fmla="*/ 9 h 15"/>
                  <a:gd name="T4" fmla="*/ 26 w 28"/>
                  <a:gd name="T5" fmla="*/ 15 h 15"/>
                  <a:gd name="T6" fmla="*/ 28 w 28"/>
                  <a:gd name="T7" fmla="*/ 7 h 15"/>
                  <a:gd name="T8" fmla="*/ 2 w 2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5">
                    <a:moveTo>
                      <a:pt x="2" y="0"/>
                    </a:moveTo>
                    <a:lnTo>
                      <a:pt x="0" y="9"/>
                    </a:lnTo>
                    <a:lnTo>
                      <a:pt x="26" y="15"/>
                    </a:lnTo>
                    <a:lnTo>
                      <a:pt x="28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49" name="Freeform 481"/>
              <p:cNvSpPr>
                <a:spLocks/>
              </p:cNvSpPr>
              <p:nvPr/>
            </p:nvSpPr>
            <p:spPr bwMode="auto">
              <a:xfrm>
                <a:off x="2507" y="2087"/>
                <a:ext cx="1" cy="4"/>
              </a:xfrm>
              <a:custGeom>
                <a:avLst/>
                <a:gdLst>
                  <a:gd name="T0" fmla="*/ 1 w 1"/>
                  <a:gd name="T1" fmla="*/ 0 h 8"/>
                  <a:gd name="T2" fmla="*/ 1 w 1"/>
                  <a:gd name="T3" fmla="*/ 0 h 8"/>
                  <a:gd name="T4" fmla="*/ 0 w 1"/>
                  <a:gd name="T5" fmla="*/ 8 h 8"/>
                  <a:gd name="T6" fmla="*/ 0 w 1"/>
                  <a:gd name="T7" fmla="*/ 8 h 8"/>
                  <a:gd name="T8" fmla="*/ 1 w 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lnTo>
                      <a:pt x="1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0" name="Freeform 482"/>
              <p:cNvSpPr>
                <a:spLocks/>
              </p:cNvSpPr>
              <p:nvPr/>
            </p:nvSpPr>
            <p:spPr bwMode="auto">
              <a:xfrm>
                <a:off x="2536" y="2095"/>
                <a:ext cx="16" cy="9"/>
              </a:xfrm>
              <a:custGeom>
                <a:avLst/>
                <a:gdLst>
                  <a:gd name="T0" fmla="*/ 4 w 31"/>
                  <a:gd name="T1" fmla="*/ 0 h 19"/>
                  <a:gd name="T2" fmla="*/ 0 w 31"/>
                  <a:gd name="T3" fmla="*/ 11 h 19"/>
                  <a:gd name="T4" fmla="*/ 28 w 31"/>
                  <a:gd name="T5" fmla="*/ 19 h 19"/>
                  <a:gd name="T6" fmla="*/ 31 w 31"/>
                  <a:gd name="T7" fmla="*/ 11 h 19"/>
                  <a:gd name="T8" fmla="*/ 4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4" y="0"/>
                    </a:moveTo>
                    <a:lnTo>
                      <a:pt x="0" y="11"/>
                    </a:lnTo>
                    <a:lnTo>
                      <a:pt x="28" y="19"/>
                    </a:lnTo>
                    <a:lnTo>
                      <a:pt x="31" y="1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1" name="Freeform 483"/>
              <p:cNvSpPr>
                <a:spLocks/>
              </p:cNvSpPr>
              <p:nvPr/>
            </p:nvSpPr>
            <p:spPr bwMode="auto">
              <a:xfrm>
                <a:off x="2536" y="2095"/>
                <a:ext cx="2" cy="6"/>
              </a:xfrm>
              <a:custGeom>
                <a:avLst/>
                <a:gdLst>
                  <a:gd name="T0" fmla="*/ 2 w 4"/>
                  <a:gd name="T1" fmla="*/ 0 h 10"/>
                  <a:gd name="T2" fmla="*/ 4 w 4"/>
                  <a:gd name="T3" fmla="*/ 0 h 10"/>
                  <a:gd name="T4" fmla="*/ 0 w 4"/>
                  <a:gd name="T5" fmla="*/ 10 h 10"/>
                  <a:gd name="T6" fmla="*/ 0 w 4"/>
                  <a:gd name="T7" fmla="*/ 10 h 10"/>
                  <a:gd name="T8" fmla="*/ 2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4" y="0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2" name="Freeform 484"/>
              <p:cNvSpPr>
                <a:spLocks/>
              </p:cNvSpPr>
              <p:nvPr/>
            </p:nvSpPr>
            <p:spPr bwMode="auto">
              <a:xfrm>
                <a:off x="2550" y="2100"/>
                <a:ext cx="15" cy="8"/>
              </a:xfrm>
              <a:custGeom>
                <a:avLst/>
                <a:gdLst>
                  <a:gd name="T0" fmla="*/ 3 w 29"/>
                  <a:gd name="T1" fmla="*/ 0 h 17"/>
                  <a:gd name="T2" fmla="*/ 0 w 29"/>
                  <a:gd name="T3" fmla="*/ 8 h 17"/>
                  <a:gd name="T4" fmla="*/ 26 w 29"/>
                  <a:gd name="T5" fmla="*/ 17 h 17"/>
                  <a:gd name="T6" fmla="*/ 29 w 29"/>
                  <a:gd name="T7" fmla="*/ 8 h 17"/>
                  <a:gd name="T8" fmla="*/ 3 w 29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3" y="0"/>
                    </a:moveTo>
                    <a:lnTo>
                      <a:pt x="0" y="8"/>
                    </a:lnTo>
                    <a:lnTo>
                      <a:pt x="26" y="17"/>
                    </a:lnTo>
                    <a:lnTo>
                      <a:pt x="29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3" name="Freeform 485"/>
              <p:cNvSpPr>
                <a:spLocks/>
              </p:cNvSpPr>
              <p:nvPr/>
            </p:nvSpPr>
            <p:spPr bwMode="auto">
              <a:xfrm>
                <a:off x="2550" y="2101"/>
                <a:ext cx="2" cy="4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0 h 9"/>
                  <a:gd name="T4" fmla="*/ 0 w 3"/>
                  <a:gd name="T5" fmla="*/ 9 h 9"/>
                  <a:gd name="T6" fmla="*/ 0 w 3"/>
                  <a:gd name="T7" fmla="*/ 9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4" name="Freeform 486"/>
              <p:cNvSpPr>
                <a:spLocks/>
              </p:cNvSpPr>
              <p:nvPr/>
            </p:nvSpPr>
            <p:spPr bwMode="auto">
              <a:xfrm>
                <a:off x="2563" y="2104"/>
                <a:ext cx="14" cy="9"/>
              </a:xfrm>
              <a:custGeom>
                <a:avLst/>
                <a:gdLst>
                  <a:gd name="T0" fmla="*/ 3 w 28"/>
                  <a:gd name="T1" fmla="*/ 0 h 17"/>
                  <a:gd name="T2" fmla="*/ 0 w 28"/>
                  <a:gd name="T3" fmla="*/ 9 h 17"/>
                  <a:gd name="T4" fmla="*/ 24 w 28"/>
                  <a:gd name="T5" fmla="*/ 17 h 17"/>
                  <a:gd name="T6" fmla="*/ 28 w 28"/>
                  <a:gd name="T7" fmla="*/ 9 h 17"/>
                  <a:gd name="T8" fmla="*/ 3 w 28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3" y="0"/>
                    </a:moveTo>
                    <a:lnTo>
                      <a:pt x="0" y="9"/>
                    </a:lnTo>
                    <a:lnTo>
                      <a:pt x="24" y="17"/>
                    </a:lnTo>
                    <a:lnTo>
                      <a:pt x="28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5" name="Freeform 487"/>
              <p:cNvSpPr>
                <a:spLocks/>
              </p:cNvSpPr>
              <p:nvPr/>
            </p:nvSpPr>
            <p:spPr bwMode="auto">
              <a:xfrm>
                <a:off x="2563" y="2105"/>
                <a:ext cx="2" cy="4"/>
              </a:xfrm>
              <a:custGeom>
                <a:avLst/>
                <a:gdLst>
                  <a:gd name="T0" fmla="*/ 3 w 3"/>
                  <a:gd name="T1" fmla="*/ 0 h 9"/>
                  <a:gd name="T2" fmla="*/ 3 w 3"/>
                  <a:gd name="T3" fmla="*/ 0 h 9"/>
                  <a:gd name="T4" fmla="*/ 0 w 3"/>
                  <a:gd name="T5" fmla="*/ 9 h 9"/>
                  <a:gd name="T6" fmla="*/ 0 w 3"/>
                  <a:gd name="T7" fmla="*/ 9 h 9"/>
                  <a:gd name="T8" fmla="*/ 3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6" name="Freeform 488"/>
              <p:cNvSpPr>
                <a:spLocks/>
              </p:cNvSpPr>
              <p:nvPr/>
            </p:nvSpPr>
            <p:spPr bwMode="auto">
              <a:xfrm>
                <a:off x="2576" y="2108"/>
                <a:ext cx="12" cy="8"/>
              </a:xfrm>
              <a:custGeom>
                <a:avLst/>
                <a:gdLst>
                  <a:gd name="T0" fmla="*/ 2 w 24"/>
                  <a:gd name="T1" fmla="*/ 0 h 15"/>
                  <a:gd name="T2" fmla="*/ 0 w 24"/>
                  <a:gd name="T3" fmla="*/ 8 h 15"/>
                  <a:gd name="T4" fmla="*/ 22 w 24"/>
                  <a:gd name="T5" fmla="*/ 15 h 15"/>
                  <a:gd name="T6" fmla="*/ 24 w 24"/>
                  <a:gd name="T7" fmla="*/ 7 h 15"/>
                  <a:gd name="T8" fmla="*/ 2 w 24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15">
                    <a:moveTo>
                      <a:pt x="2" y="0"/>
                    </a:moveTo>
                    <a:lnTo>
                      <a:pt x="0" y="8"/>
                    </a:lnTo>
                    <a:lnTo>
                      <a:pt x="22" y="15"/>
                    </a:lnTo>
                    <a:lnTo>
                      <a:pt x="24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7" name="Freeform 489"/>
              <p:cNvSpPr>
                <a:spLocks/>
              </p:cNvSpPr>
              <p:nvPr/>
            </p:nvSpPr>
            <p:spPr bwMode="auto">
              <a:xfrm>
                <a:off x="2575" y="2109"/>
                <a:ext cx="2" cy="5"/>
              </a:xfrm>
              <a:custGeom>
                <a:avLst/>
                <a:gdLst>
                  <a:gd name="T0" fmla="*/ 4 w 4"/>
                  <a:gd name="T1" fmla="*/ 0 h 8"/>
                  <a:gd name="T2" fmla="*/ 2 w 4"/>
                  <a:gd name="T3" fmla="*/ 0 h 8"/>
                  <a:gd name="T4" fmla="*/ 0 w 4"/>
                  <a:gd name="T5" fmla="*/ 8 h 8"/>
                  <a:gd name="T6" fmla="*/ 0 w 4"/>
                  <a:gd name="T7" fmla="*/ 8 h 8"/>
                  <a:gd name="T8" fmla="*/ 4 w 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8" name="Freeform 490"/>
              <p:cNvSpPr>
                <a:spLocks/>
              </p:cNvSpPr>
              <p:nvPr/>
            </p:nvSpPr>
            <p:spPr bwMode="auto">
              <a:xfrm>
                <a:off x="2586" y="2112"/>
                <a:ext cx="13" cy="9"/>
              </a:xfrm>
              <a:custGeom>
                <a:avLst/>
                <a:gdLst>
                  <a:gd name="T0" fmla="*/ 3 w 26"/>
                  <a:gd name="T1" fmla="*/ 0 h 19"/>
                  <a:gd name="T2" fmla="*/ 0 w 26"/>
                  <a:gd name="T3" fmla="*/ 8 h 19"/>
                  <a:gd name="T4" fmla="*/ 22 w 26"/>
                  <a:gd name="T5" fmla="*/ 19 h 19"/>
                  <a:gd name="T6" fmla="*/ 26 w 26"/>
                  <a:gd name="T7" fmla="*/ 8 h 19"/>
                  <a:gd name="T8" fmla="*/ 3 w 26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9">
                    <a:moveTo>
                      <a:pt x="3" y="0"/>
                    </a:moveTo>
                    <a:lnTo>
                      <a:pt x="0" y="8"/>
                    </a:lnTo>
                    <a:lnTo>
                      <a:pt x="22" y="19"/>
                    </a:lnTo>
                    <a:lnTo>
                      <a:pt x="26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59" name="Freeform 491"/>
              <p:cNvSpPr>
                <a:spLocks/>
              </p:cNvSpPr>
              <p:nvPr/>
            </p:nvSpPr>
            <p:spPr bwMode="auto">
              <a:xfrm>
                <a:off x="2586" y="2113"/>
                <a:ext cx="2" cy="4"/>
              </a:xfrm>
              <a:custGeom>
                <a:avLst/>
                <a:gdLst>
                  <a:gd name="T0" fmla="*/ 1 w 3"/>
                  <a:gd name="T1" fmla="*/ 0 h 9"/>
                  <a:gd name="T2" fmla="*/ 3 w 3"/>
                  <a:gd name="T3" fmla="*/ 0 h 9"/>
                  <a:gd name="T4" fmla="*/ 0 w 3"/>
                  <a:gd name="T5" fmla="*/ 9 h 9"/>
                  <a:gd name="T6" fmla="*/ 0 w 3"/>
                  <a:gd name="T7" fmla="*/ 9 h 9"/>
                  <a:gd name="T8" fmla="*/ 1 w 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9">
                    <a:moveTo>
                      <a:pt x="1" y="0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0" name="Freeform 492"/>
              <p:cNvSpPr>
                <a:spLocks/>
              </p:cNvSpPr>
              <p:nvPr/>
            </p:nvSpPr>
            <p:spPr bwMode="auto">
              <a:xfrm>
                <a:off x="2598" y="2116"/>
                <a:ext cx="6" cy="8"/>
              </a:xfrm>
              <a:custGeom>
                <a:avLst/>
                <a:gdLst>
                  <a:gd name="T0" fmla="*/ 4 w 14"/>
                  <a:gd name="T1" fmla="*/ 0 h 16"/>
                  <a:gd name="T2" fmla="*/ 0 w 14"/>
                  <a:gd name="T3" fmla="*/ 11 h 16"/>
                  <a:gd name="T4" fmla="*/ 10 w 14"/>
                  <a:gd name="T5" fmla="*/ 16 h 16"/>
                  <a:gd name="T6" fmla="*/ 14 w 14"/>
                  <a:gd name="T7" fmla="*/ 6 h 16"/>
                  <a:gd name="T8" fmla="*/ 4 w 14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4" y="0"/>
                    </a:moveTo>
                    <a:lnTo>
                      <a:pt x="0" y="11"/>
                    </a:lnTo>
                    <a:lnTo>
                      <a:pt x="10" y="16"/>
                    </a:lnTo>
                    <a:lnTo>
                      <a:pt x="14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1" name="Freeform 493"/>
              <p:cNvSpPr>
                <a:spLocks/>
              </p:cNvSpPr>
              <p:nvPr/>
            </p:nvSpPr>
            <p:spPr bwMode="auto">
              <a:xfrm>
                <a:off x="2598" y="2117"/>
                <a:ext cx="1" cy="5"/>
              </a:xfrm>
              <a:custGeom>
                <a:avLst/>
                <a:gdLst>
                  <a:gd name="T0" fmla="*/ 4 w 4"/>
                  <a:gd name="T1" fmla="*/ 0 h 11"/>
                  <a:gd name="T2" fmla="*/ 4 w 4"/>
                  <a:gd name="T3" fmla="*/ 0 h 11"/>
                  <a:gd name="T4" fmla="*/ 0 w 4"/>
                  <a:gd name="T5" fmla="*/ 11 h 11"/>
                  <a:gd name="T6" fmla="*/ 0 w 4"/>
                  <a:gd name="T7" fmla="*/ 11 h 11"/>
                  <a:gd name="T8" fmla="*/ 4 w 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1">
                    <a:moveTo>
                      <a:pt x="4" y="0"/>
                    </a:moveTo>
                    <a:lnTo>
                      <a:pt x="4" y="0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2" name="Freeform 494"/>
              <p:cNvSpPr>
                <a:spLocks/>
              </p:cNvSpPr>
              <p:nvPr/>
            </p:nvSpPr>
            <p:spPr bwMode="auto">
              <a:xfrm>
                <a:off x="2620" y="2127"/>
                <a:ext cx="9" cy="7"/>
              </a:xfrm>
              <a:custGeom>
                <a:avLst/>
                <a:gdLst>
                  <a:gd name="T0" fmla="*/ 4 w 17"/>
                  <a:gd name="T1" fmla="*/ 0 h 16"/>
                  <a:gd name="T2" fmla="*/ 0 w 17"/>
                  <a:gd name="T3" fmla="*/ 9 h 16"/>
                  <a:gd name="T4" fmla="*/ 14 w 17"/>
                  <a:gd name="T5" fmla="*/ 16 h 16"/>
                  <a:gd name="T6" fmla="*/ 17 w 17"/>
                  <a:gd name="T7" fmla="*/ 7 h 16"/>
                  <a:gd name="T8" fmla="*/ 4 w 1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4" y="0"/>
                    </a:moveTo>
                    <a:lnTo>
                      <a:pt x="0" y="9"/>
                    </a:lnTo>
                    <a:lnTo>
                      <a:pt x="14" y="16"/>
                    </a:lnTo>
                    <a:lnTo>
                      <a:pt x="17" y="7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3" name="Freeform 495"/>
              <p:cNvSpPr>
                <a:spLocks/>
              </p:cNvSpPr>
              <p:nvPr/>
            </p:nvSpPr>
            <p:spPr bwMode="auto">
              <a:xfrm>
                <a:off x="2627" y="2130"/>
                <a:ext cx="11" cy="9"/>
              </a:xfrm>
              <a:custGeom>
                <a:avLst/>
                <a:gdLst>
                  <a:gd name="T0" fmla="*/ 3 w 22"/>
                  <a:gd name="T1" fmla="*/ 0 h 17"/>
                  <a:gd name="T2" fmla="*/ 0 w 22"/>
                  <a:gd name="T3" fmla="*/ 9 h 17"/>
                  <a:gd name="T4" fmla="*/ 19 w 22"/>
                  <a:gd name="T5" fmla="*/ 17 h 17"/>
                  <a:gd name="T6" fmla="*/ 22 w 22"/>
                  <a:gd name="T7" fmla="*/ 9 h 17"/>
                  <a:gd name="T8" fmla="*/ 3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3" y="0"/>
                    </a:moveTo>
                    <a:lnTo>
                      <a:pt x="0" y="9"/>
                    </a:lnTo>
                    <a:lnTo>
                      <a:pt x="19" y="17"/>
                    </a:lnTo>
                    <a:lnTo>
                      <a:pt x="22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4" name="Freeform 496"/>
              <p:cNvSpPr>
                <a:spLocks/>
              </p:cNvSpPr>
              <p:nvPr/>
            </p:nvSpPr>
            <p:spPr bwMode="auto">
              <a:xfrm>
                <a:off x="2627" y="2131"/>
                <a:ext cx="2" cy="4"/>
              </a:xfrm>
              <a:custGeom>
                <a:avLst/>
                <a:gdLst>
                  <a:gd name="T0" fmla="*/ 3 w 3"/>
                  <a:gd name="T1" fmla="*/ 0 h 8"/>
                  <a:gd name="T2" fmla="*/ 3 w 3"/>
                  <a:gd name="T3" fmla="*/ 0 h 8"/>
                  <a:gd name="T4" fmla="*/ 0 w 3"/>
                  <a:gd name="T5" fmla="*/ 8 h 8"/>
                  <a:gd name="T6" fmla="*/ 0 w 3"/>
                  <a:gd name="T7" fmla="*/ 8 h 8"/>
                  <a:gd name="T8" fmla="*/ 3 w 3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8">
                    <a:moveTo>
                      <a:pt x="3" y="0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5" name="Freeform 497"/>
              <p:cNvSpPr>
                <a:spLocks/>
              </p:cNvSpPr>
              <p:nvPr/>
            </p:nvSpPr>
            <p:spPr bwMode="auto">
              <a:xfrm>
                <a:off x="2636" y="2134"/>
                <a:ext cx="11" cy="9"/>
              </a:xfrm>
              <a:custGeom>
                <a:avLst/>
                <a:gdLst>
                  <a:gd name="T0" fmla="*/ 5 w 21"/>
                  <a:gd name="T1" fmla="*/ 0 h 17"/>
                  <a:gd name="T2" fmla="*/ 0 w 21"/>
                  <a:gd name="T3" fmla="*/ 8 h 17"/>
                  <a:gd name="T4" fmla="*/ 16 w 21"/>
                  <a:gd name="T5" fmla="*/ 17 h 17"/>
                  <a:gd name="T6" fmla="*/ 21 w 21"/>
                  <a:gd name="T7" fmla="*/ 8 h 17"/>
                  <a:gd name="T8" fmla="*/ 5 w 21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5" y="0"/>
                    </a:moveTo>
                    <a:lnTo>
                      <a:pt x="0" y="8"/>
                    </a:lnTo>
                    <a:lnTo>
                      <a:pt x="16" y="17"/>
                    </a:lnTo>
                    <a:lnTo>
                      <a:pt x="21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6" name="Freeform 498"/>
              <p:cNvSpPr>
                <a:spLocks/>
              </p:cNvSpPr>
              <p:nvPr/>
            </p:nvSpPr>
            <p:spPr bwMode="auto">
              <a:xfrm>
                <a:off x="2635" y="2135"/>
                <a:ext cx="3" cy="5"/>
              </a:xfrm>
              <a:custGeom>
                <a:avLst/>
                <a:gdLst>
                  <a:gd name="T0" fmla="*/ 7 w 7"/>
                  <a:gd name="T1" fmla="*/ 0 h 9"/>
                  <a:gd name="T2" fmla="*/ 7 w 7"/>
                  <a:gd name="T3" fmla="*/ 0 h 9"/>
                  <a:gd name="T4" fmla="*/ 4 w 7"/>
                  <a:gd name="T5" fmla="*/ 9 h 9"/>
                  <a:gd name="T6" fmla="*/ 0 w 7"/>
                  <a:gd name="T7" fmla="*/ 9 h 9"/>
                  <a:gd name="T8" fmla="*/ 7 w 7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7" y="0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7" name="Freeform 499"/>
              <p:cNvSpPr>
                <a:spLocks/>
              </p:cNvSpPr>
              <p:nvPr/>
            </p:nvSpPr>
            <p:spPr bwMode="auto">
              <a:xfrm>
                <a:off x="2644" y="2139"/>
                <a:ext cx="11" cy="9"/>
              </a:xfrm>
              <a:custGeom>
                <a:avLst/>
                <a:gdLst>
                  <a:gd name="T0" fmla="*/ 3 w 20"/>
                  <a:gd name="T1" fmla="*/ 0 h 19"/>
                  <a:gd name="T2" fmla="*/ 0 w 20"/>
                  <a:gd name="T3" fmla="*/ 9 h 19"/>
                  <a:gd name="T4" fmla="*/ 17 w 20"/>
                  <a:gd name="T5" fmla="*/ 19 h 19"/>
                  <a:gd name="T6" fmla="*/ 20 w 20"/>
                  <a:gd name="T7" fmla="*/ 9 h 19"/>
                  <a:gd name="T8" fmla="*/ 3 w 20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0"/>
                    </a:moveTo>
                    <a:lnTo>
                      <a:pt x="0" y="9"/>
                    </a:lnTo>
                    <a:lnTo>
                      <a:pt x="17" y="19"/>
                    </a:lnTo>
                    <a:lnTo>
                      <a:pt x="20" y="9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8" name="Freeform 500"/>
              <p:cNvSpPr>
                <a:spLocks/>
              </p:cNvSpPr>
              <p:nvPr/>
            </p:nvSpPr>
            <p:spPr bwMode="auto">
              <a:xfrm>
                <a:off x="2643" y="2140"/>
                <a:ext cx="3" cy="5"/>
              </a:xfrm>
              <a:custGeom>
                <a:avLst/>
                <a:gdLst>
                  <a:gd name="T0" fmla="*/ 5 w 5"/>
                  <a:gd name="T1" fmla="*/ 0 h 10"/>
                  <a:gd name="T2" fmla="*/ 5 w 5"/>
                  <a:gd name="T3" fmla="*/ 0 h 10"/>
                  <a:gd name="T4" fmla="*/ 0 w 5"/>
                  <a:gd name="T5" fmla="*/ 10 h 10"/>
                  <a:gd name="T6" fmla="*/ 2 w 5"/>
                  <a:gd name="T7" fmla="*/ 10 h 10"/>
                  <a:gd name="T8" fmla="*/ 5 w 5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0">
                    <a:moveTo>
                      <a:pt x="5" y="0"/>
                    </a:moveTo>
                    <a:lnTo>
                      <a:pt x="5" y="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69" name="Freeform 501"/>
              <p:cNvSpPr>
                <a:spLocks/>
              </p:cNvSpPr>
              <p:nvPr/>
            </p:nvSpPr>
            <p:spPr bwMode="auto">
              <a:xfrm>
                <a:off x="2653" y="2145"/>
                <a:ext cx="10" cy="8"/>
              </a:xfrm>
              <a:custGeom>
                <a:avLst/>
                <a:gdLst>
                  <a:gd name="T0" fmla="*/ 5 w 21"/>
                  <a:gd name="T1" fmla="*/ 0 h 16"/>
                  <a:gd name="T2" fmla="*/ 0 w 21"/>
                  <a:gd name="T3" fmla="*/ 7 h 16"/>
                  <a:gd name="T4" fmla="*/ 15 w 21"/>
                  <a:gd name="T5" fmla="*/ 16 h 16"/>
                  <a:gd name="T6" fmla="*/ 21 w 21"/>
                  <a:gd name="T7" fmla="*/ 9 h 16"/>
                  <a:gd name="T8" fmla="*/ 5 w 2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6">
                    <a:moveTo>
                      <a:pt x="5" y="0"/>
                    </a:moveTo>
                    <a:lnTo>
                      <a:pt x="0" y="7"/>
                    </a:lnTo>
                    <a:lnTo>
                      <a:pt x="15" y="16"/>
                    </a:lnTo>
                    <a:lnTo>
                      <a:pt x="21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0" name="Freeform 502"/>
              <p:cNvSpPr>
                <a:spLocks/>
              </p:cNvSpPr>
              <p:nvPr/>
            </p:nvSpPr>
            <p:spPr bwMode="auto">
              <a:xfrm>
                <a:off x="2652" y="2145"/>
                <a:ext cx="3" cy="4"/>
              </a:xfrm>
              <a:custGeom>
                <a:avLst/>
                <a:gdLst>
                  <a:gd name="T0" fmla="*/ 5 w 5"/>
                  <a:gd name="T1" fmla="*/ 0 h 9"/>
                  <a:gd name="T2" fmla="*/ 5 w 5"/>
                  <a:gd name="T3" fmla="*/ 0 h 9"/>
                  <a:gd name="T4" fmla="*/ 2 w 5"/>
                  <a:gd name="T5" fmla="*/ 9 h 9"/>
                  <a:gd name="T6" fmla="*/ 0 w 5"/>
                  <a:gd name="T7" fmla="*/ 7 h 9"/>
                  <a:gd name="T8" fmla="*/ 5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5" y="0"/>
                    </a:moveTo>
                    <a:lnTo>
                      <a:pt x="5" y="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1" name="Freeform 503"/>
              <p:cNvSpPr>
                <a:spLocks/>
              </p:cNvSpPr>
              <p:nvPr/>
            </p:nvSpPr>
            <p:spPr bwMode="auto">
              <a:xfrm>
                <a:off x="2661" y="2148"/>
                <a:ext cx="10" cy="9"/>
              </a:xfrm>
              <a:custGeom>
                <a:avLst/>
                <a:gdLst>
                  <a:gd name="T0" fmla="*/ 6 w 21"/>
                  <a:gd name="T1" fmla="*/ 0 h 18"/>
                  <a:gd name="T2" fmla="*/ 0 w 21"/>
                  <a:gd name="T3" fmla="*/ 9 h 18"/>
                  <a:gd name="T4" fmla="*/ 16 w 21"/>
                  <a:gd name="T5" fmla="*/ 18 h 18"/>
                  <a:gd name="T6" fmla="*/ 21 w 21"/>
                  <a:gd name="T7" fmla="*/ 9 h 18"/>
                  <a:gd name="T8" fmla="*/ 6 w 2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8">
                    <a:moveTo>
                      <a:pt x="6" y="0"/>
                    </a:moveTo>
                    <a:lnTo>
                      <a:pt x="0" y="9"/>
                    </a:lnTo>
                    <a:lnTo>
                      <a:pt x="16" y="18"/>
                    </a:lnTo>
                    <a:lnTo>
                      <a:pt x="21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2" name="Freeform 504"/>
              <p:cNvSpPr>
                <a:spLocks/>
              </p:cNvSpPr>
              <p:nvPr/>
            </p:nvSpPr>
            <p:spPr bwMode="auto">
              <a:xfrm>
                <a:off x="2660" y="2149"/>
                <a:ext cx="2" cy="4"/>
              </a:xfrm>
              <a:custGeom>
                <a:avLst/>
                <a:gdLst>
                  <a:gd name="T0" fmla="*/ 5 w 5"/>
                  <a:gd name="T1" fmla="*/ 0 h 9"/>
                  <a:gd name="T2" fmla="*/ 5 w 5"/>
                  <a:gd name="T3" fmla="*/ 0 h 9"/>
                  <a:gd name="T4" fmla="*/ 0 w 5"/>
                  <a:gd name="T5" fmla="*/ 7 h 9"/>
                  <a:gd name="T6" fmla="*/ 0 w 5"/>
                  <a:gd name="T7" fmla="*/ 9 h 9"/>
                  <a:gd name="T8" fmla="*/ 5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5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3" name="Freeform 505"/>
              <p:cNvSpPr>
                <a:spLocks/>
              </p:cNvSpPr>
              <p:nvPr/>
            </p:nvSpPr>
            <p:spPr bwMode="auto">
              <a:xfrm>
                <a:off x="2668" y="2153"/>
                <a:ext cx="10" cy="8"/>
              </a:xfrm>
              <a:custGeom>
                <a:avLst/>
                <a:gdLst>
                  <a:gd name="T0" fmla="*/ 5 w 19"/>
                  <a:gd name="T1" fmla="*/ 0 h 15"/>
                  <a:gd name="T2" fmla="*/ 0 w 19"/>
                  <a:gd name="T3" fmla="*/ 7 h 15"/>
                  <a:gd name="T4" fmla="*/ 14 w 19"/>
                  <a:gd name="T5" fmla="*/ 15 h 15"/>
                  <a:gd name="T6" fmla="*/ 19 w 19"/>
                  <a:gd name="T7" fmla="*/ 8 h 15"/>
                  <a:gd name="T8" fmla="*/ 5 w 1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">
                    <a:moveTo>
                      <a:pt x="5" y="0"/>
                    </a:moveTo>
                    <a:lnTo>
                      <a:pt x="0" y="7"/>
                    </a:lnTo>
                    <a:lnTo>
                      <a:pt x="14" y="15"/>
                    </a:lnTo>
                    <a:lnTo>
                      <a:pt x="19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4" name="Freeform 506"/>
              <p:cNvSpPr>
                <a:spLocks/>
              </p:cNvSpPr>
              <p:nvPr/>
            </p:nvSpPr>
            <p:spPr bwMode="auto">
              <a:xfrm>
                <a:off x="2668" y="2153"/>
                <a:ext cx="2" cy="5"/>
              </a:xfrm>
              <a:custGeom>
                <a:avLst/>
                <a:gdLst>
                  <a:gd name="T0" fmla="*/ 5 w 5"/>
                  <a:gd name="T1" fmla="*/ 0 h 8"/>
                  <a:gd name="T2" fmla="*/ 5 w 5"/>
                  <a:gd name="T3" fmla="*/ 0 h 8"/>
                  <a:gd name="T4" fmla="*/ 0 w 5"/>
                  <a:gd name="T5" fmla="*/ 8 h 8"/>
                  <a:gd name="T6" fmla="*/ 0 w 5"/>
                  <a:gd name="T7" fmla="*/ 7 h 8"/>
                  <a:gd name="T8" fmla="*/ 5 w 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0"/>
                    </a:moveTo>
                    <a:lnTo>
                      <a:pt x="5" y="0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5" name="Freeform 507"/>
              <p:cNvSpPr>
                <a:spLocks/>
              </p:cNvSpPr>
              <p:nvPr/>
            </p:nvSpPr>
            <p:spPr bwMode="auto">
              <a:xfrm>
                <a:off x="2675" y="2158"/>
                <a:ext cx="10" cy="7"/>
              </a:xfrm>
              <a:custGeom>
                <a:avLst/>
                <a:gdLst>
                  <a:gd name="T0" fmla="*/ 5 w 19"/>
                  <a:gd name="T1" fmla="*/ 0 h 16"/>
                  <a:gd name="T2" fmla="*/ 0 w 19"/>
                  <a:gd name="T3" fmla="*/ 7 h 16"/>
                  <a:gd name="T4" fmla="*/ 14 w 19"/>
                  <a:gd name="T5" fmla="*/ 16 h 16"/>
                  <a:gd name="T6" fmla="*/ 19 w 19"/>
                  <a:gd name="T7" fmla="*/ 9 h 16"/>
                  <a:gd name="T8" fmla="*/ 5 w 19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6">
                    <a:moveTo>
                      <a:pt x="5" y="0"/>
                    </a:moveTo>
                    <a:lnTo>
                      <a:pt x="0" y="7"/>
                    </a:lnTo>
                    <a:lnTo>
                      <a:pt x="14" y="16"/>
                    </a:lnTo>
                    <a:lnTo>
                      <a:pt x="19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6" name="Freeform 508"/>
              <p:cNvSpPr>
                <a:spLocks/>
              </p:cNvSpPr>
              <p:nvPr/>
            </p:nvSpPr>
            <p:spPr bwMode="auto">
              <a:xfrm>
                <a:off x="2675" y="2158"/>
                <a:ext cx="2" cy="3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0 h 7"/>
                  <a:gd name="T4" fmla="*/ 0 w 5"/>
                  <a:gd name="T5" fmla="*/ 7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7" name="Freeform 509"/>
              <p:cNvSpPr>
                <a:spLocks/>
              </p:cNvSpPr>
              <p:nvPr/>
            </p:nvSpPr>
            <p:spPr bwMode="auto">
              <a:xfrm>
                <a:off x="2682" y="2162"/>
                <a:ext cx="5" cy="5"/>
              </a:xfrm>
              <a:custGeom>
                <a:avLst/>
                <a:gdLst>
                  <a:gd name="T0" fmla="*/ 5 w 8"/>
                  <a:gd name="T1" fmla="*/ 0 h 10"/>
                  <a:gd name="T2" fmla="*/ 0 w 8"/>
                  <a:gd name="T3" fmla="*/ 7 h 10"/>
                  <a:gd name="T4" fmla="*/ 3 w 8"/>
                  <a:gd name="T5" fmla="*/ 10 h 10"/>
                  <a:gd name="T6" fmla="*/ 8 w 8"/>
                  <a:gd name="T7" fmla="*/ 2 h 10"/>
                  <a:gd name="T8" fmla="*/ 5 w 8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0">
                    <a:moveTo>
                      <a:pt x="5" y="0"/>
                    </a:moveTo>
                    <a:lnTo>
                      <a:pt x="0" y="7"/>
                    </a:lnTo>
                    <a:lnTo>
                      <a:pt x="3" y="10"/>
                    </a:lnTo>
                    <a:lnTo>
                      <a:pt x="8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8" name="Freeform 510"/>
              <p:cNvSpPr>
                <a:spLocks/>
              </p:cNvSpPr>
              <p:nvPr/>
            </p:nvSpPr>
            <p:spPr bwMode="auto">
              <a:xfrm>
                <a:off x="2681" y="2162"/>
                <a:ext cx="3" cy="3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79" name="Freeform 511"/>
              <p:cNvSpPr>
                <a:spLocks/>
              </p:cNvSpPr>
              <p:nvPr/>
            </p:nvSpPr>
            <p:spPr bwMode="auto">
              <a:xfrm>
                <a:off x="2698" y="2173"/>
                <a:ext cx="6" cy="6"/>
              </a:xfrm>
              <a:custGeom>
                <a:avLst/>
                <a:gdLst>
                  <a:gd name="T0" fmla="*/ 5 w 12"/>
                  <a:gd name="T1" fmla="*/ 0 h 12"/>
                  <a:gd name="T2" fmla="*/ 0 w 12"/>
                  <a:gd name="T3" fmla="*/ 6 h 12"/>
                  <a:gd name="T4" fmla="*/ 7 w 12"/>
                  <a:gd name="T5" fmla="*/ 12 h 12"/>
                  <a:gd name="T6" fmla="*/ 12 w 12"/>
                  <a:gd name="T7" fmla="*/ 5 h 12"/>
                  <a:gd name="T8" fmla="*/ 5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5" y="0"/>
                    </a:moveTo>
                    <a:lnTo>
                      <a:pt x="0" y="6"/>
                    </a:lnTo>
                    <a:lnTo>
                      <a:pt x="7" y="12"/>
                    </a:lnTo>
                    <a:lnTo>
                      <a:pt x="12" y="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0" name="Freeform 512"/>
              <p:cNvSpPr>
                <a:spLocks/>
              </p:cNvSpPr>
              <p:nvPr/>
            </p:nvSpPr>
            <p:spPr bwMode="auto">
              <a:xfrm>
                <a:off x="2701" y="2176"/>
                <a:ext cx="9" cy="8"/>
              </a:xfrm>
              <a:custGeom>
                <a:avLst/>
                <a:gdLst>
                  <a:gd name="T0" fmla="*/ 5 w 17"/>
                  <a:gd name="T1" fmla="*/ 0 h 15"/>
                  <a:gd name="T2" fmla="*/ 0 w 17"/>
                  <a:gd name="T3" fmla="*/ 7 h 15"/>
                  <a:gd name="T4" fmla="*/ 12 w 17"/>
                  <a:gd name="T5" fmla="*/ 15 h 15"/>
                  <a:gd name="T6" fmla="*/ 17 w 17"/>
                  <a:gd name="T7" fmla="*/ 8 h 15"/>
                  <a:gd name="T8" fmla="*/ 5 w 17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5">
                    <a:moveTo>
                      <a:pt x="5" y="0"/>
                    </a:moveTo>
                    <a:lnTo>
                      <a:pt x="0" y="7"/>
                    </a:lnTo>
                    <a:lnTo>
                      <a:pt x="12" y="15"/>
                    </a:lnTo>
                    <a:lnTo>
                      <a:pt x="17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1" name="Freeform 513"/>
              <p:cNvSpPr>
                <a:spLocks/>
              </p:cNvSpPr>
              <p:nvPr/>
            </p:nvSpPr>
            <p:spPr bwMode="auto">
              <a:xfrm>
                <a:off x="2700" y="2176"/>
                <a:ext cx="3" cy="3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0 h 7"/>
                  <a:gd name="T4" fmla="*/ 0 w 5"/>
                  <a:gd name="T5" fmla="*/ 7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2" name="Freeform 514"/>
              <p:cNvSpPr>
                <a:spLocks/>
              </p:cNvSpPr>
              <p:nvPr/>
            </p:nvSpPr>
            <p:spPr bwMode="auto">
              <a:xfrm>
                <a:off x="2707" y="2180"/>
                <a:ext cx="8" cy="8"/>
              </a:xfrm>
              <a:custGeom>
                <a:avLst/>
                <a:gdLst>
                  <a:gd name="T0" fmla="*/ 5 w 15"/>
                  <a:gd name="T1" fmla="*/ 0 h 16"/>
                  <a:gd name="T2" fmla="*/ 0 w 15"/>
                  <a:gd name="T3" fmla="*/ 7 h 16"/>
                  <a:gd name="T4" fmla="*/ 10 w 15"/>
                  <a:gd name="T5" fmla="*/ 16 h 16"/>
                  <a:gd name="T6" fmla="*/ 15 w 15"/>
                  <a:gd name="T7" fmla="*/ 9 h 16"/>
                  <a:gd name="T8" fmla="*/ 5 w 15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5" y="0"/>
                    </a:moveTo>
                    <a:lnTo>
                      <a:pt x="0" y="7"/>
                    </a:lnTo>
                    <a:lnTo>
                      <a:pt x="10" y="16"/>
                    </a:lnTo>
                    <a:lnTo>
                      <a:pt x="15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3" name="Freeform 515"/>
              <p:cNvSpPr>
                <a:spLocks/>
              </p:cNvSpPr>
              <p:nvPr/>
            </p:nvSpPr>
            <p:spPr bwMode="auto">
              <a:xfrm>
                <a:off x="2707" y="2180"/>
                <a:ext cx="2" cy="4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0 h 7"/>
                  <a:gd name="T4" fmla="*/ 0 w 5"/>
                  <a:gd name="T5" fmla="*/ 7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4" name="Freeform 516"/>
              <p:cNvSpPr>
                <a:spLocks/>
              </p:cNvSpPr>
              <p:nvPr/>
            </p:nvSpPr>
            <p:spPr bwMode="auto">
              <a:xfrm>
                <a:off x="2713" y="2184"/>
                <a:ext cx="7" cy="9"/>
              </a:xfrm>
              <a:custGeom>
                <a:avLst/>
                <a:gdLst>
                  <a:gd name="T0" fmla="*/ 5 w 16"/>
                  <a:gd name="T1" fmla="*/ 0 h 17"/>
                  <a:gd name="T2" fmla="*/ 0 w 16"/>
                  <a:gd name="T3" fmla="*/ 7 h 17"/>
                  <a:gd name="T4" fmla="*/ 10 w 16"/>
                  <a:gd name="T5" fmla="*/ 17 h 17"/>
                  <a:gd name="T6" fmla="*/ 16 w 16"/>
                  <a:gd name="T7" fmla="*/ 9 h 17"/>
                  <a:gd name="T8" fmla="*/ 5 w 1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5" y="0"/>
                    </a:moveTo>
                    <a:lnTo>
                      <a:pt x="0" y="7"/>
                    </a:lnTo>
                    <a:lnTo>
                      <a:pt x="10" y="17"/>
                    </a:lnTo>
                    <a:lnTo>
                      <a:pt x="16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5" name="Freeform 517"/>
              <p:cNvSpPr>
                <a:spLocks/>
              </p:cNvSpPr>
              <p:nvPr/>
            </p:nvSpPr>
            <p:spPr bwMode="auto">
              <a:xfrm>
                <a:off x="2712" y="2184"/>
                <a:ext cx="2" cy="4"/>
              </a:xfrm>
              <a:custGeom>
                <a:avLst/>
                <a:gdLst>
                  <a:gd name="T0" fmla="*/ 6 w 6"/>
                  <a:gd name="T1" fmla="*/ 0 h 7"/>
                  <a:gd name="T2" fmla="*/ 6 w 6"/>
                  <a:gd name="T3" fmla="*/ 0 h 7"/>
                  <a:gd name="T4" fmla="*/ 0 w 6"/>
                  <a:gd name="T5" fmla="*/ 7 h 7"/>
                  <a:gd name="T6" fmla="*/ 0 w 6"/>
                  <a:gd name="T7" fmla="*/ 7 h 7"/>
                  <a:gd name="T8" fmla="*/ 6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lnTo>
                      <a:pt x="6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6" name="Freeform 518"/>
              <p:cNvSpPr>
                <a:spLocks/>
              </p:cNvSpPr>
              <p:nvPr/>
            </p:nvSpPr>
            <p:spPr bwMode="auto">
              <a:xfrm>
                <a:off x="2718" y="2189"/>
                <a:ext cx="8" cy="8"/>
              </a:xfrm>
              <a:custGeom>
                <a:avLst/>
                <a:gdLst>
                  <a:gd name="T0" fmla="*/ 6 w 16"/>
                  <a:gd name="T1" fmla="*/ 0 h 15"/>
                  <a:gd name="T2" fmla="*/ 0 w 16"/>
                  <a:gd name="T3" fmla="*/ 8 h 15"/>
                  <a:gd name="T4" fmla="*/ 11 w 16"/>
                  <a:gd name="T5" fmla="*/ 15 h 15"/>
                  <a:gd name="T6" fmla="*/ 16 w 16"/>
                  <a:gd name="T7" fmla="*/ 8 h 15"/>
                  <a:gd name="T8" fmla="*/ 6 w 16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6" y="0"/>
                    </a:moveTo>
                    <a:lnTo>
                      <a:pt x="0" y="8"/>
                    </a:lnTo>
                    <a:lnTo>
                      <a:pt x="11" y="15"/>
                    </a:lnTo>
                    <a:lnTo>
                      <a:pt x="16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7" name="Freeform 519"/>
              <p:cNvSpPr>
                <a:spLocks/>
              </p:cNvSpPr>
              <p:nvPr/>
            </p:nvSpPr>
            <p:spPr bwMode="auto">
              <a:xfrm>
                <a:off x="2717" y="2189"/>
                <a:ext cx="2" cy="4"/>
              </a:xfrm>
              <a:custGeom>
                <a:avLst/>
                <a:gdLst>
                  <a:gd name="T0" fmla="*/ 5 w 5"/>
                  <a:gd name="T1" fmla="*/ 0 h 8"/>
                  <a:gd name="T2" fmla="*/ 5 w 5"/>
                  <a:gd name="T3" fmla="*/ 0 h 8"/>
                  <a:gd name="T4" fmla="*/ 0 w 5"/>
                  <a:gd name="T5" fmla="*/ 8 h 8"/>
                  <a:gd name="T6" fmla="*/ 0 w 5"/>
                  <a:gd name="T7" fmla="*/ 8 h 8"/>
                  <a:gd name="T8" fmla="*/ 5 w 5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0"/>
                    </a:moveTo>
                    <a:lnTo>
                      <a:pt x="5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8" name="Freeform 520"/>
              <p:cNvSpPr>
                <a:spLocks/>
              </p:cNvSpPr>
              <p:nvPr/>
            </p:nvSpPr>
            <p:spPr bwMode="auto">
              <a:xfrm>
                <a:off x="2723" y="2193"/>
                <a:ext cx="9" cy="8"/>
              </a:xfrm>
              <a:custGeom>
                <a:avLst/>
                <a:gdLst>
                  <a:gd name="T0" fmla="*/ 5 w 17"/>
                  <a:gd name="T1" fmla="*/ 0 h 16"/>
                  <a:gd name="T2" fmla="*/ 0 w 17"/>
                  <a:gd name="T3" fmla="*/ 7 h 16"/>
                  <a:gd name="T4" fmla="*/ 12 w 17"/>
                  <a:gd name="T5" fmla="*/ 16 h 16"/>
                  <a:gd name="T6" fmla="*/ 17 w 17"/>
                  <a:gd name="T7" fmla="*/ 9 h 16"/>
                  <a:gd name="T8" fmla="*/ 5 w 1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5" y="0"/>
                    </a:moveTo>
                    <a:lnTo>
                      <a:pt x="0" y="7"/>
                    </a:lnTo>
                    <a:lnTo>
                      <a:pt x="12" y="16"/>
                    </a:lnTo>
                    <a:lnTo>
                      <a:pt x="17" y="9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89" name="Freeform 521"/>
              <p:cNvSpPr>
                <a:spLocks/>
              </p:cNvSpPr>
              <p:nvPr/>
            </p:nvSpPr>
            <p:spPr bwMode="auto">
              <a:xfrm>
                <a:off x="2722" y="2193"/>
                <a:ext cx="3" cy="4"/>
              </a:xfrm>
              <a:custGeom>
                <a:avLst/>
                <a:gdLst>
                  <a:gd name="T0" fmla="*/ 5 w 5"/>
                  <a:gd name="T1" fmla="*/ 0 h 7"/>
                  <a:gd name="T2" fmla="*/ 5 w 5"/>
                  <a:gd name="T3" fmla="*/ 0 h 7"/>
                  <a:gd name="T4" fmla="*/ 0 w 5"/>
                  <a:gd name="T5" fmla="*/ 7 h 7"/>
                  <a:gd name="T6" fmla="*/ 0 w 5"/>
                  <a:gd name="T7" fmla="*/ 7 h 7"/>
                  <a:gd name="T8" fmla="*/ 5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5" y="0"/>
                    </a:moveTo>
                    <a:lnTo>
                      <a:pt x="5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0" name="Freeform 522"/>
              <p:cNvSpPr>
                <a:spLocks/>
              </p:cNvSpPr>
              <p:nvPr/>
            </p:nvSpPr>
            <p:spPr bwMode="auto">
              <a:xfrm>
                <a:off x="2728" y="2197"/>
                <a:ext cx="8" cy="8"/>
              </a:xfrm>
              <a:custGeom>
                <a:avLst/>
                <a:gdLst>
                  <a:gd name="T0" fmla="*/ 7 w 16"/>
                  <a:gd name="T1" fmla="*/ 0 h 15"/>
                  <a:gd name="T2" fmla="*/ 0 w 16"/>
                  <a:gd name="T3" fmla="*/ 7 h 15"/>
                  <a:gd name="T4" fmla="*/ 9 w 16"/>
                  <a:gd name="T5" fmla="*/ 15 h 15"/>
                  <a:gd name="T6" fmla="*/ 16 w 16"/>
                  <a:gd name="T7" fmla="*/ 9 h 15"/>
                  <a:gd name="T8" fmla="*/ 7 w 16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7" y="0"/>
                    </a:moveTo>
                    <a:lnTo>
                      <a:pt x="0" y="7"/>
                    </a:lnTo>
                    <a:lnTo>
                      <a:pt x="9" y="15"/>
                    </a:lnTo>
                    <a:lnTo>
                      <a:pt x="16" y="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1" name="Freeform 523"/>
              <p:cNvSpPr>
                <a:spLocks/>
              </p:cNvSpPr>
              <p:nvPr/>
            </p:nvSpPr>
            <p:spPr bwMode="auto">
              <a:xfrm>
                <a:off x="2728" y="2197"/>
                <a:ext cx="4" cy="4"/>
              </a:xfrm>
              <a:custGeom>
                <a:avLst/>
                <a:gdLst>
                  <a:gd name="T0" fmla="*/ 5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5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2" name="Freeform 524"/>
              <p:cNvSpPr>
                <a:spLocks/>
              </p:cNvSpPr>
              <p:nvPr/>
            </p:nvSpPr>
            <p:spPr bwMode="auto">
              <a:xfrm>
                <a:off x="2732" y="2202"/>
                <a:ext cx="8" cy="8"/>
              </a:xfrm>
              <a:custGeom>
                <a:avLst/>
                <a:gdLst>
                  <a:gd name="T0" fmla="*/ 7 w 15"/>
                  <a:gd name="T1" fmla="*/ 0 h 15"/>
                  <a:gd name="T2" fmla="*/ 0 w 15"/>
                  <a:gd name="T3" fmla="*/ 6 h 15"/>
                  <a:gd name="T4" fmla="*/ 9 w 15"/>
                  <a:gd name="T5" fmla="*/ 15 h 15"/>
                  <a:gd name="T6" fmla="*/ 15 w 15"/>
                  <a:gd name="T7" fmla="*/ 8 h 15"/>
                  <a:gd name="T8" fmla="*/ 7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0" y="6"/>
                    </a:lnTo>
                    <a:lnTo>
                      <a:pt x="9" y="15"/>
                    </a:lnTo>
                    <a:lnTo>
                      <a:pt x="15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3" name="Freeform 525"/>
              <p:cNvSpPr>
                <a:spLocks/>
              </p:cNvSpPr>
              <p:nvPr/>
            </p:nvSpPr>
            <p:spPr bwMode="auto">
              <a:xfrm>
                <a:off x="2732" y="2202"/>
                <a:ext cx="4" cy="3"/>
              </a:xfrm>
              <a:custGeom>
                <a:avLst/>
                <a:gdLst>
                  <a:gd name="T0" fmla="*/ 7 w 7"/>
                  <a:gd name="T1" fmla="*/ 0 h 6"/>
                  <a:gd name="T2" fmla="*/ 7 w 7"/>
                  <a:gd name="T3" fmla="*/ 0 h 6"/>
                  <a:gd name="T4" fmla="*/ 0 w 7"/>
                  <a:gd name="T5" fmla="*/ 6 h 6"/>
                  <a:gd name="T6" fmla="*/ 0 w 7"/>
                  <a:gd name="T7" fmla="*/ 6 h 6"/>
                  <a:gd name="T8" fmla="*/ 7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7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4" name="Freeform 526"/>
              <p:cNvSpPr>
                <a:spLocks/>
              </p:cNvSpPr>
              <p:nvPr/>
            </p:nvSpPr>
            <p:spPr bwMode="auto">
              <a:xfrm>
                <a:off x="2737" y="2206"/>
                <a:ext cx="8" cy="9"/>
              </a:xfrm>
              <a:custGeom>
                <a:avLst/>
                <a:gdLst>
                  <a:gd name="T0" fmla="*/ 6 w 15"/>
                  <a:gd name="T1" fmla="*/ 0 h 17"/>
                  <a:gd name="T2" fmla="*/ 0 w 15"/>
                  <a:gd name="T3" fmla="*/ 7 h 17"/>
                  <a:gd name="T4" fmla="*/ 8 w 15"/>
                  <a:gd name="T5" fmla="*/ 17 h 17"/>
                  <a:gd name="T6" fmla="*/ 15 w 15"/>
                  <a:gd name="T7" fmla="*/ 9 h 17"/>
                  <a:gd name="T8" fmla="*/ 6 w 15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7">
                    <a:moveTo>
                      <a:pt x="6" y="0"/>
                    </a:moveTo>
                    <a:lnTo>
                      <a:pt x="0" y="7"/>
                    </a:lnTo>
                    <a:lnTo>
                      <a:pt x="8" y="17"/>
                    </a:lnTo>
                    <a:lnTo>
                      <a:pt x="15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5" name="Freeform 527"/>
              <p:cNvSpPr>
                <a:spLocks/>
              </p:cNvSpPr>
              <p:nvPr/>
            </p:nvSpPr>
            <p:spPr bwMode="auto">
              <a:xfrm>
                <a:off x="2737" y="2206"/>
                <a:ext cx="3" cy="4"/>
              </a:xfrm>
              <a:custGeom>
                <a:avLst/>
                <a:gdLst>
                  <a:gd name="T0" fmla="*/ 6 w 6"/>
                  <a:gd name="T1" fmla="*/ 0 h 7"/>
                  <a:gd name="T2" fmla="*/ 6 w 6"/>
                  <a:gd name="T3" fmla="*/ 0 h 7"/>
                  <a:gd name="T4" fmla="*/ 0 w 6"/>
                  <a:gd name="T5" fmla="*/ 7 h 7"/>
                  <a:gd name="T6" fmla="*/ 0 w 6"/>
                  <a:gd name="T7" fmla="*/ 7 h 7"/>
                  <a:gd name="T8" fmla="*/ 6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lnTo>
                      <a:pt x="6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6" name="Freeform 528"/>
              <p:cNvSpPr>
                <a:spLocks/>
              </p:cNvSpPr>
              <p:nvPr/>
            </p:nvSpPr>
            <p:spPr bwMode="auto">
              <a:xfrm>
                <a:off x="2741" y="2210"/>
                <a:ext cx="8" cy="9"/>
              </a:xfrm>
              <a:custGeom>
                <a:avLst/>
                <a:gdLst>
                  <a:gd name="T0" fmla="*/ 7 w 16"/>
                  <a:gd name="T1" fmla="*/ 0 h 17"/>
                  <a:gd name="T2" fmla="*/ 0 w 16"/>
                  <a:gd name="T3" fmla="*/ 8 h 17"/>
                  <a:gd name="T4" fmla="*/ 9 w 16"/>
                  <a:gd name="T5" fmla="*/ 17 h 17"/>
                  <a:gd name="T6" fmla="*/ 16 w 16"/>
                  <a:gd name="T7" fmla="*/ 10 h 17"/>
                  <a:gd name="T8" fmla="*/ 7 w 16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0" y="8"/>
                    </a:lnTo>
                    <a:lnTo>
                      <a:pt x="9" y="17"/>
                    </a:lnTo>
                    <a:lnTo>
                      <a:pt x="16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7" name="Freeform 529"/>
              <p:cNvSpPr>
                <a:spLocks/>
              </p:cNvSpPr>
              <p:nvPr/>
            </p:nvSpPr>
            <p:spPr bwMode="auto">
              <a:xfrm>
                <a:off x="2741" y="2210"/>
                <a:ext cx="4" cy="5"/>
              </a:xfrm>
              <a:custGeom>
                <a:avLst/>
                <a:gdLst>
                  <a:gd name="T0" fmla="*/ 7 w 7"/>
                  <a:gd name="T1" fmla="*/ 0 h 8"/>
                  <a:gd name="T2" fmla="*/ 7 w 7"/>
                  <a:gd name="T3" fmla="*/ 0 h 8"/>
                  <a:gd name="T4" fmla="*/ 0 w 7"/>
                  <a:gd name="T5" fmla="*/ 8 h 8"/>
                  <a:gd name="T6" fmla="*/ 0 w 7"/>
                  <a:gd name="T7" fmla="*/ 8 h 8"/>
                  <a:gd name="T8" fmla="*/ 7 w 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8">
                    <a:moveTo>
                      <a:pt x="7" y="0"/>
                    </a:moveTo>
                    <a:lnTo>
                      <a:pt x="7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8" name="Freeform 530"/>
              <p:cNvSpPr>
                <a:spLocks/>
              </p:cNvSpPr>
              <p:nvPr/>
            </p:nvSpPr>
            <p:spPr bwMode="auto">
              <a:xfrm>
                <a:off x="2745" y="2216"/>
                <a:ext cx="8" cy="7"/>
              </a:xfrm>
              <a:custGeom>
                <a:avLst/>
                <a:gdLst>
                  <a:gd name="T0" fmla="*/ 7 w 15"/>
                  <a:gd name="T1" fmla="*/ 0 h 14"/>
                  <a:gd name="T2" fmla="*/ 0 w 15"/>
                  <a:gd name="T3" fmla="*/ 5 h 14"/>
                  <a:gd name="T4" fmla="*/ 7 w 15"/>
                  <a:gd name="T5" fmla="*/ 14 h 14"/>
                  <a:gd name="T6" fmla="*/ 15 w 15"/>
                  <a:gd name="T7" fmla="*/ 9 h 14"/>
                  <a:gd name="T8" fmla="*/ 7 w 1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7" y="0"/>
                    </a:moveTo>
                    <a:lnTo>
                      <a:pt x="0" y="5"/>
                    </a:lnTo>
                    <a:lnTo>
                      <a:pt x="7" y="14"/>
                    </a:lnTo>
                    <a:lnTo>
                      <a:pt x="15" y="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299" name="Freeform 531"/>
              <p:cNvSpPr>
                <a:spLocks/>
              </p:cNvSpPr>
              <p:nvPr/>
            </p:nvSpPr>
            <p:spPr bwMode="auto">
              <a:xfrm>
                <a:off x="2745" y="2216"/>
                <a:ext cx="4" cy="3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2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0" name="Freeform 532"/>
              <p:cNvSpPr>
                <a:spLocks/>
              </p:cNvSpPr>
              <p:nvPr/>
            </p:nvSpPr>
            <p:spPr bwMode="auto">
              <a:xfrm>
                <a:off x="2749" y="2220"/>
                <a:ext cx="5" cy="4"/>
              </a:xfrm>
              <a:custGeom>
                <a:avLst/>
                <a:gdLst>
                  <a:gd name="T0" fmla="*/ 8 w 10"/>
                  <a:gd name="T1" fmla="*/ 0 h 9"/>
                  <a:gd name="T2" fmla="*/ 0 w 10"/>
                  <a:gd name="T3" fmla="*/ 5 h 9"/>
                  <a:gd name="T4" fmla="*/ 1 w 10"/>
                  <a:gd name="T5" fmla="*/ 9 h 9"/>
                  <a:gd name="T6" fmla="*/ 10 w 10"/>
                  <a:gd name="T7" fmla="*/ 3 h 9"/>
                  <a:gd name="T8" fmla="*/ 8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8" y="0"/>
                    </a:moveTo>
                    <a:lnTo>
                      <a:pt x="0" y="5"/>
                    </a:lnTo>
                    <a:lnTo>
                      <a:pt x="1" y="9"/>
                    </a:lnTo>
                    <a:lnTo>
                      <a:pt x="1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1" name="Freeform 533"/>
              <p:cNvSpPr>
                <a:spLocks/>
              </p:cNvSpPr>
              <p:nvPr/>
            </p:nvSpPr>
            <p:spPr bwMode="auto">
              <a:xfrm>
                <a:off x="2749" y="2221"/>
                <a:ext cx="4" cy="2"/>
              </a:xfrm>
              <a:custGeom>
                <a:avLst/>
                <a:gdLst>
                  <a:gd name="T0" fmla="*/ 8 w 8"/>
                  <a:gd name="T1" fmla="*/ 0 h 5"/>
                  <a:gd name="T2" fmla="*/ 8 w 8"/>
                  <a:gd name="T3" fmla="*/ 0 h 5"/>
                  <a:gd name="T4" fmla="*/ 0 w 8"/>
                  <a:gd name="T5" fmla="*/ 5 h 5"/>
                  <a:gd name="T6" fmla="*/ 0 w 8"/>
                  <a:gd name="T7" fmla="*/ 5 h 5"/>
                  <a:gd name="T8" fmla="*/ 8 w 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0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2" name="Freeform 534"/>
              <p:cNvSpPr>
                <a:spLocks/>
              </p:cNvSpPr>
              <p:nvPr/>
            </p:nvSpPr>
            <p:spPr bwMode="auto">
              <a:xfrm>
                <a:off x="2763" y="2236"/>
                <a:ext cx="4" cy="5"/>
              </a:xfrm>
              <a:custGeom>
                <a:avLst/>
                <a:gdLst>
                  <a:gd name="T0" fmla="*/ 7 w 9"/>
                  <a:gd name="T1" fmla="*/ 0 h 8"/>
                  <a:gd name="T2" fmla="*/ 0 w 9"/>
                  <a:gd name="T3" fmla="*/ 5 h 8"/>
                  <a:gd name="T4" fmla="*/ 2 w 9"/>
                  <a:gd name="T5" fmla="*/ 8 h 8"/>
                  <a:gd name="T6" fmla="*/ 9 w 9"/>
                  <a:gd name="T7" fmla="*/ 3 h 8"/>
                  <a:gd name="T8" fmla="*/ 7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0"/>
                    </a:moveTo>
                    <a:lnTo>
                      <a:pt x="0" y="5"/>
                    </a:lnTo>
                    <a:lnTo>
                      <a:pt x="2" y="8"/>
                    </a:lnTo>
                    <a:lnTo>
                      <a:pt x="9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3" name="Freeform 535"/>
              <p:cNvSpPr>
                <a:spLocks/>
              </p:cNvSpPr>
              <p:nvPr/>
            </p:nvSpPr>
            <p:spPr bwMode="auto">
              <a:xfrm>
                <a:off x="2764" y="2238"/>
                <a:ext cx="6" cy="7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5 h 14"/>
                  <a:gd name="T4" fmla="*/ 7 w 14"/>
                  <a:gd name="T5" fmla="*/ 14 h 14"/>
                  <a:gd name="T6" fmla="*/ 14 w 14"/>
                  <a:gd name="T7" fmla="*/ 9 h 14"/>
                  <a:gd name="T8" fmla="*/ 7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lnTo>
                      <a:pt x="0" y="5"/>
                    </a:lnTo>
                    <a:lnTo>
                      <a:pt x="7" y="14"/>
                    </a:lnTo>
                    <a:lnTo>
                      <a:pt x="14" y="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4" name="Freeform 536"/>
              <p:cNvSpPr>
                <a:spLocks/>
              </p:cNvSpPr>
              <p:nvPr/>
            </p:nvSpPr>
            <p:spPr bwMode="auto">
              <a:xfrm>
                <a:off x="2764" y="2239"/>
                <a:ext cx="3" cy="3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0 h 5"/>
                  <a:gd name="T4" fmla="*/ 0 w 7"/>
                  <a:gd name="T5" fmla="*/ 5 h 5"/>
                  <a:gd name="T6" fmla="*/ 0 w 7"/>
                  <a:gd name="T7" fmla="*/ 5 h 5"/>
                  <a:gd name="T8" fmla="*/ 7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5" name="Freeform 537"/>
              <p:cNvSpPr>
                <a:spLocks/>
              </p:cNvSpPr>
              <p:nvPr/>
            </p:nvSpPr>
            <p:spPr bwMode="auto">
              <a:xfrm>
                <a:off x="2767" y="2242"/>
                <a:ext cx="6" cy="7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5 h 14"/>
                  <a:gd name="T4" fmla="*/ 5 w 12"/>
                  <a:gd name="T5" fmla="*/ 14 h 14"/>
                  <a:gd name="T6" fmla="*/ 12 w 12"/>
                  <a:gd name="T7" fmla="*/ 8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5"/>
                    </a:lnTo>
                    <a:lnTo>
                      <a:pt x="5" y="14"/>
                    </a:lnTo>
                    <a:lnTo>
                      <a:pt x="12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6" name="Freeform 538"/>
              <p:cNvSpPr>
                <a:spLocks/>
              </p:cNvSpPr>
              <p:nvPr/>
            </p:nvSpPr>
            <p:spPr bwMode="auto">
              <a:xfrm>
                <a:off x="2767" y="2243"/>
                <a:ext cx="3" cy="3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0 h 5"/>
                  <a:gd name="T4" fmla="*/ 0 w 7"/>
                  <a:gd name="T5" fmla="*/ 5 h 5"/>
                  <a:gd name="T6" fmla="*/ 0 w 7"/>
                  <a:gd name="T7" fmla="*/ 5 h 5"/>
                  <a:gd name="T8" fmla="*/ 7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7" name="Freeform 539"/>
              <p:cNvSpPr>
                <a:spLocks/>
              </p:cNvSpPr>
              <p:nvPr/>
            </p:nvSpPr>
            <p:spPr bwMode="auto">
              <a:xfrm>
                <a:off x="2770" y="2247"/>
                <a:ext cx="7" cy="7"/>
              </a:xfrm>
              <a:custGeom>
                <a:avLst/>
                <a:gdLst>
                  <a:gd name="T0" fmla="*/ 7 w 14"/>
                  <a:gd name="T1" fmla="*/ 0 h 14"/>
                  <a:gd name="T2" fmla="*/ 0 w 14"/>
                  <a:gd name="T3" fmla="*/ 6 h 14"/>
                  <a:gd name="T4" fmla="*/ 5 w 14"/>
                  <a:gd name="T5" fmla="*/ 14 h 14"/>
                  <a:gd name="T6" fmla="*/ 14 w 14"/>
                  <a:gd name="T7" fmla="*/ 9 h 14"/>
                  <a:gd name="T8" fmla="*/ 7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lnTo>
                      <a:pt x="0" y="6"/>
                    </a:lnTo>
                    <a:lnTo>
                      <a:pt x="5" y="14"/>
                    </a:lnTo>
                    <a:lnTo>
                      <a:pt x="14" y="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8" name="Freeform 540"/>
              <p:cNvSpPr>
                <a:spLocks/>
              </p:cNvSpPr>
              <p:nvPr/>
            </p:nvSpPr>
            <p:spPr bwMode="auto">
              <a:xfrm>
                <a:off x="2770" y="2248"/>
                <a:ext cx="3" cy="2"/>
              </a:xfrm>
              <a:custGeom>
                <a:avLst/>
                <a:gdLst>
                  <a:gd name="T0" fmla="*/ 7 w 7"/>
                  <a:gd name="T1" fmla="*/ 0 h 5"/>
                  <a:gd name="T2" fmla="*/ 7 w 7"/>
                  <a:gd name="T3" fmla="*/ 0 h 5"/>
                  <a:gd name="T4" fmla="*/ 0 w 7"/>
                  <a:gd name="T5" fmla="*/ 5 h 5"/>
                  <a:gd name="T6" fmla="*/ 0 w 7"/>
                  <a:gd name="T7" fmla="*/ 5 h 5"/>
                  <a:gd name="T8" fmla="*/ 7 w 7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7" y="0"/>
                    </a:moveTo>
                    <a:lnTo>
                      <a:pt x="7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09" name="Freeform 541"/>
              <p:cNvSpPr>
                <a:spLocks/>
              </p:cNvSpPr>
              <p:nvPr/>
            </p:nvSpPr>
            <p:spPr bwMode="auto">
              <a:xfrm>
                <a:off x="2772" y="2251"/>
                <a:ext cx="7" cy="7"/>
              </a:xfrm>
              <a:custGeom>
                <a:avLst/>
                <a:gdLst>
                  <a:gd name="T0" fmla="*/ 9 w 14"/>
                  <a:gd name="T1" fmla="*/ 0 h 14"/>
                  <a:gd name="T2" fmla="*/ 0 w 14"/>
                  <a:gd name="T3" fmla="*/ 5 h 14"/>
                  <a:gd name="T4" fmla="*/ 7 w 14"/>
                  <a:gd name="T5" fmla="*/ 14 h 14"/>
                  <a:gd name="T6" fmla="*/ 14 w 14"/>
                  <a:gd name="T7" fmla="*/ 9 h 14"/>
                  <a:gd name="T8" fmla="*/ 9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9" y="0"/>
                    </a:moveTo>
                    <a:lnTo>
                      <a:pt x="0" y="5"/>
                    </a:lnTo>
                    <a:lnTo>
                      <a:pt x="7" y="14"/>
                    </a:lnTo>
                    <a:lnTo>
                      <a:pt x="14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0" name="Freeform 542"/>
              <p:cNvSpPr>
                <a:spLocks/>
              </p:cNvSpPr>
              <p:nvPr/>
            </p:nvSpPr>
            <p:spPr bwMode="auto">
              <a:xfrm>
                <a:off x="2772" y="2252"/>
                <a:ext cx="5" cy="3"/>
              </a:xfrm>
              <a:custGeom>
                <a:avLst/>
                <a:gdLst>
                  <a:gd name="T0" fmla="*/ 9 w 9"/>
                  <a:gd name="T1" fmla="*/ 0 h 5"/>
                  <a:gd name="T2" fmla="*/ 9 w 9"/>
                  <a:gd name="T3" fmla="*/ 0 h 5"/>
                  <a:gd name="T4" fmla="*/ 0 w 9"/>
                  <a:gd name="T5" fmla="*/ 5 h 5"/>
                  <a:gd name="T6" fmla="*/ 0 w 9"/>
                  <a:gd name="T7" fmla="*/ 5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lnTo>
                      <a:pt x="9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1" name="Freeform 543"/>
              <p:cNvSpPr>
                <a:spLocks/>
              </p:cNvSpPr>
              <p:nvPr/>
            </p:nvSpPr>
            <p:spPr bwMode="auto">
              <a:xfrm>
                <a:off x="2776" y="2255"/>
                <a:ext cx="6" cy="8"/>
              </a:xfrm>
              <a:custGeom>
                <a:avLst/>
                <a:gdLst>
                  <a:gd name="T0" fmla="*/ 7 w 12"/>
                  <a:gd name="T1" fmla="*/ 0 h 15"/>
                  <a:gd name="T2" fmla="*/ 0 w 12"/>
                  <a:gd name="T3" fmla="*/ 5 h 15"/>
                  <a:gd name="T4" fmla="*/ 6 w 12"/>
                  <a:gd name="T5" fmla="*/ 15 h 15"/>
                  <a:gd name="T6" fmla="*/ 12 w 12"/>
                  <a:gd name="T7" fmla="*/ 10 h 15"/>
                  <a:gd name="T8" fmla="*/ 7 w 12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5">
                    <a:moveTo>
                      <a:pt x="7" y="0"/>
                    </a:moveTo>
                    <a:lnTo>
                      <a:pt x="0" y="5"/>
                    </a:lnTo>
                    <a:lnTo>
                      <a:pt x="6" y="15"/>
                    </a:lnTo>
                    <a:lnTo>
                      <a:pt x="12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2" name="Freeform 544"/>
              <p:cNvSpPr>
                <a:spLocks/>
              </p:cNvSpPr>
              <p:nvPr/>
            </p:nvSpPr>
            <p:spPr bwMode="auto">
              <a:xfrm>
                <a:off x="2776" y="2256"/>
                <a:ext cx="3" cy="4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3" name="Freeform 545"/>
              <p:cNvSpPr>
                <a:spLocks/>
              </p:cNvSpPr>
              <p:nvPr/>
            </p:nvSpPr>
            <p:spPr bwMode="auto">
              <a:xfrm>
                <a:off x="2778" y="2261"/>
                <a:ext cx="6" cy="6"/>
              </a:xfrm>
              <a:custGeom>
                <a:avLst/>
                <a:gdLst>
                  <a:gd name="T0" fmla="*/ 6 w 12"/>
                  <a:gd name="T1" fmla="*/ 0 h 14"/>
                  <a:gd name="T2" fmla="*/ 0 w 12"/>
                  <a:gd name="T3" fmla="*/ 5 h 14"/>
                  <a:gd name="T4" fmla="*/ 5 w 12"/>
                  <a:gd name="T5" fmla="*/ 14 h 14"/>
                  <a:gd name="T6" fmla="*/ 12 w 12"/>
                  <a:gd name="T7" fmla="*/ 9 h 14"/>
                  <a:gd name="T8" fmla="*/ 6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6" y="0"/>
                    </a:moveTo>
                    <a:lnTo>
                      <a:pt x="0" y="5"/>
                    </a:lnTo>
                    <a:lnTo>
                      <a:pt x="5" y="14"/>
                    </a:lnTo>
                    <a:lnTo>
                      <a:pt x="12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4" name="Freeform 546"/>
              <p:cNvSpPr>
                <a:spLocks/>
              </p:cNvSpPr>
              <p:nvPr/>
            </p:nvSpPr>
            <p:spPr bwMode="auto">
              <a:xfrm>
                <a:off x="2778" y="2261"/>
                <a:ext cx="4" cy="3"/>
              </a:xfrm>
              <a:custGeom>
                <a:avLst/>
                <a:gdLst>
                  <a:gd name="T0" fmla="*/ 6 w 6"/>
                  <a:gd name="T1" fmla="*/ 0 h 5"/>
                  <a:gd name="T2" fmla="*/ 6 w 6"/>
                  <a:gd name="T3" fmla="*/ 0 h 5"/>
                  <a:gd name="T4" fmla="*/ 0 w 6"/>
                  <a:gd name="T5" fmla="*/ 5 h 5"/>
                  <a:gd name="T6" fmla="*/ 0 w 6"/>
                  <a:gd name="T7" fmla="*/ 5 h 5"/>
                  <a:gd name="T8" fmla="*/ 6 w 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0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5" name="Freeform 547"/>
              <p:cNvSpPr>
                <a:spLocks/>
              </p:cNvSpPr>
              <p:nvPr/>
            </p:nvSpPr>
            <p:spPr bwMode="auto">
              <a:xfrm>
                <a:off x="2781" y="2265"/>
                <a:ext cx="6" cy="7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5 h 14"/>
                  <a:gd name="T4" fmla="*/ 5 w 12"/>
                  <a:gd name="T5" fmla="*/ 14 h 14"/>
                  <a:gd name="T6" fmla="*/ 12 w 12"/>
                  <a:gd name="T7" fmla="*/ 8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5"/>
                    </a:lnTo>
                    <a:lnTo>
                      <a:pt x="5" y="14"/>
                    </a:lnTo>
                    <a:lnTo>
                      <a:pt x="12" y="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6" name="Freeform 548"/>
              <p:cNvSpPr>
                <a:spLocks/>
              </p:cNvSpPr>
              <p:nvPr/>
            </p:nvSpPr>
            <p:spPr bwMode="auto">
              <a:xfrm>
                <a:off x="2781" y="2266"/>
                <a:ext cx="3" cy="2"/>
              </a:xfrm>
              <a:custGeom>
                <a:avLst/>
                <a:gdLst>
                  <a:gd name="T0" fmla="*/ 7 w 7"/>
                  <a:gd name="T1" fmla="*/ 0 h 6"/>
                  <a:gd name="T2" fmla="*/ 7 w 7"/>
                  <a:gd name="T3" fmla="*/ 0 h 6"/>
                  <a:gd name="T4" fmla="*/ 0 w 7"/>
                  <a:gd name="T5" fmla="*/ 6 h 6"/>
                  <a:gd name="T6" fmla="*/ 0 w 7"/>
                  <a:gd name="T7" fmla="*/ 6 h 6"/>
                  <a:gd name="T8" fmla="*/ 7 w 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0"/>
                    </a:moveTo>
                    <a:lnTo>
                      <a:pt x="7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7" name="Freeform 549"/>
              <p:cNvSpPr>
                <a:spLocks/>
              </p:cNvSpPr>
              <p:nvPr/>
            </p:nvSpPr>
            <p:spPr bwMode="auto">
              <a:xfrm>
                <a:off x="2783" y="2269"/>
                <a:ext cx="7" cy="6"/>
              </a:xfrm>
              <a:custGeom>
                <a:avLst/>
                <a:gdLst>
                  <a:gd name="T0" fmla="*/ 9 w 12"/>
                  <a:gd name="T1" fmla="*/ 0 h 12"/>
                  <a:gd name="T2" fmla="*/ 0 w 12"/>
                  <a:gd name="T3" fmla="*/ 6 h 12"/>
                  <a:gd name="T4" fmla="*/ 3 w 12"/>
                  <a:gd name="T5" fmla="*/ 12 h 12"/>
                  <a:gd name="T6" fmla="*/ 12 w 12"/>
                  <a:gd name="T7" fmla="*/ 7 h 12"/>
                  <a:gd name="T8" fmla="*/ 9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12" y="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8" name="Freeform 550"/>
              <p:cNvSpPr>
                <a:spLocks/>
              </p:cNvSpPr>
              <p:nvPr/>
            </p:nvSpPr>
            <p:spPr bwMode="auto">
              <a:xfrm>
                <a:off x="2783" y="2270"/>
                <a:ext cx="4" cy="3"/>
              </a:xfrm>
              <a:custGeom>
                <a:avLst/>
                <a:gdLst>
                  <a:gd name="T0" fmla="*/ 9 w 9"/>
                  <a:gd name="T1" fmla="*/ 0 h 5"/>
                  <a:gd name="T2" fmla="*/ 9 w 9"/>
                  <a:gd name="T3" fmla="*/ 0 h 5"/>
                  <a:gd name="T4" fmla="*/ 2 w 9"/>
                  <a:gd name="T5" fmla="*/ 5 h 5"/>
                  <a:gd name="T6" fmla="*/ 0 w 9"/>
                  <a:gd name="T7" fmla="*/ 5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lnTo>
                      <a:pt x="9" y="0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19" name="Freeform 551"/>
              <p:cNvSpPr>
                <a:spLocks/>
              </p:cNvSpPr>
              <p:nvPr/>
            </p:nvSpPr>
            <p:spPr bwMode="auto">
              <a:xfrm>
                <a:off x="2785" y="2274"/>
                <a:ext cx="6" cy="6"/>
              </a:xfrm>
              <a:custGeom>
                <a:avLst/>
                <a:gdLst>
                  <a:gd name="T0" fmla="*/ 9 w 12"/>
                  <a:gd name="T1" fmla="*/ 0 h 12"/>
                  <a:gd name="T2" fmla="*/ 0 w 12"/>
                  <a:gd name="T3" fmla="*/ 3 h 12"/>
                  <a:gd name="T4" fmla="*/ 4 w 12"/>
                  <a:gd name="T5" fmla="*/ 12 h 12"/>
                  <a:gd name="T6" fmla="*/ 12 w 12"/>
                  <a:gd name="T7" fmla="*/ 9 h 12"/>
                  <a:gd name="T8" fmla="*/ 9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0"/>
                    </a:moveTo>
                    <a:lnTo>
                      <a:pt x="0" y="3"/>
                    </a:lnTo>
                    <a:lnTo>
                      <a:pt x="4" y="12"/>
                    </a:lnTo>
                    <a:lnTo>
                      <a:pt x="12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0" name="Freeform 552"/>
              <p:cNvSpPr>
                <a:spLocks/>
              </p:cNvSpPr>
              <p:nvPr/>
            </p:nvSpPr>
            <p:spPr bwMode="auto">
              <a:xfrm>
                <a:off x="2784" y="2274"/>
                <a:ext cx="5" cy="2"/>
              </a:xfrm>
              <a:custGeom>
                <a:avLst/>
                <a:gdLst>
                  <a:gd name="T0" fmla="*/ 8 w 8"/>
                  <a:gd name="T1" fmla="*/ 0 h 5"/>
                  <a:gd name="T2" fmla="*/ 8 w 8"/>
                  <a:gd name="T3" fmla="*/ 0 h 5"/>
                  <a:gd name="T4" fmla="*/ 0 w 8"/>
                  <a:gd name="T5" fmla="*/ 5 h 5"/>
                  <a:gd name="T6" fmla="*/ 0 w 8"/>
                  <a:gd name="T7" fmla="*/ 3 h 5"/>
                  <a:gd name="T8" fmla="*/ 8 w 8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8" y="0"/>
                    </a:moveTo>
                    <a:lnTo>
                      <a:pt x="8" y="0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1" name="Freeform 553"/>
              <p:cNvSpPr>
                <a:spLocks/>
              </p:cNvSpPr>
              <p:nvPr/>
            </p:nvSpPr>
            <p:spPr bwMode="auto">
              <a:xfrm>
                <a:off x="2787" y="2277"/>
                <a:ext cx="6" cy="8"/>
              </a:xfrm>
              <a:custGeom>
                <a:avLst/>
                <a:gdLst>
                  <a:gd name="T0" fmla="*/ 7 w 12"/>
                  <a:gd name="T1" fmla="*/ 0 h 16"/>
                  <a:gd name="T2" fmla="*/ 0 w 12"/>
                  <a:gd name="T3" fmla="*/ 5 h 16"/>
                  <a:gd name="T4" fmla="*/ 5 w 12"/>
                  <a:gd name="T5" fmla="*/ 16 h 16"/>
                  <a:gd name="T6" fmla="*/ 12 w 12"/>
                  <a:gd name="T7" fmla="*/ 10 h 16"/>
                  <a:gd name="T8" fmla="*/ 7 w 12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6">
                    <a:moveTo>
                      <a:pt x="7" y="0"/>
                    </a:moveTo>
                    <a:lnTo>
                      <a:pt x="0" y="5"/>
                    </a:lnTo>
                    <a:lnTo>
                      <a:pt x="5" y="16"/>
                    </a:lnTo>
                    <a:lnTo>
                      <a:pt x="12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2" name="Freeform 554"/>
              <p:cNvSpPr>
                <a:spLocks/>
              </p:cNvSpPr>
              <p:nvPr/>
            </p:nvSpPr>
            <p:spPr bwMode="auto">
              <a:xfrm>
                <a:off x="2786" y="2278"/>
                <a:ext cx="4" cy="2"/>
              </a:xfrm>
              <a:custGeom>
                <a:avLst/>
                <a:gdLst>
                  <a:gd name="T0" fmla="*/ 9 w 9"/>
                  <a:gd name="T1" fmla="*/ 0 h 5"/>
                  <a:gd name="T2" fmla="*/ 9 w 9"/>
                  <a:gd name="T3" fmla="*/ 0 h 5"/>
                  <a:gd name="T4" fmla="*/ 0 w 9"/>
                  <a:gd name="T5" fmla="*/ 3 h 5"/>
                  <a:gd name="T6" fmla="*/ 2 w 9"/>
                  <a:gd name="T7" fmla="*/ 5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3" name="Freeform 555"/>
              <p:cNvSpPr>
                <a:spLocks/>
              </p:cNvSpPr>
              <p:nvPr/>
            </p:nvSpPr>
            <p:spPr bwMode="auto">
              <a:xfrm>
                <a:off x="2790" y="2283"/>
                <a:ext cx="6" cy="6"/>
              </a:xfrm>
              <a:custGeom>
                <a:avLst/>
                <a:gdLst>
                  <a:gd name="T0" fmla="*/ 9 w 12"/>
                  <a:gd name="T1" fmla="*/ 0 h 12"/>
                  <a:gd name="T2" fmla="*/ 0 w 12"/>
                  <a:gd name="T3" fmla="*/ 4 h 12"/>
                  <a:gd name="T4" fmla="*/ 3 w 12"/>
                  <a:gd name="T5" fmla="*/ 12 h 12"/>
                  <a:gd name="T6" fmla="*/ 12 w 12"/>
                  <a:gd name="T7" fmla="*/ 9 h 12"/>
                  <a:gd name="T8" fmla="*/ 9 w 12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9" y="0"/>
                    </a:moveTo>
                    <a:lnTo>
                      <a:pt x="0" y="4"/>
                    </a:lnTo>
                    <a:lnTo>
                      <a:pt x="3" y="12"/>
                    </a:lnTo>
                    <a:lnTo>
                      <a:pt x="12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4" name="Freeform 556"/>
              <p:cNvSpPr>
                <a:spLocks/>
              </p:cNvSpPr>
              <p:nvPr/>
            </p:nvSpPr>
            <p:spPr bwMode="auto">
              <a:xfrm>
                <a:off x="2789" y="2283"/>
                <a:ext cx="4" cy="3"/>
              </a:xfrm>
              <a:custGeom>
                <a:avLst/>
                <a:gdLst>
                  <a:gd name="T0" fmla="*/ 9 w 9"/>
                  <a:gd name="T1" fmla="*/ 0 h 5"/>
                  <a:gd name="T2" fmla="*/ 9 w 9"/>
                  <a:gd name="T3" fmla="*/ 0 h 5"/>
                  <a:gd name="T4" fmla="*/ 2 w 9"/>
                  <a:gd name="T5" fmla="*/ 5 h 5"/>
                  <a:gd name="T6" fmla="*/ 0 w 9"/>
                  <a:gd name="T7" fmla="*/ 4 h 5"/>
                  <a:gd name="T8" fmla="*/ 9 w 9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lnTo>
                      <a:pt x="9" y="0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5" name="Freeform 557"/>
              <p:cNvSpPr>
                <a:spLocks/>
              </p:cNvSpPr>
              <p:nvPr/>
            </p:nvSpPr>
            <p:spPr bwMode="auto">
              <a:xfrm>
                <a:off x="2791" y="2287"/>
                <a:ext cx="7" cy="6"/>
              </a:xfrm>
              <a:custGeom>
                <a:avLst/>
                <a:gdLst>
                  <a:gd name="T0" fmla="*/ 9 w 14"/>
                  <a:gd name="T1" fmla="*/ 0 h 12"/>
                  <a:gd name="T2" fmla="*/ 0 w 14"/>
                  <a:gd name="T3" fmla="*/ 3 h 12"/>
                  <a:gd name="T4" fmla="*/ 4 w 14"/>
                  <a:gd name="T5" fmla="*/ 12 h 12"/>
                  <a:gd name="T6" fmla="*/ 14 w 14"/>
                  <a:gd name="T7" fmla="*/ 8 h 12"/>
                  <a:gd name="T8" fmla="*/ 9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9" y="0"/>
                    </a:moveTo>
                    <a:lnTo>
                      <a:pt x="0" y="3"/>
                    </a:lnTo>
                    <a:lnTo>
                      <a:pt x="4" y="12"/>
                    </a:lnTo>
                    <a:lnTo>
                      <a:pt x="14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6" name="Freeform 558"/>
              <p:cNvSpPr>
                <a:spLocks/>
              </p:cNvSpPr>
              <p:nvPr/>
            </p:nvSpPr>
            <p:spPr bwMode="auto">
              <a:xfrm>
                <a:off x="2790" y="2287"/>
                <a:ext cx="5" cy="2"/>
              </a:xfrm>
              <a:custGeom>
                <a:avLst/>
                <a:gdLst>
                  <a:gd name="T0" fmla="*/ 8 w 8"/>
                  <a:gd name="T1" fmla="*/ 0 h 3"/>
                  <a:gd name="T2" fmla="*/ 8 w 8"/>
                  <a:gd name="T3" fmla="*/ 0 h 3"/>
                  <a:gd name="T4" fmla="*/ 0 w 8"/>
                  <a:gd name="T5" fmla="*/ 3 h 3"/>
                  <a:gd name="T6" fmla="*/ 0 w 8"/>
                  <a:gd name="T7" fmla="*/ 3 h 3"/>
                  <a:gd name="T8" fmla="*/ 8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lnTo>
                      <a:pt x="8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7" name="Freeform 559"/>
              <p:cNvSpPr>
                <a:spLocks/>
              </p:cNvSpPr>
              <p:nvPr/>
            </p:nvSpPr>
            <p:spPr bwMode="auto">
              <a:xfrm>
                <a:off x="2793" y="2292"/>
                <a:ext cx="6" cy="5"/>
              </a:xfrm>
              <a:custGeom>
                <a:avLst/>
                <a:gdLst>
                  <a:gd name="T0" fmla="*/ 10 w 12"/>
                  <a:gd name="T1" fmla="*/ 0 h 11"/>
                  <a:gd name="T2" fmla="*/ 0 w 12"/>
                  <a:gd name="T3" fmla="*/ 2 h 11"/>
                  <a:gd name="T4" fmla="*/ 2 w 12"/>
                  <a:gd name="T5" fmla="*/ 11 h 11"/>
                  <a:gd name="T6" fmla="*/ 12 w 12"/>
                  <a:gd name="T7" fmla="*/ 9 h 11"/>
                  <a:gd name="T8" fmla="*/ 10 w 12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lnTo>
                      <a:pt x="0" y="2"/>
                    </a:lnTo>
                    <a:lnTo>
                      <a:pt x="2" y="11"/>
                    </a:lnTo>
                    <a:lnTo>
                      <a:pt x="12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8" name="Freeform 560"/>
              <p:cNvSpPr>
                <a:spLocks/>
              </p:cNvSpPr>
              <p:nvPr/>
            </p:nvSpPr>
            <p:spPr bwMode="auto">
              <a:xfrm>
                <a:off x="2792" y="2292"/>
                <a:ext cx="5" cy="1"/>
              </a:xfrm>
              <a:custGeom>
                <a:avLst/>
                <a:gdLst>
                  <a:gd name="T0" fmla="*/ 11 w 11"/>
                  <a:gd name="T1" fmla="*/ 0 h 4"/>
                  <a:gd name="T2" fmla="*/ 11 w 11"/>
                  <a:gd name="T3" fmla="*/ 2 h 4"/>
                  <a:gd name="T4" fmla="*/ 0 w 11"/>
                  <a:gd name="T5" fmla="*/ 4 h 4"/>
                  <a:gd name="T6" fmla="*/ 0 w 11"/>
                  <a:gd name="T7" fmla="*/ 4 h 4"/>
                  <a:gd name="T8" fmla="*/ 11 w 11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lnTo>
                      <a:pt x="11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29" name="Freeform 561"/>
              <p:cNvSpPr>
                <a:spLocks/>
              </p:cNvSpPr>
              <p:nvPr/>
            </p:nvSpPr>
            <p:spPr bwMode="auto">
              <a:xfrm>
                <a:off x="2794" y="2296"/>
                <a:ext cx="7" cy="6"/>
              </a:xfrm>
              <a:custGeom>
                <a:avLst/>
                <a:gdLst>
                  <a:gd name="T0" fmla="*/ 10 w 14"/>
                  <a:gd name="T1" fmla="*/ 0 h 12"/>
                  <a:gd name="T2" fmla="*/ 0 w 14"/>
                  <a:gd name="T3" fmla="*/ 3 h 12"/>
                  <a:gd name="T4" fmla="*/ 3 w 14"/>
                  <a:gd name="T5" fmla="*/ 12 h 12"/>
                  <a:gd name="T6" fmla="*/ 14 w 14"/>
                  <a:gd name="T7" fmla="*/ 9 h 12"/>
                  <a:gd name="T8" fmla="*/ 10 w 14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0" y="0"/>
                    </a:moveTo>
                    <a:lnTo>
                      <a:pt x="0" y="3"/>
                    </a:lnTo>
                    <a:lnTo>
                      <a:pt x="3" y="12"/>
                    </a:lnTo>
                    <a:lnTo>
                      <a:pt x="14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0" name="Freeform 562"/>
              <p:cNvSpPr>
                <a:spLocks/>
              </p:cNvSpPr>
              <p:nvPr/>
            </p:nvSpPr>
            <p:spPr bwMode="auto">
              <a:xfrm>
                <a:off x="2793" y="2296"/>
                <a:ext cx="5" cy="2"/>
              </a:xfrm>
              <a:custGeom>
                <a:avLst/>
                <a:gdLst>
                  <a:gd name="T0" fmla="*/ 10 w 10"/>
                  <a:gd name="T1" fmla="*/ 2 h 3"/>
                  <a:gd name="T2" fmla="*/ 10 w 10"/>
                  <a:gd name="T3" fmla="*/ 0 h 3"/>
                  <a:gd name="T4" fmla="*/ 0 w 10"/>
                  <a:gd name="T5" fmla="*/ 3 h 3"/>
                  <a:gd name="T6" fmla="*/ 0 w 10"/>
                  <a:gd name="T7" fmla="*/ 3 h 3"/>
                  <a:gd name="T8" fmla="*/ 10 w 10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3">
                    <a:moveTo>
                      <a:pt x="10" y="2"/>
                    </a:moveTo>
                    <a:lnTo>
                      <a:pt x="10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1" name="Rectangle 563"/>
              <p:cNvSpPr>
                <a:spLocks noChangeArrowheads="1"/>
              </p:cNvSpPr>
              <p:nvPr/>
            </p:nvSpPr>
            <p:spPr bwMode="auto">
              <a:xfrm>
                <a:off x="2796" y="2301"/>
                <a:ext cx="5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2" name="Freeform 564"/>
              <p:cNvSpPr>
                <a:spLocks/>
              </p:cNvSpPr>
              <p:nvPr/>
            </p:nvSpPr>
            <p:spPr bwMode="auto">
              <a:xfrm>
                <a:off x="2795" y="2300"/>
                <a:ext cx="5" cy="2"/>
              </a:xfrm>
              <a:custGeom>
                <a:avLst/>
                <a:gdLst>
                  <a:gd name="T0" fmla="*/ 11 w 11"/>
                  <a:gd name="T1" fmla="*/ 0 h 3"/>
                  <a:gd name="T2" fmla="*/ 11 w 11"/>
                  <a:gd name="T3" fmla="*/ 1 h 3"/>
                  <a:gd name="T4" fmla="*/ 0 w 11"/>
                  <a:gd name="T5" fmla="*/ 3 h 3"/>
                  <a:gd name="T6" fmla="*/ 0 w 11"/>
                  <a:gd name="T7" fmla="*/ 3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lnTo>
                      <a:pt x="11" y="1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3" name="Freeform 565"/>
              <p:cNvSpPr>
                <a:spLocks/>
              </p:cNvSpPr>
              <p:nvPr/>
            </p:nvSpPr>
            <p:spPr bwMode="auto">
              <a:xfrm>
                <a:off x="2801" y="2319"/>
                <a:ext cx="5" cy="5"/>
              </a:xfrm>
              <a:custGeom>
                <a:avLst/>
                <a:gdLst>
                  <a:gd name="T0" fmla="*/ 8 w 10"/>
                  <a:gd name="T1" fmla="*/ 0 h 8"/>
                  <a:gd name="T2" fmla="*/ 0 w 10"/>
                  <a:gd name="T3" fmla="*/ 1 h 8"/>
                  <a:gd name="T4" fmla="*/ 1 w 10"/>
                  <a:gd name="T5" fmla="*/ 8 h 8"/>
                  <a:gd name="T6" fmla="*/ 10 w 10"/>
                  <a:gd name="T7" fmla="*/ 7 h 8"/>
                  <a:gd name="T8" fmla="*/ 8 w 10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8" y="0"/>
                    </a:moveTo>
                    <a:lnTo>
                      <a:pt x="0" y="1"/>
                    </a:lnTo>
                    <a:lnTo>
                      <a:pt x="1" y="8"/>
                    </a:lnTo>
                    <a:lnTo>
                      <a:pt x="1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4" name="Freeform 566"/>
              <p:cNvSpPr>
                <a:spLocks/>
              </p:cNvSpPr>
              <p:nvPr/>
            </p:nvSpPr>
            <p:spPr bwMode="auto">
              <a:xfrm>
                <a:off x="2802" y="2323"/>
                <a:ext cx="5" cy="6"/>
              </a:xfrm>
              <a:custGeom>
                <a:avLst/>
                <a:gdLst>
                  <a:gd name="T0" fmla="*/ 9 w 11"/>
                  <a:gd name="T1" fmla="*/ 0 h 12"/>
                  <a:gd name="T2" fmla="*/ 0 w 11"/>
                  <a:gd name="T3" fmla="*/ 1 h 12"/>
                  <a:gd name="T4" fmla="*/ 2 w 11"/>
                  <a:gd name="T5" fmla="*/ 12 h 12"/>
                  <a:gd name="T6" fmla="*/ 11 w 11"/>
                  <a:gd name="T7" fmla="*/ 8 h 12"/>
                  <a:gd name="T8" fmla="*/ 9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9" y="0"/>
                    </a:moveTo>
                    <a:lnTo>
                      <a:pt x="0" y="1"/>
                    </a:lnTo>
                    <a:lnTo>
                      <a:pt x="2" y="12"/>
                    </a:lnTo>
                    <a:lnTo>
                      <a:pt x="11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5" name="Freeform 567"/>
              <p:cNvSpPr>
                <a:spLocks/>
              </p:cNvSpPr>
              <p:nvPr/>
            </p:nvSpPr>
            <p:spPr bwMode="auto">
              <a:xfrm>
                <a:off x="2801" y="2324"/>
                <a:ext cx="4" cy="1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0 h 2"/>
                  <a:gd name="T4" fmla="*/ 0 w 8"/>
                  <a:gd name="T5" fmla="*/ 2 h 2"/>
                  <a:gd name="T6" fmla="*/ 0 w 8"/>
                  <a:gd name="T7" fmla="*/ 2 h 2"/>
                  <a:gd name="T8" fmla="*/ 8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6" name="Freeform 568"/>
              <p:cNvSpPr>
                <a:spLocks/>
              </p:cNvSpPr>
              <p:nvPr/>
            </p:nvSpPr>
            <p:spPr bwMode="auto">
              <a:xfrm>
                <a:off x="2802" y="2327"/>
                <a:ext cx="6" cy="6"/>
              </a:xfrm>
              <a:custGeom>
                <a:avLst/>
                <a:gdLst>
                  <a:gd name="T0" fmla="*/ 9 w 10"/>
                  <a:gd name="T1" fmla="*/ 0 h 12"/>
                  <a:gd name="T2" fmla="*/ 0 w 10"/>
                  <a:gd name="T3" fmla="*/ 4 h 12"/>
                  <a:gd name="T4" fmla="*/ 2 w 10"/>
                  <a:gd name="T5" fmla="*/ 12 h 12"/>
                  <a:gd name="T6" fmla="*/ 10 w 10"/>
                  <a:gd name="T7" fmla="*/ 11 h 12"/>
                  <a:gd name="T8" fmla="*/ 9 w 10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2">
                    <a:moveTo>
                      <a:pt x="9" y="0"/>
                    </a:moveTo>
                    <a:lnTo>
                      <a:pt x="0" y="4"/>
                    </a:lnTo>
                    <a:lnTo>
                      <a:pt x="2" y="12"/>
                    </a:lnTo>
                    <a:lnTo>
                      <a:pt x="10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7" name="Freeform 569"/>
              <p:cNvSpPr>
                <a:spLocks/>
              </p:cNvSpPr>
              <p:nvPr/>
            </p:nvSpPr>
            <p:spPr bwMode="auto">
              <a:xfrm>
                <a:off x="2802" y="2329"/>
                <a:ext cx="4" cy="1"/>
              </a:xfrm>
              <a:custGeom>
                <a:avLst/>
                <a:gdLst>
                  <a:gd name="T0" fmla="*/ 9 w 9"/>
                  <a:gd name="T1" fmla="*/ 0 h 1"/>
                  <a:gd name="T2" fmla="*/ 9 w 9"/>
                  <a:gd name="T3" fmla="*/ 0 h 1"/>
                  <a:gd name="T4" fmla="*/ 0 w 9"/>
                  <a:gd name="T5" fmla="*/ 1 h 1"/>
                  <a:gd name="T6" fmla="*/ 0 w 9"/>
                  <a:gd name="T7" fmla="*/ 1 h 1"/>
                  <a:gd name="T8" fmla="*/ 9 w 9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">
                    <a:moveTo>
                      <a:pt x="9" y="0"/>
                    </a:moveTo>
                    <a:lnTo>
                      <a:pt x="9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8" name="Freeform 570"/>
              <p:cNvSpPr>
                <a:spLocks/>
              </p:cNvSpPr>
              <p:nvPr/>
            </p:nvSpPr>
            <p:spPr bwMode="auto">
              <a:xfrm>
                <a:off x="2803" y="2332"/>
                <a:ext cx="6" cy="5"/>
              </a:xfrm>
              <a:custGeom>
                <a:avLst/>
                <a:gdLst>
                  <a:gd name="T0" fmla="*/ 8 w 10"/>
                  <a:gd name="T1" fmla="*/ 0 h 10"/>
                  <a:gd name="T2" fmla="*/ 0 w 10"/>
                  <a:gd name="T3" fmla="*/ 1 h 10"/>
                  <a:gd name="T4" fmla="*/ 1 w 10"/>
                  <a:gd name="T5" fmla="*/ 10 h 10"/>
                  <a:gd name="T6" fmla="*/ 10 w 10"/>
                  <a:gd name="T7" fmla="*/ 8 h 10"/>
                  <a:gd name="T8" fmla="*/ 8 w 1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0">
                    <a:moveTo>
                      <a:pt x="8" y="0"/>
                    </a:moveTo>
                    <a:lnTo>
                      <a:pt x="0" y="1"/>
                    </a:lnTo>
                    <a:lnTo>
                      <a:pt x="1" y="10"/>
                    </a:lnTo>
                    <a:lnTo>
                      <a:pt x="10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39" name="Freeform 571"/>
              <p:cNvSpPr>
                <a:spLocks/>
              </p:cNvSpPr>
              <p:nvPr/>
            </p:nvSpPr>
            <p:spPr bwMode="auto">
              <a:xfrm>
                <a:off x="2802" y="2333"/>
                <a:ext cx="5" cy="1"/>
              </a:xfrm>
              <a:custGeom>
                <a:avLst/>
                <a:gdLst>
                  <a:gd name="T0" fmla="*/ 9 w 9"/>
                  <a:gd name="T1" fmla="*/ 0 h 2"/>
                  <a:gd name="T2" fmla="*/ 9 w 9"/>
                  <a:gd name="T3" fmla="*/ 0 h 2"/>
                  <a:gd name="T4" fmla="*/ 0 w 9"/>
                  <a:gd name="T5" fmla="*/ 2 h 2"/>
                  <a:gd name="T6" fmla="*/ 0 w 9"/>
                  <a:gd name="T7" fmla="*/ 2 h 2"/>
                  <a:gd name="T8" fmla="*/ 9 w 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0" name="Line 572"/>
              <p:cNvSpPr>
                <a:spLocks noChangeShapeType="1"/>
              </p:cNvSpPr>
              <p:nvPr/>
            </p:nvSpPr>
            <p:spPr bwMode="auto">
              <a:xfrm>
                <a:off x="2806" y="2337"/>
                <a:ext cx="1" cy="5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1" name="Freeform 573"/>
              <p:cNvSpPr>
                <a:spLocks/>
              </p:cNvSpPr>
              <p:nvPr/>
            </p:nvSpPr>
            <p:spPr bwMode="auto">
              <a:xfrm>
                <a:off x="2803" y="2337"/>
                <a:ext cx="5" cy="1"/>
              </a:xfrm>
              <a:custGeom>
                <a:avLst/>
                <a:gdLst>
                  <a:gd name="T0" fmla="*/ 8 w 8"/>
                  <a:gd name="T1" fmla="*/ 0 h 2"/>
                  <a:gd name="T2" fmla="*/ 8 w 8"/>
                  <a:gd name="T3" fmla="*/ 0 h 2"/>
                  <a:gd name="T4" fmla="*/ 0 w 8"/>
                  <a:gd name="T5" fmla="*/ 2 h 2"/>
                  <a:gd name="T6" fmla="*/ 0 w 8"/>
                  <a:gd name="T7" fmla="*/ 0 h 2"/>
                  <a:gd name="T8" fmla="*/ 8 w 8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8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 w="6350">
                <a:solidFill>
                  <a:srgbClr val="007E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2" name="Freeform 574"/>
              <p:cNvSpPr>
                <a:spLocks/>
              </p:cNvSpPr>
              <p:nvPr/>
            </p:nvSpPr>
            <p:spPr bwMode="auto">
              <a:xfrm>
                <a:off x="2804" y="2341"/>
                <a:ext cx="5" cy="5"/>
              </a:xfrm>
              <a:custGeom>
                <a:avLst/>
                <a:gdLst>
                  <a:gd name="T0" fmla="*/ 9 w 11"/>
                  <a:gd name="T1" fmla="*/ 0 h 10"/>
                  <a:gd name="T2" fmla="*/ 0 w 11"/>
                  <a:gd name="T3" fmla="*/ 2 h 10"/>
                  <a:gd name="T4" fmla="*/ 2 w 11"/>
                  <a:gd name="T5" fmla="*/ 10 h 10"/>
                  <a:gd name="T6" fmla="*/ 11 w 11"/>
                  <a:gd name="T7" fmla="*/ 9 h 10"/>
                  <a:gd name="T8" fmla="*/ 9 w 1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9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11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3" name="Freeform 575"/>
              <p:cNvSpPr>
                <a:spLocks/>
              </p:cNvSpPr>
              <p:nvPr/>
            </p:nvSpPr>
            <p:spPr bwMode="auto">
              <a:xfrm>
                <a:off x="2803" y="2342"/>
                <a:ext cx="5" cy="1"/>
              </a:xfrm>
              <a:custGeom>
                <a:avLst/>
                <a:gdLst>
                  <a:gd name="T0" fmla="*/ 8 w 8"/>
                  <a:gd name="T1" fmla="*/ 0 h 1"/>
                  <a:gd name="T2" fmla="*/ 8 w 8"/>
                  <a:gd name="T3" fmla="*/ 0 h 1"/>
                  <a:gd name="T4" fmla="*/ 0 w 8"/>
                  <a:gd name="T5" fmla="*/ 0 h 1"/>
                  <a:gd name="T6" fmla="*/ 0 w 8"/>
                  <a:gd name="T7" fmla="*/ 1 h 1"/>
                  <a:gd name="T8" fmla="*/ 8 w 8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4" name="Line 576"/>
              <p:cNvSpPr>
                <a:spLocks noChangeShapeType="1"/>
              </p:cNvSpPr>
              <p:nvPr/>
            </p:nvSpPr>
            <p:spPr bwMode="auto">
              <a:xfrm>
                <a:off x="2807" y="2346"/>
                <a:ext cx="1" cy="5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5" name="Freeform 577"/>
              <p:cNvSpPr>
                <a:spLocks/>
              </p:cNvSpPr>
              <p:nvPr/>
            </p:nvSpPr>
            <p:spPr bwMode="auto">
              <a:xfrm>
                <a:off x="2804" y="2346"/>
                <a:ext cx="5" cy="1"/>
              </a:xfrm>
              <a:custGeom>
                <a:avLst/>
                <a:gdLst>
                  <a:gd name="T0" fmla="*/ 9 w 9"/>
                  <a:gd name="T1" fmla="*/ 0 h 2"/>
                  <a:gd name="T2" fmla="*/ 9 w 9"/>
                  <a:gd name="T3" fmla="*/ 0 h 2"/>
                  <a:gd name="T4" fmla="*/ 0 w 9"/>
                  <a:gd name="T5" fmla="*/ 2 h 2"/>
                  <a:gd name="T6" fmla="*/ 0 w 9"/>
                  <a:gd name="T7" fmla="*/ 0 h 2"/>
                  <a:gd name="T8" fmla="*/ 9 w 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0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7EFF"/>
              </a:solidFill>
              <a:ln w="6350">
                <a:solidFill>
                  <a:srgbClr val="007E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6" name="Rectangle 578"/>
              <p:cNvSpPr>
                <a:spLocks noChangeArrowheads="1"/>
              </p:cNvSpPr>
              <p:nvPr/>
            </p:nvSpPr>
            <p:spPr bwMode="auto">
              <a:xfrm>
                <a:off x="2804" y="2351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7" name="Rectangle 579"/>
              <p:cNvSpPr>
                <a:spLocks noChangeArrowheads="1"/>
              </p:cNvSpPr>
              <p:nvPr/>
            </p:nvSpPr>
            <p:spPr bwMode="auto">
              <a:xfrm>
                <a:off x="2804" y="2355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8" name="Rectangle 580"/>
              <p:cNvSpPr>
                <a:spLocks noChangeArrowheads="1"/>
              </p:cNvSpPr>
              <p:nvPr/>
            </p:nvSpPr>
            <p:spPr bwMode="auto">
              <a:xfrm>
                <a:off x="2804" y="2359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49" name="Rectangle 581"/>
              <p:cNvSpPr>
                <a:spLocks noChangeArrowheads="1"/>
              </p:cNvSpPr>
              <p:nvPr/>
            </p:nvSpPr>
            <p:spPr bwMode="auto">
              <a:xfrm>
                <a:off x="2804" y="2363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0" name="Rectangle 582"/>
              <p:cNvSpPr>
                <a:spLocks noChangeArrowheads="1"/>
              </p:cNvSpPr>
              <p:nvPr/>
            </p:nvSpPr>
            <p:spPr bwMode="auto">
              <a:xfrm>
                <a:off x="2804" y="2368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1" name="Freeform 583"/>
              <p:cNvSpPr>
                <a:spLocks/>
              </p:cNvSpPr>
              <p:nvPr/>
            </p:nvSpPr>
            <p:spPr bwMode="auto">
              <a:xfrm>
                <a:off x="2804" y="2372"/>
                <a:ext cx="5" cy="5"/>
              </a:xfrm>
              <a:custGeom>
                <a:avLst/>
                <a:gdLst>
                  <a:gd name="T0" fmla="*/ 11 w 11"/>
                  <a:gd name="T1" fmla="*/ 0 h 10"/>
                  <a:gd name="T2" fmla="*/ 2 w 11"/>
                  <a:gd name="T3" fmla="*/ 0 h 10"/>
                  <a:gd name="T4" fmla="*/ 0 w 11"/>
                  <a:gd name="T5" fmla="*/ 10 h 10"/>
                  <a:gd name="T6" fmla="*/ 9 w 11"/>
                  <a:gd name="T7" fmla="*/ 10 h 10"/>
                  <a:gd name="T8" fmla="*/ 11 w 11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lnTo>
                      <a:pt x="2" y="0"/>
                    </a:lnTo>
                    <a:lnTo>
                      <a:pt x="0" y="10"/>
                    </a:lnTo>
                    <a:lnTo>
                      <a:pt x="9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2" name="Rectangle 584"/>
              <p:cNvSpPr>
                <a:spLocks noChangeArrowheads="1"/>
              </p:cNvSpPr>
              <p:nvPr/>
            </p:nvSpPr>
            <p:spPr bwMode="auto">
              <a:xfrm>
                <a:off x="2804" y="2372"/>
                <a:ext cx="5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3" name="Line 585"/>
              <p:cNvSpPr>
                <a:spLocks noChangeShapeType="1"/>
              </p:cNvSpPr>
              <p:nvPr/>
            </p:nvSpPr>
            <p:spPr bwMode="auto">
              <a:xfrm>
                <a:off x="2806" y="2377"/>
                <a:ext cx="1" cy="5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4" name="Rectangle 586"/>
              <p:cNvSpPr>
                <a:spLocks noChangeArrowheads="1"/>
              </p:cNvSpPr>
              <p:nvPr/>
            </p:nvSpPr>
            <p:spPr bwMode="auto">
              <a:xfrm>
                <a:off x="2803" y="2377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5" name="Freeform 587"/>
              <p:cNvSpPr>
                <a:spLocks/>
              </p:cNvSpPr>
              <p:nvPr/>
            </p:nvSpPr>
            <p:spPr bwMode="auto">
              <a:xfrm>
                <a:off x="2803" y="2382"/>
                <a:ext cx="6" cy="4"/>
              </a:xfrm>
              <a:custGeom>
                <a:avLst/>
                <a:gdLst>
                  <a:gd name="T0" fmla="*/ 10 w 10"/>
                  <a:gd name="T1" fmla="*/ 0 h 9"/>
                  <a:gd name="T2" fmla="*/ 1 w 10"/>
                  <a:gd name="T3" fmla="*/ 0 h 9"/>
                  <a:gd name="T4" fmla="*/ 0 w 10"/>
                  <a:gd name="T5" fmla="*/ 9 h 9"/>
                  <a:gd name="T6" fmla="*/ 8 w 10"/>
                  <a:gd name="T7" fmla="*/ 9 h 9"/>
                  <a:gd name="T8" fmla="*/ 10 w 10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10" y="0"/>
                    </a:moveTo>
                    <a:lnTo>
                      <a:pt x="1" y="0"/>
                    </a:lnTo>
                    <a:lnTo>
                      <a:pt x="0" y="9"/>
                    </a:lnTo>
                    <a:lnTo>
                      <a:pt x="8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6" name="Rectangle 588"/>
              <p:cNvSpPr>
                <a:spLocks noChangeArrowheads="1"/>
              </p:cNvSpPr>
              <p:nvPr/>
            </p:nvSpPr>
            <p:spPr bwMode="auto">
              <a:xfrm>
                <a:off x="2803" y="2382"/>
                <a:ext cx="5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7" name="Line 589"/>
              <p:cNvSpPr>
                <a:spLocks noChangeShapeType="1"/>
              </p:cNvSpPr>
              <p:nvPr/>
            </p:nvSpPr>
            <p:spPr bwMode="auto">
              <a:xfrm>
                <a:off x="2805" y="2386"/>
                <a:ext cx="1" cy="4"/>
              </a:xfrm>
              <a:prstGeom prst="line">
                <a:avLst/>
              </a:prstGeom>
              <a:noFill/>
              <a:ln w="6350">
                <a:solidFill>
                  <a:srgbClr val="007E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8" name="Rectangle 590"/>
              <p:cNvSpPr>
                <a:spLocks noChangeArrowheads="1"/>
              </p:cNvSpPr>
              <p:nvPr/>
            </p:nvSpPr>
            <p:spPr bwMode="auto">
              <a:xfrm>
                <a:off x="2802" y="2386"/>
                <a:ext cx="5" cy="1"/>
              </a:xfrm>
              <a:prstGeom prst="rect">
                <a:avLst/>
              </a:prstGeom>
              <a:solidFill>
                <a:srgbClr val="007EFF"/>
              </a:solidFill>
              <a:ln w="6350">
                <a:solidFill>
                  <a:srgbClr val="007E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59" name="Rectangle 591"/>
              <p:cNvSpPr>
                <a:spLocks noChangeArrowheads="1"/>
              </p:cNvSpPr>
              <p:nvPr/>
            </p:nvSpPr>
            <p:spPr bwMode="auto">
              <a:xfrm>
                <a:off x="2803" y="2390"/>
                <a:ext cx="5" cy="2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0" name="Rectangle 592"/>
              <p:cNvSpPr>
                <a:spLocks noChangeArrowheads="1"/>
              </p:cNvSpPr>
              <p:nvPr/>
            </p:nvSpPr>
            <p:spPr bwMode="auto">
              <a:xfrm>
                <a:off x="2802" y="2390"/>
                <a:ext cx="5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1" name="Freeform 593"/>
              <p:cNvSpPr>
                <a:spLocks/>
              </p:cNvSpPr>
              <p:nvPr/>
            </p:nvSpPr>
            <p:spPr bwMode="auto">
              <a:xfrm>
                <a:off x="2799" y="2410"/>
                <a:ext cx="5" cy="3"/>
              </a:xfrm>
              <a:custGeom>
                <a:avLst/>
                <a:gdLst>
                  <a:gd name="T0" fmla="*/ 10 w 10"/>
                  <a:gd name="T1" fmla="*/ 0 h 5"/>
                  <a:gd name="T2" fmla="*/ 2 w 10"/>
                  <a:gd name="T3" fmla="*/ 0 h 5"/>
                  <a:gd name="T4" fmla="*/ 0 w 10"/>
                  <a:gd name="T5" fmla="*/ 5 h 5"/>
                  <a:gd name="T6" fmla="*/ 9 w 10"/>
                  <a:gd name="T7" fmla="*/ 5 h 5"/>
                  <a:gd name="T8" fmla="*/ 10 w 10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10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9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2" name="Freeform 594"/>
              <p:cNvSpPr>
                <a:spLocks/>
              </p:cNvSpPr>
              <p:nvPr/>
            </p:nvSpPr>
            <p:spPr bwMode="auto">
              <a:xfrm>
                <a:off x="2798" y="2413"/>
                <a:ext cx="5" cy="4"/>
              </a:xfrm>
              <a:custGeom>
                <a:avLst/>
                <a:gdLst>
                  <a:gd name="T0" fmla="*/ 11 w 11"/>
                  <a:gd name="T1" fmla="*/ 0 h 9"/>
                  <a:gd name="T2" fmla="*/ 2 w 11"/>
                  <a:gd name="T3" fmla="*/ 0 h 9"/>
                  <a:gd name="T4" fmla="*/ 0 w 11"/>
                  <a:gd name="T5" fmla="*/ 9 h 9"/>
                  <a:gd name="T6" fmla="*/ 9 w 11"/>
                  <a:gd name="T7" fmla="*/ 9 h 9"/>
                  <a:gd name="T8" fmla="*/ 11 w 11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11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3" name="Rectangle 595"/>
              <p:cNvSpPr>
                <a:spLocks noChangeArrowheads="1"/>
              </p:cNvSpPr>
              <p:nvPr/>
            </p:nvSpPr>
            <p:spPr bwMode="auto">
              <a:xfrm>
                <a:off x="2798" y="2413"/>
                <a:ext cx="4" cy="1"/>
              </a:xfrm>
              <a:prstGeom prst="rect">
                <a:avLst/>
              </a:pr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4" name="Freeform 596"/>
              <p:cNvSpPr>
                <a:spLocks/>
              </p:cNvSpPr>
              <p:nvPr/>
            </p:nvSpPr>
            <p:spPr bwMode="auto">
              <a:xfrm>
                <a:off x="2796" y="2417"/>
                <a:ext cx="6" cy="6"/>
              </a:xfrm>
              <a:custGeom>
                <a:avLst/>
                <a:gdLst>
                  <a:gd name="T0" fmla="*/ 14 w 14"/>
                  <a:gd name="T1" fmla="*/ 2 h 12"/>
                  <a:gd name="T2" fmla="*/ 5 w 14"/>
                  <a:gd name="T3" fmla="*/ 0 h 12"/>
                  <a:gd name="T4" fmla="*/ 0 w 14"/>
                  <a:gd name="T5" fmla="*/ 10 h 12"/>
                  <a:gd name="T6" fmla="*/ 11 w 14"/>
                  <a:gd name="T7" fmla="*/ 12 h 12"/>
                  <a:gd name="T8" fmla="*/ 14 w 14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5" y="0"/>
                    </a:lnTo>
                    <a:lnTo>
                      <a:pt x="0" y="10"/>
                    </a:lnTo>
                    <a:lnTo>
                      <a:pt x="11" y="1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5" name="Freeform 597"/>
              <p:cNvSpPr>
                <a:spLocks/>
              </p:cNvSpPr>
              <p:nvPr/>
            </p:nvSpPr>
            <p:spPr bwMode="auto">
              <a:xfrm>
                <a:off x="2797" y="2416"/>
                <a:ext cx="5" cy="1"/>
              </a:xfrm>
              <a:custGeom>
                <a:avLst/>
                <a:gdLst>
                  <a:gd name="T0" fmla="*/ 8 w 8"/>
                  <a:gd name="T1" fmla="*/ 2 h 2"/>
                  <a:gd name="T2" fmla="*/ 8 w 8"/>
                  <a:gd name="T3" fmla="*/ 2 h 2"/>
                  <a:gd name="T4" fmla="*/ 0 w 8"/>
                  <a:gd name="T5" fmla="*/ 2 h 2"/>
                  <a:gd name="T6" fmla="*/ 0 w 8"/>
                  <a:gd name="T7" fmla="*/ 0 h 2"/>
                  <a:gd name="T8" fmla="*/ 8 w 8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lnTo>
                      <a:pt x="8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6" name="Freeform 598"/>
              <p:cNvSpPr>
                <a:spLocks/>
              </p:cNvSpPr>
              <p:nvPr/>
            </p:nvSpPr>
            <p:spPr bwMode="auto">
              <a:xfrm>
                <a:off x="2795" y="2422"/>
                <a:ext cx="6" cy="5"/>
              </a:xfrm>
              <a:custGeom>
                <a:avLst/>
                <a:gdLst>
                  <a:gd name="T0" fmla="*/ 13 w 13"/>
                  <a:gd name="T1" fmla="*/ 0 h 9"/>
                  <a:gd name="T2" fmla="*/ 2 w 13"/>
                  <a:gd name="T3" fmla="*/ 0 h 9"/>
                  <a:gd name="T4" fmla="*/ 0 w 13"/>
                  <a:gd name="T5" fmla="*/ 9 h 9"/>
                  <a:gd name="T6" fmla="*/ 11 w 13"/>
                  <a:gd name="T7" fmla="*/ 9 h 9"/>
                  <a:gd name="T8" fmla="*/ 13 w 13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9">
                    <a:moveTo>
                      <a:pt x="13" y="0"/>
                    </a:moveTo>
                    <a:lnTo>
                      <a:pt x="2" y="0"/>
                    </a:lnTo>
                    <a:lnTo>
                      <a:pt x="0" y="9"/>
                    </a:lnTo>
                    <a:lnTo>
                      <a:pt x="11" y="9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7" name="Freeform 599"/>
              <p:cNvSpPr>
                <a:spLocks/>
              </p:cNvSpPr>
              <p:nvPr/>
            </p:nvSpPr>
            <p:spPr bwMode="auto">
              <a:xfrm>
                <a:off x="2795" y="2421"/>
                <a:ext cx="5" cy="1"/>
              </a:xfrm>
              <a:custGeom>
                <a:avLst/>
                <a:gdLst>
                  <a:gd name="T0" fmla="*/ 11 w 11"/>
                  <a:gd name="T1" fmla="*/ 1 h 1"/>
                  <a:gd name="T2" fmla="*/ 11 w 11"/>
                  <a:gd name="T3" fmla="*/ 1 h 1"/>
                  <a:gd name="T4" fmla="*/ 0 w 11"/>
                  <a:gd name="T5" fmla="*/ 0 h 1"/>
                  <a:gd name="T6" fmla="*/ 0 w 11"/>
                  <a:gd name="T7" fmla="*/ 1 h 1"/>
                  <a:gd name="T8" fmla="*/ 11 w 1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">
                    <a:moveTo>
                      <a:pt x="11" y="1"/>
                    </a:moveTo>
                    <a:lnTo>
                      <a:pt x="11" y="1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8" name="Freeform 600"/>
              <p:cNvSpPr>
                <a:spLocks/>
              </p:cNvSpPr>
              <p:nvPr/>
            </p:nvSpPr>
            <p:spPr bwMode="auto">
              <a:xfrm>
                <a:off x="2793" y="2427"/>
                <a:ext cx="7" cy="5"/>
              </a:xfrm>
              <a:custGeom>
                <a:avLst/>
                <a:gdLst>
                  <a:gd name="T0" fmla="*/ 14 w 14"/>
                  <a:gd name="T1" fmla="*/ 2 h 10"/>
                  <a:gd name="T2" fmla="*/ 3 w 14"/>
                  <a:gd name="T3" fmla="*/ 0 h 10"/>
                  <a:gd name="T4" fmla="*/ 0 w 14"/>
                  <a:gd name="T5" fmla="*/ 9 h 10"/>
                  <a:gd name="T6" fmla="*/ 10 w 14"/>
                  <a:gd name="T7" fmla="*/ 10 h 10"/>
                  <a:gd name="T8" fmla="*/ 14 w 14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2"/>
                    </a:moveTo>
                    <a:lnTo>
                      <a:pt x="3" y="0"/>
                    </a:lnTo>
                    <a:lnTo>
                      <a:pt x="0" y="9"/>
                    </a:lnTo>
                    <a:lnTo>
                      <a:pt x="10" y="1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69" name="Freeform 601"/>
              <p:cNvSpPr>
                <a:spLocks/>
              </p:cNvSpPr>
              <p:nvPr/>
            </p:nvSpPr>
            <p:spPr bwMode="auto">
              <a:xfrm>
                <a:off x="2794" y="2426"/>
                <a:ext cx="5" cy="1"/>
              </a:xfrm>
              <a:custGeom>
                <a:avLst/>
                <a:gdLst>
                  <a:gd name="T0" fmla="*/ 10 w 10"/>
                  <a:gd name="T1" fmla="*/ 2 h 2"/>
                  <a:gd name="T2" fmla="*/ 10 w 10"/>
                  <a:gd name="T3" fmla="*/ 2 h 2"/>
                  <a:gd name="T4" fmla="*/ 0 w 10"/>
                  <a:gd name="T5" fmla="*/ 2 h 2"/>
                  <a:gd name="T6" fmla="*/ 0 w 10"/>
                  <a:gd name="T7" fmla="*/ 0 h 2"/>
                  <a:gd name="T8" fmla="*/ 10 w 10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">
                    <a:moveTo>
                      <a:pt x="10" y="2"/>
                    </a:moveTo>
                    <a:lnTo>
                      <a:pt x="1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0" name="Freeform 602"/>
              <p:cNvSpPr>
                <a:spLocks/>
              </p:cNvSpPr>
              <p:nvPr/>
            </p:nvSpPr>
            <p:spPr bwMode="auto">
              <a:xfrm>
                <a:off x="2792" y="2431"/>
                <a:ext cx="6" cy="3"/>
              </a:xfrm>
              <a:custGeom>
                <a:avLst/>
                <a:gdLst>
                  <a:gd name="T0" fmla="*/ 12 w 12"/>
                  <a:gd name="T1" fmla="*/ 0 h 7"/>
                  <a:gd name="T2" fmla="*/ 2 w 12"/>
                  <a:gd name="T3" fmla="*/ 0 h 7"/>
                  <a:gd name="T4" fmla="*/ 0 w 12"/>
                  <a:gd name="T5" fmla="*/ 7 h 7"/>
                  <a:gd name="T6" fmla="*/ 11 w 12"/>
                  <a:gd name="T7" fmla="*/ 7 h 7"/>
                  <a:gd name="T8" fmla="*/ 12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0"/>
                    </a:moveTo>
                    <a:lnTo>
                      <a:pt x="2" y="0"/>
                    </a:lnTo>
                    <a:lnTo>
                      <a:pt x="0" y="7"/>
                    </a:lnTo>
                    <a:lnTo>
                      <a:pt x="11" y="7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1" name="Freeform 603"/>
              <p:cNvSpPr>
                <a:spLocks/>
              </p:cNvSpPr>
              <p:nvPr/>
            </p:nvSpPr>
            <p:spPr bwMode="auto">
              <a:xfrm>
                <a:off x="2792" y="2430"/>
                <a:ext cx="5" cy="1"/>
              </a:xfrm>
              <a:custGeom>
                <a:avLst/>
                <a:gdLst>
                  <a:gd name="T0" fmla="*/ 11 w 11"/>
                  <a:gd name="T1" fmla="*/ 2 h 2"/>
                  <a:gd name="T2" fmla="*/ 11 w 11"/>
                  <a:gd name="T3" fmla="*/ 2 h 2"/>
                  <a:gd name="T4" fmla="*/ 0 w 11"/>
                  <a:gd name="T5" fmla="*/ 0 h 2"/>
                  <a:gd name="T6" fmla="*/ 0 w 11"/>
                  <a:gd name="T7" fmla="*/ 2 h 2"/>
                  <a:gd name="T8" fmla="*/ 11 w 11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2">
                    <a:moveTo>
                      <a:pt x="11" y="2"/>
                    </a:moveTo>
                    <a:lnTo>
                      <a:pt x="11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11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2" name="Freeform 604"/>
              <p:cNvSpPr>
                <a:spLocks/>
              </p:cNvSpPr>
              <p:nvPr/>
            </p:nvSpPr>
            <p:spPr bwMode="auto">
              <a:xfrm>
                <a:off x="2790" y="2434"/>
                <a:ext cx="7" cy="5"/>
              </a:xfrm>
              <a:custGeom>
                <a:avLst/>
                <a:gdLst>
                  <a:gd name="T0" fmla="*/ 14 w 14"/>
                  <a:gd name="T1" fmla="*/ 1 h 10"/>
                  <a:gd name="T2" fmla="*/ 3 w 14"/>
                  <a:gd name="T3" fmla="*/ 0 h 10"/>
                  <a:gd name="T4" fmla="*/ 0 w 14"/>
                  <a:gd name="T5" fmla="*/ 8 h 10"/>
                  <a:gd name="T6" fmla="*/ 8 w 14"/>
                  <a:gd name="T7" fmla="*/ 10 h 10"/>
                  <a:gd name="T8" fmla="*/ 14 w 14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14" y="1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3" name="Freeform 605"/>
              <p:cNvSpPr>
                <a:spLocks/>
              </p:cNvSpPr>
              <p:nvPr/>
            </p:nvSpPr>
            <p:spPr bwMode="auto">
              <a:xfrm>
                <a:off x="2791" y="2433"/>
                <a:ext cx="5" cy="1"/>
              </a:xfrm>
              <a:custGeom>
                <a:avLst/>
                <a:gdLst>
                  <a:gd name="T0" fmla="*/ 9 w 9"/>
                  <a:gd name="T1" fmla="*/ 2 h 2"/>
                  <a:gd name="T2" fmla="*/ 9 w 9"/>
                  <a:gd name="T3" fmla="*/ 2 h 2"/>
                  <a:gd name="T4" fmla="*/ 0 w 9"/>
                  <a:gd name="T5" fmla="*/ 2 h 2"/>
                  <a:gd name="T6" fmla="*/ 0 w 9"/>
                  <a:gd name="T7" fmla="*/ 0 h 2"/>
                  <a:gd name="T8" fmla="*/ 9 w 9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lnTo>
                      <a:pt x="9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4" name="Freeform 606"/>
              <p:cNvSpPr>
                <a:spLocks/>
              </p:cNvSpPr>
              <p:nvPr/>
            </p:nvSpPr>
            <p:spPr bwMode="auto">
              <a:xfrm>
                <a:off x="2789" y="2439"/>
                <a:ext cx="6" cy="6"/>
              </a:xfrm>
              <a:custGeom>
                <a:avLst/>
                <a:gdLst>
                  <a:gd name="T0" fmla="*/ 12 w 12"/>
                  <a:gd name="T1" fmla="*/ 2 h 12"/>
                  <a:gd name="T2" fmla="*/ 4 w 12"/>
                  <a:gd name="T3" fmla="*/ 0 h 12"/>
                  <a:gd name="T4" fmla="*/ 0 w 12"/>
                  <a:gd name="T5" fmla="*/ 11 h 12"/>
                  <a:gd name="T6" fmla="*/ 9 w 12"/>
                  <a:gd name="T7" fmla="*/ 12 h 12"/>
                  <a:gd name="T8" fmla="*/ 12 w 12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lnTo>
                      <a:pt x="4" y="0"/>
                    </a:lnTo>
                    <a:lnTo>
                      <a:pt x="0" y="11"/>
                    </a:lnTo>
                    <a:lnTo>
                      <a:pt x="9" y="1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5" name="Freeform 607"/>
              <p:cNvSpPr>
                <a:spLocks/>
              </p:cNvSpPr>
              <p:nvPr/>
            </p:nvSpPr>
            <p:spPr bwMode="auto">
              <a:xfrm>
                <a:off x="2790" y="2438"/>
                <a:ext cx="4" cy="1"/>
              </a:xfrm>
              <a:custGeom>
                <a:avLst/>
                <a:gdLst>
                  <a:gd name="T0" fmla="*/ 9 w 9"/>
                  <a:gd name="T1" fmla="*/ 1 h 1"/>
                  <a:gd name="T2" fmla="*/ 9 w 9"/>
                  <a:gd name="T3" fmla="*/ 1 h 1"/>
                  <a:gd name="T4" fmla="*/ 0 w 9"/>
                  <a:gd name="T5" fmla="*/ 0 h 1"/>
                  <a:gd name="T6" fmla="*/ 0 w 9"/>
                  <a:gd name="T7" fmla="*/ 0 h 1"/>
                  <a:gd name="T8" fmla="*/ 9 w 9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">
                    <a:moveTo>
                      <a:pt x="9" y="1"/>
                    </a:moveTo>
                    <a:lnTo>
                      <a:pt x="9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6" name="Freeform 608"/>
              <p:cNvSpPr>
                <a:spLocks/>
              </p:cNvSpPr>
              <p:nvPr/>
            </p:nvSpPr>
            <p:spPr bwMode="auto">
              <a:xfrm>
                <a:off x="2787" y="2444"/>
                <a:ext cx="6" cy="5"/>
              </a:xfrm>
              <a:custGeom>
                <a:avLst/>
                <a:gdLst>
                  <a:gd name="T0" fmla="*/ 12 w 12"/>
                  <a:gd name="T1" fmla="*/ 1 h 10"/>
                  <a:gd name="T2" fmla="*/ 3 w 12"/>
                  <a:gd name="T3" fmla="*/ 0 h 10"/>
                  <a:gd name="T4" fmla="*/ 0 w 12"/>
                  <a:gd name="T5" fmla="*/ 8 h 10"/>
                  <a:gd name="T6" fmla="*/ 8 w 12"/>
                  <a:gd name="T7" fmla="*/ 10 h 10"/>
                  <a:gd name="T8" fmla="*/ 12 w 12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0">
                    <a:moveTo>
                      <a:pt x="12" y="1"/>
                    </a:moveTo>
                    <a:lnTo>
                      <a:pt x="3" y="0"/>
                    </a:lnTo>
                    <a:lnTo>
                      <a:pt x="0" y="8"/>
                    </a:lnTo>
                    <a:lnTo>
                      <a:pt x="8" y="1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7" name="Freeform 609"/>
              <p:cNvSpPr>
                <a:spLocks/>
              </p:cNvSpPr>
              <p:nvPr/>
            </p:nvSpPr>
            <p:spPr bwMode="auto">
              <a:xfrm>
                <a:off x="2788" y="2442"/>
                <a:ext cx="4" cy="2"/>
              </a:xfrm>
              <a:custGeom>
                <a:avLst/>
                <a:gdLst>
                  <a:gd name="T0" fmla="*/ 8 w 8"/>
                  <a:gd name="T1" fmla="*/ 4 h 4"/>
                  <a:gd name="T2" fmla="*/ 8 w 8"/>
                  <a:gd name="T3" fmla="*/ 4 h 4"/>
                  <a:gd name="T4" fmla="*/ 0 w 8"/>
                  <a:gd name="T5" fmla="*/ 0 h 4"/>
                  <a:gd name="T6" fmla="*/ 0 w 8"/>
                  <a:gd name="T7" fmla="*/ 0 h 4"/>
                  <a:gd name="T8" fmla="*/ 8 w 8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378" name="Freeform 610"/>
              <p:cNvSpPr>
                <a:spLocks/>
              </p:cNvSpPr>
              <p:nvPr/>
            </p:nvSpPr>
            <p:spPr bwMode="auto">
              <a:xfrm>
                <a:off x="2785" y="2448"/>
                <a:ext cx="6" cy="5"/>
              </a:xfrm>
              <a:custGeom>
                <a:avLst/>
                <a:gdLst>
                  <a:gd name="T0" fmla="*/ 12 w 12"/>
                  <a:gd name="T1" fmla="*/ 2 h 11"/>
                  <a:gd name="T2" fmla="*/ 4 w 12"/>
                  <a:gd name="T3" fmla="*/ 0 h 11"/>
                  <a:gd name="T4" fmla="*/ 0 w 12"/>
                  <a:gd name="T5" fmla="*/ 9 h 11"/>
                  <a:gd name="T6" fmla="*/ 9 w 12"/>
                  <a:gd name="T7" fmla="*/ 11 h 11"/>
                  <a:gd name="T8" fmla="*/ 12 w 12"/>
                  <a:gd name="T9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1">
                    <a:moveTo>
                      <a:pt x="12" y="2"/>
                    </a:moveTo>
                    <a:lnTo>
                      <a:pt x="4" y="0"/>
                    </a:lnTo>
                    <a:lnTo>
                      <a:pt x="0" y="9"/>
                    </a:lnTo>
                    <a:lnTo>
                      <a:pt x="9" y="1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7E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1379" name="Freeform 611"/>
            <p:cNvSpPr>
              <a:spLocks/>
            </p:cNvSpPr>
            <p:nvPr/>
          </p:nvSpPr>
          <p:spPr bwMode="auto">
            <a:xfrm>
              <a:off x="2786" y="2447"/>
              <a:ext cx="4" cy="1"/>
            </a:xfrm>
            <a:custGeom>
              <a:avLst/>
              <a:gdLst>
                <a:gd name="T0" fmla="*/ 9 w 9"/>
                <a:gd name="T1" fmla="*/ 1 h 1"/>
                <a:gd name="T2" fmla="*/ 9 w 9"/>
                <a:gd name="T3" fmla="*/ 1 h 1"/>
                <a:gd name="T4" fmla="*/ 0 w 9"/>
                <a:gd name="T5" fmla="*/ 0 h 1"/>
                <a:gd name="T6" fmla="*/ 0 w 9"/>
                <a:gd name="T7" fmla="*/ 0 h 1"/>
                <a:gd name="T8" fmla="*/ 9 w 9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">
                  <a:moveTo>
                    <a:pt x="9" y="1"/>
                  </a:moveTo>
                  <a:lnTo>
                    <a:pt x="9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0" name="Freeform 612"/>
            <p:cNvSpPr>
              <a:spLocks/>
            </p:cNvSpPr>
            <p:nvPr/>
          </p:nvSpPr>
          <p:spPr bwMode="auto">
            <a:xfrm>
              <a:off x="2783" y="2452"/>
              <a:ext cx="7" cy="6"/>
            </a:xfrm>
            <a:custGeom>
              <a:avLst/>
              <a:gdLst>
                <a:gd name="T0" fmla="*/ 12 w 12"/>
                <a:gd name="T1" fmla="*/ 2 h 10"/>
                <a:gd name="T2" fmla="*/ 3 w 12"/>
                <a:gd name="T3" fmla="*/ 0 h 10"/>
                <a:gd name="T4" fmla="*/ 0 w 12"/>
                <a:gd name="T5" fmla="*/ 9 h 10"/>
                <a:gd name="T6" fmla="*/ 9 w 12"/>
                <a:gd name="T7" fmla="*/ 10 h 10"/>
                <a:gd name="T8" fmla="*/ 12 w 12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2"/>
                  </a:moveTo>
                  <a:lnTo>
                    <a:pt x="3" y="0"/>
                  </a:lnTo>
                  <a:lnTo>
                    <a:pt x="0" y="9"/>
                  </a:lnTo>
                  <a:lnTo>
                    <a:pt x="9" y="10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1" name="Freeform 613"/>
            <p:cNvSpPr>
              <a:spLocks/>
            </p:cNvSpPr>
            <p:nvPr/>
          </p:nvSpPr>
          <p:spPr bwMode="auto">
            <a:xfrm>
              <a:off x="2784" y="2452"/>
              <a:ext cx="5" cy="1"/>
            </a:xfrm>
            <a:custGeom>
              <a:avLst/>
              <a:gdLst>
                <a:gd name="T0" fmla="*/ 8 w 8"/>
                <a:gd name="T1" fmla="*/ 2 h 2"/>
                <a:gd name="T2" fmla="*/ 8 w 8"/>
                <a:gd name="T3" fmla="*/ 2 h 2"/>
                <a:gd name="T4" fmla="*/ 0 w 8"/>
                <a:gd name="T5" fmla="*/ 0 h 2"/>
                <a:gd name="T6" fmla="*/ 0 w 8"/>
                <a:gd name="T7" fmla="*/ 0 h 2"/>
                <a:gd name="T8" fmla="*/ 8 w 8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2" name="Freeform 614"/>
            <p:cNvSpPr>
              <a:spLocks/>
            </p:cNvSpPr>
            <p:nvPr/>
          </p:nvSpPr>
          <p:spPr bwMode="auto">
            <a:xfrm>
              <a:off x="2782" y="2457"/>
              <a:ext cx="6" cy="5"/>
            </a:xfrm>
            <a:custGeom>
              <a:avLst/>
              <a:gdLst>
                <a:gd name="T0" fmla="*/ 13 w 13"/>
                <a:gd name="T1" fmla="*/ 1 h 10"/>
                <a:gd name="T2" fmla="*/ 4 w 13"/>
                <a:gd name="T3" fmla="*/ 0 h 10"/>
                <a:gd name="T4" fmla="*/ 0 w 13"/>
                <a:gd name="T5" fmla="*/ 8 h 10"/>
                <a:gd name="T6" fmla="*/ 9 w 13"/>
                <a:gd name="T7" fmla="*/ 10 h 10"/>
                <a:gd name="T8" fmla="*/ 13 w 13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1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9" y="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3" name="Freeform 615"/>
            <p:cNvSpPr>
              <a:spLocks/>
            </p:cNvSpPr>
            <p:nvPr/>
          </p:nvSpPr>
          <p:spPr bwMode="auto">
            <a:xfrm>
              <a:off x="2783" y="2456"/>
              <a:ext cx="4" cy="1"/>
            </a:xfrm>
            <a:custGeom>
              <a:avLst/>
              <a:gdLst>
                <a:gd name="T0" fmla="*/ 9 w 9"/>
                <a:gd name="T1" fmla="*/ 2 h 2"/>
                <a:gd name="T2" fmla="*/ 9 w 9"/>
                <a:gd name="T3" fmla="*/ 2 h 2"/>
                <a:gd name="T4" fmla="*/ 0 w 9"/>
                <a:gd name="T5" fmla="*/ 0 h 2"/>
                <a:gd name="T6" fmla="*/ 0 w 9"/>
                <a:gd name="T7" fmla="*/ 0 h 2"/>
                <a:gd name="T8" fmla="*/ 9 w 9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">
                  <a:moveTo>
                    <a:pt x="9" y="2"/>
                  </a:moveTo>
                  <a:lnTo>
                    <a:pt x="9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4" name="Freeform 616"/>
            <p:cNvSpPr>
              <a:spLocks/>
            </p:cNvSpPr>
            <p:nvPr/>
          </p:nvSpPr>
          <p:spPr bwMode="auto">
            <a:xfrm>
              <a:off x="2779" y="2460"/>
              <a:ext cx="6" cy="7"/>
            </a:xfrm>
            <a:custGeom>
              <a:avLst/>
              <a:gdLst>
                <a:gd name="T0" fmla="*/ 12 w 12"/>
                <a:gd name="T1" fmla="*/ 4 h 14"/>
                <a:gd name="T2" fmla="*/ 5 w 12"/>
                <a:gd name="T3" fmla="*/ 0 h 14"/>
                <a:gd name="T4" fmla="*/ 0 w 12"/>
                <a:gd name="T5" fmla="*/ 9 h 14"/>
                <a:gd name="T6" fmla="*/ 7 w 12"/>
                <a:gd name="T7" fmla="*/ 14 h 14"/>
                <a:gd name="T8" fmla="*/ 12 w 12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5" name="Freeform 617"/>
            <p:cNvSpPr>
              <a:spLocks/>
            </p:cNvSpPr>
            <p:nvPr/>
          </p:nvSpPr>
          <p:spPr bwMode="auto">
            <a:xfrm>
              <a:off x="2781" y="2460"/>
              <a:ext cx="4" cy="2"/>
            </a:xfrm>
            <a:custGeom>
              <a:avLst/>
              <a:gdLst>
                <a:gd name="T0" fmla="*/ 8 w 8"/>
                <a:gd name="T1" fmla="*/ 2 h 4"/>
                <a:gd name="T2" fmla="*/ 8 w 8"/>
                <a:gd name="T3" fmla="*/ 4 h 4"/>
                <a:gd name="T4" fmla="*/ 0 w 8"/>
                <a:gd name="T5" fmla="*/ 0 h 4"/>
                <a:gd name="T6" fmla="*/ 1 w 8"/>
                <a:gd name="T7" fmla="*/ 0 h 4"/>
                <a:gd name="T8" fmla="*/ 8 w 8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8" y="2"/>
                  </a:moveTo>
                  <a:lnTo>
                    <a:pt x="8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8" y="2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6" name="Freeform 618"/>
            <p:cNvSpPr>
              <a:spLocks/>
            </p:cNvSpPr>
            <p:nvPr/>
          </p:nvSpPr>
          <p:spPr bwMode="auto">
            <a:xfrm>
              <a:off x="2777" y="2466"/>
              <a:ext cx="6" cy="5"/>
            </a:xfrm>
            <a:custGeom>
              <a:avLst/>
              <a:gdLst>
                <a:gd name="T0" fmla="*/ 12 w 12"/>
                <a:gd name="T1" fmla="*/ 1 h 10"/>
                <a:gd name="T2" fmla="*/ 3 w 12"/>
                <a:gd name="T3" fmla="*/ 0 h 10"/>
                <a:gd name="T4" fmla="*/ 0 w 12"/>
                <a:gd name="T5" fmla="*/ 8 h 10"/>
                <a:gd name="T6" fmla="*/ 8 w 12"/>
                <a:gd name="T7" fmla="*/ 10 h 10"/>
                <a:gd name="T8" fmla="*/ 12 w 12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1"/>
                  </a:moveTo>
                  <a:lnTo>
                    <a:pt x="3" y="0"/>
                  </a:lnTo>
                  <a:lnTo>
                    <a:pt x="0" y="8"/>
                  </a:lnTo>
                  <a:lnTo>
                    <a:pt x="8" y="1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7" name="Freeform 619"/>
            <p:cNvSpPr>
              <a:spLocks/>
            </p:cNvSpPr>
            <p:nvPr/>
          </p:nvSpPr>
          <p:spPr bwMode="auto">
            <a:xfrm>
              <a:off x="2778" y="2465"/>
              <a:ext cx="5" cy="2"/>
            </a:xfrm>
            <a:custGeom>
              <a:avLst/>
              <a:gdLst>
                <a:gd name="T0" fmla="*/ 8 w 8"/>
                <a:gd name="T1" fmla="*/ 5 h 5"/>
                <a:gd name="T2" fmla="*/ 8 w 8"/>
                <a:gd name="T3" fmla="*/ 4 h 5"/>
                <a:gd name="T4" fmla="*/ 1 w 8"/>
                <a:gd name="T5" fmla="*/ 0 h 5"/>
                <a:gd name="T6" fmla="*/ 0 w 8"/>
                <a:gd name="T7" fmla="*/ 0 h 5"/>
                <a:gd name="T8" fmla="*/ 8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8" y="4"/>
                  </a:lnTo>
                  <a:lnTo>
                    <a:pt x="1" y="0"/>
                  </a:lnTo>
                  <a:lnTo>
                    <a:pt x="0" y="0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8" name="Freeform 620"/>
            <p:cNvSpPr>
              <a:spLocks/>
            </p:cNvSpPr>
            <p:nvPr/>
          </p:nvSpPr>
          <p:spPr bwMode="auto">
            <a:xfrm>
              <a:off x="2775" y="2470"/>
              <a:ext cx="6" cy="6"/>
            </a:xfrm>
            <a:custGeom>
              <a:avLst/>
              <a:gdLst>
                <a:gd name="T0" fmla="*/ 12 w 12"/>
                <a:gd name="T1" fmla="*/ 4 h 13"/>
                <a:gd name="T2" fmla="*/ 5 w 12"/>
                <a:gd name="T3" fmla="*/ 0 h 13"/>
                <a:gd name="T4" fmla="*/ 0 w 12"/>
                <a:gd name="T5" fmla="*/ 9 h 13"/>
                <a:gd name="T6" fmla="*/ 7 w 12"/>
                <a:gd name="T7" fmla="*/ 13 h 13"/>
                <a:gd name="T8" fmla="*/ 12 w 12"/>
                <a:gd name="T9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2" y="4"/>
                  </a:moveTo>
                  <a:lnTo>
                    <a:pt x="5" y="0"/>
                  </a:lnTo>
                  <a:lnTo>
                    <a:pt x="0" y="9"/>
                  </a:lnTo>
                  <a:lnTo>
                    <a:pt x="7" y="13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89" name="Freeform 621"/>
            <p:cNvSpPr>
              <a:spLocks/>
            </p:cNvSpPr>
            <p:nvPr/>
          </p:nvSpPr>
          <p:spPr bwMode="auto">
            <a:xfrm>
              <a:off x="2777" y="2470"/>
              <a:ext cx="4" cy="1"/>
            </a:xfrm>
            <a:custGeom>
              <a:avLst/>
              <a:gdLst>
                <a:gd name="T0" fmla="*/ 9 w 9"/>
                <a:gd name="T1" fmla="*/ 2 h 4"/>
                <a:gd name="T2" fmla="*/ 9 w 9"/>
                <a:gd name="T3" fmla="*/ 4 h 4"/>
                <a:gd name="T4" fmla="*/ 0 w 9"/>
                <a:gd name="T5" fmla="*/ 0 h 4"/>
                <a:gd name="T6" fmla="*/ 2 w 9"/>
                <a:gd name="T7" fmla="*/ 0 h 4"/>
                <a:gd name="T8" fmla="*/ 9 w 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lnTo>
                    <a:pt x="9" y="4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2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0" name="Freeform 622"/>
            <p:cNvSpPr>
              <a:spLocks/>
            </p:cNvSpPr>
            <p:nvPr/>
          </p:nvSpPr>
          <p:spPr bwMode="auto">
            <a:xfrm>
              <a:off x="2772" y="2475"/>
              <a:ext cx="7" cy="5"/>
            </a:xfrm>
            <a:custGeom>
              <a:avLst/>
              <a:gdLst>
                <a:gd name="T0" fmla="*/ 14 w 14"/>
                <a:gd name="T1" fmla="*/ 2 h 10"/>
                <a:gd name="T2" fmla="*/ 6 w 14"/>
                <a:gd name="T3" fmla="*/ 0 h 10"/>
                <a:gd name="T4" fmla="*/ 0 w 14"/>
                <a:gd name="T5" fmla="*/ 8 h 10"/>
                <a:gd name="T6" fmla="*/ 11 w 14"/>
                <a:gd name="T7" fmla="*/ 10 h 10"/>
                <a:gd name="T8" fmla="*/ 14 w 1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4" y="2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11" y="10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1" name="Freeform 623"/>
            <p:cNvSpPr>
              <a:spLocks/>
            </p:cNvSpPr>
            <p:nvPr/>
          </p:nvSpPr>
          <p:spPr bwMode="auto">
            <a:xfrm>
              <a:off x="2773" y="2474"/>
              <a:ext cx="5" cy="2"/>
            </a:xfrm>
            <a:custGeom>
              <a:avLst/>
              <a:gdLst>
                <a:gd name="T0" fmla="*/ 11 w 11"/>
                <a:gd name="T1" fmla="*/ 4 h 4"/>
                <a:gd name="T2" fmla="*/ 11 w 11"/>
                <a:gd name="T3" fmla="*/ 2 h 4"/>
                <a:gd name="T4" fmla="*/ 4 w 11"/>
                <a:gd name="T5" fmla="*/ 0 h 4"/>
                <a:gd name="T6" fmla="*/ 0 w 11"/>
                <a:gd name="T7" fmla="*/ 0 h 4"/>
                <a:gd name="T8" fmla="*/ 11 w 11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lnTo>
                    <a:pt x="11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2" name="Rectangle 624"/>
            <p:cNvSpPr>
              <a:spLocks noChangeArrowheads="1"/>
            </p:cNvSpPr>
            <p:nvPr/>
          </p:nvSpPr>
          <p:spPr bwMode="auto">
            <a:xfrm>
              <a:off x="2772" y="2479"/>
              <a:ext cx="5" cy="1"/>
            </a:xfrm>
            <a:prstGeom prst="rect">
              <a:avLst/>
            </a:pr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3" name="Freeform 625"/>
            <p:cNvSpPr>
              <a:spLocks/>
            </p:cNvSpPr>
            <p:nvPr/>
          </p:nvSpPr>
          <p:spPr bwMode="auto">
            <a:xfrm>
              <a:off x="2771" y="2478"/>
              <a:ext cx="6" cy="2"/>
            </a:xfrm>
            <a:custGeom>
              <a:avLst/>
              <a:gdLst>
                <a:gd name="T0" fmla="*/ 10 w 10"/>
                <a:gd name="T1" fmla="*/ 1 h 3"/>
                <a:gd name="T2" fmla="*/ 10 w 10"/>
                <a:gd name="T3" fmla="*/ 3 h 3"/>
                <a:gd name="T4" fmla="*/ 0 w 10"/>
                <a:gd name="T5" fmla="*/ 0 h 3"/>
                <a:gd name="T6" fmla="*/ 1 w 10"/>
                <a:gd name="T7" fmla="*/ 0 h 3"/>
                <a:gd name="T8" fmla="*/ 10 w 10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">
                  <a:moveTo>
                    <a:pt x="10" y="1"/>
                  </a:moveTo>
                  <a:lnTo>
                    <a:pt x="10" y="3"/>
                  </a:lnTo>
                  <a:lnTo>
                    <a:pt x="0" y="0"/>
                  </a:lnTo>
                  <a:lnTo>
                    <a:pt x="1" y="0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4" name="Freeform 626"/>
            <p:cNvSpPr>
              <a:spLocks/>
            </p:cNvSpPr>
            <p:nvPr/>
          </p:nvSpPr>
          <p:spPr bwMode="auto">
            <a:xfrm>
              <a:off x="2762" y="2494"/>
              <a:ext cx="5" cy="4"/>
            </a:xfrm>
            <a:custGeom>
              <a:avLst/>
              <a:gdLst>
                <a:gd name="T0" fmla="*/ 10 w 10"/>
                <a:gd name="T1" fmla="*/ 3 h 9"/>
                <a:gd name="T2" fmla="*/ 3 w 10"/>
                <a:gd name="T3" fmla="*/ 0 h 9"/>
                <a:gd name="T4" fmla="*/ 0 w 10"/>
                <a:gd name="T5" fmla="*/ 5 h 9"/>
                <a:gd name="T6" fmla="*/ 7 w 10"/>
                <a:gd name="T7" fmla="*/ 9 h 9"/>
                <a:gd name="T8" fmla="*/ 10 w 10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9">
                  <a:moveTo>
                    <a:pt x="10" y="3"/>
                  </a:moveTo>
                  <a:lnTo>
                    <a:pt x="3" y="0"/>
                  </a:lnTo>
                  <a:lnTo>
                    <a:pt x="0" y="5"/>
                  </a:lnTo>
                  <a:lnTo>
                    <a:pt x="7" y="9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5" name="Freeform 627"/>
            <p:cNvSpPr>
              <a:spLocks/>
            </p:cNvSpPr>
            <p:nvPr/>
          </p:nvSpPr>
          <p:spPr bwMode="auto">
            <a:xfrm>
              <a:off x="2759" y="2497"/>
              <a:ext cx="6" cy="6"/>
            </a:xfrm>
            <a:custGeom>
              <a:avLst/>
              <a:gdLst>
                <a:gd name="T0" fmla="*/ 13 w 13"/>
                <a:gd name="T1" fmla="*/ 4 h 12"/>
                <a:gd name="T2" fmla="*/ 6 w 13"/>
                <a:gd name="T3" fmla="*/ 0 h 12"/>
                <a:gd name="T4" fmla="*/ 0 w 13"/>
                <a:gd name="T5" fmla="*/ 9 h 12"/>
                <a:gd name="T6" fmla="*/ 7 w 13"/>
                <a:gd name="T7" fmla="*/ 12 h 12"/>
                <a:gd name="T8" fmla="*/ 13 w 13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13" y="4"/>
                  </a:moveTo>
                  <a:lnTo>
                    <a:pt x="6" y="0"/>
                  </a:lnTo>
                  <a:lnTo>
                    <a:pt x="0" y="9"/>
                  </a:lnTo>
                  <a:lnTo>
                    <a:pt x="7" y="12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6" name="Freeform 628"/>
            <p:cNvSpPr>
              <a:spLocks/>
            </p:cNvSpPr>
            <p:nvPr/>
          </p:nvSpPr>
          <p:spPr bwMode="auto">
            <a:xfrm>
              <a:off x="2762" y="2497"/>
              <a:ext cx="3" cy="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0 w 7"/>
                <a:gd name="T5" fmla="*/ 0 h 4"/>
                <a:gd name="T6" fmla="*/ 0 w 7"/>
                <a:gd name="T7" fmla="*/ 0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7" name="Freeform 629"/>
            <p:cNvSpPr>
              <a:spLocks/>
            </p:cNvSpPr>
            <p:nvPr/>
          </p:nvSpPr>
          <p:spPr bwMode="auto">
            <a:xfrm>
              <a:off x="2757" y="2501"/>
              <a:ext cx="6" cy="6"/>
            </a:xfrm>
            <a:custGeom>
              <a:avLst/>
              <a:gdLst>
                <a:gd name="T0" fmla="*/ 12 w 12"/>
                <a:gd name="T1" fmla="*/ 3 h 12"/>
                <a:gd name="T2" fmla="*/ 5 w 12"/>
                <a:gd name="T3" fmla="*/ 0 h 12"/>
                <a:gd name="T4" fmla="*/ 0 w 12"/>
                <a:gd name="T5" fmla="*/ 8 h 12"/>
                <a:gd name="T6" fmla="*/ 7 w 12"/>
                <a:gd name="T7" fmla="*/ 12 h 12"/>
                <a:gd name="T8" fmla="*/ 12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lnTo>
                    <a:pt x="5" y="0"/>
                  </a:lnTo>
                  <a:lnTo>
                    <a:pt x="0" y="8"/>
                  </a:lnTo>
                  <a:lnTo>
                    <a:pt x="7" y="1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8" name="Freeform 630"/>
            <p:cNvSpPr>
              <a:spLocks/>
            </p:cNvSpPr>
            <p:nvPr/>
          </p:nvSpPr>
          <p:spPr bwMode="auto">
            <a:xfrm>
              <a:off x="2759" y="2501"/>
              <a:ext cx="4" cy="2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0 w 7"/>
                <a:gd name="T5" fmla="*/ 0 h 3"/>
                <a:gd name="T6" fmla="*/ 0 w 7"/>
                <a:gd name="T7" fmla="*/ 0 h 3"/>
                <a:gd name="T8" fmla="*/ 7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399" name="Freeform 631"/>
            <p:cNvSpPr>
              <a:spLocks/>
            </p:cNvSpPr>
            <p:nvPr/>
          </p:nvSpPr>
          <p:spPr bwMode="auto">
            <a:xfrm>
              <a:off x="2753" y="2505"/>
              <a:ext cx="7" cy="7"/>
            </a:xfrm>
            <a:custGeom>
              <a:avLst/>
              <a:gdLst>
                <a:gd name="T0" fmla="*/ 14 w 14"/>
                <a:gd name="T1" fmla="*/ 4 h 14"/>
                <a:gd name="T2" fmla="*/ 7 w 14"/>
                <a:gd name="T3" fmla="*/ 0 h 14"/>
                <a:gd name="T4" fmla="*/ 0 w 14"/>
                <a:gd name="T5" fmla="*/ 9 h 14"/>
                <a:gd name="T6" fmla="*/ 7 w 14"/>
                <a:gd name="T7" fmla="*/ 14 h 14"/>
                <a:gd name="T8" fmla="*/ 14 w 1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4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0" name="Freeform 632"/>
            <p:cNvSpPr>
              <a:spLocks/>
            </p:cNvSpPr>
            <p:nvPr/>
          </p:nvSpPr>
          <p:spPr bwMode="auto">
            <a:xfrm>
              <a:off x="2757" y="2505"/>
              <a:ext cx="3" cy="2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0 w 7"/>
                <a:gd name="T5" fmla="*/ 0 h 4"/>
                <a:gd name="T6" fmla="*/ 0 w 7"/>
                <a:gd name="T7" fmla="*/ 0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1" name="Freeform 633"/>
            <p:cNvSpPr>
              <a:spLocks/>
            </p:cNvSpPr>
            <p:nvPr/>
          </p:nvSpPr>
          <p:spPr bwMode="auto">
            <a:xfrm>
              <a:off x="2750" y="2510"/>
              <a:ext cx="7" cy="6"/>
            </a:xfrm>
            <a:custGeom>
              <a:avLst/>
              <a:gdLst>
                <a:gd name="T0" fmla="*/ 14 w 14"/>
                <a:gd name="T1" fmla="*/ 5 h 12"/>
                <a:gd name="T2" fmla="*/ 7 w 14"/>
                <a:gd name="T3" fmla="*/ 0 h 12"/>
                <a:gd name="T4" fmla="*/ 0 w 14"/>
                <a:gd name="T5" fmla="*/ 9 h 12"/>
                <a:gd name="T6" fmla="*/ 9 w 14"/>
                <a:gd name="T7" fmla="*/ 12 h 12"/>
                <a:gd name="T8" fmla="*/ 14 w 14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5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9" y="12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2" name="Freeform 634"/>
            <p:cNvSpPr>
              <a:spLocks/>
            </p:cNvSpPr>
            <p:nvPr/>
          </p:nvSpPr>
          <p:spPr bwMode="auto">
            <a:xfrm>
              <a:off x="2753" y="2510"/>
              <a:ext cx="4" cy="2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3" name="Freeform 635"/>
            <p:cNvSpPr>
              <a:spLocks/>
            </p:cNvSpPr>
            <p:nvPr/>
          </p:nvSpPr>
          <p:spPr bwMode="auto">
            <a:xfrm>
              <a:off x="2747" y="2514"/>
              <a:ext cx="7" cy="6"/>
            </a:xfrm>
            <a:custGeom>
              <a:avLst/>
              <a:gdLst>
                <a:gd name="T0" fmla="*/ 14 w 14"/>
                <a:gd name="T1" fmla="*/ 3 h 12"/>
                <a:gd name="T2" fmla="*/ 5 w 14"/>
                <a:gd name="T3" fmla="*/ 0 h 12"/>
                <a:gd name="T4" fmla="*/ 0 w 14"/>
                <a:gd name="T5" fmla="*/ 8 h 12"/>
                <a:gd name="T6" fmla="*/ 9 w 14"/>
                <a:gd name="T7" fmla="*/ 12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5" y="0"/>
                  </a:lnTo>
                  <a:lnTo>
                    <a:pt x="0" y="8"/>
                  </a:lnTo>
                  <a:lnTo>
                    <a:pt x="9" y="12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4" name="Freeform 636"/>
            <p:cNvSpPr>
              <a:spLocks/>
            </p:cNvSpPr>
            <p:nvPr/>
          </p:nvSpPr>
          <p:spPr bwMode="auto">
            <a:xfrm>
              <a:off x="2750" y="2514"/>
              <a:ext cx="4" cy="2"/>
            </a:xfrm>
            <a:custGeom>
              <a:avLst/>
              <a:gdLst>
                <a:gd name="T0" fmla="*/ 9 w 9"/>
                <a:gd name="T1" fmla="*/ 3 h 3"/>
                <a:gd name="T2" fmla="*/ 9 w 9"/>
                <a:gd name="T3" fmla="*/ 3 h 3"/>
                <a:gd name="T4" fmla="*/ 0 w 9"/>
                <a:gd name="T5" fmla="*/ 0 h 3"/>
                <a:gd name="T6" fmla="*/ 0 w 9"/>
                <a:gd name="T7" fmla="*/ 0 h 3"/>
                <a:gd name="T8" fmla="*/ 9 w 9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9" y="3"/>
                  </a:moveTo>
                  <a:lnTo>
                    <a:pt x="9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5" name="Freeform 637"/>
            <p:cNvSpPr>
              <a:spLocks/>
            </p:cNvSpPr>
            <p:nvPr/>
          </p:nvSpPr>
          <p:spPr bwMode="auto">
            <a:xfrm>
              <a:off x="2744" y="2518"/>
              <a:ext cx="7" cy="6"/>
            </a:xfrm>
            <a:custGeom>
              <a:avLst/>
              <a:gdLst>
                <a:gd name="T0" fmla="*/ 16 w 16"/>
                <a:gd name="T1" fmla="*/ 4 h 12"/>
                <a:gd name="T2" fmla="*/ 7 w 16"/>
                <a:gd name="T3" fmla="*/ 0 h 12"/>
                <a:gd name="T4" fmla="*/ 0 w 16"/>
                <a:gd name="T5" fmla="*/ 9 h 12"/>
                <a:gd name="T6" fmla="*/ 7 w 16"/>
                <a:gd name="T7" fmla="*/ 12 h 12"/>
                <a:gd name="T8" fmla="*/ 16 w 16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6" y="4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7" y="12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6" name="Freeform 638"/>
            <p:cNvSpPr>
              <a:spLocks/>
            </p:cNvSpPr>
            <p:nvPr/>
          </p:nvSpPr>
          <p:spPr bwMode="auto">
            <a:xfrm>
              <a:off x="2747" y="2518"/>
              <a:ext cx="4" cy="2"/>
            </a:xfrm>
            <a:custGeom>
              <a:avLst/>
              <a:gdLst>
                <a:gd name="T0" fmla="*/ 9 w 9"/>
                <a:gd name="T1" fmla="*/ 4 h 4"/>
                <a:gd name="T2" fmla="*/ 9 w 9"/>
                <a:gd name="T3" fmla="*/ 4 h 4"/>
                <a:gd name="T4" fmla="*/ 0 w 9"/>
                <a:gd name="T5" fmla="*/ 0 h 4"/>
                <a:gd name="T6" fmla="*/ 0 w 9"/>
                <a:gd name="T7" fmla="*/ 0 h 4"/>
                <a:gd name="T8" fmla="*/ 9 w 9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4">
                  <a:moveTo>
                    <a:pt x="9" y="4"/>
                  </a:moveTo>
                  <a:lnTo>
                    <a:pt x="9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7" name="Freeform 639"/>
            <p:cNvSpPr>
              <a:spLocks/>
            </p:cNvSpPr>
            <p:nvPr/>
          </p:nvSpPr>
          <p:spPr bwMode="auto">
            <a:xfrm>
              <a:off x="2740" y="2522"/>
              <a:ext cx="7" cy="7"/>
            </a:xfrm>
            <a:custGeom>
              <a:avLst/>
              <a:gdLst>
                <a:gd name="T0" fmla="*/ 14 w 14"/>
                <a:gd name="T1" fmla="*/ 3 h 12"/>
                <a:gd name="T2" fmla="*/ 7 w 14"/>
                <a:gd name="T3" fmla="*/ 0 h 12"/>
                <a:gd name="T4" fmla="*/ 0 w 14"/>
                <a:gd name="T5" fmla="*/ 9 h 12"/>
                <a:gd name="T6" fmla="*/ 7 w 14"/>
                <a:gd name="T7" fmla="*/ 12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7" y="12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8" name="Freeform 640"/>
            <p:cNvSpPr>
              <a:spLocks/>
            </p:cNvSpPr>
            <p:nvPr/>
          </p:nvSpPr>
          <p:spPr bwMode="auto">
            <a:xfrm>
              <a:off x="2744" y="2522"/>
              <a:ext cx="3" cy="2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0 w 7"/>
                <a:gd name="T5" fmla="*/ 0 h 3"/>
                <a:gd name="T6" fmla="*/ 0 w 7"/>
                <a:gd name="T7" fmla="*/ 0 h 3"/>
                <a:gd name="T8" fmla="*/ 7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09" name="Freeform 641"/>
            <p:cNvSpPr>
              <a:spLocks/>
            </p:cNvSpPr>
            <p:nvPr/>
          </p:nvSpPr>
          <p:spPr bwMode="auto">
            <a:xfrm>
              <a:off x="2738" y="2527"/>
              <a:ext cx="6" cy="6"/>
            </a:xfrm>
            <a:custGeom>
              <a:avLst/>
              <a:gdLst>
                <a:gd name="T0" fmla="*/ 12 w 12"/>
                <a:gd name="T1" fmla="*/ 3 h 12"/>
                <a:gd name="T2" fmla="*/ 5 w 12"/>
                <a:gd name="T3" fmla="*/ 0 h 12"/>
                <a:gd name="T4" fmla="*/ 0 w 12"/>
                <a:gd name="T5" fmla="*/ 8 h 12"/>
                <a:gd name="T6" fmla="*/ 7 w 12"/>
                <a:gd name="T7" fmla="*/ 12 h 12"/>
                <a:gd name="T8" fmla="*/ 12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lnTo>
                    <a:pt x="5" y="0"/>
                  </a:lnTo>
                  <a:lnTo>
                    <a:pt x="0" y="8"/>
                  </a:lnTo>
                  <a:lnTo>
                    <a:pt x="7" y="12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0" name="Freeform 642"/>
            <p:cNvSpPr>
              <a:spLocks/>
            </p:cNvSpPr>
            <p:nvPr/>
          </p:nvSpPr>
          <p:spPr bwMode="auto">
            <a:xfrm>
              <a:off x="2740" y="2527"/>
              <a:ext cx="4" cy="2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0 w 7"/>
                <a:gd name="T5" fmla="*/ 0 h 3"/>
                <a:gd name="T6" fmla="*/ 0 w 7"/>
                <a:gd name="T7" fmla="*/ 0 h 3"/>
                <a:gd name="T8" fmla="*/ 7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1" name="Freeform 643"/>
            <p:cNvSpPr>
              <a:spLocks/>
            </p:cNvSpPr>
            <p:nvPr/>
          </p:nvSpPr>
          <p:spPr bwMode="auto">
            <a:xfrm>
              <a:off x="2734" y="2531"/>
              <a:ext cx="7" cy="7"/>
            </a:xfrm>
            <a:custGeom>
              <a:avLst/>
              <a:gdLst>
                <a:gd name="T0" fmla="*/ 14 w 14"/>
                <a:gd name="T1" fmla="*/ 4 h 14"/>
                <a:gd name="T2" fmla="*/ 7 w 14"/>
                <a:gd name="T3" fmla="*/ 0 h 14"/>
                <a:gd name="T4" fmla="*/ 0 w 14"/>
                <a:gd name="T5" fmla="*/ 11 h 14"/>
                <a:gd name="T6" fmla="*/ 7 w 14"/>
                <a:gd name="T7" fmla="*/ 14 h 14"/>
                <a:gd name="T8" fmla="*/ 14 w 1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4"/>
                  </a:moveTo>
                  <a:lnTo>
                    <a:pt x="7" y="0"/>
                  </a:lnTo>
                  <a:lnTo>
                    <a:pt x="0" y="11"/>
                  </a:lnTo>
                  <a:lnTo>
                    <a:pt x="7" y="1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2" name="Freeform 644"/>
            <p:cNvSpPr>
              <a:spLocks/>
            </p:cNvSpPr>
            <p:nvPr/>
          </p:nvSpPr>
          <p:spPr bwMode="auto">
            <a:xfrm>
              <a:off x="2738" y="2531"/>
              <a:ext cx="3" cy="2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0 w 7"/>
                <a:gd name="T5" fmla="*/ 0 h 4"/>
                <a:gd name="T6" fmla="*/ 0 w 7"/>
                <a:gd name="T7" fmla="*/ 0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3" name="Freeform 645"/>
            <p:cNvSpPr>
              <a:spLocks/>
            </p:cNvSpPr>
            <p:nvPr/>
          </p:nvSpPr>
          <p:spPr bwMode="auto">
            <a:xfrm>
              <a:off x="2731" y="2536"/>
              <a:ext cx="7" cy="6"/>
            </a:xfrm>
            <a:custGeom>
              <a:avLst/>
              <a:gdLst>
                <a:gd name="T0" fmla="*/ 14 w 14"/>
                <a:gd name="T1" fmla="*/ 3 h 12"/>
                <a:gd name="T2" fmla="*/ 7 w 14"/>
                <a:gd name="T3" fmla="*/ 0 h 12"/>
                <a:gd name="T4" fmla="*/ 0 w 14"/>
                <a:gd name="T5" fmla="*/ 8 h 12"/>
                <a:gd name="T6" fmla="*/ 7 w 14"/>
                <a:gd name="T7" fmla="*/ 12 h 12"/>
                <a:gd name="T8" fmla="*/ 14 w 14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3"/>
                  </a:moveTo>
                  <a:lnTo>
                    <a:pt x="7" y="0"/>
                  </a:lnTo>
                  <a:lnTo>
                    <a:pt x="0" y="8"/>
                  </a:lnTo>
                  <a:lnTo>
                    <a:pt x="7" y="12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4" name="Freeform 646"/>
            <p:cNvSpPr>
              <a:spLocks/>
            </p:cNvSpPr>
            <p:nvPr/>
          </p:nvSpPr>
          <p:spPr bwMode="auto">
            <a:xfrm>
              <a:off x="2734" y="2536"/>
              <a:ext cx="4" cy="2"/>
            </a:xfrm>
            <a:custGeom>
              <a:avLst/>
              <a:gdLst>
                <a:gd name="T0" fmla="*/ 7 w 7"/>
                <a:gd name="T1" fmla="*/ 3 h 3"/>
                <a:gd name="T2" fmla="*/ 7 w 7"/>
                <a:gd name="T3" fmla="*/ 3 h 3"/>
                <a:gd name="T4" fmla="*/ 0 w 7"/>
                <a:gd name="T5" fmla="*/ 0 h 3"/>
                <a:gd name="T6" fmla="*/ 0 w 7"/>
                <a:gd name="T7" fmla="*/ 0 h 3"/>
                <a:gd name="T8" fmla="*/ 7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5" name="Freeform 647"/>
            <p:cNvSpPr>
              <a:spLocks/>
            </p:cNvSpPr>
            <p:nvPr/>
          </p:nvSpPr>
          <p:spPr bwMode="auto">
            <a:xfrm>
              <a:off x="2726" y="2541"/>
              <a:ext cx="8" cy="6"/>
            </a:xfrm>
            <a:custGeom>
              <a:avLst/>
              <a:gdLst>
                <a:gd name="T0" fmla="*/ 15 w 15"/>
                <a:gd name="T1" fmla="*/ 4 h 12"/>
                <a:gd name="T2" fmla="*/ 8 w 15"/>
                <a:gd name="T3" fmla="*/ 0 h 12"/>
                <a:gd name="T4" fmla="*/ 0 w 15"/>
                <a:gd name="T5" fmla="*/ 9 h 12"/>
                <a:gd name="T6" fmla="*/ 8 w 15"/>
                <a:gd name="T7" fmla="*/ 12 h 12"/>
                <a:gd name="T8" fmla="*/ 15 w 15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2">
                  <a:moveTo>
                    <a:pt x="15" y="4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8" y="12"/>
                  </a:lnTo>
                  <a:lnTo>
                    <a:pt x="15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6" name="Freeform 648"/>
            <p:cNvSpPr>
              <a:spLocks/>
            </p:cNvSpPr>
            <p:nvPr/>
          </p:nvSpPr>
          <p:spPr bwMode="auto">
            <a:xfrm>
              <a:off x="2731" y="2541"/>
              <a:ext cx="3" cy="1"/>
            </a:xfrm>
            <a:custGeom>
              <a:avLst/>
              <a:gdLst>
                <a:gd name="T0" fmla="*/ 7 w 7"/>
                <a:gd name="T1" fmla="*/ 4 h 4"/>
                <a:gd name="T2" fmla="*/ 7 w 7"/>
                <a:gd name="T3" fmla="*/ 4 h 4"/>
                <a:gd name="T4" fmla="*/ 0 w 7"/>
                <a:gd name="T5" fmla="*/ 0 h 4"/>
                <a:gd name="T6" fmla="*/ 0 w 7"/>
                <a:gd name="T7" fmla="*/ 0 h 4"/>
                <a:gd name="T8" fmla="*/ 7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7" y="4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7" name="Freeform 649"/>
            <p:cNvSpPr>
              <a:spLocks/>
            </p:cNvSpPr>
            <p:nvPr/>
          </p:nvSpPr>
          <p:spPr bwMode="auto">
            <a:xfrm>
              <a:off x="2722" y="2545"/>
              <a:ext cx="9" cy="7"/>
            </a:xfrm>
            <a:custGeom>
              <a:avLst/>
              <a:gdLst>
                <a:gd name="T0" fmla="*/ 17 w 17"/>
                <a:gd name="T1" fmla="*/ 5 h 14"/>
                <a:gd name="T2" fmla="*/ 9 w 17"/>
                <a:gd name="T3" fmla="*/ 0 h 14"/>
                <a:gd name="T4" fmla="*/ 0 w 17"/>
                <a:gd name="T5" fmla="*/ 9 h 14"/>
                <a:gd name="T6" fmla="*/ 7 w 17"/>
                <a:gd name="T7" fmla="*/ 14 h 14"/>
                <a:gd name="T8" fmla="*/ 17 w 17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5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8" name="Freeform 650"/>
            <p:cNvSpPr>
              <a:spLocks/>
            </p:cNvSpPr>
            <p:nvPr/>
          </p:nvSpPr>
          <p:spPr bwMode="auto">
            <a:xfrm>
              <a:off x="2726" y="2544"/>
              <a:ext cx="5" cy="3"/>
            </a:xfrm>
            <a:custGeom>
              <a:avLst/>
              <a:gdLst>
                <a:gd name="T0" fmla="*/ 8 w 8"/>
                <a:gd name="T1" fmla="*/ 5 h 5"/>
                <a:gd name="T2" fmla="*/ 8 w 8"/>
                <a:gd name="T3" fmla="*/ 5 h 5"/>
                <a:gd name="T4" fmla="*/ 0 w 8"/>
                <a:gd name="T5" fmla="*/ 2 h 5"/>
                <a:gd name="T6" fmla="*/ 0 w 8"/>
                <a:gd name="T7" fmla="*/ 0 h 5"/>
                <a:gd name="T8" fmla="*/ 8 w 8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19" name="Freeform 651"/>
            <p:cNvSpPr>
              <a:spLocks/>
            </p:cNvSpPr>
            <p:nvPr/>
          </p:nvSpPr>
          <p:spPr bwMode="auto">
            <a:xfrm>
              <a:off x="2719" y="2549"/>
              <a:ext cx="7" cy="5"/>
            </a:xfrm>
            <a:custGeom>
              <a:avLst/>
              <a:gdLst>
                <a:gd name="T0" fmla="*/ 12 w 12"/>
                <a:gd name="T1" fmla="*/ 3 h 10"/>
                <a:gd name="T2" fmla="*/ 5 w 12"/>
                <a:gd name="T3" fmla="*/ 0 h 10"/>
                <a:gd name="T4" fmla="*/ 0 w 12"/>
                <a:gd name="T5" fmla="*/ 6 h 10"/>
                <a:gd name="T6" fmla="*/ 7 w 12"/>
                <a:gd name="T7" fmla="*/ 10 h 10"/>
                <a:gd name="T8" fmla="*/ 12 w 12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3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7" y="10"/>
                  </a:lnTo>
                  <a:lnTo>
                    <a:pt x="12" y="3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0" name="Freeform 652"/>
            <p:cNvSpPr>
              <a:spLocks/>
            </p:cNvSpPr>
            <p:nvPr/>
          </p:nvSpPr>
          <p:spPr bwMode="auto">
            <a:xfrm>
              <a:off x="2722" y="2548"/>
              <a:ext cx="4" cy="3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2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2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1" name="Freeform 653"/>
            <p:cNvSpPr>
              <a:spLocks/>
            </p:cNvSpPr>
            <p:nvPr/>
          </p:nvSpPr>
          <p:spPr bwMode="auto">
            <a:xfrm>
              <a:off x="2702" y="2567"/>
              <a:ext cx="9" cy="7"/>
            </a:xfrm>
            <a:custGeom>
              <a:avLst/>
              <a:gdLst>
                <a:gd name="T0" fmla="*/ 18 w 18"/>
                <a:gd name="T1" fmla="*/ 5 h 14"/>
                <a:gd name="T2" fmla="*/ 11 w 18"/>
                <a:gd name="T3" fmla="*/ 0 h 14"/>
                <a:gd name="T4" fmla="*/ 0 w 18"/>
                <a:gd name="T5" fmla="*/ 8 h 14"/>
                <a:gd name="T6" fmla="*/ 9 w 18"/>
                <a:gd name="T7" fmla="*/ 14 h 14"/>
                <a:gd name="T8" fmla="*/ 18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5"/>
                  </a:moveTo>
                  <a:lnTo>
                    <a:pt x="11" y="0"/>
                  </a:lnTo>
                  <a:lnTo>
                    <a:pt x="0" y="8"/>
                  </a:lnTo>
                  <a:lnTo>
                    <a:pt x="9" y="14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2" name="Freeform 654"/>
            <p:cNvSpPr>
              <a:spLocks/>
            </p:cNvSpPr>
            <p:nvPr/>
          </p:nvSpPr>
          <p:spPr bwMode="auto">
            <a:xfrm>
              <a:off x="2707" y="2567"/>
              <a:ext cx="4" cy="2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2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3" name="Freeform 655"/>
            <p:cNvSpPr>
              <a:spLocks/>
            </p:cNvSpPr>
            <p:nvPr/>
          </p:nvSpPr>
          <p:spPr bwMode="auto">
            <a:xfrm>
              <a:off x="2698" y="2572"/>
              <a:ext cx="9" cy="7"/>
            </a:xfrm>
            <a:custGeom>
              <a:avLst/>
              <a:gdLst>
                <a:gd name="T0" fmla="*/ 17 w 17"/>
                <a:gd name="T1" fmla="*/ 6 h 14"/>
                <a:gd name="T2" fmla="*/ 8 w 17"/>
                <a:gd name="T3" fmla="*/ 0 h 14"/>
                <a:gd name="T4" fmla="*/ 0 w 17"/>
                <a:gd name="T5" fmla="*/ 9 h 14"/>
                <a:gd name="T6" fmla="*/ 7 w 17"/>
                <a:gd name="T7" fmla="*/ 14 h 14"/>
                <a:gd name="T8" fmla="*/ 17 w 17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6"/>
                  </a:moveTo>
                  <a:lnTo>
                    <a:pt x="8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4" name="Freeform 656"/>
            <p:cNvSpPr>
              <a:spLocks/>
            </p:cNvSpPr>
            <p:nvPr/>
          </p:nvSpPr>
          <p:spPr bwMode="auto">
            <a:xfrm>
              <a:off x="2702" y="2571"/>
              <a:ext cx="5" cy="2"/>
            </a:xfrm>
            <a:custGeom>
              <a:avLst/>
              <a:gdLst>
                <a:gd name="T0" fmla="*/ 9 w 9"/>
                <a:gd name="T1" fmla="*/ 5 h 5"/>
                <a:gd name="T2" fmla="*/ 9 w 9"/>
                <a:gd name="T3" fmla="*/ 5 h 5"/>
                <a:gd name="T4" fmla="*/ 0 w 9"/>
                <a:gd name="T5" fmla="*/ 0 h 5"/>
                <a:gd name="T6" fmla="*/ 0 w 9"/>
                <a:gd name="T7" fmla="*/ 0 h 5"/>
                <a:gd name="T8" fmla="*/ 9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5"/>
                  </a:move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5" name="Freeform 657"/>
            <p:cNvSpPr>
              <a:spLocks/>
            </p:cNvSpPr>
            <p:nvPr/>
          </p:nvSpPr>
          <p:spPr bwMode="auto">
            <a:xfrm>
              <a:off x="2694" y="2576"/>
              <a:ext cx="7" cy="7"/>
            </a:xfrm>
            <a:custGeom>
              <a:avLst/>
              <a:gdLst>
                <a:gd name="T0" fmla="*/ 14 w 14"/>
                <a:gd name="T1" fmla="*/ 4 h 14"/>
                <a:gd name="T2" fmla="*/ 7 w 14"/>
                <a:gd name="T3" fmla="*/ 0 h 14"/>
                <a:gd name="T4" fmla="*/ 0 w 14"/>
                <a:gd name="T5" fmla="*/ 10 h 14"/>
                <a:gd name="T6" fmla="*/ 7 w 14"/>
                <a:gd name="T7" fmla="*/ 14 h 14"/>
                <a:gd name="T8" fmla="*/ 14 w 14"/>
                <a:gd name="T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4" y="4"/>
                  </a:moveTo>
                  <a:lnTo>
                    <a:pt x="7" y="0"/>
                  </a:lnTo>
                  <a:lnTo>
                    <a:pt x="0" y="10"/>
                  </a:lnTo>
                  <a:lnTo>
                    <a:pt x="7" y="14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6" name="Freeform 658"/>
            <p:cNvSpPr>
              <a:spLocks/>
            </p:cNvSpPr>
            <p:nvPr/>
          </p:nvSpPr>
          <p:spPr bwMode="auto">
            <a:xfrm>
              <a:off x="2698" y="2575"/>
              <a:ext cx="3" cy="3"/>
            </a:xfrm>
            <a:custGeom>
              <a:avLst/>
              <a:gdLst>
                <a:gd name="T0" fmla="*/ 7 w 7"/>
                <a:gd name="T1" fmla="*/ 6 h 6"/>
                <a:gd name="T2" fmla="*/ 7 w 7"/>
                <a:gd name="T3" fmla="*/ 6 h 6"/>
                <a:gd name="T4" fmla="*/ 0 w 7"/>
                <a:gd name="T5" fmla="*/ 0 h 6"/>
                <a:gd name="T6" fmla="*/ 0 w 7"/>
                <a:gd name="T7" fmla="*/ 2 h 6"/>
                <a:gd name="T8" fmla="*/ 7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lnTo>
                    <a:pt x="7" y="6"/>
                  </a:lnTo>
                  <a:lnTo>
                    <a:pt x="0" y="0"/>
                  </a:lnTo>
                  <a:lnTo>
                    <a:pt x="0" y="2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7" name="Freeform 659"/>
            <p:cNvSpPr>
              <a:spLocks/>
            </p:cNvSpPr>
            <p:nvPr/>
          </p:nvSpPr>
          <p:spPr bwMode="auto">
            <a:xfrm>
              <a:off x="2690" y="2581"/>
              <a:ext cx="8" cy="7"/>
            </a:xfrm>
            <a:custGeom>
              <a:avLst/>
              <a:gdLst>
                <a:gd name="T0" fmla="*/ 16 w 16"/>
                <a:gd name="T1" fmla="*/ 6 h 14"/>
                <a:gd name="T2" fmla="*/ 9 w 16"/>
                <a:gd name="T3" fmla="*/ 0 h 14"/>
                <a:gd name="T4" fmla="*/ 0 w 16"/>
                <a:gd name="T5" fmla="*/ 9 h 14"/>
                <a:gd name="T6" fmla="*/ 7 w 16"/>
                <a:gd name="T7" fmla="*/ 14 h 14"/>
                <a:gd name="T8" fmla="*/ 16 w 16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6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8" name="Freeform 660"/>
            <p:cNvSpPr>
              <a:spLocks/>
            </p:cNvSpPr>
            <p:nvPr/>
          </p:nvSpPr>
          <p:spPr bwMode="auto">
            <a:xfrm>
              <a:off x="2694" y="2580"/>
              <a:ext cx="4" cy="3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7 h 7"/>
                <a:gd name="T4" fmla="*/ 0 w 7"/>
                <a:gd name="T5" fmla="*/ 3 h 7"/>
                <a:gd name="T6" fmla="*/ 0 w 7"/>
                <a:gd name="T7" fmla="*/ 0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29" name="Freeform 661"/>
            <p:cNvSpPr>
              <a:spLocks/>
            </p:cNvSpPr>
            <p:nvPr/>
          </p:nvSpPr>
          <p:spPr bwMode="auto">
            <a:xfrm>
              <a:off x="2686" y="2586"/>
              <a:ext cx="8" cy="6"/>
            </a:xfrm>
            <a:custGeom>
              <a:avLst/>
              <a:gdLst>
                <a:gd name="T0" fmla="*/ 15 w 15"/>
                <a:gd name="T1" fmla="*/ 5 h 14"/>
                <a:gd name="T2" fmla="*/ 10 w 15"/>
                <a:gd name="T3" fmla="*/ 0 h 14"/>
                <a:gd name="T4" fmla="*/ 0 w 15"/>
                <a:gd name="T5" fmla="*/ 9 h 14"/>
                <a:gd name="T6" fmla="*/ 5 w 15"/>
                <a:gd name="T7" fmla="*/ 14 h 14"/>
                <a:gd name="T8" fmla="*/ 15 w 15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15" y="5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5" y="14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0" name="Freeform 662"/>
            <p:cNvSpPr>
              <a:spLocks/>
            </p:cNvSpPr>
            <p:nvPr/>
          </p:nvSpPr>
          <p:spPr bwMode="auto">
            <a:xfrm>
              <a:off x="2690" y="2585"/>
              <a:ext cx="4" cy="2"/>
            </a:xfrm>
            <a:custGeom>
              <a:avLst/>
              <a:gdLst>
                <a:gd name="T0" fmla="*/ 7 w 7"/>
                <a:gd name="T1" fmla="*/ 6 h 6"/>
                <a:gd name="T2" fmla="*/ 5 w 7"/>
                <a:gd name="T3" fmla="*/ 6 h 6"/>
                <a:gd name="T4" fmla="*/ 0 w 7"/>
                <a:gd name="T5" fmla="*/ 0 h 6"/>
                <a:gd name="T6" fmla="*/ 0 w 7"/>
                <a:gd name="T7" fmla="*/ 0 h 6"/>
                <a:gd name="T8" fmla="*/ 7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1" name="Freeform 663"/>
            <p:cNvSpPr>
              <a:spLocks/>
            </p:cNvSpPr>
            <p:nvPr/>
          </p:nvSpPr>
          <p:spPr bwMode="auto">
            <a:xfrm>
              <a:off x="2681" y="2590"/>
              <a:ext cx="7" cy="6"/>
            </a:xfrm>
            <a:custGeom>
              <a:avLst/>
              <a:gdLst>
                <a:gd name="T0" fmla="*/ 16 w 16"/>
                <a:gd name="T1" fmla="*/ 5 h 12"/>
                <a:gd name="T2" fmla="*/ 11 w 16"/>
                <a:gd name="T3" fmla="*/ 0 h 12"/>
                <a:gd name="T4" fmla="*/ 0 w 16"/>
                <a:gd name="T5" fmla="*/ 7 h 12"/>
                <a:gd name="T6" fmla="*/ 7 w 16"/>
                <a:gd name="T7" fmla="*/ 12 h 12"/>
                <a:gd name="T8" fmla="*/ 16 w 16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6" y="5"/>
                  </a:moveTo>
                  <a:lnTo>
                    <a:pt x="11" y="0"/>
                  </a:lnTo>
                  <a:lnTo>
                    <a:pt x="0" y="7"/>
                  </a:lnTo>
                  <a:lnTo>
                    <a:pt x="7" y="1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2" name="Freeform 664"/>
            <p:cNvSpPr>
              <a:spLocks/>
            </p:cNvSpPr>
            <p:nvPr/>
          </p:nvSpPr>
          <p:spPr bwMode="auto">
            <a:xfrm>
              <a:off x="2685" y="2589"/>
              <a:ext cx="2" cy="3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3" name="Freeform 665"/>
            <p:cNvSpPr>
              <a:spLocks/>
            </p:cNvSpPr>
            <p:nvPr/>
          </p:nvSpPr>
          <p:spPr bwMode="auto">
            <a:xfrm>
              <a:off x="2675" y="2593"/>
              <a:ext cx="9" cy="7"/>
            </a:xfrm>
            <a:custGeom>
              <a:avLst/>
              <a:gdLst>
                <a:gd name="T0" fmla="*/ 17 w 17"/>
                <a:gd name="T1" fmla="*/ 5 h 14"/>
                <a:gd name="T2" fmla="*/ 8 w 17"/>
                <a:gd name="T3" fmla="*/ 0 h 14"/>
                <a:gd name="T4" fmla="*/ 0 w 17"/>
                <a:gd name="T5" fmla="*/ 8 h 14"/>
                <a:gd name="T6" fmla="*/ 7 w 17"/>
                <a:gd name="T7" fmla="*/ 14 h 14"/>
                <a:gd name="T8" fmla="*/ 17 w 17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5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7" y="1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4" name="Freeform 666"/>
            <p:cNvSpPr>
              <a:spLocks/>
            </p:cNvSpPr>
            <p:nvPr/>
          </p:nvSpPr>
          <p:spPr bwMode="auto">
            <a:xfrm>
              <a:off x="2680" y="2592"/>
              <a:ext cx="4" cy="3"/>
            </a:xfrm>
            <a:custGeom>
              <a:avLst/>
              <a:gdLst>
                <a:gd name="T0" fmla="*/ 7 w 9"/>
                <a:gd name="T1" fmla="*/ 5 h 5"/>
                <a:gd name="T2" fmla="*/ 9 w 9"/>
                <a:gd name="T3" fmla="*/ 5 h 5"/>
                <a:gd name="T4" fmla="*/ 0 w 9"/>
                <a:gd name="T5" fmla="*/ 0 h 5"/>
                <a:gd name="T6" fmla="*/ 0 w 9"/>
                <a:gd name="T7" fmla="*/ 0 h 5"/>
                <a:gd name="T8" fmla="*/ 7 w 9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5"/>
                  </a:move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5" name="Freeform 667"/>
            <p:cNvSpPr>
              <a:spLocks/>
            </p:cNvSpPr>
            <p:nvPr/>
          </p:nvSpPr>
          <p:spPr bwMode="auto">
            <a:xfrm>
              <a:off x="2671" y="2598"/>
              <a:ext cx="8" cy="7"/>
            </a:xfrm>
            <a:custGeom>
              <a:avLst/>
              <a:gdLst>
                <a:gd name="T0" fmla="*/ 16 w 16"/>
                <a:gd name="T1" fmla="*/ 6 h 16"/>
                <a:gd name="T2" fmla="*/ 9 w 16"/>
                <a:gd name="T3" fmla="*/ 0 h 16"/>
                <a:gd name="T4" fmla="*/ 0 w 16"/>
                <a:gd name="T5" fmla="*/ 9 h 16"/>
                <a:gd name="T6" fmla="*/ 7 w 16"/>
                <a:gd name="T7" fmla="*/ 16 h 16"/>
                <a:gd name="T8" fmla="*/ 16 w 16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6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7" y="16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6" name="Freeform 668"/>
            <p:cNvSpPr>
              <a:spLocks/>
            </p:cNvSpPr>
            <p:nvPr/>
          </p:nvSpPr>
          <p:spPr bwMode="auto">
            <a:xfrm>
              <a:off x="2675" y="2597"/>
              <a:ext cx="4" cy="2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7" name="Freeform 669"/>
            <p:cNvSpPr>
              <a:spLocks/>
            </p:cNvSpPr>
            <p:nvPr/>
          </p:nvSpPr>
          <p:spPr bwMode="auto">
            <a:xfrm>
              <a:off x="2667" y="2602"/>
              <a:ext cx="8" cy="8"/>
            </a:xfrm>
            <a:custGeom>
              <a:avLst/>
              <a:gdLst>
                <a:gd name="T0" fmla="*/ 16 w 16"/>
                <a:gd name="T1" fmla="*/ 7 h 16"/>
                <a:gd name="T2" fmla="*/ 11 w 16"/>
                <a:gd name="T3" fmla="*/ 0 h 16"/>
                <a:gd name="T4" fmla="*/ 0 w 16"/>
                <a:gd name="T5" fmla="*/ 10 h 16"/>
                <a:gd name="T6" fmla="*/ 6 w 16"/>
                <a:gd name="T7" fmla="*/ 16 h 16"/>
                <a:gd name="T8" fmla="*/ 16 w 16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7"/>
                  </a:moveTo>
                  <a:lnTo>
                    <a:pt x="11" y="0"/>
                  </a:lnTo>
                  <a:lnTo>
                    <a:pt x="0" y="10"/>
                  </a:lnTo>
                  <a:lnTo>
                    <a:pt x="6" y="16"/>
                  </a:lnTo>
                  <a:lnTo>
                    <a:pt x="16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8" name="Freeform 670"/>
            <p:cNvSpPr>
              <a:spLocks/>
            </p:cNvSpPr>
            <p:nvPr/>
          </p:nvSpPr>
          <p:spPr bwMode="auto">
            <a:xfrm>
              <a:off x="2671" y="2601"/>
              <a:ext cx="4" cy="4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7 h 7"/>
                <a:gd name="T4" fmla="*/ 0 w 7"/>
                <a:gd name="T5" fmla="*/ 0 h 7"/>
                <a:gd name="T6" fmla="*/ 0 w 7"/>
                <a:gd name="T7" fmla="*/ 0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39" name="Freeform 671"/>
            <p:cNvSpPr>
              <a:spLocks/>
            </p:cNvSpPr>
            <p:nvPr/>
          </p:nvSpPr>
          <p:spPr bwMode="auto">
            <a:xfrm>
              <a:off x="2662" y="2607"/>
              <a:ext cx="7" cy="7"/>
            </a:xfrm>
            <a:custGeom>
              <a:avLst/>
              <a:gdLst>
                <a:gd name="T0" fmla="*/ 16 w 16"/>
                <a:gd name="T1" fmla="*/ 6 h 14"/>
                <a:gd name="T2" fmla="*/ 9 w 16"/>
                <a:gd name="T3" fmla="*/ 0 h 14"/>
                <a:gd name="T4" fmla="*/ 0 w 16"/>
                <a:gd name="T5" fmla="*/ 9 h 14"/>
                <a:gd name="T6" fmla="*/ 7 w 16"/>
                <a:gd name="T7" fmla="*/ 14 h 14"/>
                <a:gd name="T8" fmla="*/ 16 w 16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6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0" name="Freeform 672"/>
            <p:cNvSpPr>
              <a:spLocks/>
            </p:cNvSpPr>
            <p:nvPr/>
          </p:nvSpPr>
          <p:spPr bwMode="auto">
            <a:xfrm>
              <a:off x="2666" y="2606"/>
              <a:ext cx="3" cy="3"/>
            </a:xfrm>
            <a:custGeom>
              <a:avLst/>
              <a:gdLst>
                <a:gd name="T0" fmla="*/ 5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5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1" name="Freeform 673"/>
            <p:cNvSpPr>
              <a:spLocks/>
            </p:cNvSpPr>
            <p:nvPr/>
          </p:nvSpPr>
          <p:spPr bwMode="auto">
            <a:xfrm>
              <a:off x="2656" y="2611"/>
              <a:ext cx="9" cy="7"/>
            </a:xfrm>
            <a:custGeom>
              <a:avLst/>
              <a:gdLst>
                <a:gd name="T0" fmla="*/ 17 w 17"/>
                <a:gd name="T1" fmla="*/ 5 h 14"/>
                <a:gd name="T2" fmla="*/ 12 w 17"/>
                <a:gd name="T3" fmla="*/ 0 h 14"/>
                <a:gd name="T4" fmla="*/ 0 w 17"/>
                <a:gd name="T5" fmla="*/ 9 h 14"/>
                <a:gd name="T6" fmla="*/ 7 w 17"/>
                <a:gd name="T7" fmla="*/ 14 h 14"/>
                <a:gd name="T8" fmla="*/ 17 w 17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5"/>
                  </a:moveTo>
                  <a:lnTo>
                    <a:pt x="12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2" name="Freeform 674"/>
            <p:cNvSpPr>
              <a:spLocks/>
            </p:cNvSpPr>
            <p:nvPr/>
          </p:nvSpPr>
          <p:spPr bwMode="auto">
            <a:xfrm>
              <a:off x="2662" y="2611"/>
              <a:ext cx="3" cy="2"/>
            </a:xfrm>
            <a:custGeom>
              <a:avLst/>
              <a:gdLst>
                <a:gd name="T0" fmla="*/ 7 w 7"/>
                <a:gd name="T1" fmla="*/ 5 h 5"/>
                <a:gd name="T2" fmla="*/ 5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3" name="Freeform 675"/>
            <p:cNvSpPr>
              <a:spLocks/>
            </p:cNvSpPr>
            <p:nvPr/>
          </p:nvSpPr>
          <p:spPr bwMode="auto">
            <a:xfrm>
              <a:off x="2655" y="2616"/>
              <a:ext cx="5" cy="3"/>
            </a:xfrm>
            <a:custGeom>
              <a:avLst/>
              <a:gdLst>
                <a:gd name="T0" fmla="*/ 9 w 9"/>
                <a:gd name="T1" fmla="*/ 5 h 7"/>
                <a:gd name="T2" fmla="*/ 2 w 9"/>
                <a:gd name="T3" fmla="*/ 0 h 7"/>
                <a:gd name="T4" fmla="*/ 0 w 9"/>
                <a:gd name="T5" fmla="*/ 1 h 7"/>
                <a:gd name="T6" fmla="*/ 7 w 9"/>
                <a:gd name="T7" fmla="*/ 7 h 7"/>
                <a:gd name="T8" fmla="*/ 9 w 9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9" y="5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7" y="7"/>
                  </a:lnTo>
                  <a:lnTo>
                    <a:pt x="9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4" name="Freeform 676"/>
            <p:cNvSpPr>
              <a:spLocks/>
            </p:cNvSpPr>
            <p:nvPr/>
          </p:nvSpPr>
          <p:spPr bwMode="auto">
            <a:xfrm>
              <a:off x="2655" y="2615"/>
              <a:ext cx="4" cy="3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5" name="Freeform 677"/>
            <p:cNvSpPr>
              <a:spLocks/>
            </p:cNvSpPr>
            <p:nvPr/>
          </p:nvSpPr>
          <p:spPr bwMode="auto">
            <a:xfrm>
              <a:off x="2641" y="2629"/>
              <a:ext cx="4" cy="3"/>
            </a:xfrm>
            <a:custGeom>
              <a:avLst/>
              <a:gdLst>
                <a:gd name="T0" fmla="*/ 8 w 8"/>
                <a:gd name="T1" fmla="*/ 5 h 6"/>
                <a:gd name="T2" fmla="*/ 3 w 8"/>
                <a:gd name="T3" fmla="*/ 0 h 6"/>
                <a:gd name="T4" fmla="*/ 0 w 8"/>
                <a:gd name="T5" fmla="*/ 1 h 6"/>
                <a:gd name="T6" fmla="*/ 5 w 8"/>
                <a:gd name="T7" fmla="*/ 6 h 6"/>
                <a:gd name="T8" fmla="*/ 8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8" y="5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5" y="6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6" name="Freeform 678"/>
            <p:cNvSpPr>
              <a:spLocks/>
            </p:cNvSpPr>
            <p:nvPr/>
          </p:nvSpPr>
          <p:spPr bwMode="auto">
            <a:xfrm>
              <a:off x="2635" y="2630"/>
              <a:ext cx="8" cy="7"/>
            </a:xfrm>
            <a:custGeom>
              <a:avLst/>
              <a:gdLst>
                <a:gd name="T0" fmla="*/ 18 w 18"/>
                <a:gd name="T1" fmla="*/ 5 h 14"/>
                <a:gd name="T2" fmla="*/ 13 w 18"/>
                <a:gd name="T3" fmla="*/ 0 h 14"/>
                <a:gd name="T4" fmla="*/ 0 w 18"/>
                <a:gd name="T5" fmla="*/ 9 h 14"/>
                <a:gd name="T6" fmla="*/ 7 w 18"/>
                <a:gd name="T7" fmla="*/ 14 h 14"/>
                <a:gd name="T8" fmla="*/ 18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5"/>
                  </a:moveTo>
                  <a:lnTo>
                    <a:pt x="13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7" name="Freeform 679"/>
            <p:cNvSpPr>
              <a:spLocks/>
            </p:cNvSpPr>
            <p:nvPr/>
          </p:nvSpPr>
          <p:spPr bwMode="auto">
            <a:xfrm>
              <a:off x="2640" y="2629"/>
              <a:ext cx="3" cy="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8" name="Freeform 680"/>
            <p:cNvSpPr>
              <a:spLocks/>
            </p:cNvSpPr>
            <p:nvPr/>
          </p:nvSpPr>
          <p:spPr bwMode="auto">
            <a:xfrm>
              <a:off x="2630" y="2634"/>
              <a:ext cx="8" cy="7"/>
            </a:xfrm>
            <a:custGeom>
              <a:avLst/>
              <a:gdLst>
                <a:gd name="T0" fmla="*/ 17 w 17"/>
                <a:gd name="T1" fmla="*/ 5 h 14"/>
                <a:gd name="T2" fmla="*/ 10 w 17"/>
                <a:gd name="T3" fmla="*/ 0 h 14"/>
                <a:gd name="T4" fmla="*/ 0 w 17"/>
                <a:gd name="T5" fmla="*/ 9 h 14"/>
                <a:gd name="T6" fmla="*/ 5 w 17"/>
                <a:gd name="T7" fmla="*/ 14 h 14"/>
                <a:gd name="T8" fmla="*/ 17 w 17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5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5" y="1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49" name="Freeform 681"/>
            <p:cNvSpPr>
              <a:spLocks/>
            </p:cNvSpPr>
            <p:nvPr/>
          </p:nvSpPr>
          <p:spPr bwMode="auto">
            <a:xfrm>
              <a:off x="2634" y="2633"/>
              <a:ext cx="3" cy="3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0" name="Freeform 682"/>
            <p:cNvSpPr>
              <a:spLocks/>
            </p:cNvSpPr>
            <p:nvPr/>
          </p:nvSpPr>
          <p:spPr bwMode="auto">
            <a:xfrm>
              <a:off x="2623" y="2638"/>
              <a:ext cx="9" cy="7"/>
            </a:xfrm>
            <a:custGeom>
              <a:avLst/>
              <a:gdLst>
                <a:gd name="T0" fmla="*/ 17 w 17"/>
                <a:gd name="T1" fmla="*/ 5 h 13"/>
                <a:gd name="T2" fmla="*/ 12 w 17"/>
                <a:gd name="T3" fmla="*/ 0 h 13"/>
                <a:gd name="T4" fmla="*/ 0 w 17"/>
                <a:gd name="T5" fmla="*/ 8 h 13"/>
                <a:gd name="T6" fmla="*/ 5 w 17"/>
                <a:gd name="T7" fmla="*/ 13 h 13"/>
                <a:gd name="T8" fmla="*/ 17 w 17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7" y="5"/>
                  </a:moveTo>
                  <a:lnTo>
                    <a:pt x="12" y="0"/>
                  </a:lnTo>
                  <a:lnTo>
                    <a:pt x="0" y="8"/>
                  </a:lnTo>
                  <a:lnTo>
                    <a:pt x="5" y="13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1" name="Freeform 683"/>
            <p:cNvSpPr>
              <a:spLocks/>
            </p:cNvSpPr>
            <p:nvPr/>
          </p:nvSpPr>
          <p:spPr bwMode="auto">
            <a:xfrm>
              <a:off x="2629" y="2637"/>
              <a:ext cx="2" cy="3"/>
            </a:xfrm>
            <a:custGeom>
              <a:avLst/>
              <a:gdLst>
                <a:gd name="T0" fmla="*/ 6 w 6"/>
                <a:gd name="T1" fmla="*/ 5 h 5"/>
                <a:gd name="T2" fmla="*/ 6 w 6"/>
                <a:gd name="T3" fmla="*/ 5 h 5"/>
                <a:gd name="T4" fmla="*/ 0 w 6"/>
                <a:gd name="T5" fmla="*/ 0 h 5"/>
                <a:gd name="T6" fmla="*/ 0 w 6"/>
                <a:gd name="T7" fmla="*/ 0 h 5"/>
                <a:gd name="T8" fmla="*/ 6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6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2" name="Freeform 684"/>
            <p:cNvSpPr>
              <a:spLocks/>
            </p:cNvSpPr>
            <p:nvPr/>
          </p:nvSpPr>
          <p:spPr bwMode="auto">
            <a:xfrm>
              <a:off x="2618" y="2643"/>
              <a:ext cx="8" cy="7"/>
            </a:xfrm>
            <a:custGeom>
              <a:avLst/>
              <a:gdLst>
                <a:gd name="T0" fmla="*/ 15 w 15"/>
                <a:gd name="T1" fmla="*/ 5 h 16"/>
                <a:gd name="T2" fmla="*/ 10 w 15"/>
                <a:gd name="T3" fmla="*/ 0 h 16"/>
                <a:gd name="T4" fmla="*/ 0 w 15"/>
                <a:gd name="T5" fmla="*/ 9 h 16"/>
                <a:gd name="T6" fmla="*/ 5 w 15"/>
                <a:gd name="T7" fmla="*/ 16 h 16"/>
                <a:gd name="T8" fmla="*/ 15 w 15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5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3" name="Freeform 685"/>
            <p:cNvSpPr>
              <a:spLocks/>
            </p:cNvSpPr>
            <p:nvPr/>
          </p:nvSpPr>
          <p:spPr bwMode="auto">
            <a:xfrm>
              <a:off x="2623" y="2642"/>
              <a:ext cx="2" cy="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4" name="Freeform 686"/>
            <p:cNvSpPr>
              <a:spLocks/>
            </p:cNvSpPr>
            <p:nvPr/>
          </p:nvSpPr>
          <p:spPr bwMode="auto">
            <a:xfrm>
              <a:off x="2611" y="2647"/>
              <a:ext cx="10" cy="8"/>
            </a:xfrm>
            <a:custGeom>
              <a:avLst/>
              <a:gdLst>
                <a:gd name="T0" fmla="*/ 19 w 19"/>
                <a:gd name="T1" fmla="*/ 7 h 15"/>
                <a:gd name="T2" fmla="*/ 14 w 19"/>
                <a:gd name="T3" fmla="*/ 0 h 15"/>
                <a:gd name="T4" fmla="*/ 0 w 19"/>
                <a:gd name="T5" fmla="*/ 10 h 15"/>
                <a:gd name="T6" fmla="*/ 7 w 19"/>
                <a:gd name="T7" fmla="*/ 15 h 15"/>
                <a:gd name="T8" fmla="*/ 19 w 19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9" y="7"/>
                  </a:moveTo>
                  <a:lnTo>
                    <a:pt x="14" y="0"/>
                  </a:lnTo>
                  <a:lnTo>
                    <a:pt x="0" y="10"/>
                  </a:lnTo>
                  <a:lnTo>
                    <a:pt x="7" y="15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5" name="Freeform 687"/>
            <p:cNvSpPr>
              <a:spLocks/>
            </p:cNvSpPr>
            <p:nvPr/>
          </p:nvSpPr>
          <p:spPr bwMode="auto">
            <a:xfrm>
              <a:off x="2617" y="2646"/>
              <a:ext cx="3" cy="3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6" name="Freeform 688"/>
            <p:cNvSpPr>
              <a:spLocks/>
            </p:cNvSpPr>
            <p:nvPr/>
          </p:nvSpPr>
          <p:spPr bwMode="auto">
            <a:xfrm>
              <a:off x="2606" y="2652"/>
              <a:ext cx="9" cy="7"/>
            </a:xfrm>
            <a:custGeom>
              <a:avLst/>
              <a:gdLst>
                <a:gd name="T0" fmla="*/ 18 w 18"/>
                <a:gd name="T1" fmla="*/ 5 h 14"/>
                <a:gd name="T2" fmla="*/ 11 w 18"/>
                <a:gd name="T3" fmla="*/ 0 h 14"/>
                <a:gd name="T4" fmla="*/ 0 w 18"/>
                <a:gd name="T5" fmla="*/ 9 h 14"/>
                <a:gd name="T6" fmla="*/ 6 w 18"/>
                <a:gd name="T7" fmla="*/ 14 h 14"/>
                <a:gd name="T8" fmla="*/ 18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5"/>
                  </a:moveTo>
                  <a:lnTo>
                    <a:pt x="11" y="0"/>
                  </a:lnTo>
                  <a:lnTo>
                    <a:pt x="0" y="9"/>
                  </a:lnTo>
                  <a:lnTo>
                    <a:pt x="6" y="14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7" name="Freeform 689"/>
            <p:cNvSpPr>
              <a:spLocks/>
            </p:cNvSpPr>
            <p:nvPr/>
          </p:nvSpPr>
          <p:spPr bwMode="auto">
            <a:xfrm>
              <a:off x="2611" y="2651"/>
              <a:ext cx="3" cy="3"/>
            </a:xfrm>
            <a:custGeom>
              <a:avLst/>
              <a:gdLst>
                <a:gd name="T0" fmla="*/ 7 w 7"/>
                <a:gd name="T1" fmla="*/ 5 h 5"/>
                <a:gd name="T2" fmla="*/ 7 w 7"/>
                <a:gd name="T3" fmla="*/ 5 h 5"/>
                <a:gd name="T4" fmla="*/ 0 w 7"/>
                <a:gd name="T5" fmla="*/ 0 h 5"/>
                <a:gd name="T6" fmla="*/ 0 w 7"/>
                <a:gd name="T7" fmla="*/ 0 h 5"/>
                <a:gd name="T8" fmla="*/ 7 w 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8" name="Freeform 690"/>
            <p:cNvSpPr>
              <a:spLocks/>
            </p:cNvSpPr>
            <p:nvPr/>
          </p:nvSpPr>
          <p:spPr bwMode="auto">
            <a:xfrm>
              <a:off x="2600" y="2656"/>
              <a:ext cx="9" cy="7"/>
            </a:xfrm>
            <a:custGeom>
              <a:avLst/>
              <a:gdLst>
                <a:gd name="T0" fmla="*/ 18 w 18"/>
                <a:gd name="T1" fmla="*/ 5 h 14"/>
                <a:gd name="T2" fmla="*/ 12 w 18"/>
                <a:gd name="T3" fmla="*/ 0 h 14"/>
                <a:gd name="T4" fmla="*/ 0 w 18"/>
                <a:gd name="T5" fmla="*/ 9 h 14"/>
                <a:gd name="T6" fmla="*/ 5 w 18"/>
                <a:gd name="T7" fmla="*/ 14 h 14"/>
                <a:gd name="T8" fmla="*/ 18 w 18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5"/>
                  </a:moveTo>
                  <a:lnTo>
                    <a:pt x="12" y="0"/>
                  </a:lnTo>
                  <a:lnTo>
                    <a:pt x="0" y="9"/>
                  </a:lnTo>
                  <a:lnTo>
                    <a:pt x="5" y="14"/>
                  </a:lnTo>
                  <a:lnTo>
                    <a:pt x="18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59" name="Freeform 691"/>
            <p:cNvSpPr>
              <a:spLocks/>
            </p:cNvSpPr>
            <p:nvPr/>
          </p:nvSpPr>
          <p:spPr bwMode="auto">
            <a:xfrm>
              <a:off x="2605" y="2656"/>
              <a:ext cx="3" cy="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0" name="Freeform 692"/>
            <p:cNvSpPr>
              <a:spLocks/>
            </p:cNvSpPr>
            <p:nvPr/>
          </p:nvSpPr>
          <p:spPr bwMode="auto">
            <a:xfrm>
              <a:off x="2594" y="2661"/>
              <a:ext cx="9" cy="7"/>
            </a:xfrm>
            <a:custGeom>
              <a:avLst/>
              <a:gdLst>
                <a:gd name="T0" fmla="*/ 17 w 17"/>
                <a:gd name="T1" fmla="*/ 5 h 13"/>
                <a:gd name="T2" fmla="*/ 12 w 17"/>
                <a:gd name="T3" fmla="*/ 0 h 13"/>
                <a:gd name="T4" fmla="*/ 0 w 17"/>
                <a:gd name="T5" fmla="*/ 8 h 13"/>
                <a:gd name="T6" fmla="*/ 5 w 17"/>
                <a:gd name="T7" fmla="*/ 13 h 13"/>
                <a:gd name="T8" fmla="*/ 17 w 17"/>
                <a:gd name="T9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7" y="5"/>
                  </a:moveTo>
                  <a:lnTo>
                    <a:pt x="12" y="0"/>
                  </a:lnTo>
                  <a:lnTo>
                    <a:pt x="0" y="8"/>
                  </a:lnTo>
                  <a:lnTo>
                    <a:pt x="5" y="13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1" name="Freeform 693"/>
            <p:cNvSpPr>
              <a:spLocks/>
            </p:cNvSpPr>
            <p:nvPr/>
          </p:nvSpPr>
          <p:spPr bwMode="auto">
            <a:xfrm>
              <a:off x="2599" y="2660"/>
              <a:ext cx="3" cy="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2" name="Freeform 694"/>
            <p:cNvSpPr>
              <a:spLocks/>
            </p:cNvSpPr>
            <p:nvPr/>
          </p:nvSpPr>
          <p:spPr bwMode="auto">
            <a:xfrm>
              <a:off x="2587" y="2665"/>
              <a:ext cx="10" cy="6"/>
            </a:xfrm>
            <a:custGeom>
              <a:avLst/>
              <a:gdLst>
                <a:gd name="T0" fmla="*/ 19 w 19"/>
                <a:gd name="T1" fmla="*/ 5 h 12"/>
                <a:gd name="T2" fmla="*/ 14 w 19"/>
                <a:gd name="T3" fmla="*/ 0 h 12"/>
                <a:gd name="T4" fmla="*/ 0 w 19"/>
                <a:gd name="T5" fmla="*/ 7 h 12"/>
                <a:gd name="T6" fmla="*/ 7 w 19"/>
                <a:gd name="T7" fmla="*/ 12 h 12"/>
                <a:gd name="T8" fmla="*/ 19 w 19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9" y="5"/>
                  </a:moveTo>
                  <a:lnTo>
                    <a:pt x="14" y="0"/>
                  </a:lnTo>
                  <a:lnTo>
                    <a:pt x="0" y="7"/>
                  </a:lnTo>
                  <a:lnTo>
                    <a:pt x="7" y="12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3" name="Freeform 695"/>
            <p:cNvSpPr>
              <a:spLocks/>
            </p:cNvSpPr>
            <p:nvPr/>
          </p:nvSpPr>
          <p:spPr bwMode="auto">
            <a:xfrm>
              <a:off x="2593" y="2664"/>
              <a:ext cx="3" cy="3"/>
            </a:xfrm>
            <a:custGeom>
              <a:avLst/>
              <a:gdLst>
                <a:gd name="T0" fmla="*/ 6 w 6"/>
                <a:gd name="T1" fmla="*/ 6 h 6"/>
                <a:gd name="T2" fmla="*/ 6 w 6"/>
                <a:gd name="T3" fmla="*/ 6 h 6"/>
                <a:gd name="T4" fmla="*/ 0 w 6"/>
                <a:gd name="T5" fmla="*/ 0 h 6"/>
                <a:gd name="T6" fmla="*/ 0 w 6"/>
                <a:gd name="T7" fmla="*/ 0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4" name="Freeform 696"/>
            <p:cNvSpPr>
              <a:spLocks/>
            </p:cNvSpPr>
            <p:nvPr/>
          </p:nvSpPr>
          <p:spPr bwMode="auto">
            <a:xfrm>
              <a:off x="2585" y="2669"/>
              <a:ext cx="6" cy="3"/>
            </a:xfrm>
            <a:custGeom>
              <a:avLst/>
              <a:gdLst>
                <a:gd name="T0" fmla="*/ 10 w 10"/>
                <a:gd name="T1" fmla="*/ 5 h 7"/>
                <a:gd name="T2" fmla="*/ 3 w 10"/>
                <a:gd name="T3" fmla="*/ 0 h 7"/>
                <a:gd name="T4" fmla="*/ 0 w 10"/>
                <a:gd name="T5" fmla="*/ 2 h 7"/>
                <a:gd name="T6" fmla="*/ 5 w 10"/>
                <a:gd name="T7" fmla="*/ 7 h 7"/>
                <a:gd name="T8" fmla="*/ 10 w 1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10" y="5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5" y="7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5" name="Freeform 697"/>
            <p:cNvSpPr>
              <a:spLocks/>
            </p:cNvSpPr>
            <p:nvPr/>
          </p:nvSpPr>
          <p:spPr bwMode="auto">
            <a:xfrm>
              <a:off x="2586" y="2668"/>
              <a:ext cx="4" cy="2"/>
            </a:xfrm>
            <a:custGeom>
              <a:avLst/>
              <a:gdLst>
                <a:gd name="T0" fmla="*/ 7 w 7"/>
                <a:gd name="T1" fmla="*/ 6 h 6"/>
                <a:gd name="T2" fmla="*/ 7 w 7"/>
                <a:gd name="T3" fmla="*/ 6 h 6"/>
                <a:gd name="T4" fmla="*/ 0 w 7"/>
                <a:gd name="T5" fmla="*/ 0 h 6"/>
                <a:gd name="T6" fmla="*/ 0 w 7"/>
                <a:gd name="T7" fmla="*/ 0 h 6"/>
                <a:gd name="T8" fmla="*/ 7 w 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">
                  <a:moveTo>
                    <a:pt x="7" y="6"/>
                  </a:moveTo>
                  <a:lnTo>
                    <a:pt x="7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6" name="Freeform 698"/>
            <p:cNvSpPr>
              <a:spLocks/>
            </p:cNvSpPr>
            <p:nvPr/>
          </p:nvSpPr>
          <p:spPr bwMode="auto">
            <a:xfrm>
              <a:off x="2568" y="2680"/>
              <a:ext cx="6" cy="5"/>
            </a:xfrm>
            <a:custGeom>
              <a:avLst/>
              <a:gdLst>
                <a:gd name="T0" fmla="*/ 12 w 12"/>
                <a:gd name="T1" fmla="*/ 5 h 10"/>
                <a:gd name="T2" fmla="*/ 7 w 12"/>
                <a:gd name="T3" fmla="*/ 0 h 10"/>
                <a:gd name="T4" fmla="*/ 0 w 12"/>
                <a:gd name="T5" fmla="*/ 5 h 10"/>
                <a:gd name="T6" fmla="*/ 6 w 12"/>
                <a:gd name="T7" fmla="*/ 1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6" y="1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7" name="Freeform 699"/>
            <p:cNvSpPr>
              <a:spLocks/>
            </p:cNvSpPr>
            <p:nvPr/>
          </p:nvSpPr>
          <p:spPr bwMode="auto">
            <a:xfrm>
              <a:off x="2560" y="2682"/>
              <a:ext cx="11" cy="7"/>
            </a:xfrm>
            <a:custGeom>
              <a:avLst/>
              <a:gdLst>
                <a:gd name="T0" fmla="*/ 21 w 21"/>
                <a:gd name="T1" fmla="*/ 5 h 14"/>
                <a:gd name="T2" fmla="*/ 15 w 21"/>
                <a:gd name="T3" fmla="*/ 0 h 14"/>
                <a:gd name="T4" fmla="*/ 0 w 21"/>
                <a:gd name="T5" fmla="*/ 8 h 14"/>
                <a:gd name="T6" fmla="*/ 5 w 21"/>
                <a:gd name="T7" fmla="*/ 14 h 14"/>
                <a:gd name="T8" fmla="*/ 21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1" y="5"/>
                  </a:moveTo>
                  <a:lnTo>
                    <a:pt x="15" y="0"/>
                  </a:lnTo>
                  <a:lnTo>
                    <a:pt x="0" y="8"/>
                  </a:lnTo>
                  <a:lnTo>
                    <a:pt x="5" y="14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8" name="Freeform 700"/>
            <p:cNvSpPr>
              <a:spLocks/>
            </p:cNvSpPr>
            <p:nvPr/>
          </p:nvSpPr>
          <p:spPr bwMode="auto">
            <a:xfrm>
              <a:off x="2567" y="2682"/>
              <a:ext cx="3" cy="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69" name="Freeform 701"/>
            <p:cNvSpPr>
              <a:spLocks/>
            </p:cNvSpPr>
            <p:nvPr/>
          </p:nvSpPr>
          <p:spPr bwMode="auto">
            <a:xfrm>
              <a:off x="2554" y="2687"/>
              <a:ext cx="9" cy="7"/>
            </a:xfrm>
            <a:custGeom>
              <a:avLst/>
              <a:gdLst>
                <a:gd name="T0" fmla="*/ 17 w 17"/>
                <a:gd name="T1" fmla="*/ 6 h 14"/>
                <a:gd name="T2" fmla="*/ 12 w 17"/>
                <a:gd name="T3" fmla="*/ 0 h 14"/>
                <a:gd name="T4" fmla="*/ 0 w 17"/>
                <a:gd name="T5" fmla="*/ 9 h 14"/>
                <a:gd name="T6" fmla="*/ 5 w 17"/>
                <a:gd name="T7" fmla="*/ 14 h 14"/>
                <a:gd name="T8" fmla="*/ 17 w 17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4">
                  <a:moveTo>
                    <a:pt x="17" y="6"/>
                  </a:moveTo>
                  <a:lnTo>
                    <a:pt x="12" y="0"/>
                  </a:lnTo>
                  <a:lnTo>
                    <a:pt x="0" y="9"/>
                  </a:lnTo>
                  <a:lnTo>
                    <a:pt x="5" y="14"/>
                  </a:lnTo>
                  <a:lnTo>
                    <a:pt x="17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0" name="Freeform 702"/>
            <p:cNvSpPr>
              <a:spLocks/>
            </p:cNvSpPr>
            <p:nvPr/>
          </p:nvSpPr>
          <p:spPr bwMode="auto">
            <a:xfrm>
              <a:off x="2560" y="2686"/>
              <a:ext cx="2" cy="2"/>
            </a:xfrm>
            <a:custGeom>
              <a:avLst/>
              <a:gdLst>
                <a:gd name="T0" fmla="*/ 5 w 5"/>
                <a:gd name="T1" fmla="*/ 5 h 5"/>
                <a:gd name="T2" fmla="*/ 5 w 5"/>
                <a:gd name="T3" fmla="*/ 5 h 5"/>
                <a:gd name="T4" fmla="*/ 0 w 5"/>
                <a:gd name="T5" fmla="*/ 0 h 5"/>
                <a:gd name="T6" fmla="*/ 0 w 5"/>
                <a:gd name="T7" fmla="*/ 0 h 5"/>
                <a:gd name="T8" fmla="*/ 5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1" name="Freeform 703"/>
            <p:cNvSpPr>
              <a:spLocks/>
            </p:cNvSpPr>
            <p:nvPr/>
          </p:nvSpPr>
          <p:spPr bwMode="auto">
            <a:xfrm>
              <a:off x="2547" y="2691"/>
              <a:ext cx="10" cy="8"/>
            </a:xfrm>
            <a:custGeom>
              <a:avLst/>
              <a:gdLst>
                <a:gd name="T0" fmla="*/ 19 w 19"/>
                <a:gd name="T1" fmla="*/ 5 h 16"/>
                <a:gd name="T2" fmla="*/ 14 w 19"/>
                <a:gd name="T3" fmla="*/ 0 h 16"/>
                <a:gd name="T4" fmla="*/ 0 w 19"/>
                <a:gd name="T5" fmla="*/ 10 h 16"/>
                <a:gd name="T6" fmla="*/ 5 w 19"/>
                <a:gd name="T7" fmla="*/ 16 h 16"/>
                <a:gd name="T8" fmla="*/ 19 w 19"/>
                <a:gd name="T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">
                  <a:moveTo>
                    <a:pt x="19" y="5"/>
                  </a:moveTo>
                  <a:lnTo>
                    <a:pt x="14" y="0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2" name="Freeform 704"/>
            <p:cNvSpPr>
              <a:spLocks/>
            </p:cNvSpPr>
            <p:nvPr/>
          </p:nvSpPr>
          <p:spPr bwMode="auto">
            <a:xfrm>
              <a:off x="2553" y="2690"/>
              <a:ext cx="3" cy="3"/>
            </a:xfrm>
            <a:custGeom>
              <a:avLst/>
              <a:gdLst>
                <a:gd name="T0" fmla="*/ 5 w 5"/>
                <a:gd name="T1" fmla="*/ 6 h 6"/>
                <a:gd name="T2" fmla="*/ 5 w 5"/>
                <a:gd name="T3" fmla="*/ 6 h 6"/>
                <a:gd name="T4" fmla="*/ 0 w 5"/>
                <a:gd name="T5" fmla="*/ 0 h 6"/>
                <a:gd name="T6" fmla="*/ 0 w 5"/>
                <a:gd name="T7" fmla="*/ 0 h 6"/>
                <a:gd name="T8" fmla="*/ 5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3" name="Freeform 705"/>
            <p:cNvSpPr>
              <a:spLocks/>
            </p:cNvSpPr>
            <p:nvPr/>
          </p:nvSpPr>
          <p:spPr bwMode="auto">
            <a:xfrm>
              <a:off x="2540" y="2696"/>
              <a:ext cx="10" cy="7"/>
            </a:xfrm>
            <a:custGeom>
              <a:avLst/>
              <a:gdLst>
                <a:gd name="T0" fmla="*/ 21 w 21"/>
                <a:gd name="T1" fmla="*/ 6 h 14"/>
                <a:gd name="T2" fmla="*/ 16 w 21"/>
                <a:gd name="T3" fmla="*/ 0 h 14"/>
                <a:gd name="T4" fmla="*/ 0 w 21"/>
                <a:gd name="T5" fmla="*/ 9 h 14"/>
                <a:gd name="T6" fmla="*/ 5 w 21"/>
                <a:gd name="T7" fmla="*/ 14 h 14"/>
                <a:gd name="T8" fmla="*/ 21 w 21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1" y="6"/>
                  </a:moveTo>
                  <a:lnTo>
                    <a:pt x="16" y="0"/>
                  </a:lnTo>
                  <a:lnTo>
                    <a:pt x="0" y="9"/>
                  </a:lnTo>
                  <a:lnTo>
                    <a:pt x="5" y="14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4" name="Freeform 706"/>
            <p:cNvSpPr>
              <a:spLocks/>
            </p:cNvSpPr>
            <p:nvPr/>
          </p:nvSpPr>
          <p:spPr bwMode="auto">
            <a:xfrm>
              <a:off x="2547" y="2694"/>
              <a:ext cx="2" cy="4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7 h 7"/>
                <a:gd name="T4" fmla="*/ 0 w 5"/>
                <a:gd name="T5" fmla="*/ 0 h 7"/>
                <a:gd name="T6" fmla="*/ 0 w 5"/>
                <a:gd name="T7" fmla="*/ 0 h 7"/>
                <a:gd name="T8" fmla="*/ 5 w 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5" name="Freeform 707"/>
            <p:cNvSpPr>
              <a:spLocks/>
            </p:cNvSpPr>
            <p:nvPr/>
          </p:nvSpPr>
          <p:spPr bwMode="auto">
            <a:xfrm>
              <a:off x="2533" y="2701"/>
              <a:ext cx="9" cy="6"/>
            </a:xfrm>
            <a:custGeom>
              <a:avLst/>
              <a:gdLst>
                <a:gd name="T0" fmla="*/ 19 w 19"/>
                <a:gd name="T1" fmla="*/ 5 h 14"/>
                <a:gd name="T2" fmla="*/ 14 w 19"/>
                <a:gd name="T3" fmla="*/ 0 h 14"/>
                <a:gd name="T4" fmla="*/ 0 w 19"/>
                <a:gd name="T5" fmla="*/ 9 h 14"/>
                <a:gd name="T6" fmla="*/ 6 w 19"/>
                <a:gd name="T7" fmla="*/ 14 h 14"/>
                <a:gd name="T8" fmla="*/ 19 w 19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4">
                  <a:moveTo>
                    <a:pt x="19" y="5"/>
                  </a:moveTo>
                  <a:lnTo>
                    <a:pt x="14" y="0"/>
                  </a:lnTo>
                  <a:lnTo>
                    <a:pt x="0" y="9"/>
                  </a:lnTo>
                  <a:lnTo>
                    <a:pt x="6" y="14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6" name="Freeform 708"/>
            <p:cNvSpPr>
              <a:spLocks/>
            </p:cNvSpPr>
            <p:nvPr/>
          </p:nvSpPr>
          <p:spPr bwMode="auto">
            <a:xfrm>
              <a:off x="2539" y="2700"/>
              <a:ext cx="2" cy="2"/>
            </a:xfrm>
            <a:custGeom>
              <a:avLst/>
              <a:gdLst>
                <a:gd name="T0" fmla="*/ 5 w 5"/>
                <a:gd name="T1" fmla="*/ 6 h 6"/>
                <a:gd name="T2" fmla="*/ 5 w 5"/>
                <a:gd name="T3" fmla="*/ 6 h 6"/>
                <a:gd name="T4" fmla="*/ 0 w 5"/>
                <a:gd name="T5" fmla="*/ 0 h 6"/>
                <a:gd name="T6" fmla="*/ 0 w 5"/>
                <a:gd name="T7" fmla="*/ 0 h 6"/>
                <a:gd name="T8" fmla="*/ 5 w 5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7" name="Freeform 709"/>
            <p:cNvSpPr>
              <a:spLocks/>
            </p:cNvSpPr>
            <p:nvPr/>
          </p:nvSpPr>
          <p:spPr bwMode="auto">
            <a:xfrm>
              <a:off x="2525" y="2704"/>
              <a:ext cx="10" cy="8"/>
            </a:xfrm>
            <a:custGeom>
              <a:avLst/>
              <a:gdLst>
                <a:gd name="T0" fmla="*/ 21 w 21"/>
                <a:gd name="T1" fmla="*/ 7 h 16"/>
                <a:gd name="T2" fmla="*/ 15 w 21"/>
                <a:gd name="T3" fmla="*/ 0 h 16"/>
                <a:gd name="T4" fmla="*/ 0 w 21"/>
                <a:gd name="T5" fmla="*/ 9 h 16"/>
                <a:gd name="T6" fmla="*/ 5 w 21"/>
                <a:gd name="T7" fmla="*/ 16 h 16"/>
                <a:gd name="T8" fmla="*/ 21 w 21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">
                  <a:moveTo>
                    <a:pt x="21" y="7"/>
                  </a:moveTo>
                  <a:lnTo>
                    <a:pt x="15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8" name="Freeform 710"/>
            <p:cNvSpPr>
              <a:spLocks/>
            </p:cNvSpPr>
            <p:nvPr/>
          </p:nvSpPr>
          <p:spPr bwMode="auto">
            <a:xfrm>
              <a:off x="2532" y="2704"/>
              <a:ext cx="2" cy="3"/>
            </a:xfrm>
            <a:custGeom>
              <a:avLst/>
              <a:gdLst>
                <a:gd name="T0" fmla="*/ 5 w 5"/>
                <a:gd name="T1" fmla="*/ 5 h 7"/>
                <a:gd name="T2" fmla="*/ 5 w 5"/>
                <a:gd name="T3" fmla="*/ 7 h 7"/>
                <a:gd name="T4" fmla="*/ 0 w 5"/>
                <a:gd name="T5" fmla="*/ 0 h 7"/>
                <a:gd name="T6" fmla="*/ 0 w 5"/>
                <a:gd name="T7" fmla="*/ 0 h 7"/>
                <a:gd name="T8" fmla="*/ 5 w 5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5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79" name="Freeform 711"/>
            <p:cNvSpPr>
              <a:spLocks/>
            </p:cNvSpPr>
            <p:nvPr/>
          </p:nvSpPr>
          <p:spPr bwMode="auto">
            <a:xfrm>
              <a:off x="2517" y="2709"/>
              <a:ext cx="11" cy="7"/>
            </a:xfrm>
            <a:custGeom>
              <a:avLst/>
              <a:gdLst>
                <a:gd name="T0" fmla="*/ 21 w 21"/>
                <a:gd name="T1" fmla="*/ 6 h 14"/>
                <a:gd name="T2" fmla="*/ 16 w 21"/>
                <a:gd name="T3" fmla="*/ 0 h 14"/>
                <a:gd name="T4" fmla="*/ 0 w 21"/>
                <a:gd name="T5" fmla="*/ 9 h 14"/>
                <a:gd name="T6" fmla="*/ 7 w 21"/>
                <a:gd name="T7" fmla="*/ 14 h 14"/>
                <a:gd name="T8" fmla="*/ 21 w 21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1" y="6"/>
                  </a:moveTo>
                  <a:lnTo>
                    <a:pt x="16" y="0"/>
                  </a:lnTo>
                  <a:lnTo>
                    <a:pt x="0" y="9"/>
                  </a:lnTo>
                  <a:lnTo>
                    <a:pt x="7" y="14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0" name="Freeform 712"/>
            <p:cNvSpPr>
              <a:spLocks/>
            </p:cNvSpPr>
            <p:nvPr/>
          </p:nvSpPr>
          <p:spPr bwMode="auto">
            <a:xfrm>
              <a:off x="2524" y="2708"/>
              <a:ext cx="3" cy="4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5 h 7"/>
                <a:gd name="T4" fmla="*/ 0 w 5"/>
                <a:gd name="T5" fmla="*/ 0 h 7"/>
                <a:gd name="T6" fmla="*/ 0 w 5"/>
                <a:gd name="T7" fmla="*/ 0 h 7"/>
                <a:gd name="T8" fmla="*/ 5 w 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1" name="Freeform 713"/>
            <p:cNvSpPr>
              <a:spLocks/>
            </p:cNvSpPr>
            <p:nvPr/>
          </p:nvSpPr>
          <p:spPr bwMode="auto">
            <a:xfrm>
              <a:off x="2509" y="2713"/>
              <a:ext cx="12" cy="8"/>
            </a:xfrm>
            <a:custGeom>
              <a:avLst/>
              <a:gdLst>
                <a:gd name="T0" fmla="*/ 22 w 22"/>
                <a:gd name="T1" fmla="*/ 7 h 18"/>
                <a:gd name="T2" fmla="*/ 15 w 22"/>
                <a:gd name="T3" fmla="*/ 0 h 18"/>
                <a:gd name="T4" fmla="*/ 0 w 22"/>
                <a:gd name="T5" fmla="*/ 9 h 18"/>
                <a:gd name="T6" fmla="*/ 5 w 22"/>
                <a:gd name="T7" fmla="*/ 18 h 18"/>
                <a:gd name="T8" fmla="*/ 22 w 22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22" y="7"/>
                  </a:moveTo>
                  <a:lnTo>
                    <a:pt x="15" y="0"/>
                  </a:lnTo>
                  <a:lnTo>
                    <a:pt x="0" y="9"/>
                  </a:lnTo>
                  <a:lnTo>
                    <a:pt x="5" y="18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2" name="Freeform 714"/>
            <p:cNvSpPr>
              <a:spLocks/>
            </p:cNvSpPr>
            <p:nvPr/>
          </p:nvSpPr>
          <p:spPr bwMode="auto">
            <a:xfrm>
              <a:off x="2516" y="2713"/>
              <a:ext cx="3" cy="3"/>
            </a:xfrm>
            <a:custGeom>
              <a:avLst/>
              <a:gdLst>
                <a:gd name="T0" fmla="*/ 5 w 5"/>
                <a:gd name="T1" fmla="*/ 5 h 7"/>
                <a:gd name="T2" fmla="*/ 5 w 5"/>
                <a:gd name="T3" fmla="*/ 7 h 7"/>
                <a:gd name="T4" fmla="*/ 0 w 5"/>
                <a:gd name="T5" fmla="*/ 0 h 7"/>
                <a:gd name="T6" fmla="*/ 0 w 5"/>
                <a:gd name="T7" fmla="*/ 0 h 7"/>
                <a:gd name="T8" fmla="*/ 5 w 5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5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3" name="Freeform 715"/>
            <p:cNvSpPr>
              <a:spLocks/>
            </p:cNvSpPr>
            <p:nvPr/>
          </p:nvSpPr>
          <p:spPr bwMode="auto">
            <a:xfrm>
              <a:off x="2509" y="2718"/>
              <a:ext cx="3" cy="4"/>
            </a:xfrm>
            <a:custGeom>
              <a:avLst/>
              <a:gdLst>
                <a:gd name="T0" fmla="*/ 7 w 7"/>
                <a:gd name="T1" fmla="*/ 7 h 8"/>
                <a:gd name="T2" fmla="*/ 2 w 7"/>
                <a:gd name="T3" fmla="*/ 0 h 8"/>
                <a:gd name="T4" fmla="*/ 0 w 7"/>
                <a:gd name="T5" fmla="*/ 3 h 8"/>
                <a:gd name="T6" fmla="*/ 5 w 7"/>
                <a:gd name="T7" fmla="*/ 8 h 8"/>
                <a:gd name="T8" fmla="*/ 7 w 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7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5" y="8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4" name="Freeform 716"/>
            <p:cNvSpPr>
              <a:spLocks/>
            </p:cNvSpPr>
            <p:nvPr/>
          </p:nvSpPr>
          <p:spPr bwMode="auto">
            <a:xfrm>
              <a:off x="2509" y="2717"/>
              <a:ext cx="2" cy="4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7 h 9"/>
                <a:gd name="T4" fmla="*/ 0 w 5"/>
                <a:gd name="T5" fmla="*/ 0 h 9"/>
                <a:gd name="T6" fmla="*/ 0 w 5"/>
                <a:gd name="T7" fmla="*/ 0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5" name="Freeform 717"/>
            <p:cNvSpPr>
              <a:spLocks/>
            </p:cNvSpPr>
            <p:nvPr/>
          </p:nvSpPr>
          <p:spPr bwMode="auto">
            <a:xfrm>
              <a:off x="2486" y="2727"/>
              <a:ext cx="9" cy="7"/>
            </a:xfrm>
            <a:custGeom>
              <a:avLst/>
              <a:gdLst>
                <a:gd name="T0" fmla="*/ 17 w 17"/>
                <a:gd name="T1" fmla="*/ 7 h 13"/>
                <a:gd name="T2" fmla="*/ 12 w 17"/>
                <a:gd name="T3" fmla="*/ 0 h 13"/>
                <a:gd name="T4" fmla="*/ 0 w 17"/>
                <a:gd name="T5" fmla="*/ 7 h 13"/>
                <a:gd name="T6" fmla="*/ 5 w 17"/>
                <a:gd name="T7" fmla="*/ 13 h 13"/>
                <a:gd name="T8" fmla="*/ 17 w 17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17" y="7"/>
                  </a:moveTo>
                  <a:lnTo>
                    <a:pt x="12" y="0"/>
                  </a:lnTo>
                  <a:lnTo>
                    <a:pt x="0" y="7"/>
                  </a:lnTo>
                  <a:lnTo>
                    <a:pt x="5" y="13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6" name="Freeform 718"/>
            <p:cNvSpPr>
              <a:spLocks/>
            </p:cNvSpPr>
            <p:nvPr/>
          </p:nvSpPr>
          <p:spPr bwMode="auto">
            <a:xfrm>
              <a:off x="2478" y="2731"/>
              <a:ext cx="11" cy="8"/>
            </a:xfrm>
            <a:custGeom>
              <a:avLst/>
              <a:gdLst>
                <a:gd name="T0" fmla="*/ 21 w 21"/>
                <a:gd name="T1" fmla="*/ 6 h 15"/>
                <a:gd name="T2" fmla="*/ 16 w 21"/>
                <a:gd name="T3" fmla="*/ 0 h 15"/>
                <a:gd name="T4" fmla="*/ 0 w 21"/>
                <a:gd name="T5" fmla="*/ 8 h 15"/>
                <a:gd name="T6" fmla="*/ 6 w 21"/>
                <a:gd name="T7" fmla="*/ 15 h 15"/>
                <a:gd name="T8" fmla="*/ 21 w 21"/>
                <a:gd name="T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21" y="6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6" y="15"/>
                  </a:lnTo>
                  <a:lnTo>
                    <a:pt x="21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7" name="Freeform 719"/>
            <p:cNvSpPr>
              <a:spLocks/>
            </p:cNvSpPr>
            <p:nvPr/>
          </p:nvSpPr>
          <p:spPr bwMode="auto">
            <a:xfrm>
              <a:off x="2485" y="2731"/>
              <a:ext cx="3" cy="3"/>
            </a:xfrm>
            <a:custGeom>
              <a:avLst/>
              <a:gdLst>
                <a:gd name="T0" fmla="*/ 6 w 6"/>
                <a:gd name="T1" fmla="*/ 6 h 6"/>
                <a:gd name="T2" fmla="*/ 6 w 6"/>
                <a:gd name="T3" fmla="*/ 6 h 6"/>
                <a:gd name="T4" fmla="*/ 0 w 6"/>
                <a:gd name="T5" fmla="*/ 0 h 6"/>
                <a:gd name="T6" fmla="*/ 0 w 6"/>
                <a:gd name="T7" fmla="*/ 0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6" y="6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8" name="Freeform 720"/>
            <p:cNvSpPr>
              <a:spLocks/>
            </p:cNvSpPr>
            <p:nvPr/>
          </p:nvSpPr>
          <p:spPr bwMode="auto">
            <a:xfrm>
              <a:off x="2469" y="2735"/>
              <a:ext cx="11" cy="9"/>
            </a:xfrm>
            <a:custGeom>
              <a:avLst/>
              <a:gdLst>
                <a:gd name="T0" fmla="*/ 23 w 23"/>
                <a:gd name="T1" fmla="*/ 7 h 18"/>
                <a:gd name="T2" fmla="*/ 19 w 23"/>
                <a:gd name="T3" fmla="*/ 0 h 18"/>
                <a:gd name="T4" fmla="*/ 0 w 23"/>
                <a:gd name="T5" fmla="*/ 9 h 18"/>
                <a:gd name="T6" fmla="*/ 4 w 23"/>
                <a:gd name="T7" fmla="*/ 18 h 18"/>
                <a:gd name="T8" fmla="*/ 23 w 23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8">
                  <a:moveTo>
                    <a:pt x="23" y="7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4" y="18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89" name="Freeform 721"/>
            <p:cNvSpPr>
              <a:spLocks/>
            </p:cNvSpPr>
            <p:nvPr/>
          </p:nvSpPr>
          <p:spPr bwMode="auto">
            <a:xfrm>
              <a:off x="2477" y="2735"/>
              <a:ext cx="3" cy="4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7 h 7"/>
                <a:gd name="T4" fmla="*/ 0 w 5"/>
                <a:gd name="T5" fmla="*/ 0 h 7"/>
                <a:gd name="T6" fmla="*/ 1 w 5"/>
                <a:gd name="T7" fmla="*/ 0 h 7"/>
                <a:gd name="T8" fmla="*/ 5 w 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0" name="Freeform 722"/>
            <p:cNvSpPr>
              <a:spLocks/>
            </p:cNvSpPr>
            <p:nvPr/>
          </p:nvSpPr>
          <p:spPr bwMode="auto">
            <a:xfrm>
              <a:off x="2461" y="2739"/>
              <a:ext cx="10" cy="9"/>
            </a:xfrm>
            <a:custGeom>
              <a:avLst/>
              <a:gdLst>
                <a:gd name="T0" fmla="*/ 21 w 21"/>
                <a:gd name="T1" fmla="*/ 9 h 17"/>
                <a:gd name="T2" fmla="*/ 15 w 21"/>
                <a:gd name="T3" fmla="*/ 0 h 17"/>
                <a:gd name="T4" fmla="*/ 0 w 21"/>
                <a:gd name="T5" fmla="*/ 10 h 17"/>
                <a:gd name="T6" fmla="*/ 5 w 21"/>
                <a:gd name="T7" fmla="*/ 17 h 17"/>
                <a:gd name="T8" fmla="*/ 21 w 21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21" y="9"/>
                  </a:moveTo>
                  <a:lnTo>
                    <a:pt x="15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1" name="Freeform 723"/>
            <p:cNvSpPr>
              <a:spLocks/>
            </p:cNvSpPr>
            <p:nvPr/>
          </p:nvSpPr>
          <p:spPr bwMode="auto">
            <a:xfrm>
              <a:off x="2468" y="2739"/>
              <a:ext cx="2" cy="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9 h 9"/>
                <a:gd name="T4" fmla="*/ 1 w 5"/>
                <a:gd name="T5" fmla="*/ 0 h 9"/>
                <a:gd name="T6" fmla="*/ 0 w 5"/>
                <a:gd name="T7" fmla="*/ 0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lnTo>
                    <a:pt x="5" y="9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9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2" name="Freeform 724"/>
            <p:cNvSpPr>
              <a:spLocks/>
            </p:cNvSpPr>
            <p:nvPr/>
          </p:nvSpPr>
          <p:spPr bwMode="auto">
            <a:xfrm>
              <a:off x="2452" y="2745"/>
              <a:ext cx="11" cy="7"/>
            </a:xfrm>
            <a:custGeom>
              <a:avLst/>
              <a:gdLst>
                <a:gd name="T0" fmla="*/ 20 w 20"/>
                <a:gd name="T1" fmla="*/ 7 h 14"/>
                <a:gd name="T2" fmla="*/ 17 w 20"/>
                <a:gd name="T3" fmla="*/ 0 h 14"/>
                <a:gd name="T4" fmla="*/ 0 w 20"/>
                <a:gd name="T5" fmla="*/ 7 h 14"/>
                <a:gd name="T6" fmla="*/ 3 w 20"/>
                <a:gd name="T7" fmla="*/ 14 h 14"/>
                <a:gd name="T8" fmla="*/ 20 w 20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7"/>
                  </a:moveTo>
                  <a:lnTo>
                    <a:pt x="17" y="0"/>
                  </a:lnTo>
                  <a:lnTo>
                    <a:pt x="0" y="7"/>
                  </a:lnTo>
                  <a:lnTo>
                    <a:pt x="3" y="14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3" name="Freeform 725"/>
            <p:cNvSpPr>
              <a:spLocks/>
            </p:cNvSpPr>
            <p:nvPr/>
          </p:nvSpPr>
          <p:spPr bwMode="auto">
            <a:xfrm>
              <a:off x="2460" y="2745"/>
              <a:ext cx="3" cy="3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7 h 7"/>
                <a:gd name="T4" fmla="*/ 0 w 5"/>
                <a:gd name="T5" fmla="*/ 0 h 7"/>
                <a:gd name="T6" fmla="*/ 2 w 5"/>
                <a:gd name="T7" fmla="*/ 0 h 7"/>
                <a:gd name="T8" fmla="*/ 5 w 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4" name="Freeform 726"/>
            <p:cNvSpPr>
              <a:spLocks/>
            </p:cNvSpPr>
            <p:nvPr/>
          </p:nvSpPr>
          <p:spPr bwMode="auto">
            <a:xfrm>
              <a:off x="2443" y="2748"/>
              <a:ext cx="11" cy="8"/>
            </a:xfrm>
            <a:custGeom>
              <a:avLst/>
              <a:gdLst>
                <a:gd name="T0" fmla="*/ 22 w 22"/>
                <a:gd name="T1" fmla="*/ 7 h 16"/>
                <a:gd name="T2" fmla="*/ 19 w 22"/>
                <a:gd name="T3" fmla="*/ 0 h 16"/>
                <a:gd name="T4" fmla="*/ 0 w 22"/>
                <a:gd name="T5" fmla="*/ 9 h 16"/>
                <a:gd name="T6" fmla="*/ 3 w 22"/>
                <a:gd name="T7" fmla="*/ 16 h 16"/>
                <a:gd name="T8" fmla="*/ 22 w 22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22" y="7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3" y="16"/>
                  </a:lnTo>
                  <a:lnTo>
                    <a:pt x="2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5" name="Freeform 727"/>
            <p:cNvSpPr>
              <a:spLocks/>
            </p:cNvSpPr>
            <p:nvPr/>
          </p:nvSpPr>
          <p:spPr bwMode="auto">
            <a:xfrm>
              <a:off x="2452" y="2748"/>
              <a:ext cx="2" cy="4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6" name="Freeform 728"/>
            <p:cNvSpPr>
              <a:spLocks/>
            </p:cNvSpPr>
            <p:nvPr/>
          </p:nvSpPr>
          <p:spPr bwMode="auto">
            <a:xfrm>
              <a:off x="2434" y="2752"/>
              <a:ext cx="11" cy="8"/>
            </a:xfrm>
            <a:custGeom>
              <a:avLst/>
              <a:gdLst>
                <a:gd name="T0" fmla="*/ 21 w 21"/>
                <a:gd name="T1" fmla="*/ 7 h 15"/>
                <a:gd name="T2" fmla="*/ 18 w 21"/>
                <a:gd name="T3" fmla="*/ 0 h 15"/>
                <a:gd name="T4" fmla="*/ 0 w 21"/>
                <a:gd name="T5" fmla="*/ 8 h 15"/>
                <a:gd name="T6" fmla="*/ 4 w 21"/>
                <a:gd name="T7" fmla="*/ 15 h 15"/>
                <a:gd name="T8" fmla="*/ 21 w 21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">
                  <a:moveTo>
                    <a:pt x="21" y="7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4" y="15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7" name="Freeform 729"/>
            <p:cNvSpPr>
              <a:spLocks/>
            </p:cNvSpPr>
            <p:nvPr/>
          </p:nvSpPr>
          <p:spPr bwMode="auto">
            <a:xfrm>
              <a:off x="2443" y="2752"/>
              <a:ext cx="2" cy="4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8" name="Freeform 730"/>
            <p:cNvSpPr>
              <a:spLocks/>
            </p:cNvSpPr>
            <p:nvPr/>
          </p:nvSpPr>
          <p:spPr bwMode="auto">
            <a:xfrm>
              <a:off x="2427" y="2757"/>
              <a:ext cx="9" cy="7"/>
            </a:xfrm>
            <a:custGeom>
              <a:avLst/>
              <a:gdLst>
                <a:gd name="T0" fmla="*/ 18 w 18"/>
                <a:gd name="T1" fmla="*/ 7 h 14"/>
                <a:gd name="T2" fmla="*/ 14 w 18"/>
                <a:gd name="T3" fmla="*/ 0 h 14"/>
                <a:gd name="T4" fmla="*/ 0 w 18"/>
                <a:gd name="T5" fmla="*/ 7 h 14"/>
                <a:gd name="T6" fmla="*/ 6 w 18"/>
                <a:gd name="T7" fmla="*/ 14 h 14"/>
                <a:gd name="T8" fmla="*/ 18 w 18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18" y="7"/>
                  </a:moveTo>
                  <a:lnTo>
                    <a:pt x="14" y="0"/>
                  </a:lnTo>
                  <a:lnTo>
                    <a:pt x="0" y="7"/>
                  </a:lnTo>
                  <a:lnTo>
                    <a:pt x="6" y="14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499" name="Freeform 731"/>
            <p:cNvSpPr>
              <a:spLocks/>
            </p:cNvSpPr>
            <p:nvPr/>
          </p:nvSpPr>
          <p:spPr bwMode="auto">
            <a:xfrm>
              <a:off x="2434" y="2757"/>
              <a:ext cx="2" cy="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0" name="Freeform 732"/>
            <p:cNvSpPr>
              <a:spLocks/>
            </p:cNvSpPr>
            <p:nvPr/>
          </p:nvSpPr>
          <p:spPr bwMode="auto">
            <a:xfrm>
              <a:off x="2406" y="2768"/>
              <a:ext cx="7" cy="6"/>
            </a:xfrm>
            <a:custGeom>
              <a:avLst/>
              <a:gdLst>
                <a:gd name="T0" fmla="*/ 14 w 14"/>
                <a:gd name="T1" fmla="*/ 7 h 12"/>
                <a:gd name="T2" fmla="*/ 10 w 14"/>
                <a:gd name="T3" fmla="*/ 0 h 12"/>
                <a:gd name="T4" fmla="*/ 0 w 14"/>
                <a:gd name="T5" fmla="*/ 5 h 12"/>
                <a:gd name="T6" fmla="*/ 3 w 14"/>
                <a:gd name="T7" fmla="*/ 12 h 12"/>
                <a:gd name="T8" fmla="*/ 14 w 14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14" y="7"/>
                  </a:moveTo>
                  <a:lnTo>
                    <a:pt x="10" y="0"/>
                  </a:lnTo>
                  <a:lnTo>
                    <a:pt x="0" y="5"/>
                  </a:lnTo>
                  <a:lnTo>
                    <a:pt x="3" y="12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1" name="Freeform 733"/>
            <p:cNvSpPr>
              <a:spLocks/>
            </p:cNvSpPr>
            <p:nvPr/>
          </p:nvSpPr>
          <p:spPr bwMode="auto">
            <a:xfrm>
              <a:off x="2396" y="2771"/>
              <a:ext cx="12" cy="7"/>
            </a:xfrm>
            <a:custGeom>
              <a:avLst/>
              <a:gdLst>
                <a:gd name="T0" fmla="*/ 24 w 24"/>
                <a:gd name="T1" fmla="*/ 7 h 16"/>
                <a:gd name="T2" fmla="*/ 21 w 24"/>
                <a:gd name="T3" fmla="*/ 0 h 16"/>
                <a:gd name="T4" fmla="*/ 0 w 24"/>
                <a:gd name="T5" fmla="*/ 9 h 16"/>
                <a:gd name="T6" fmla="*/ 4 w 24"/>
                <a:gd name="T7" fmla="*/ 16 h 16"/>
                <a:gd name="T8" fmla="*/ 24 w 24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7"/>
                  </a:moveTo>
                  <a:lnTo>
                    <a:pt x="21" y="0"/>
                  </a:lnTo>
                  <a:lnTo>
                    <a:pt x="0" y="9"/>
                  </a:lnTo>
                  <a:lnTo>
                    <a:pt x="4" y="16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2" name="Freeform 734"/>
            <p:cNvSpPr>
              <a:spLocks/>
            </p:cNvSpPr>
            <p:nvPr/>
          </p:nvSpPr>
          <p:spPr bwMode="auto">
            <a:xfrm>
              <a:off x="2406" y="2771"/>
              <a:ext cx="2" cy="3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3" name="Freeform 735"/>
            <p:cNvSpPr>
              <a:spLocks/>
            </p:cNvSpPr>
            <p:nvPr/>
          </p:nvSpPr>
          <p:spPr bwMode="auto">
            <a:xfrm>
              <a:off x="2387" y="2775"/>
              <a:ext cx="11" cy="8"/>
            </a:xfrm>
            <a:custGeom>
              <a:avLst/>
              <a:gdLst>
                <a:gd name="T0" fmla="*/ 23 w 23"/>
                <a:gd name="T1" fmla="*/ 7 h 15"/>
                <a:gd name="T2" fmla="*/ 19 w 23"/>
                <a:gd name="T3" fmla="*/ 0 h 15"/>
                <a:gd name="T4" fmla="*/ 0 w 23"/>
                <a:gd name="T5" fmla="*/ 8 h 15"/>
                <a:gd name="T6" fmla="*/ 4 w 23"/>
                <a:gd name="T7" fmla="*/ 15 h 15"/>
                <a:gd name="T8" fmla="*/ 23 w 23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5">
                  <a:moveTo>
                    <a:pt x="23" y="7"/>
                  </a:moveTo>
                  <a:lnTo>
                    <a:pt x="19" y="0"/>
                  </a:lnTo>
                  <a:lnTo>
                    <a:pt x="0" y="8"/>
                  </a:lnTo>
                  <a:lnTo>
                    <a:pt x="4" y="15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4" name="Freeform 736"/>
            <p:cNvSpPr>
              <a:spLocks/>
            </p:cNvSpPr>
            <p:nvPr/>
          </p:nvSpPr>
          <p:spPr bwMode="auto">
            <a:xfrm>
              <a:off x="2396" y="2775"/>
              <a:ext cx="2" cy="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5" name="Freeform 737"/>
            <p:cNvSpPr>
              <a:spLocks/>
            </p:cNvSpPr>
            <p:nvPr/>
          </p:nvSpPr>
          <p:spPr bwMode="auto">
            <a:xfrm>
              <a:off x="2376" y="2779"/>
              <a:ext cx="12" cy="8"/>
            </a:xfrm>
            <a:custGeom>
              <a:avLst/>
              <a:gdLst>
                <a:gd name="T0" fmla="*/ 25 w 25"/>
                <a:gd name="T1" fmla="*/ 7 h 16"/>
                <a:gd name="T2" fmla="*/ 21 w 25"/>
                <a:gd name="T3" fmla="*/ 0 h 16"/>
                <a:gd name="T4" fmla="*/ 0 w 25"/>
                <a:gd name="T5" fmla="*/ 9 h 16"/>
                <a:gd name="T6" fmla="*/ 4 w 25"/>
                <a:gd name="T7" fmla="*/ 16 h 16"/>
                <a:gd name="T8" fmla="*/ 25 w 25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6">
                  <a:moveTo>
                    <a:pt x="25" y="7"/>
                  </a:moveTo>
                  <a:lnTo>
                    <a:pt x="21" y="0"/>
                  </a:lnTo>
                  <a:lnTo>
                    <a:pt x="0" y="9"/>
                  </a:lnTo>
                  <a:lnTo>
                    <a:pt x="4" y="16"/>
                  </a:lnTo>
                  <a:lnTo>
                    <a:pt x="2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6" name="Freeform 738"/>
            <p:cNvSpPr>
              <a:spLocks/>
            </p:cNvSpPr>
            <p:nvPr/>
          </p:nvSpPr>
          <p:spPr bwMode="auto">
            <a:xfrm>
              <a:off x="2387" y="2779"/>
              <a:ext cx="1" cy="4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7" name="Freeform 739"/>
            <p:cNvSpPr>
              <a:spLocks/>
            </p:cNvSpPr>
            <p:nvPr/>
          </p:nvSpPr>
          <p:spPr bwMode="auto">
            <a:xfrm>
              <a:off x="2367" y="2784"/>
              <a:ext cx="11" cy="8"/>
            </a:xfrm>
            <a:custGeom>
              <a:avLst/>
              <a:gdLst>
                <a:gd name="T0" fmla="*/ 23 w 23"/>
                <a:gd name="T1" fmla="*/ 7 h 17"/>
                <a:gd name="T2" fmla="*/ 19 w 23"/>
                <a:gd name="T3" fmla="*/ 0 h 17"/>
                <a:gd name="T4" fmla="*/ 0 w 23"/>
                <a:gd name="T5" fmla="*/ 10 h 17"/>
                <a:gd name="T6" fmla="*/ 4 w 23"/>
                <a:gd name="T7" fmla="*/ 17 h 17"/>
                <a:gd name="T8" fmla="*/ 23 w 23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7">
                  <a:moveTo>
                    <a:pt x="23" y="7"/>
                  </a:moveTo>
                  <a:lnTo>
                    <a:pt x="19" y="0"/>
                  </a:lnTo>
                  <a:lnTo>
                    <a:pt x="0" y="10"/>
                  </a:lnTo>
                  <a:lnTo>
                    <a:pt x="4" y="17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8" name="Freeform 740"/>
            <p:cNvSpPr>
              <a:spLocks/>
            </p:cNvSpPr>
            <p:nvPr/>
          </p:nvSpPr>
          <p:spPr bwMode="auto">
            <a:xfrm>
              <a:off x="2376" y="2784"/>
              <a:ext cx="2" cy="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09" name="Freeform 741"/>
            <p:cNvSpPr>
              <a:spLocks/>
            </p:cNvSpPr>
            <p:nvPr/>
          </p:nvSpPr>
          <p:spPr bwMode="auto">
            <a:xfrm>
              <a:off x="2355" y="2789"/>
              <a:ext cx="13" cy="7"/>
            </a:xfrm>
            <a:custGeom>
              <a:avLst/>
              <a:gdLst>
                <a:gd name="T0" fmla="*/ 26 w 26"/>
                <a:gd name="T1" fmla="*/ 7 h 16"/>
                <a:gd name="T2" fmla="*/ 22 w 26"/>
                <a:gd name="T3" fmla="*/ 0 h 16"/>
                <a:gd name="T4" fmla="*/ 0 w 26"/>
                <a:gd name="T5" fmla="*/ 9 h 16"/>
                <a:gd name="T6" fmla="*/ 3 w 26"/>
                <a:gd name="T7" fmla="*/ 16 h 16"/>
                <a:gd name="T8" fmla="*/ 26 w 26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6">
                  <a:moveTo>
                    <a:pt x="26" y="7"/>
                  </a:moveTo>
                  <a:lnTo>
                    <a:pt x="22" y="0"/>
                  </a:lnTo>
                  <a:lnTo>
                    <a:pt x="0" y="9"/>
                  </a:lnTo>
                  <a:lnTo>
                    <a:pt x="3" y="16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0" name="Freeform 742"/>
            <p:cNvSpPr>
              <a:spLocks/>
            </p:cNvSpPr>
            <p:nvPr/>
          </p:nvSpPr>
          <p:spPr bwMode="auto">
            <a:xfrm>
              <a:off x="2367" y="2789"/>
              <a:ext cx="1" cy="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1" name="Freeform 743"/>
            <p:cNvSpPr>
              <a:spLocks/>
            </p:cNvSpPr>
            <p:nvPr/>
          </p:nvSpPr>
          <p:spPr bwMode="auto">
            <a:xfrm>
              <a:off x="2345" y="2793"/>
              <a:ext cx="12" cy="8"/>
            </a:xfrm>
            <a:custGeom>
              <a:avLst/>
              <a:gdLst>
                <a:gd name="T0" fmla="*/ 24 w 24"/>
                <a:gd name="T1" fmla="*/ 7 h 16"/>
                <a:gd name="T2" fmla="*/ 21 w 24"/>
                <a:gd name="T3" fmla="*/ 0 h 16"/>
                <a:gd name="T4" fmla="*/ 0 w 24"/>
                <a:gd name="T5" fmla="*/ 9 h 16"/>
                <a:gd name="T6" fmla="*/ 4 w 24"/>
                <a:gd name="T7" fmla="*/ 16 h 16"/>
                <a:gd name="T8" fmla="*/ 24 w 24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7"/>
                  </a:moveTo>
                  <a:lnTo>
                    <a:pt x="21" y="0"/>
                  </a:lnTo>
                  <a:lnTo>
                    <a:pt x="0" y="9"/>
                  </a:lnTo>
                  <a:lnTo>
                    <a:pt x="4" y="16"/>
                  </a:lnTo>
                  <a:lnTo>
                    <a:pt x="2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2" name="Freeform 744"/>
            <p:cNvSpPr>
              <a:spLocks/>
            </p:cNvSpPr>
            <p:nvPr/>
          </p:nvSpPr>
          <p:spPr bwMode="auto">
            <a:xfrm>
              <a:off x="2355" y="2793"/>
              <a:ext cx="2" cy="3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3" name="Freeform 745"/>
            <p:cNvSpPr>
              <a:spLocks/>
            </p:cNvSpPr>
            <p:nvPr/>
          </p:nvSpPr>
          <p:spPr bwMode="auto">
            <a:xfrm>
              <a:off x="2323" y="2803"/>
              <a:ext cx="7" cy="6"/>
            </a:xfrm>
            <a:custGeom>
              <a:avLst/>
              <a:gdLst>
                <a:gd name="T0" fmla="*/ 16 w 16"/>
                <a:gd name="T1" fmla="*/ 7 h 12"/>
                <a:gd name="T2" fmla="*/ 12 w 16"/>
                <a:gd name="T3" fmla="*/ 0 h 12"/>
                <a:gd name="T4" fmla="*/ 0 w 16"/>
                <a:gd name="T5" fmla="*/ 5 h 12"/>
                <a:gd name="T6" fmla="*/ 4 w 16"/>
                <a:gd name="T7" fmla="*/ 12 h 12"/>
                <a:gd name="T8" fmla="*/ 16 w 16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16" y="7"/>
                  </a:moveTo>
                  <a:lnTo>
                    <a:pt x="12" y="0"/>
                  </a:lnTo>
                  <a:lnTo>
                    <a:pt x="0" y="5"/>
                  </a:lnTo>
                  <a:lnTo>
                    <a:pt x="4" y="12"/>
                  </a:lnTo>
                  <a:lnTo>
                    <a:pt x="16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4" name="Freeform 746"/>
            <p:cNvSpPr>
              <a:spLocks/>
            </p:cNvSpPr>
            <p:nvPr/>
          </p:nvSpPr>
          <p:spPr bwMode="auto">
            <a:xfrm>
              <a:off x="2311" y="2806"/>
              <a:ext cx="13" cy="9"/>
            </a:xfrm>
            <a:custGeom>
              <a:avLst/>
              <a:gdLst>
                <a:gd name="T0" fmla="*/ 26 w 26"/>
                <a:gd name="T1" fmla="*/ 7 h 17"/>
                <a:gd name="T2" fmla="*/ 22 w 26"/>
                <a:gd name="T3" fmla="*/ 0 h 17"/>
                <a:gd name="T4" fmla="*/ 0 w 26"/>
                <a:gd name="T5" fmla="*/ 10 h 17"/>
                <a:gd name="T6" fmla="*/ 5 w 26"/>
                <a:gd name="T7" fmla="*/ 17 h 17"/>
                <a:gd name="T8" fmla="*/ 26 w 2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7"/>
                  </a:moveTo>
                  <a:lnTo>
                    <a:pt x="22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5" name="Freeform 747"/>
            <p:cNvSpPr>
              <a:spLocks/>
            </p:cNvSpPr>
            <p:nvPr/>
          </p:nvSpPr>
          <p:spPr bwMode="auto">
            <a:xfrm>
              <a:off x="2323" y="2806"/>
              <a:ext cx="1" cy="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6" name="Freeform 748"/>
            <p:cNvSpPr>
              <a:spLocks/>
            </p:cNvSpPr>
            <p:nvPr/>
          </p:nvSpPr>
          <p:spPr bwMode="auto">
            <a:xfrm>
              <a:off x="2300" y="2811"/>
              <a:ext cx="14" cy="8"/>
            </a:xfrm>
            <a:custGeom>
              <a:avLst/>
              <a:gdLst>
                <a:gd name="T0" fmla="*/ 28 w 28"/>
                <a:gd name="T1" fmla="*/ 7 h 16"/>
                <a:gd name="T2" fmla="*/ 23 w 28"/>
                <a:gd name="T3" fmla="*/ 0 h 16"/>
                <a:gd name="T4" fmla="*/ 0 w 28"/>
                <a:gd name="T5" fmla="*/ 9 h 16"/>
                <a:gd name="T6" fmla="*/ 4 w 28"/>
                <a:gd name="T7" fmla="*/ 16 h 16"/>
                <a:gd name="T8" fmla="*/ 28 w 28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28" y="7"/>
                  </a:moveTo>
                  <a:lnTo>
                    <a:pt x="23" y="0"/>
                  </a:lnTo>
                  <a:lnTo>
                    <a:pt x="0" y="9"/>
                  </a:lnTo>
                  <a:lnTo>
                    <a:pt x="4" y="16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7" name="Freeform 749"/>
            <p:cNvSpPr>
              <a:spLocks/>
            </p:cNvSpPr>
            <p:nvPr/>
          </p:nvSpPr>
          <p:spPr bwMode="auto">
            <a:xfrm>
              <a:off x="2311" y="2811"/>
              <a:ext cx="3" cy="4"/>
            </a:xfrm>
            <a:custGeom>
              <a:avLst/>
              <a:gdLst>
                <a:gd name="T0" fmla="*/ 5 w 5"/>
                <a:gd name="T1" fmla="*/ 7 h 7"/>
                <a:gd name="T2" fmla="*/ 5 w 5"/>
                <a:gd name="T3" fmla="*/ 7 h 7"/>
                <a:gd name="T4" fmla="*/ 0 w 5"/>
                <a:gd name="T5" fmla="*/ 0 h 7"/>
                <a:gd name="T6" fmla="*/ 0 w 5"/>
                <a:gd name="T7" fmla="*/ 0 h 7"/>
                <a:gd name="T8" fmla="*/ 5 w 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8" name="Freeform 750"/>
            <p:cNvSpPr>
              <a:spLocks/>
            </p:cNvSpPr>
            <p:nvPr/>
          </p:nvSpPr>
          <p:spPr bwMode="auto">
            <a:xfrm>
              <a:off x="2287" y="2815"/>
              <a:ext cx="15" cy="8"/>
            </a:xfrm>
            <a:custGeom>
              <a:avLst/>
              <a:gdLst>
                <a:gd name="T0" fmla="*/ 30 w 30"/>
                <a:gd name="T1" fmla="*/ 7 h 16"/>
                <a:gd name="T2" fmla="*/ 26 w 30"/>
                <a:gd name="T3" fmla="*/ 0 h 16"/>
                <a:gd name="T4" fmla="*/ 0 w 30"/>
                <a:gd name="T5" fmla="*/ 9 h 16"/>
                <a:gd name="T6" fmla="*/ 4 w 30"/>
                <a:gd name="T7" fmla="*/ 16 h 16"/>
                <a:gd name="T8" fmla="*/ 30 w 3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6">
                  <a:moveTo>
                    <a:pt x="30" y="7"/>
                  </a:moveTo>
                  <a:lnTo>
                    <a:pt x="26" y="0"/>
                  </a:lnTo>
                  <a:lnTo>
                    <a:pt x="0" y="9"/>
                  </a:lnTo>
                  <a:lnTo>
                    <a:pt x="4" y="16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19" name="Freeform 751"/>
            <p:cNvSpPr>
              <a:spLocks/>
            </p:cNvSpPr>
            <p:nvPr/>
          </p:nvSpPr>
          <p:spPr bwMode="auto">
            <a:xfrm>
              <a:off x="2300" y="2815"/>
              <a:ext cx="2" cy="4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0" name="Freeform 752"/>
            <p:cNvSpPr>
              <a:spLocks/>
            </p:cNvSpPr>
            <p:nvPr/>
          </p:nvSpPr>
          <p:spPr bwMode="auto">
            <a:xfrm>
              <a:off x="2276" y="2820"/>
              <a:ext cx="13" cy="8"/>
            </a:xfrm>
            <a:custGeom>
              <a:avLst/>
              <a:gdLst>
                <a:gd name="T0" fmla="*/ 26 w 26"/>
                <a:gd name="T1" fmla="*/ 7 h 15"/>
                <a:gd name="T2" fmla="*/ 22 w 26"/>
                <a:gd name="T3" fmla="*/ 0 h 15"/>
                <a:gd name="T4" fmla="*/ 0 w 26"/>
                <a:gd name="T5" fmla="*/ 8 h 15"/>
                <a:gd name="T6" fmla="*/ 3 w 26"/>
                <a:gd name="T7" fmla="*/ 15 h 15"/>
                <a:gd name="T8" fmla="*/ 26 w 26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lnTo>
                    <a:pt x="22" y="0"/>
                  </a:lnTo>
                  <a:lnTo>
                    <a:pt x="0" y="8"/>
                  </a:lnTo>
                  <a:lnTo>
                    <a:pt x="3" y="15"/>
                  </a:lnTo>
                  <a:lnTo>
                    <a:pt x="26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1" name="Freeform 753"/>
            <p:cNvSpPr>
              <a:spLocks/>
            </p:cNvSpPr>
            <p:nvPr/>
          </p:nvSpPr>
          <p:spPr bwMode="auto">
            <a:xfrm>
              <a:off x="2287" y="2820"/>
              <a:ext cx="2" cy="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2" name="Freeform 754"/>
            <p:cNvSpPr>
              <a:spLocks/>
            </p:cNvSpPr>
            <p:nvPr/>
          </p:nvSpPr>
          <p:spPr bwMode="auto">
            <a:xfrm>
              <a:off x="2264" y="2824"/>
              <a:ext cx="14" cy="7"/>
            </a:xfrm>
            <a:custGeom>
              <a:avLst/>
              <a:gdLst>
                <a:gd name="T0" fmla="*/ 27 w 27"/>
                <a:gd name="T1" fmla="*/ 7 h 14"/>
                <a:gd name="T2" fmla="*/ 26 w 27"/>
                <a:gd name="T3" fmla="*/ 0 h 14"/>
                <a:gd name="T4" fmla="*/ 0 w 27"/>
                <a:gd name="T5" fmla="*/ 7 h 14"/>
                <a:gd name="T6" fmla="*/ 1 w 27"/>
                <a:gd name="T7" fmla="*/ 14 h 14"/>
                <a:gd name="T8" fmla="*/ 27 w 27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27" y="7"/>
                  </a:moveTo>
                  <a:lnTo>
                    <a:pt x="26" y="0"/>
                  </a:lnTo>
                  <a:lnTo>
                    <a:pt x="0" y="7"/>
                  </a:lnTo>
                  <a:lnTo>
                    <a:pt x="1" y="14"/>
                  </a:lnTo>
                  <a:lnTo>
                    <a:pt x="2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3" name="Freeform 755"/>
            <p:cNvSpPr>
              <a:spLocks/>
            </p:cNvSpPr>
            <p:nvPr/>
          </p:nvSpPr>
          <p:spPr bwMode="auto">
            <a:xfrm>
              <a:off x="2276" y="2824"/>
              <a:ext cx="2" cy="4"/>
            </a:xfrm>
            <a:custGeom>
              <a:avLst/>
              <a:gdLst>
                <a:gd name="T0" fmla="*/ 3 w 3"/>
                <a:gd name="T1" fmla="*/ 7 h 7"/>
                <a:gd name="T2" fmla="*/ 2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4" name="Freeform 756"/>
            <p:cNvSpPr>
              <a:spLocks/>
            </p:cNvSpPr>
            <p:nvPr/>
          </p:nvSpPr>
          <p:spPr bwMode="auto">
            <a:xfrm>
              <a:off x="2261" y="2828"/>
              <a:ext cx="4" cy="4"/>
            </a:xfrm>
            <a:custGeom>
              <a:avLst/>
              <a:gdLst>
                <a:gd name="T0" fmla="*/ 7 w 7"/>
                <a:gd name="T1" fmla="*/ 7 h 9"/>
                <a:gd name="T2" fmla="*/ 4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7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5" name="Freeform 757"/>
            <p:cNvSpPr>
              <a:spLocks/>
            </p:cNvSpPr>
            <p:nvPr/>
          </p:nvSpPr>
          <p:spPr bwMode="auto">
            <a:xfrm>
              <a:off x="2263" y="2828"/>
              <a:ext cx="2" cy="3"/>
            </a:xfrm>
            <a:custGeom>
              <a:avLst/>
              <a:gdLst>
                <a:gd name="T0" fmla="*/ 2 w 3"/>
                <a:gd name="T1" fmla="*/ 7 h 7"/>
                <a:gd name="T2" fmla="*/ 3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2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2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6" name="Freeform 758"/>
            <p:cNvSpPr>
              <a:spLocks/>
            </p:cNvSpPr>
            <p:nvPr/>
          </p:nvSpPr>
          <p:spPr bwMode="auto">
            <a:xfrm>
              <a:off x="2237" y="2835"/>
              <a:ext cx="10" cy="6"/>
            </a:xfrm>
            <a:custGeom>
              <a:avLst/>
              <a:gdLst>
                <a:gd name="T0" fmla="*/ 19 w 19"/>
                <a:gd name="T1" fmla="*/ 7 h 12"/>
                <a:gd name="T2" fmla="*/ 16 w 19"/>
                <a:gd name="T3" fmla="*/ 0 h 12"/>
                <a:gd name="T4" fmla="*/ 0 w 19"/>
                <a:gd name="T5" fmla="*/ 5 h 12"/>
                <a:gd name="T6" fmla="*/ 3 w 19"/>
                <a:gd name="T7" fmla="*/ 12 h 12"/>
                <a:gd name="T8" fmla="*/ 19 w 19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2">
                  <a:moveTo>
                    <a:pt x="19" y="7"/>
                  </a:moveTo>
                  <a:lnTo>
                    <a:pt x="16" y="0"/>
                  </a:lnTo>
                  <a:lnTo>
                    <a:pt x="0" y="5"/>
                  </a:lnTo>
                  <a:lnTo>
                    <a:pt x="3" y="12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7" name="Freeform 759"/>
            <p:cNvSpPr>
              <a:spLocks/>
            </p:cNvSpPr>
            <p:nvPr/>
          </p:nvSpPr>
          <p:spPr bwMode="auto">
            <a:xfrm>
              <a:off x="2224" y="2837"/>
              <a:ext cx="15" cy="8"/>
            </a:xfrm>
            <a:custGeom>
              <a:avLst/>
              <a:gdLst>
                <a:gd name="T0" fmla="*/ 29 w 29"/>
                <a:gd name="T1" fmla="*/ 7 h 16"/>
                <a:gd name="T2" fmla="*/ 26 w 29"/>
                <a:gd name="T3" fmla="*/ 0 h 16"/>
                <a:gd name="T4" fmla="*/ 0 w 29"/>
                <a:gd name="T5" fmla="*/ 9 h 16"/>
                <a:gd name="T6" fmla="*/ 4 w 29"/>
                <a:gd name="T7" fmla="*/ 16 h 16"/>
                <a:gd name="T8" fmla="*/ 29 w 29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29" y="7"/>
                  </a:moveTo>
                  <a:lnTo>
                    <a:pt x="26" y="0"/>
                  </a:lnTo>
                  <a:lnTo>
                    <a:pt x="0" y="9"/>
                  </a:lnTo>
                  <a:lnTo>
                    <a:pt x="4" y="16"/>
                  </a:lnTo>
                  <a:lnTo>
                    <a:pt x="29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8" name="Freeform 760"/>
            <p:cNvSpPr>
              <a:spLocks/>
            </p:cNvSpPr>
            <p:nvPr/>
          </p:nvSpPr>
          <p:spPr bwMode="auto">
            <a:xfrm>
              <a:off x="2237" y="2837"/>
              <a:ext cx="2" cy="4"/>
            </a:xfrm>
            <a:custGeom>
              <a:avLst/>
              <a:gdLst>
                <a:gd name="T0" fmla="*/ 3 w 3"/>
                <a:gd name="T1" fmla="*/ 7 h 7"/>
                <a:gd name="T2" fmla="*/ 3 w 3"/>
                <a:gd name="T3" fmla="*/ 7 h 7"/>
                <a:gd name="T4" fmla="*/ 0 w 3"/>
                <a:gd name="T5" fmla="*/ 0 h 7"/>
                <a:gd name="T6" fmla="*/ 0 w 3"/>
                <a:gd name="T7" fmla="*/ 0 h 7"/>
                <a:gd name="T8" fmla="*/ 3 w 3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29" name="Freeform 761"/>
            <p:cNvSpPr>
              <a:spLocks/>
            </p:cNvSpPr>
            <p:nvPr/>
          </p:nvSpPr>
          <p:spPr bwMode="auto">
            <a:xfrm>
              <a:off x="2210" y="2841"/>
              <a:ext cx="16" cy="8"/>
            </a:xfrm>
            <a:custGeom>
              <a:avLst/>
              <a:gdLst>
                <a:gd name="T0" fmla="*/ 32 w 32"/>
                <a:gd name="T1" fmla="*/ 7 h 15"/>
                <a:gd name="T2" fmla="*/ 30 w 32"/>
                <a:gd name="T3" fmla="*/ 0 h 15"/>
                <a:gd name="T4" fmla="*/ 0 w 32"/>
                <a:gd name="T5" fmla="*/ 8 h 15"/>
                <a:gd name="T6" fmla="*/ 2 w 32"/>
                <a:gd name="T7" fmla="*/ 15 h 15"/>
                <a:gd name="T8" fmla="*/ 32 w 32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">
                  <a:moveTo>
                    <a:pt x="32" y="7"/>
                  </a:moveTo>
                  <a:lnTo>
                    <a:pt x="30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0" name="Freeform 762"/>
            <p:cNvSpPr>
              <a:spLocks/>
            </p:cNvSpPr>
            <p:nvPr/>
          </p:nvSpPr>
          <p:spPr bwMode="auto">
            <a:xfrm>
              <a:off x="2224" y="2841"/>
              <a:ext cx="2" cy="4"/>
            </a:xfrm>
            <a:custGeom>
              <a:avLst/>
              <a:gdLst>
                <a:gd name="T0" fmla="*/ 4 w 4"/>
                <a:gd name="T1" fmla="*/ 7 h 7"/>
                <a:gd name="T2" fmla="*/ 2 w 4"/>
                <a:gd name="T3" fmla="*/ 7 h 7"/>
                <a:gd name="T4" fmla="*/ 0 w 4"/>
                <a:gd name="T5" fmla="*/ 0 h 7"/>
                <a:gd name="T6" fmla="*/ 0 w 4"/>
                <a:gd name="T7" fmla="*/ 0 h 7"/>
                <a:gd name="T8" fmla="*/ 4 w 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1" name="Freeform 763"/>
            <p:cNvSpPr>
              <a:spLocks/>
            </p:cNvSpPr>
            <p:nvPr/>
          </p:nvSpPr>
          <p:spPr bwMode="auto">
            <a:xfrm>
              <a:off x="2196" y="2846"/>
              <a:ext cx="15" cy="8"/>
            </a:xfrm>
            <a:custGeom>
              <a:avLst/>
              <a:gdLst>
                <a:gd name="T0" fmla="*/ 31 w 31"/>
                <a:gd name="T1" fmla="*/ 7 h 16"/>
                <a:gd name="T2" fmla="*/ 29 w 31"/>
                <a:gd name="T3" fmla="*/ 0 h 16"/>
                <a:gd name="T4" fmla="*/ 0 w 31"/>
                <a:gd name="T5" fmla="*/ 9 h 16"/>
                <a:gd name="T6" fmla="*/ 2 w 31"/>
                <a:gd name="T7" fmla="*/ 16 h 16"/>
                <a:gd name="T8" fmla="*/ 31 w 31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31" y="7"/>
                  </a:moveTo>
                  <a:lnTo>
                    <a:pt x="29" y="0"/>
                  </a:lnTo>
                  <a:lnTo>
                    <a:pt x="0" y="9"/>
                  </a:lnTo>
                  <a:lnTo>
                    <a:pt x="2" y="16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2" name="Freeform 764"/>
            <p:cNvSpPr>
              <a:spLocks/>
            </p:cNvSpPr>
            <p:nvPr/>
          </p:nvSpPr>
          <p:spPr bwMode="auto">
            <a:xfrm>
              <a:off x="2209" y="2846"/>
              <a:ext cx="1" cy="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3" name="Freeform 765"/>
            <p:cNvSpPr>
              <a:spLocks/>
            </p:cNvSpPr>
            <p:nvPr/>
          </p:nvSpPr>
          <p:spPr bwMode="auto">
            <a:xfrm>
              <a:off x="2182" y="2850"/>
              <a:ext cx="14" cy="9"/>
            </a:xfrm>
            <a:custGeom>
              <a:avLst/>
              <a:gdLst>
                <a:gd name="T0" fmla="*/ 30 w 30"/>
                <a:gd name="T1" fmla="*/ 7 h 17"/>
                <a:gd name="T2" fmla="*/ 28 w 30"/>
                <a:gd name="T3" fmla="*/ 0 h 17"/>
                <a:gd name="T4" fmla="*/ 0 w 30"/>
                <a:gd name="T5" fmla="*/ 9 h 17"/>
                <a:gd name="T6" fmla="*/ 2 w 30"/>
                <a:gd name="T7" fmla="*/ 17 h 17"/>
                <a:gd name="T8" fmla="*/ 30 w 30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30" y="7"/>
                  </a:moveTo>
                  <a:lnTo>
                    <a:pt x="28" y="0"/>
                  </a:lnTo>
                  <a:lnTo>
                    <a:pt x="0" y="9"/>
                  </a:lnTo>
                  <a:lnTo>
                    <a:pt x="2" y="17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4" name="Freeform 766"/>
            <p:cNvSpPr>
              <a:spLocks/>
            </p:cNvSpPr>
            <p:nvPr/>
          </p:nvSpPr>
          <p:spPr bwMode="auto">
            <a:xfrm>
              <a:off x="2195" y="2850"/>
              <a:ext cx="1" cy="4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7 h 7"/>
                <a:gd name="T4" fmla="*/ 0 w 2"/>
                <a:gd name="T5" fmla="*/ 0 h 7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5" name="Freeform 767"/>
            <p:cNvSpPr>
              <a:spLocks/>
            </p:cNvSpPr>
            <p:nvPr/>
          </p:nvSpPr>
          <p:spPr bwMode="auto">
            <a:xfrm>
              <a:off x="2178" y="2854"/>
              <a:ext cx="5" cy="6"/>
            </a:xfrm>
            <a:custGeom>
              <a:avLst/>
              <a:gdLst>
                <a:gd name="T0" fmla="*/ 9 w 9"/>
                <a:gd name="T1" fmla="*/ 8 h 10"/>
                <a:gd name="T2" fmla="*/ 7 w 9"/>
                <a:gd name="T3" fmla="*/ 0 h 10"/>
                <a:gd name="T4" fmla="*/ 0 w 9"/>
                <a:gd name="T5" fmla="*/ 2 h 10"/>
                <a:gd name="T6" fmla="*/ 2 w 9"/>
                <a:gd name="T7" fmla="*/ 10 h 10"/>
                <a:gd name="T8" fmla="*/ 9 w 9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0">
                  <a:moveTo>
                    <a:pt x="9" y="8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2" y="10"/>
                  </a:lnTo>
                  <a:lnTo>
                    <a:pt x="9" y="8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6" name="Freeform 768"/>
            <p:cNvSpPr>
              <a:spLocks/>
            </p:cNvSpPr>
            <p:nvPr/>
          </p:nvSpPr>
          <p:spPr bwMode="auto">
            <a:xfrm>
              <a:off x="2181" y="2854"/>
              <a:ext cx="1" cy="5"/>
            </a:xfrm>
            <a:custGeom>
              <a:avLst/>
              <a:gdLst>
                <a:gd name="T0" fmla="*/ 1 w 1"/>
                <a:gd name="T1" fmla="*/ 8 h 8"/>
                <a:gd name="T2" fmla="*/ 1 w 1"/>
                <a:gd name="T3" fmla="*/ 8 h 8"/>
                <a:gd name="T4" fmla="*/ 0 w 1"/>
                <a:gd name="T5" fmla="*/ 0 h 8"/>
                <a:gd name="T6" fmla="*/ 0 w 1"/>
                <a:gd name="T7" fmla="*/ 0 h 8"/>
                <a:gd name="T8" fmla="*/ 1 w 1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8">
                  <a:moveTo>
                    <a:pt x="1" y="8"/>
                  </a:moveTo>
                  <a:lnTo>
                    <a:pt x="1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7" name="Freeform 769"/>
            <p:cNvSpPr>
              <a:spLocks/>
            </p:cNvSpPr>
            <p:nvPr/>
          </p:nvSpPr>
          <p:spPr bwMode="auto">
            <a:xfrm>
              <a:off x="2151" y="2861"/>
              <a:ext cx="11" cy="6"/>
            </a:xfrm>
            <a:custGeom>
              <a:avLst/>
              <a:gdLst>
                <a:gd name="T0" fmla="*/ 23 w 23"/>
                <a:gd name="T1" fmla="*/ 7 h 12"/>
                <a:gd name="T2" fmla="*/ 21 w 23"/>
                <a:gd name="T3" fmla="*/ 0 h 12"/>
                <a:gd name="T4" fmla="*/ 0 w 23"/>
                <a:gd name="T5" fmla="*/ 5 h 12"/>
                <a:gd name="T6" fmla="*/ 4 w 23"/>
                <a:gd name="T7" fmla="*/ 12 h 12"/>
                <a:gd name="T8" fmla="*/ 23 w 23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2">
                  <a:moveTo>
                    <a:pt x="23" y="7"/>
                  </a:moveTo>
                  <a:lnTo>
                    <a:pt x="21" y="0"/>
                  </a:lnTo>
                  <a:lnTo>
                    <a:pt x="0" y="5"/>
                  </a:lnTo>
                  <a:lnTo>
                    <a:pt x="4" y="12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8" name="Freeform 770"/>
            <p:cNvSpPr>
              <a:spLocks/>
            </p:cNvSpPr>
            <p:nvPr/>
          </p:nvSpPr>
          <p:spPr bwMode="auto">
            <a:xfrm>
              <a:off x="2135" y="2864"/>
              <a:ext cx="17" cy="8"/>
            </a:xfrm>
            <a:custGeom>
              <a:avLst/>
              <a:gdLst>
                <a:gd name="T0" fmla="*/ 35 w 35"/>
                <a:gd name="T1" fmla="*/ 7 h 15"/>
                <a:gd name="T2" fmla="*/ 31 w 35"/>
                <a:gd name="T3" fmla="*/ 0 h 15"/>
                <a:gd name="T4" fmla="*/ 0 w 35"/>
                <a:gd name="T5" fmla="*/ 8 h 15"/>
                <a:gd name="T6" fmla="*/ 2 w 35"/>
                <a:gd name="T7" fmla="*/ 15 h 15"/>
                <a:gd name="T8" fmla="*/ 35 w 3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">
                  <a:moveTo>
                    <a:pt x="35" y="7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" y="15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39" name="Freeform 771"/>
            <p:cNvSpPr>
              <a:spLocks/>
            </p:cNvSpPr>
            <p:nvPr/>
          </p:nvSpPr>
          <p:spPr bwMode="auto">
            <a:xfrm>
              <a:off x="2150" y="2864"/>
              <a:ext cx="1" cy="3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7 h 7"/>
                <a:gd name="T4" fmla="*/ 0 w 2"/>
                <a:gd name="T5" fmla="*/ 0 h 7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0" name="Freeform 772"/>
            <p:cNvSpPr>
              <a:spLocks/>
            </p:cNvSpPr>
            <p:nvPr/>
          </p:nvSpPr>
          <p:spPr bwMode="auto">
            <a:xfrm>
              <a:off x="2118" y="2868"/>
              <a:ext cx="18" cy="8"/>
            </a:xfrm>
            <a:custGeom>
              <a:avLst/>
              <a:gdLst>
                <a:gd name="T0" fmla="*/ 37 w 37"/>
                <a:gd name="T1" fmla="*/ 7 h 16"/>
                <a:gd name="T2" fmla="*/ 35 w 37"/>
                <a:gd name="T3" fmla="*/ 0 h 16"/>
                <a:gd name="T4" fmla="*/ 0 w 37"/>
                <a:gd name="T5" fmla="*/ 9 h 16"/>
                <a:gd name="T6" fmla="*/ 2 w 37"/>
                <a:gd name="T7" fmla="*/ 16 h 16"/>
                <a:gd name="T8" fmla="*/ 37 w 37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6">
                  <a:moveTo>
                    <a:pt x="37" y="7"/>
                  </a:moveTo>
                  <a:lnTo>
                    <a:pt x="35" y="0"/>
                  </a:lnTo>
                  <a:lnTo>
                    <a:pt x="0" y="9"/>
                  </a:lnTo>
                  <a:lnTo>
                    <a:pt x="2" y="16"/>
                  </a:lnTo>
                  <a:lnTo>
                    <a:pt x="3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1" name="Freeform 773"/>
            <p:cNvSpPr>
              <a:spLocks/>
            </p:cNvSpPr>
            <p:nvPr/>
          </p:nvSpPr>
          <p:spPr bwMode="auto">
            <a:xfrm>
              <a:off x="2134" y="2868"/>
              <a:ext cx="1" cy="4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7 h 7"/>
                <a:gd name="T4" fmla="*/ 0 w 2"/>
                <a:gd name="T5" fmla="*/ 0 h 7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2" name="Freeform 774"/>
            <p:cNvSpPr>
              <a:spLocks/>
            </p:cNvSpPr>
            <p:nvPr/>
          </p:nvSpPr>
          <p:spPr bwMode="auto">
            <a:xfrm>
              <a:off x="2100" y="2873"/>
              <a:ext cx="19" cy="8"/>
            </a:xfrm>
            <a:custGeom>
              <a:avLst/>
              <a:gdLst>
                <a:gd name="T0" fmla="*/ 36 w 36"/>
                <a:gd name="T1" fmla="*/ 7 h 17"/>
                <a:gd name="T2" fmla="*/ 34 w 36"/>
                <a:gd name="T3" fmla="*/ 0 h 17"/>
                <a:gd name="T4" fmla="*/ 0 w 36"/>
                <a:gd name="T5" fmla="*/ 9 h 17"/>
                <a:gd name="T6" fmla="*/ 2 w 36"/>
                <a:gd name="T7" fmla="*/ 17 h 17"/>
                <a:gd name="T8" fmla="*/ 36 w 36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7">
                  <a:moveTo>
                    <a:pt x="36" y="7"/>
                  </a:moveTo>
                  <a:lnTo>
                    <a:pt x="34" y="0"/>
                  </a:lnTo>
                  <a:lnTo>
                    <a:pt x="0" y="9"/>
                  </a:lnTo>
                  <a:lnTo>
                    <a:pt x="2" y="17"/>
                  </a:lnTo>
                  <a:lnTo>
                    <a:pt x="36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3" name="Freeform 775"/>
            <p:cNvSpPr>
              <a:spLocks/>
            </p:cNvSpPr>
            <p:nvPr/>
          </p:nvSpPr>
          <p:spPr bwMode="auto">
            <a:xfrm>
              <a:off x="2117" y="2873"/>
              <a:ext cx="1" cy="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4" name="Freeform 776"/>
            <p:cNvSpPr>
              <a:spLocks/>
            </p:cNvSpPr>
            <p:nvPr/>
          </p:nvSpPr>
          <p:spPr bwMode="auto">
            <a:xfrm>
              <a:off x="2093" y="2877"/>
              <a:ext cx="8" cy="6"/>
            </a:xfrm>
            <a:custGeom>
              <a:avLst/>
              <a:gdLst>
                <a:gd name="T0" fmla="*/ 18 w 18"/>
                <a:gd name="T1" fmla="*/ 8 h 12"/>
                <a:gd name="T2" fmla="*/ 16 w 18"/>
                <a:gd name="T3" fmla="*/ 0 h 12"/>
                <a:gd name="T4" fmla="*/ 0 w 18"/>
                <a:gd name="T5" fmla="*/ 3 h 12"/>
                <a:gd name="T6" fmla="*/ 2 w 18"/>
                <a:gd name="T7" fmla="*/ 12 h 12"/>
                <a:gd name="T8" fmla="*/ 18 w 18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18" y="8"/>
                  </a:moveTo>
                  <a:lnTo>
                    <a:pt x="16" y="0"/>
                  </a:lnTo>
                  <a:lnTo>
                    <a:pt x="0" y="3"/>
                  </a:lnTo>
                  <a:lnTo>
                    <a:pt x="2" y="12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5" name="Freeform 777"/>
            <p:cNvSpPr>
              <a:spLocks/>
            </p:cNvSpPr>
            <p:nvPr/>
          </p:nvSpPr>
          <p:spPr bwMode="auto">
            <a:xfrm>
              <a:off x="2100" y="2877"/>
              <a:ext cx="1" cy="4"/>
            </a:xfrm>
            <a:custGeom>
              <a:avLst/>
              <a:gdLst>
                <a:gd name="T0" fmla="*/ 2 w 2"/>
                <a:gd name="T1" fmla="*/ 8 h 8"/>
                <a:gd name="T2" fmla="*/ 2 w 2"/>
                <a:gd name="T3" fmla="*/ 8 h 8"/>
                <a:gd name="T4" fmla="*/ 0 w 2"/>
                <a:gd name="T5" fmla="*/ 0 h 8"/>
                <a:gd name="T6" fmla="*/ 0 w 2"/>
                <a:gd name="T7" fmla="*/ 0 h 8"/>
                <a:gd name="T8" fmla="*/ 2 w 2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">
                  <a:moveTo>
                    <a:pt x="2" y="8"/>
                  </a:moveTo>
                  <a:lnTo>
                    <a:pt x="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6" name="Freeform 778"/>
            <p:cNvSpPr>
              <a:spLocks/>
            </p:cNvSpPr>
            <p:nvPr/>
          </p:nvSpPr>
          <p:spPr bwMode="auto">
            <a:xfrm>
              <a:off x="2063" y="2884"/>
              <a:ext cx="13" cy="6"/>
            </a:xfrm>
            <a:custGeom>
              <a:avLst/>
              <a:gdLst>
                <a:gd name="T0" fmla="*/ 26 w 26"/>
                <a:gd name="T1" fmla="*/ 6 h 12"/>
                <a:gd name="T2" fmla="*/ 25 w 26"/>
                <a:gd name="T3" fmla="*/ 0 h 12"/>
                <a:gd name="T4" fmla="*/ 0 w 26"/>
                <a:gd name="T5" fmla="*/ 5 h 12"/>
                <a:gd name="T6" fmla="*/ 2 w 26"/>
                <a:gd name="T7" fmla="*/ 12 h 12"/>
                <a:gd name="T8" fmla="*/ 26 w 26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26" y="6"/>
                  </a:moveTo>
                  <a:lnTo>
                    <a:pt x="25" y="0"/>
                  </a:lnTo>
                  <a:lnTo>
                    <a:pt x="0" y="5"/>
                  </a:lnTo>
                  <a:lnTo>
                    <a:pt x="2" y="12"/>
                  </a:lnTo>
                  <a:lnTo>
                    <a:pt x="26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7" name="Freeform 779"/>
            <p:cNvSpPr>
              <a:spLocks/>
            </p:cNvSpPr>
            <p:nvPr/>
          </p:nvSpPr>
          <p:spPr bwMode="auto">
            <a:xfrm>
              <a:off x="2043" y="2886"/>
              <a:ext cx="21" cy="8"/>
            </a:xfrm>
            <a:custGeom>
              <a:avLst/>
              <a:gdLst>
                <a:gd name="T0" fmla="*/ 41 w 41"/>
                <a:gd name="T1" fmla="*/ 7 h 15"/>
                <a:gd name="T2" fmla="*/ 39 w 41"/>
                <a:gd name="T3" fmla="*/ 0 h 15"/>
                <a:gd name="T4" fmla="*/ 0 w 41"/>
                <a:gd name="T5" fmla="*/ 8 h 15"/>
                <a:gd name="T6" fmla="*/ 1 w 41"/>
                <a:gd name="T7" fmla="*/ 15 h 15"/>
                <a:gd name="T8" fmla="*/ 41 w 41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5">
                  <a:moveTo>
                    <a:pt x="41" y="7"/>
                  </a:moveTo>
                  <a:lnTo>
                    <a:pt x="39" y="0"/>
                  </a:lnTo>
                  <a:lnTo>
                    <a:pt x="0" y="8"/>
                  </a:lnTo>
                  <a:lnTo>
                    <a:pt x="1" y="15"/>
                  </a:lnTo>
                  <a:lnTo>
                    <a:pt x="4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8" name="Freeform 780"/>
            <p:cNvSpPr>
              <a:spLocks/>
            </p:cNvSpPr>
            <p:nvPr/>
          </p:nvSpPr>
          <p:spPr bwMode="auto">
            <a:xfrm>
              <a:off x="2062" y="2886"/>
              <a:ext cx="1" cy="4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49" name="Freeform 781"/>
            <p:cNvSpPr>
              <a:spLocks/>
            </p:cNvSpPr>
            <p:nvPr/>
          </p:nvSpPr>
          <p:spPr bwMode="auto">
            <a:xfrm>
              <a:off x="2023" y="2891"/>
              <a:ext cx="21" cy="7"/>
            </a:xfrm>
            <a:custGeom>
              <a:avLst/>
              <a:gdLst>
                <a:gd name="T0" fmla="*/ 43 w 43"/>
                <a:gd name="T1" fmla="*/ 7 h 16"/>
                <a:gd name="T2" fmla="*/ 42 w 43"/>
                <a:gd name="T3" fmla="*/ 0 h 16"/>
                <a:gd name="T4" fmla="*/ 0 w 43"/>
                <a:gd name="T5" fmla="*/ 9 h 16"/>
                <a:gd name="T6" fmla="*/ 2 w 43"/>
                <a:gd name="T7" fmla="*/ 16 h 16"/>
                <a:gd name="T8" fmla="*/ 43 w 43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">
                  <a:moveTo>
                    <a:pt x="43" y="7"/>
                  </a:moveTo>
                  <a:lnTo>
                    <a:pt x="42" y="0"/>
                  </a:lnTo>
                  <a:lnTo>
                    <a:pt x="0" y="9"/>
                  </a:lnTo>
                  <a:lnTo>
                    <a:pt x="2" y="16"/>
                  </a:lnTo>
                  <a:lnTo>
                    <a:pt x="4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0" name="Freeform 782"/>
            <p:cNvSpPr>
              <a:spLocks/>
            </p:cNvSpPr>
            <p:nvPr/>
          </p:nvSpPr>
          <p:spPr bwMode="auto">
            <a:xfrm>
              <a:off x="2042" y="2891"/>
              <a:ext cx="1" cy="3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7 h 7"/>
                <a:gd name="T4" fmla="*/ 0 w 2"/>
                <a:gd name="T5" fmla="*/ 0 h 7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1" name="Freeform 783"/>
            <p:cNvSpPr>
              <a:spLocks/>
            </p:cNvSpPr>
            <p:nvPr/>
          </p:nvSpPr>
          <p:spPr bwMode="auto">
            <a:xfrm>
              <a:off x="2006" y="2895"/>
              <a:ext cx="17" cy="7"/>
            </a:xfrm>
            <a:custGeom>
              <a:avLst/>
              <a:gdLst>
                <a:gd name="T0" fmla="*/ 35 w 35"/>
                <a:gd name="T1" fmla="*/ 7 h 14"/>
                <a:gd name="T2" fmla="*/ 33 w 35"/>
                <a:gd name="T3" fmla="*/ 0 h 14"/>
                <a:gd name="T4" fmla="*/ 0 w 35"/>
                <a:gd name="T5" fmla="*/ 7 h 14"/>
                <a:gd name="T6" fmla="*/ 2 w 35"/>
                <a:gd name="T7" fmla="*/ 14 h 14"/>
                <a:gd name="T8" fmla="*/ 35 w 35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4">
                  <a:moveTo>
                    <a:pt x="35" y="7"/>
                  </a:moveTo>
                  <a:lnTo>
                    <a:pt x="33" y="0"/>
                  </a:lnTo>
                  <a:lnTo>
                    <a:pt x="0" y="7"/>
                  </a:lnTo>
                  <a:lnTo>
                    <a:pt x="2" y="14"/>
                  </a:lnTo>
                  <a:lnTo>
                    <a:pt x="3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2" name="Freeform 784"/>
            <p:cNvSpPr>
              <a:spLocks/>
            </p:cNvSpPr>
            <p:nvPr/>
          </p:nvSpPr>
          <p:spPr bwMode="auto">
            <a:xfrm>
              <a:off x="2022" y="2895"/>
              <a:ext cx="1" cy="3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7 h 7"/>
                <a:gd name="T4" fmla="*/ 0 w 2"/>
                <a:gd name="T5" fmla="*/ 0 h 7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3" name="Freeform 785"/>
            <p:cNvSpPr>
              <a:spLocks/>
            </p:cNvSpPr>
            <p:nvPr/>
          </p:nvSpPr>
          <p:spPr bwMode="auto">
            <a:xfrm>
              <a:off x="1977" y="2901"/>
              <a:ext cx="12" cy="7"/>
            </a:xfrm>
            <a:custGeom>
              <a:avLst/>
              <a:gdLst>
                <a:gd name="T0" fmla="*/ 25 w 25"/>
                <a:gd name="T1" fmla="*/ 9 h 14"/>
                <a:gd name="T2" fmla="*/ 23 w 25"/>
                <a:gd name="T3" fmla="*/ 0 h 14"/>
                <a:gd name="T4" fmla="*/ 0 w 25"/>
                <a:gd name="T5" fmla="*/ 7 h 14"/>
                <a:gd name="T6" fmla="*/ 2 w 25"/>
                <a:gd name="T7" fmla="*/ 14 h 14"/>
                <a:gd name="T8" fmla="*/ 25 w 25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4">
                  <a:moveTo>
                    <a:pt x="25" y="9"/>
                  </a:moveTo>
                  <a:lnTo>
                    <a:pt x="23" y="0"/>
                  </a:lnTo>
                  <a:lnTo>
                    <a:pt x="0" y="7"/>
                  </a:lnTo>
                  <a:lnTo>
                    <a:pt x="2" y="14"/>
                  </a:lnTo>
                  <a:lnTo>
                    <a:pt x="25" y="9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4" name="Freeform 786"/>
            <p:cNvSpPr>
              <a:spLocks/>
            </p:cNvSpPr>
            <p:nvPr/>
          </p:nvSpPr>
          <p:spPr bwMode="auto">
            <a:xfrm>
              <a:off x="1952" y="2905"/>
              <a:ext cx="26" cy="6"/>
            </a:xfrm>
            <a:custGeom>
              <a:avLst/>
              <a:gdLst>
                <a:gd name="T0" fmla="*/ 52 w 52"/>
                <a:gd name="T1" fmla="*/ 7 h 14"/>
                <a:gd name="T2" fmla="*/ 50 w 52"/>
                <a:gd name="T3" fmla="*/ 0 h 14"/>
                <a:gd name="T4" fmla="*/ 0 w 52"/>
                <a:gd name="T5" fmla="*/ 7 h 14"/>
                <a:gd name="T6" fmla="*/ 2 w 52"/>
                <a:gd name="T7" fmla="*/ 14 h 14"/>
                <a:gd name="T8" fmla="*/ 52 w 52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lnTo>
                    <a:pt x="50" y="0"/>
                  </a:lnTo>
                  <a:lnTo>
                    <a:pt x="0" y="7"/>
                  </a:lnTo>
                  <a:lnTo>
                    <a:pt x="2" y="14"/>
                  </a:lnTo>
                  <a:lnTo>
                    <a:pt x="5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5" name="Freeform 787"/>
            <p:cNvSpPr>
              <a:spLocks/>
            </p:cNvSpPr>
            <p:nvPr/>
          </p:nvSpPr>
          <p:spPr bwMode="auto">
            <a:xfrm>
              <a:off x="1976" y="2905"/>
              <a:ext cx="1" cy="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6" name="Freeform 788"/>
            <p:cNvSpPr>
              <a:spLocks/>
            </p:cNvSpPr>
            <p:nvPr/>
          </p:nvSpPr>
          <p:spPr bwMode="auto">
            <a:xfrm>
              <a:off x="1924" y="2908"/>
              <a:ext cx="29" cy="8"/>
            </a:xfrm>
            <a:custGeom>
              <a:avLst/>
              <a:gdLst>
                <a:gd name="T0" fmla="*/ 57 w 57"/>
                <a:gd name="T1" fmla="*/ 7 h 16"/>
                <a:gd name="T2" fmla="*/ 55 w 57"/>
                <a:gd name="T3" fmla="*/ 0 h 16"/>
                <a:gd name="T4" fmla="*/ 0 w 57"/>
                <a:gd name="T5" fmla="*/ 9 h 16"/>
                <a:gd name="T6" fmla="*/ 2 w 57"/>
                <a:gd name="T7" fmla="*/ 16 h 16"/>
                <a:gd name="T8" fmla="*/ 57 w 57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">
                  <a:moveTo>
                    <a:pt x="57" y="7"/>
                  </a:moveTo>
                  <a:lnTo>
                    <a:pt x="55" y="0"/>
                  </a:lnTo>
                  <a:lnTo>
                    <a:pt x="0" y="9"/>
                  </a:lnTo>
                  <a:lnTo>
                    <a:pt x="2" y="16"/>
                  </a:lnTo>
                  <a:lnTo>
                    <a:pt x="5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7" name="Freeform 789"/>
            <p:cNvSpPr>
              <a:spLocks/>
            </p:cNvSpPr>
            <p:nvPr/>
          </p:nvSpPr>
          <p:spPr bwMode="auto">
            <a:xfrm>
              <a:off x="1951" y="2908"/>
              <a:ext cx="1" cy="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8" name="Freeform 790"/>
            <p:cNvSpPr>
              <a:spLocks/>
            </p:cNvSpPr>
            <p:nvPr/>
          </p:nvSpPr>
          <p:spPr bwMode="auto">
            <a:xfrm>
              <a:off x="1916" y="2912"/>
              <a:ext cx="9" cy="5"/>
            </a:xfrm>
            <a:custGeom>
              <a:avLst/>
              <a:gdLst>
                <a:gd name="T0" fmla="*/ 18 w 18"/>
                <a:gd name="T1" fmla="*/ 7 h 8"/>
                <a:gd name="T2" fmla="*/ 16 w 18"/>
                <a:gd name="T3" fmla="*/ 0 h 8"/>
                <a:gd name="T4" fmla="*/ 0 w 18"/>
                <a:gd name="T5" fmla="*/ 1 h 8"/>
                <a:gd name="T6" fmla="*/ 2 w 18"/>
                <a:gd name="T7" fmla="*/ 8 h 8"/>
                <a:gd name="T8" fmla="*/ 18 w 1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8">
                  <a:moveTo>
                    <a:pt x="18" y="7"/>
                  </a:moveTo>
                  <a:lnTo>
                    <a:pt x="16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59" name="Freeform 791"/>
            <p:cNvSpPr>
              <a:spLocks/>
            </p:cNvSpPr>
            <p:nvPr/>
          </p:nvSpPr>
          <p:spPr bwMode="auto">
            <a:xfrm>
              <a:off x="1894" y="2916"/>
              <a:ext cx="6" cy="4"/>
            </a:xfrm>
            <a:custGeom>
              <a:avLst/>
              <a:gdLst>
                <a:gd name="T0" fmla="*/ 13 w 13"/>
                <a:gd name="T1" fmla="*/ 6 h 8"/>
                <a:gd name="T2" fmla="*/ 11 w 13"/>
                <a:gd name="T3" fmla="*/ 0 h 8"/>
                <a:gd name="T4" fmla="*/ 0 w 13"/>
                <a:gd name="T5" fmla="*/ 1 h 8"/>
                <a:gd name="T6" fmla="*/ 2 w 13"/>
                <a:gd name="T7" fmla="*/ 8 h 8"/>
                <a:gd name="T8" fmla="*/ 13 w 13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8">
                  <a:moveTo>
                    <a:pt x="13" y="6"/>
                  </a:moveTo>
                  <a:lnTo>
                    <a:pt x="11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0" name="Freeform 792"/>
            <p:cNvSpPr>
              <a:spLocks/>
            </p:cNvSpPr>
            <p:nvPr/>
          </p:nvSpPr>
          <p:spPr bwMode="auto">
            <a:xfrm>
              <a:off x="1923" y="2912"/>
              <a:ext cx="1" cy="4"/>
            </a:xfrm>
            <a:custGeom>
              <a:avLst/>
              <a:gdLst>
                <a:gd name="T0" fmla="*/ 2 w 2"/>
                <a:gd name="T1" fmla="*/ 7 h 7"/>
                <a:gd name="T2" fmla="*/ 2 w 2"/>
                <a:gd name="T3" fmla="*/ 7 h 7"/>
                <a:gd name="T4" fmla="*/ 0 w 2"/>
                <a:gd name="T5" fmla="*/ 0 h 7"/>
                <a:gd name="T6" fmla="*/ 0 w 2"/>
                <a:gd name="T7" fmla="*/ 0 h 7"/>
                <a:gd name="T8" fmla="*/ 2 w 2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7">
                  <a:moveTo>
                    <a:pt x="2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1" name="Freeform 793"/>
            <p:cNvSpPr>
              <a:spLocks/>
            </p:cNvSpPr>
            <p:nvPr/>
          </p:nvSpPr>
          <p:spPr bwMode="auto">
            <a:xfrm>
              <a:off x="1859" y="2917"/>
              <a:ext cx="36" cy="7"/>
            </a:xfrm>
            <a:custGeom>
              <a:avLst/>
              <a:gdLst>
                <a:gd name="T0" fmla="*/ 71 w 71"/>
                <a:gd name="T1" fmla="*/ 7 h 16"/>
                <a:gd name="T2" fmla="*/ 69 w 71"/>
                <a:gd name="T3" fmla="*/ 0 h 16"/>
                <a:gd name="T4" fmla="*/ 0 w 71"/>
                <a:gd name="T5" fmla="*/ 9 h 16"/>
                <a:gd name="T6" fmla="*/ 2 w 71"/>
                <a:gd name="T7" fmla="*/ 16 h 16"/>
                <a:gd name="T8" fmla="*/ 71 w 71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6">
                  <a:moveTo>
                    <a:pt x="71" y="7"/>
                  </a:moveTo>
                  <a:lnTo>
                    <a:pt x="69" y="0"/>
                  </a:lnTo>
                  <a:lnTo>
                    <a:pt x="0" y="9"/>
                  </a:lnTo>
                  <a:lnTo>
                    <a:pt x="2" y="16"/>
                  </a:lnTo>
                  <a:lnTo>
                    <a:pt x="7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2" name="Freeform 794"/>
            <p:cNvSpPr>
              <a:spLocks/>
            </p:cNvSpPr>
            <p:nvPr/>
          </p:nvSpPr>
          <p:spPr bwMode="auto">
            <a:xfrm>
              <a:off x="1893" y="2917"/>
              <a:ext cx="1" cy="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3" name="Freeform 795"/>
            <p:cNvSpPr>
              <a:spLocks/>
            </p:cNvSpPr>
            <p:nvPr/>
          </p:nvSpPr>
          <p:spPr bwMode="auto">
            <a:xfrm>
              <a:off x="1826" y="2921"/>
              <a:ext cx="34" cy="8"/>
            </a:xfrm>
            <a:custGeom>
              <a:avLst/>
              <a:gdLst>
                <a:gd name="T0" fmla="*/ 67 w 67"/>
                <a:gd name="T1" fmla="*/ 7 h 15"/>
                <a:gd name="T2" fmla="*/ 65 w 67"/>
                <a:gd name="T3" fmla="*/ 0 h 15"/>
                <a:gd name="T4" fmla="*/ 0 w 67"/>
                <a:gd name="T5" fmla="*/ 7 h 15"/>
                <a:gd name="T6" fmla="*/ 1 w 67"/>
                <a:gd name="T7" fmla="*/ 15 h 15"/>
                <a:gd name="T8" fmla="*/ 67 w 67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5">
                  <a:moveTo>
                    <a:pt x="67" y="7"/>
                  </a:moveTo>
                  <a:lnTo>
                    <a:pt x="65" y="0"/>
                  </a:lnTo>
                  <a:lnTo>
                    <a:pt x="0" y="7"/>
                  </a:lnTo>
                  <a:lnTo>
                    <a:pt x="1" y="15"/>
                  </a:lnTo>
                  <a:lnTo>
                    <a:pt x="67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4" name="Freeform 796"/>
            <p:cNvSpPr>
              <a:spLocks/>
            </p:cNvSpPr>
            <p:nvPr/>
          </p:nvSpPr>
          <p:spPr bwMode="auto">
            <a:xfrm>
              <a:off x="1858" y="2921"/>
              <a:ext cx="1" cy="3"/>
            </a:xfrm>
            <a:custGeom>
              <a:avLst/>
              <a:gdLst>
                <a:gd name="T0" fmla="*/ 1 w 1"/>
                <a:gd name="T1" fmla="*/ 7 h 7"/>
                <a:gd name="T2" fmla="*/ 1 w 1"/>
                <a:gd name="T3" fmla="*/ 7 h 7"/>
                <a:gd name="T4" fmla="*/ 0 w 1"/>
                <a:gd name="T5" fmla="*/ 0 h 7"/>
                <a:gd name="T6" fmla="*/ 0 w 1"/>
                <a:gd name="T7" fmla="*/ 0 h 7"/>
                <a:gd name="T8" fmla="*/ 1 w 1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5" name="Freeform 797"/>
            <p:cNvSpPr>
              <a:spLocks/>
            </p:cNvSpPr>
            <p:nvPr/>
          </p:nvSpPr>
          <p:spPr bwMode="auto">
            <a:xfrm>
              <a:off x="1767" y="2927"/>
              <a:ext cx="42" cy="7"/>
            </a:xfrm>
            <a:custGeom>
              <a:avLst/>
              <a:gdLst>
                <a:gd name="T0" fmla="*/ 85 w 85"/>
                <a:gd name="T1" fmla="*/ 7 h 14"/>
                <a:gd name="T2" fmla="*/ 85 w 85"/>
                <a:gd name="T3" fmla="*/ 0 h 14"/>
                <a:gd name="T4" fmla="*/ 0 w 85"/>
                <a:gd name="T5" fmla="*/ 7 h 14"/>
                <a:gd name="T6" fmla="*/ 0 w 85"/>
                <a:gd name="T7" fmla="*/ 14 h 14"/>
                <a:gd name="T8" fmla="*/ 85 w 85"/>
                <a:gd name="T9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4">
                  <a:moveTo>
                    <a:pt x="85" y="7"/>
                  </a:moveTo>
                  <a:lnTo>
                    <a:pt x="85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85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6" name="Freeform 798"/>
            <p:cNvSpPr>
              <a:spLocks/>
            </p:cNvSpPr>
            <p:nvPr/>
          </p:nvSpPr>
          <p:spPr bwMode="auto">
            <a:xfrm>
              <a:off x="1737" y="2930"/>
              <a:ext cx="30" cy="5"/>
            </a:xfrm>
            <a:custGeom>
              <a:avLst/>
              <a:gdLst>
                <a:gd name="T0" fmla="*/ 59 w 59"/>
                <a:gd name="T1" fmla="*/ 7 h 9"/>
                <a:gd name="T2" fmla="*/ 59 w 59"/>
                <a:gd name="T3" fmla="*/ 0 h 9"/>
                <a:gd name="T4" fmla="*/ 0 w 59"/>
                <a:gd name="T5" fmla="*/ 2 h 9"/>
                <a:gd name="T6" fmla="*/ 0 w 59"/>
                <a:gd name="T7" fmla="*/ 9 h 9"/>
                <a:gd name="T8" fmla="*/ 59 w 59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9">
                  <a:moveTo>
                    <a:pt x="59" y="7"/>
                  </a:moveTo>
                  <a:lnTo>
                    <a:pt x="59" y="0"/>
                  </a:lnTo>
                  <a:lnTo>
                    <a:pt x="0" y="2"/>
                  </a:lnTo>
                  <a:lnTo>
                    <a:pt x="0" y="9"/>
                  </a:lnTo>
                  <a:lnTo>
                    <a:pt x="59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7" name="Freeform 799"/>
            <p:cNvSpPr>
              <a:spLocks/>
            </p:cNvSpPr>
            <p:nvPr/>
          </p:nvSpPr>
          <p:spPr bwMode="auto">
            <a:xfrm>
              <a:off x="1647" y="2932"/>
              <a:ext cx="72" cy="6"/>
            </a:xfrm>
            <a:custGeom>
              <a:avLst/>
              <a:gdLst>
                <a:gd name="T0" fmla="*/ 143 w 143"/>
                <a:gd name="T1" fmla="*/ 7 h 12"/>
                <a:gd name="T2" fmla="*/ 143 w 143"/>
                <a:gd name="T3" fmla="*/ 0 h 12"/>
                <a:gd name="T4" fmla="*/ 0 w 143"/>
                <a:gd name="T5" fmla="*/ 6 h 12"/>
                <a:gd name="T6" fmla="*/ 0 w 143"/>
                <a:gd name="T7" fmla="*/ 12 h 12"/>
                <a:gd name="T8" fmla="*/ 143 w 143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2">
                  <a:moveTo>
                    <a:pt x="143" y="7"/>
                  </a:moveTo>
                  <a:lnTo>
                    <a:pt x="143" y="0"/>
                  </a:lnTo>
                  <a:lnTo>
                    <a:pt x="0" y="6"/>
                  </a:lnTo>
                  <a:lnTo>
                    <a:pt x="0" y="12"/>
                  </a:lnTo>
                  <a:lnTo>
                    <a:pt x="143" y="7"/>
                  </a:lnTo>
                  <a:close/>
                </a:path>
              </a:pathLst>
            </a:cu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8" name="Rectangle 800"/>
            <p:cNvSpPr>
              <a:spLocks noChangeArrowheads="1"/>
            </p:cNvSpPr>
            <p:nvPr/>
          </p:nvSpPr>
          <p:spPr bwMode="auto">
            <a:xfrm>
              <a:off x="1767" y="2930"/>
              <a:ext cx="1" cy="4"/>
            </a:xfrm>
            <a:prstGeom prst="rect">
              <a:avLst/>
            </a:prstGeom>
            <a:solidFill>
              <a:srgbClr val="007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69" name="Rectangle 801"/>
            <p:cNvSpPr>
              <a:spLocks noChangeArrowheads="1"/>
            </p:cNvSpPr>
            <p:nvPr/>
          </p:nvSpPr>
          <p:spPr bwMode="auto">
            <a:xfrm>
              <a:off x="2121" y="3536"/>
              <a:ext cx="977" cy="177"/>
            </a:xfrm>
            <a:prstGeom prst="rect">
              <a:avLst/>
            </a:prstGeom>
            <a:solidFill>
              <a:srgbClr val="C0C0C0"/>
            </a:solidFill>
            <a:ln w="6350">
              <a:solidFill>
                <a:srgbClr val="C0C0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1570" name="Rectangle 802"/>
            <p:cNvSpPr>
              <a:spLocks noChangeArrowheads="1"/>
            </p:cNvSpPr>
            <p:nvPr/>
          </p:nvSpPr>
          <p:spPr bwMode="auto">
            <a:xfrm>
              <a:off x="2173" y="3544"/>
              <a:ext cx="3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00" b="0">
                  <a:solidFill>
                    <a:srgbClr val="000000"/>
                  </a:solidFill>
                </a:rPr>
                <a:t>ROBUST</a:t>
              </a:r>
              <a:endParaRPr lang="en-US" sz="1800" b="0"/>
            </a:p>
          </p:txBody>
        </p:sp>
        <p:sp>
          <p:nvSpPr>
            <p:cNvPr id="801571" name="Rectangle 803"/>
            <p:cNvSpPr>
              <a:spLocks noChangeArrowheads="1"/>
            </p:cNvSpPr>
            <p:nvPr/>
          </p:nvSpPr>
          <p:spPr bwMode="auto">
            <a:xfrm>
              <a:off x="2173" y="3634"/>
              <a:ext cx="4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00" b="0">
                  <a:solidFill>
                    <a:srgbClr val="000000"/>
                  </a:solidFill>
                </a:rPr>
                <a:t>CLASSICAL</a:t>
              </a:r>
              <a:endParaRPr lang="en-US" sz="1800" b="0"/>
            </a:p>
          </p:txBody>
        </p:sp>
        <p:sp>
          <p:nvSpPr>
            <p:cNvPr id="801572" name="Freeform 804"/>
            <p:cNvSpPr>
              <a:spLocks/>
            </p:cNvSpPr>
            <p:nvPr/>
          </p:nvSpPr>
          <p:spPr bwMode="auto">
            <a:xfrm>
              <a:off x="2772" y="3580"/>
              <a:ext cx="273" cy="1"/>
            </a:xfrm>
            <a:custGeom>
              <a:avLst/>
              <a:gdLst>
                <a:gd name="T0" fmla="*/ 0 w 547"/>
                <a:gd name="T1" fmla="*/ 274 w 547"/>
                <a:gd name="T2" fmla="*/ 547 w 54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47">
                  <a:moveTo>
                    <a:pt x="0" y="0"/>
                  </a:moveTo>
                  <a:lnTo>
                    <a:pt x="274" y="0"/>
                  </a:lnTo>
                  <a:lnTo>
                    <a:pt x="547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73" name="Line 805"/>
            <p:cNvSpPr>
              <a:spLocks noChangeShapeType="1"/>
            </p:cNvSpPr>
            <p:nvPr/>
          </p:nvSpPr>
          <p:spPr bwMode="auto">
            <a:xfrm>
              <a:off x="2772" y="3670"/>
              <a:ext cx="73" cy="1"/>
            </a:xfrm>
            <a:prstGeom prst="line">
              <a:avLst/>
            </a:prstGeom>
            <a:noFill/>
            <a:ln w="6350">
              <a:solidFill>
                <a:srgbClr val="007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74" name="Freeform 806"/>
            <p:cNvSpPr>
              <a:spLocks/>
            </p:cNvSpPr>
            <p:nvPr/>
          </p:nvSpPr>
          <p:spPr bwMode="auto">
            <a:xfrm>
              <a:off x="2862" y="3670"/>
              <a:ext cx="72" cy="1"/>
            </a:xfrm>
            <a:custGeom>
              <a:avLst/>
              <a:gdLst>
                <a:gd name="T0" fmla="*/ 0 w 83"/>
                <a:gd name="T1" fmla="*/ 54 w 83"/>
                <a:gd name="T2" fmla="*/ 83 w 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3">
                  <a:moveTo>
                    <a:pt x="0" y="0"/>
                  </a:moveTo>
                  <a:lnTo>
                    <a:pt x="54" y="0"/>
                  </a:lnTo>
                  <a:lnTo>
                    <a:pt x="83" y="0"/>
                  </a:lnTo>
                </a:path>
              </a:pathLst>
            </a:custGeom>
            <a:noFill/>
            <a:ln w="6350">
              <a:solidFill>
                <a:srgbClr val="007E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75" name="Line 807"/>
            <p:cNvSpPr>
              <a:spLocks noChangeShapeType="1"/>
            </p:cNvSpPr>
            <p:nvPr/>
          </p:nvSpPr>
          <p:spPr bwMode="auto">
            <a:xfrm>
              <a:off x="2952" y="3670"/>
              <a:ext cx="72" cy="1"/>
            </a:xfrm>
            <a:prstGeom prst="line">
              <a:avLst/>
            </a:prstGeom>
            <a:noFill/>
            <a:ln w="6350">
              <a:solidFill>
                <a:srgbClr val="007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76" name="Line 808"/>
            <p:cNvSpPr>
              <a:spLocks noChangeShapeType="1"/>
            </p:cNvSpPr>
            <p:nvPr/>
          </p:nvSpPr>
          <p:spPr bwMode="auto">
            <a:xfrm>
              <a:off x="3042" y="3670"/>
              <a:ext cx="3" cy="1"/>
            </a:xfrm>
            <a:prstGeom prst="line">
              <a:avLst/>
            </a:prstGeom>
            <a:noFill/>
            <a:ln w="6350">
              <a:solidFill>
                <a:srgbClr val="007E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1577" name="Rectangle 809"/>
            <p:cNvSpPr>
              <a:spLocks noChangeArrowheads="1"/>
            </p:cNvSpPr>
            <p:nvPr/>
          </p:nvSpPr>
          <p:spPr bwMode="auto">
            <a:xfrm>
              <a:off x="2909" y="3669"/>
              <a:ext cx="1" cy="4"/>
            </a:xfrm>
            <a:prstGeom prst="rect">
              <a:avLst/>
            </a:prstGeom>
            <a:solidFill>
              <a:srgbClr val="007EFF"/>
            </a:solidFill>
            <a:ln w="6350">
              <a:solidFill>
                <a:srgbClr val="007E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46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737350" y="603504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067291-C891-4F7C-807B-0E23DA20A055}" type="slidenum">
              <a:rPr lang="en-US" sz="1400" smtClean="0">
                <a:solidFill>
                  <a:schemeClr val="bg2"/>
                </a:solidFill>
              </a:rPr>
              <a:pPr eaLnBrk="1" hangingPunct="1"/>
              <a:t>6</a:t>
            </a:fld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724025" y="1228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676400" y="304800"/>
            <a:ext cx="6013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200">
                <a:solidFill>
                  <a:srgbClr val="333399"/>
                </a:solidFill>
              </a:rPr>
              <a:t>Hedge Fund Returns Example</a:t>
            </a: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371600"/>
            <a:ext cx="69691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3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858000" y="6072188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F2803E-9E96-4CF7-8087-1DE6B48982F5}" type="slidenum">
              <a:rPr lang="en-US" sz="1400" smtClean="0">
                <a:solidFill>
                  <a:schemeClr val="bg2"/>
                </a:solidFill>
              </a:rPr>
              <a:pPr eaLnBrk="1" hangingPunct="1"/>
              <a:t>7</a:t>
            </a:fld>
            <a:endParaRPr lang="en-US" sz="1400" dirty="0" smtClean="0">
              <a:solidFill>
                <a:schemeClr val="bg2"/>
              </a:solidFill>
            </a:endParaRP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638800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676400" y="228600"/>
            <a:ext cx="6013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200">
                <a:solidFill>
                  <a:srgbClr val="333399"/>
                </a:solidFill>
              </a:rPr>
              <a:t>Hedge Fund Returns Example</a:t>
            </a:r>
          </a:p>
        </p:txBody>
      </p:sp>
    </p:spTree>
    <p:extLst>
      <p:ext uri="{BB962C8B-B14F-4D97-AF65-F5344CB8AC3E}">
        <p14:creationId xmlns:p14="http://schemas.microsoft.com/office/powerpoint/2010/main" val="2686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6096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rgbClr val="333399"/>
                </a:solidFill>
                <a:latin typeface="+mn-lt"/>
              </a:rPr>
              <a:t>Portfolio Unusual Movement Alerts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25500" y="4495800"/>
            <a:ext cx="7404100" cy="1219200"/>
          </a:xfrm>
        </p:spPr>
        <p:txBody>
          <a:bodyPr lIns="92075" tIns="46038" rIns="92075" bIns="46038"/>
          <a:lstStyle/>
          <a:p>
            <a:pPr marL="457200" indent="-457200" eaLnBrk="1" hangingPunct="1"/>
            <a:r>
              <a:rPr lang="en-US" dirty="0" smtClean="0"/>
              <a:t>Retrospective analysis</a:t>
            </a:r>
          </a:p>
          <a:p>
            <a:pPr marL="457200" indent="-457200" eaLnBrk="1" hangingPunct="1"/>
            <a:endParaRPr lang="en-US" sz="1000" dirty="0" smtClean="0"/>
          </a:p>
          <a:p>
            <a:pPr marL="457200" indent="-457200" eaLnBrk="1" hangingPunct="1"/>
            <a:r>
              <a:rPr lang="en-US" dirty="0" smtClean="0"/>
              <a:t>Dynamic alerts</a:t>
            </a:r>
            <a:endParaRPr lang="en-US" sz="2000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5A7A84-5E5F-422D-9DEF-410F956DF8EB}" type="slidenum">
              <a:rPr lang="en-US" sz="1400" smtClean="0">
                <a:solidFill>
                  <a:schemeClr val="bg2"/>
                </a:solidFill>
              </a:rPr>
              <a:pPr eaLnBrk="1" hangingPunct="1"/>
              <a:t>8</a:t>
            </a:fld>
            <a:endParaRPr lang="en-US" sz="1400" smtClean="0">
              <a:solidFill>
                <a:schemeClr val="bg2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770020"/>
              </p:ext>
            </p:extLst>
          </p:nvPr>
        </p:nvGraphicFramePr>
        <p:xfrm>
          <a:off x="2057400" y="2133600"/>
          <a:ext cx="430053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4" imgW="1574640" imgH="304560" progId="Equation.DSMT4">
                  <p:embed/>
                </p:oleObj>
              </mc:Choice>
              <mc:Fallback>
                <p:oleObj name="Equation" r:id="rId4" imgW="157464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430053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838200" y="1270000"/>
            <a:ext cx="5442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b="0" dirty="0" err="1" smtClean="0"/>
              <a:t>Mahalanobis</a:t>
            </a:r>
            <a:r>
              <a:rPr lang="en-US" sz="2400" b="0" dirty="0" smtClean="0"/>
              <a:t> Squared Distance (MSD)</a:t>
            </a:r>
            <a:endParaRPr lang="en-US" sz="2400" b="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38199" y="3507432"/>
            <a:ext cx="786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400" b="0" dirty="0"/>
              <a:t>C</a:t>
            </a:r>
            <a:r>
              <a:rPr lang="en-US" sz="2400" b="0" dirty="0" smtClean="0"/>
              <a:t>rucial to use a robust covariance matrix estimate       ! </a:t>
            </a:r>
            <a:endParaRPr lang="en-US" sz="2400" b="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99403"/>
              </p:ext>
            </p:extLst>
          </p:nvPr>
        </p:nvGraphicFramePr>
        <p:xfrm>
          <a:off x="7772400" y="3429347"/>
          <a:ext cx="415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429347"/>
                        <a:ext cx="4159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72300" y="6180138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8D0FE1-08B5-4D39-A4C4-1B377B365B78}" type="slidenum">
              <a:rPr lang="en-US" sz="1400" smtClean="0">
                <a:solidFill>
                  <a:schemeClr val="bg2"/>
                </a:solidFill>
              </a:rPr>
              <a:pPr eaLnBrk="1" hangingPunct="1"/>
              <a:t>9</a:t>
            </a:fld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724025" y="1228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0" y="228600"/>
            <a:ext cx="4581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3200">
                <a:solidFill>
                  <a:srgbClr val="333399"/>
                </a:solidFill>
              </a:rPr>
              <a:t>Commodities Example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1524000" y="990600"/>
            <a:ext cx="590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sz="2000" b="0"/>
              <a:t>(see Appendix A of Martin, Clark and Green, 2009)</a:t>
            </a: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74800"/>
            <a:ext cx="678180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1463</Words>
  <Application>Microsoft Office PowerPoint</Application>
  <PresentationFormat>On-screen Show (4:3)</PresentationFormat>
  <Paragraphs>287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template</vt:lpstr>
      <vt:lpstr>1_Custom Design</vt:lpstr>
      <vt:lpstr>Custom Design</vt:lpstr>
      <vt:lpstr>Equation</vt:lpstr>
      <vt:lpstr>Graph Sheet</vt:lpstr>
      <vt:lpstr>PowerPoint Presentation</vt:lpstr>
      <vt:lpstr>R Packages and Code Used</vt:lpstr>
      <vt:lpstr>Robust Covariance Uses in Finance</vt:lpstr>
      <vt:lpstr>Robust vs. Classical Correlations</vt:lpstr>
      <vt:lpstr>PowerPoint Presentation</vt:lpstr>
      <vt:lpstr>PowerPoint Presentation</vt:lpstr>
      <vt:lpstr>PowerPoint Presentation</vt:lpstr>
      <vt:lpstr>Portfolio Unusual Movement Alerts</vt:lpstr>
      <vt:lpstr>PowerPoint Presentation</vt:lpstr>
      <vt:lpstr>PowerPoint Presentation</vt:lpstr>
      <vt:lpstr>PowerPoint Presentation</vt:lpstr>
      <vt:lpstr>Robust Covariance Choices in R “robust”</vt:lpstr>
      <vt:lpstr>The Usual Robustness Outliers Model</vt:lpstr>
      <vt:lpstr>PowerPoint Presentation</vt:lpstr>
      <vt:lpstr>Choice of Outliers Model and Estimator</vt:lpstr>
      <vt:lpstr>Asset Class &amp; Frequency Considerations</vt:lpstr>
      <vt:lpstr>PowerPoint Presentation</vt:lpstr>
      <vt:lpstr>Outlier Detection Rule for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>Insightful 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Jackie Martin</dc:creator>
  <dc:description>prepared for virtual analyst briefings Feb 2002</dc:description>
  <cp:lastModifiedBy>Doug</cp:lastModifiedBy>
  <cp:revision>222</cp:revision>
  <cp:lastPrinted>2012-05-28T03:43:25Z</cp:lastPrinted>
  <dcterms:created xsi:type="dcterms:W3CDTF">2004-04-20T20:21:37Z</dcterms:created>
  <dcterms:modified xsi:type="dcterms:W3CDTF">2013-05-17T16:52:21Z</dcterms:modified>
</cp:coreProperties>
</file>