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5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  <p:sldMasterId id="2147483694" r:id="rId3"/>
    <p:sldMasterId id="2147483706" r:id="rId4"/>
    <p:sldMasterId id="2147483718" r:id="rId5"/>
    <p:sldMasterId id="2147483730" r:id="rId6"/>
    <p:sldMasterId id="2147483742" r:id="rId7"/>
    <p:sldMasterId id="2147483766" r:id="rId8"/>
    <p:sldMasterId id="2147483778" r:id="rId9"/>
    <p:sldMasterId id="2147483790" r:id="rId10"/>
  </p:sldMasterIdLst>
  <p:notesMasterIdLst>
    <p:notesMasterId r:id="rId44"/>
  </p:notesMasterIdLst>
  <p:handoutMasterIdLst>
    <p:handoutMasterId r:id="rId45"/>
  </p:handoutMasterIdLst>
  <p:sldIdLst>
    <p:sldId id="327" r:id="rId11"/>
    <p:sldId id="262" r:id="rId12"/>
    <p:sldId id="329" r:id="rId13"/>
    <p:sldId id="331" r:id="rId14"/>
    <p:sldId id="352" r:id="rId15"/>
    <p:sldId id="332" r:id="rId16"/>
    <p:sldId id="333" r:id="rId17"/>
    <p:sldId id="334" r:id="rId18"/>
    <p:sldId id="318" r:id="rId19"/>
    <p:sldId id="347" r:id="rId20"/>
    <p:sldId id="348" r:id="rId21"/>
    <p:sldId id="351" r:id="rId22"/>
    <p:sldId id="349" r:id="rId23"/>
    <p:sldId id="330" r:id="rId24"/>
    <p:sldId id="335" r:id="rId25"/>
    <p:sldId id="312" r:id="rId26"/>
    <p:sldId id="346" r:id="rId27"/>
    <p:sldId id="270" r:id="rId28"/>
    <p:sldId id="279" r:id="rId29"/>
    <p:sldId id="277" r:id="rId30"/>
    <p:sldId id="281" r:id="rId31"/>
    <p:sldId id="264" r:id="rId32"/>
    <p:sldId id="338" r:id="rId33"/>
    <p:sldId id="339" r:id="rId34"/>
    <p:sldId id="322" r:id="rId35"/>
    <p:sldId id="324" r:id="rId36"/>
    <p:sldId id="340" r:id="rId37"/>
    <p:sldId id="336" r:id="rId38"/>
    <p:sldId id="337" r:id="rId39"/>
    <p:sldId id="343" r:id="rId40"/>
    <p:sldId id="344" r:id="rId41"/>
    <p:sldId id="307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  <a:srgbClr val="0082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7" autoAdjust="0"/>
    <p:restoredTop sz="94660"/>
  </p:normalViewPr>
  <p:slideViewPr>
    <p:cSldViewPr>
      <p:cViewPr>
        <p:scale>
          <a:sx n="40" d="100"/>
          <a:sy n="40" d="100"/>
        </p:scale>
        <p:origin x="-7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69019-9DBE-4D5F-BB02-9702370A4198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</dgm:pt>
    <dgm:pt modelId="{E77716E0-A06E-4CE0-9A0F-39710CC4B70F}">
      <dgm:prSet phldrT="[文本]" custT="1"/>
      <dgm:spPr/>
      <dgm:t>
        <a:bodyPr/>
        <a:lstStyle/>
        <a:p>
          <a:r>
            <a:rPr lang="en-US" altLang="zh-CN" sz="1600" b="1" dirty="0" smtClean="0"/>
            <a:t>All data</a:t>
          </a:r>
          <a:endParaRPr lang="zh-CN" altLang="en-US" sz="1600" b="1" dirty="0"/>
        </a:p>
      </dgm:t>
    </dgm:pt>
    <dgm:pt modelId="{65FB0DA2-E008-4E9E-B6E3-25BF8F394B69}" type="parTrans" cxnId="{5BE20011-9511-4A6E-920C-26ACCB7F825D}">
      <dgm:prSet/>
      <dgm:spPr/>
      <dgm:t>
        <a:bodyPr/>
        <a:lstStyle/>
        <a:p>
          <a:endParaRPr lang="zh-CN" altLang="en-US"/>
        </a:p>
      </dgm:t>
    </dgm:pt>
    <dgm:pt modelId="{F808886B-7966-4D1E-80DE-BB92F73DCCCA}" type="sibTrans" cxnId="{5BE20011-9511-4A6E-920C-26ACCB7F825D}">
      <dgm:prSet/>
      <dgm:spPr/>
      <dgm:t>
        <a:bodyPr/>
        <a:lstStyle/>
        <a:p>
          <a:endParaRPr lang="zh-CN" altLang="en-US"/>
        </a:p>
      </dgm:t>
    </dgm:pt>
    <dgm:pt modelId="{18D2CAC5-BD52-4B47-AF21-B35ABB3A324D}">
      <dgm:prSet phldrT="[文本]" custT="1"/>
      <dgm:spPr/>
      <dgm:t>
        <a:bodyPr/>
        <a:lstStyle/>
        <a:p>
          <a:r>
            <a:rPr lang="en-US" altLang="zh-CN" sz="1600" b="1" dirty="0" smtClean="0"/>
            <a:t>Factors</a:t>
          </a:r>
          <a:endParaRPr lang="zh-CN" altLang="en-US" sz="1600" b="1" dirty="0"/>
        </a:p>
      </dgm:t>
    </dgm:pt>
    <dgm:pt modelId="{89ABB4DC-4E4E-4EDB-8CCA-01E55DD1B0CC}" type="parTrans" cxnId="{26483118-73A2-4FEA-8778-383A7F101BD0}">
      <dgm:prSet/>
      <dgm:spPr/>
      <dgm:t>
        <a:bodyPr/>
        <a:lstStyle/>
        <a:p>
          <a:endParaRPr lang="zh-CN" altLang="en-US"/>
        </a:p>
      </dgm:t>
    </dgm:pt>
    <dgm:pt modelId="{76D95E09-1A2C-4D6C-9C10-82DFE019F5CF}" type="sibTrans" cxnId="{26483118-73A2-4FEA-8778-383A7F101BD0}">
      <dgm:prSet/>
      <dgm:spPr/>
      <dgm:t>
        <a:bodyPr/>
        <a:lstStyle/>
        <a:p>
          <a:endParaRPr lang="zh-CN" altLang="en-US"/>
        </a:p>
      </dgm:t>
    </dgm:pt>
    <dgm:pt modelId="{2BA2EF75-911A-4E77-80BB-A5343DC1C040}">
      <dgm:prSet/>
      <dgm:spPr/>
      <dgm:t>
        <a:bodyPr/>
        <a:lstStyle/>
        <a:p>
          <a:r>
            <a:rPr lang="en-US" altLang="zh-CN" b="1" dirty="0" smtClean="0"/>
            <a:t>Short-term yield</a:t>
          </a:r>
          <a:endParaRPr lang="zh-CN" altLang="en-US" b="1" dirty="0"/>
        </a:p>
      </dgm:t>
    </dgm:pt>
    <dgm:pt modelId="{95A05683-CECB-4F99-A4E5-979620B328CE}" type="parTrans" cxnId="{9C9E6B57-13AA-4719-83D2-4CCC119FE1AB}">
      <dgm:prSet/>
      <dgm:spPr/>
      <dgm:t>
        <a:bodyPr/>
        <a:lstStyle/>
        <a:p>
          <a:endParaRPr lang="zh-CN" altLang="en-US"/>
        </a:p>
      </dgm:t>
    </dgm:pt>
    <dgm:pt modelId="{4B75FF7E-7701-4D9F-8EC7-C14F9A9CC2C3}" type="sibTrans" cxnId="{9C9E6B57-13AA-4719-83D2-4CCC119FE1AB}">
      <dgm:prSet/>
      <dgm:spPr/>
      <dgm:t>
        <a:bodyPr/>
        <a:lstStyle/>
        <a:p>
          <a:endParaRPr lang="zh-CN" altLang="en-US"/>
        </a:p>
      </dgm:t>
    </dgm:pt>
    <dgm:pt modelId="{33B73949-2073-4B11-B27A-3E5EB151C7CB}">
      <dgm:prSet/>
      <dgm:spPr/>
      <dgm:t>
        <a:bodyPr/>
        <a:lstStyle/>
        <a:p>
          <a:r>
            <a:rPr lang="en-US" altLang="zh-CN" b="1" dirty="0" smtClean="0"/>
            <a:t>Long- term yield</a:t>
          </a:r>
          <a:endParaRPr lang="zh-CN" altLang="en-US" b="1" dirty="0"/>
        </a:p>
      </dgm:t>
    </dgm:pt>
    <dgm:pt modelId="{979A2D01-1232-4860-8812-B2E1400123AB}" type="parTrans" cxnId="{141D9D3F-3DDB-4B4D-B377-BBEC5638CDDF}">
      <dgm:prSet/>
      <dgm:spPr/>
      <dgm:t>
        <a:bodyPr/>
        <a:lstStyle/>
        <a:p>
          <a:endParaRPr lang="zh-CN" altLang="en-US"/>
        </a:p>
      </dgm:t>
    </dgm:pt>
    <dgm:pt modelId="{C6752A9A-649A-4ECA-BF99-52112BA2250B}" type="sibTrans" cxnId="{141D9D3F-3DDB-4B4D-B377-BBEC5638CDDF}">
      <dgm:prSet/>
      <dgm:spPr/>
      <dgm:t>
        <a:bodyPr/>
        <a:lstStyle/>
        <a:p>
          <a:endParaRPr lang="zh-CN" altLang="en-US"/>
        </a:p>
      </dgm:t>
    </dgm:pt>
    <dgm:pt modelId="{85709B70-76A5-475B-9ACE-C811A1EFD1EE}" type="pres">
      <dgm:prSet presAssocID="{97269019-9DBE-4D5F-BB02-9702370A4198}" presName="Name0" presStyleCnt="0">
        <dgm:presLayoutVars>
          <dgm:dir/>
          <dgm:resizeHandles val="exact"/>
        </dgm:presLayoutVars>
      </dgm:prSet>
      <dgm:spPr/>
    </dgm:pt>
    <dgm:pt modelId="{873E923D-BA24-44E9-8873-AB62132F422D}" type="pres">
      <dgm:prSet presAssocID="{E77716E0-A06E-4CE0-9A0F-39710CC4B70F}" presName="node" presStyleLbl="node1" presStyleIdx="0" presStyleCnt="4" custScaleX="592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FD41D-88AA-4D99-862F-A0C6BC1F4113}" type="pres">
      <dgm:prSet presAssocID="{F808886B-7966-4D1E-80DE-BB92F73DCCCA}" presName="sibTrans" presStyleLbl="sibTrans2D1" presStyleIdx="0" presStyleCnt="3" custScaleX="168469"/>
      <dgm:spPr/>
      <dgm:t>
        <a:bodyPr/>
        <a:lstStyle/>
        <a:p>
          <a:endParaRPr lang="en-US"/>
        </a:p>
      </dgm:t>
    </dgm:pt>
    <dgm:pt modelId="{3B084990-293D-4E1A-BF7D-14FCF7E30092}" type="pres">
      <dgm:prSet presAssocID="{F808886B-7966-4D1E-80DE-BB92F73DCCC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DD78CC-1074-4897-9E39-F5A630D29782}" type="pres">
      <dgm:prSet presAssocID="{18D2CAC5-BD52-4B47-AF21-B35ABB3A324D}" presName="node" presStyleLbl="node1" presStyleIdx="1" presStyleCnt="4" custScaleX="49680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CD360-0B35-4362-8E6D-F164DE4F24B7}" type="pres">
      <dgm:prSet presAssocID="{76D95E09-1A2C-4D6C-9C10-82DFE019F5CF}" presName="sibTrans" presStyleLbl="sibTrans2D1" presStyleIdx="1" presStyleCnt="3" custScaleX="154641" custLinFactNeighborX="-2316" custLinFactNeighborY="2384"/>
      <dgm:spPr/>
      <dgm:t>
        <a:bodyPr/>
        <a:lstStyle/>
        <a:p>
          <a:endParaRPr lang="en-US"/>
        </a:p>
      </dgm:t>
    </dgm:pt>
    <dgm:pt modelId="{8B3DE696-93DA-46F0-9B67-78C62A19EA01}" type="pres">
      <dgm:prSet presAssocID="{76D95E09-1A2C-4D6C-9C10-82DFE019F5C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6333B6-95FD-4785-B86D-B1D60A49C59E}" type="pres">
      <dgm:prSet presAssocID="{2BA2EF75-911A-4E77-80BB-A5343DC1C040}" presName="node" presStyleLbl="node1" presStyleIdx="2" presStyleCnt="4" custScaleX="51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17320-A2CC-43A0-A023-2B7F31B3A023}" type="pres">
      <dgm:prSet presAssocID="{4B75FF7E-7701-4D9F-8EC7-C14F9A9CC2C3}" presName="sibTrans" presStyleLbl="sibTrans2D1" presStyleIdx="2" presStyleCnt="3" custScaleX="143435"/>
      <dgm:spPr/>
      <dgm:t>
        <a:bodyPr/>
        <a:lstStyle/>
        <a:p>
          <a:endParaRPr lang="en-US"/>
        </a:p>
      </dgm:t>
    </dgm:pt>
    <dgm:pt modelId="{7A161E35-9A45-418F-9C91-66D4E34E2179}" type="pres">
      <dgm:prSet presAssocID="{4B75FF7E-7701-4D9F-8EC7-C14F9A9CC2C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09E6B4-885A-4E05-98E2-265E782E33EC}" type="pres">
      <dgm:prSet presAssocID="{33B73949-2073-4B11-B27A-3E5EB151C7CB}" presName="node" presStyleLbl="node1" presStyleIdx="3" presStyleCnt="4" custScaleX="56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20011-9511-4A6E-920C-26ACCB7F825D}" srcId="{97269019-9DBE-4D5F-BB02-9702370A4198}" destId="{E77716E0-A06E-4CE0-9A0F-39710CC4B70F}" srcOrd="0" destOrd="0" parTransId="{65FB0DA2-E008-4E9E-B6E3-25BF8F394B69}" sibTransId="{F808886B-7966-4D1E-80DE-BB92F73DCCCA}"/>
    <dgm:cxn modelId="{A3F49AFF-23F4-4C39-9C2C-CEADDB951050}" type="presOf" srcId="{F808886B-7966-4D1E-80DE-BB92F73DCCCA}" destId="{566FD41D-88AA-4D99-862F-A0C6BC1F4113}" srcOrd="0" destOrd="0" presId="urn:microsoft.com/office/officeart/2005/8/layout/process1"/>
    <dgm:cxn modelId="{141D9D3F-3DDB-4B4D-B377-BBEC5638CDDF}" srcId="{97269019-9DBE-4D5F-BB02-9702370A4198}" destId="{33B73949-2073-4B11-B27A-3E5EB151C7CB}" srcOrd="3" destOrd="0" parTransId="{979A2D01-1232-4860-8812-B2E1400123AB}" sibTransId="{C6752A9A-649A-4ECA-BF99-52112BA2250B}"/>
    <dgm:cxn modelId="{A1137E61-4F5D-4ECD-8B60-6FD667C09F66}" type="presOf" srcId="{4B75FF7E-7701-4D9F-8EC7-C14F9A9CC2C3}" destId="{FF917320-A2CC-43A0-A023-2B7F31B3A023}" srcOrd="0" destOrd="0" presId="urn:microsoft.com/office/officeart/2005/8/layout/process1"/>
    <dgm:cxn modelId="{287E36E3-84E1-4DA4-B8AB-346E25A1A9A3}" type="presOf" srcId="{4B75FF7E-7701-4D9F-8EC7-C14F9A9CC2C3}" destId="{7A161E35-9A45-418F-9C91-66D4E34E2179}" srcOrd="1" destOrd="0" presId="urn:microsoft.com/office/officeart/2005/8/layout/process1"/>
    <dgm:cxn modelId="{26483118-73A2-4FEA-8778-383A7F101BD0}" srcId="{97269019-9DBE-4D5F-BB02-9702370A4198}" destId="{18D2CAC5-BD52-4B47-AF21-B35ABB3A324D}" srcOrd="1" destOrd="0" parTransId="{89ABB4DC-4E4E-4EDB-8CCA-01E55DD1B0CC}" sibTransId="{76D95E09-1A2C-4D6C-9C10-82DFE019F5CF}"/>
    <dgm:cxn modelId="{0D3B5E9B-F435-42B6-A6F0-15491374285A}" type="presOf" srcId="{18D2CAC5-BD52-4B47-AF21-B35ABB3A324D}" destId="{A2DD78CC-1074-4897-9E39-F5A630D29782}" srcOrd="0" destOrd="0" presId="urn:microsoft.com/office/officeart/2005/8/layout/process1"/>
    <dgm:cxn modelId="{A2E49A74-ED38-4323-B7A7-FE5BD0A4D8CF}" type="presOf" srcId="{33B73949-2073-4B11-B27A-3E5EB151C7CB}" destId="{8609E6B4-885A-4E05-98E2-265E782E33EC}" srcOrd="0" destOrd="0" presId="urn:microsoft.com/office/officeart/2005/8/layout/process1"/>
    <dgm:cxn modelId="{D03687F7-2DDC-40C4-9E06-067996639F88}" type="presOf" srcId="{76D95E09-1A2C-4D6C-9C10-82DFE019F5CF}" destId="{8B3DE696-93DA-46F0-9B67-78C62A19EA01}" srcOrd="1" destOrd="0" presId="urn:microsoft.com/office/officeart/2005/8/layout/process1"/>
    <dgm:cxn modelId="{E522F2FD-A972-416C-9324-35F20A25A0C2}" type="presOf" srcId="{76D95E09-1A2C-4D6C-9C10-82DFE019F5CF}" destId="{D37CD360-0B35-4362-8E6D-F164DE4F24B7}" srcOrd="0" destOrd="0" presId="urn:microsoft.com/office/officeart/2005/8/layout/process1"/>
    <dgm:cxn modelId="{9C9E6B57-13AA-4719-83D2-4CCC119FE1AB}" srcId="{97269019-9DBE-4D5F-BB02-9702370A4198}" destId="{2BA2EF75-911A-4E77-80BB-A5343DC1C040}" srcOrd="2" destOrd="0" parTransId="{95A05683-CECB-4F99-A4E5-979620B328CE}" sibTransId="{4B75FF7E-7701-4D9F-8EC7-C14F9A9CC2C3}"/>
    <dgm:cxn modelId="{9EA6900B-1C42-4E73-9484-3E8F941C8620}" type="presOf" srcId="{2BA2EF75-911A-4E77-80BB-A5343DC1C040}" destId="{8F6333B6-95FD-4785-B86D-B1D60A49C59E}" srcOrd="0" destOrd="0" presId="urn:microsoft.com/office/officeart/2005/8/layout/process1"/>
    <dgm:cxn modelId="{75D614A4-4C61-4FCF-A564-2F951550824A}" type="presOf" srcId="{F808886B-7966-4D1E-80DE-BB92F73DCCCA}" destId="{3B084990-293D-4E1A-BF7D-14FCF7E30092}" srcOrd="1" destOrd="0" presId="urn:microsoft.com/office/officeart/2005/8/layout/process1"/>
    <dgm:cxn modelId="{0ED0CAC7-7FB7-4F94-B3DC-335F31D6D596}" type="presOf" srcId="{E77716E0-A06E-4CE0-9A0F-39710CC4B70F}" destId="{873E923D-BA24-44E9-8873-AB62132F422D}" srcOrd="0" destOrd="0" presId="urn:microsoft.com/office/officeart/2005/8/layout/process1"/>
    <dgm:cxn modelId="{6EC0DC5C-FAB0-4DD9-B313-A74B84A8BEA0}" type="presOf" srcId="{97269019-9DBE-4D5F-BB02-9702370A4198}" destId="{85709B70-76A5-475B-9ACE-C811A1EFD1EE}" srcOrd="0" destOrd="0" presId="urn:microsoft.com/office/officeart/2005/8/layout/process1"/>
    <dgm:cxn modelId="{4C756240-6DC4-40DE-B971-F77B125B67B7}" type="presParOf" srcId="{85709B70-76A5-475B-9ACE-C811A1EFD1EE}" destId="{873E923D-BA24-44E9-8873-AB62132F422D}" srcOrd="0" destOrd="0" presId="urn:microsoft.com/office/officeart/2005/8/layout/process1"/>
    <dgm:cxn modelId="{EF3E596D-4203-4425-BBCB-D62C4C691C49}" type="presParOf" srcId="{85709B70-76A5-475B-9ACE-C811A1EFD1EE}" destId="{566FD41D-88AA-4D99-862F-A0C6BC1F4113}" srcOrd="1" destOrd="0" presId="urn:microsoft.com/office/officeart/2005/8/layout/process1"/>
    <dgm:cxn modelId="{B3DFD9F0-D51A-4716-BEE0-38B313D069B7}" type="presParOf" srcId="{566FD41D-88AA-4D99-862F-A0C6BC1F4113}" destId="{3B084990-293D-4E1A-BF7D-14FCF7E30092}" srcOrd="0" destOrd="0" presId="urn:microsoft.com/office/officeart/2005/8/layout/process1"/>
    <dgm:cxn modelId="{4CA85C83-9736-4B0F-A558-472EE58C672B}" type="presParOf" srcId="{85709B70-76A5-475B-9ACE-C811A1EFD1EE}" destId="{A2DD78CC-1074-4897-9E39-F5A630D29782}" srcOrd="2" destOrd="0" presId="urn:microsoft.com/office/officeart/2005/8/layout/process1"/>
    <dgm:cxn modelId="{B2344310-A968-40CA-AEAE-6BB2579113CF}" type="presParOf" srcId="{85709B70-76A5-475B-9ACE-C811A1EFD1EE}" destId="{D37CD360-0B35-4362-8E6D-F164DE4F24B7}" srcOrd="3" destOrd="0" presId="urn:microsoft.com/office/officeart/2005/8/layout/process1"/>
    <dgm:cxn modelId="{CFBFEEEE-1B05-43CD-9D68-BDA0CC4DAFB8}" type="presParOf" srcId="{D37CD360-0B35-4362-8E6D-F164DE4F24B7}" destId="{8B3DE696-93DA-46F0-9B67-78C62A19EA01}" srcOrd="0" destOrd="0" presId="urn:microsoft.com/office/officeart/2005/8/layout/process1"/>
    <dgm:cxn modelId="{C0A8983D-4286-4CD3-A2D9-2243CBC119F7}" type="presParOf" srcId="{85709B70-76A5-475B-9ACE-C811A1EFD1EE}" destId="{8F6333B6-95FD-4785-B86D-B1D60A49C59E}" srcOrd="4" destOrd="0" presId="urn:microsoft.com/office/officeart/2005/8/layout/process1"/>
    <dgm:cxn modelId="{96EF568D-50D6-4934-A913-4917A8F9E630}" type="presParOf" srcId="{85709B70-76A5-475B-9ACE-C811A1EFD1EE}" destId="{FF917320-A2CC-43A0-A023-2B7F31B3A023}" srcOrd="5" destOrd="0" presId="urn:microsoft.com/office/officeart/2005/8/layout/process1"/>
    <dgm:cxn modelId="{ABFE4C2B-150C-4EF1-9FA3-2ADAA23A58C1}" type="presParOf" srcId="{FF917320-A2CC-43A0-A023-2B7F31B3A023}" destId="{7A161E35-9A45-418F-9C91-66D4E34E2179}" srcOrd="0" destOrd="0" presId="urn:microsoft.com/office/officeart/2005/8/layout/process1"/>
    <dgm:cxn modelId="{F63907E7-3D84-4453-AC61-B5A10B317C20}" type="presParOf" srcId="{85709B70-76A5-475B-9ACE-C811A1EFD1EE}" destId="{8609E6B4-885A-4E05-98E2-265E782E33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3d1" qsCatId="3D" csTypeId="urn:microsoft.com/office/officeart/2005/8/colors/colorful4" csCatId="colorful" phldr="1"/>
      <dgm:spPr/>
    </dgm:pt>
    <dgm:pt modelId="{91F78BC7-5C1B-44DC-87F2-05AECF9A19C8}">
      <dgm:prSet phldrT="[文本]" custT="1"/>
      <dgm:spPr/>
      <dgm:t>
        <a:bodyPr/>
        <a:lstStyle/>
        <a:p>
          <a:r>
            <a:rPr lang="en-US" altLang="zh-CN" sz="2200" b="1" dirty="0" smtClean="0"/>
            <a:t>9 return forecasts</a:t>
          </a:r>
          <a:endParaRPr lang="zh-CN" altLang="en-US" sz="2200" b="1" dirty="0"/>
        </a:p>
      </dgm:t>
    </dgm:pt>
    <dgm:pt modelId="{E996B2B6-9F3A-43CA-9F57-E8B6E495DA36}" type="par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DC7C1541-8BEE-428F-A7B6-328BC9145F83}" type="sib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A80A15F5-DEB9-4F2D-8DC1-AF143AD5C91D}">
      <dgm:prSet phldrT="[文本]" custT="1"/>
      <dgm:spPr/>
      <dgm:t>
        <a:bodyPr/>
        <a:lstStyle/>
        <a:p>
          <a:r>
            <a:rPr lang="en-US" altLang="zh-CN" sz="2400" b="1" dirty="0" smtClean="0"/>
            <a:t>1 portfolio return</a:t>
          </a:r>
          <a:endParaRPr lang="zh-CN" altLang="en-US" sz="2400" b="1" dirty="0"/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174B550-392D-4974-A9DC-B0CCE21B6850}">
      <dgm:prSet custT="1"/>
      <dgm:spPr/>
      <dgm:t>
        <a:bodyPr/>
        <a:lstStyle/>
        <a:p>
          <a:r>
            <a:rPr lang="en-US" altLang="zh-CN" sz="2200" b="1" dirty="0" smtClean="0"/>
            <a:t>Mean-variance strategy</a:t>
          </a:r>
          <a:endParaRPr lang="zh-CN" altLang="en-US" sz="2200" b="1" dirty="0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31F2458C-54C3-4CA5-AB89-F3C63EFCCE52}" type="sib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DFD427D9-E0EF-4769-AC98-81EE9A74CCC4}">
      <dgm:prSet custT="1"/>
      <dgm:spPr/>
      <dgm:t>
        <a:bodyPr/>
        <a:lstStyle/>
        <a:p>
          <a:r>
            <a:rPr lang="en-US" sz="2200" b="1" dirty="0" smtClean="0"/>
            <a:t>Predictive regression</a:t>
          </a:r>
          <a:endParaRPr lang="en-US" sz="2200" b="1" dirty="0"/>
        </a:p>
      </dgm:t>
    </dgm:pt>
    <dgm:pt modelId="{9F2A4FD6-1D86-4817-B4FF-B7600C98FBCF}" type="parTrans" cxnId="{C3514D1F-9138-4972-A1BA-54D1D0DB9C68}">
      <dgm:prSet/>
      <dgm:spPr/>
      <dgm:t>
        <a:bodyPr/>
        <a:lstStyle/>
        <a:p>
          <a:endParaRPr lang="en-US"/>
        </a:p>
      </dgm:t>
    </dgm:pt>
    <dgm:pt modelId="{61AE6D1F-B732-434F-94C3-883D96C5582D}" type="sibTrans" cxnId="{C3514D1F-9138-4972-A1BA-54D1D0DB9C68}">
      <dgm:prSet/>
      <dgm:spPr/>
      <dgm:t>
        <a:bodyPr/>
        <a:lstStyle/>
        <a:p>
          <a:endParaRPr 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/>
          <dgm:resizeHandles val="exact"/>
        </dgm:presLayoutVars>
      </dgm:prSet>
      <dgm:spPr/>
    </dgm:pt>
    <dgm:pt modelId="{E89A90B7-694A-489D-83FC-D24E21742772}" type="pres">
      <dgm:prSet presAssocID="{DFD427D9-E0EF-4769-AC98-81EE9A74CC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5F4EF-C0AF-4CDE-A931-33693FB8C185}" type="pres">
      <dgm:prSet presAssocID="{61AE6D1F-B732-434F-94C3-883D96C5582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F27D3644-DBBD-4FBE-ABB0-03E6725DDD6F}" type="pres">
      <dgm:prSet presAssocID="{61AE6D1F-B732-434F-94C3-883D96C5582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789C858-804E-471D-AB5B-1804ED7156F7}" type="pres">
      <dgm:prSet presAssocID="{91F78BC7-5C1B-44DC-87F2-05AECF9A19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40550-9D37-4FD7-B9E2-A2200E6EF8F7}" type="pres">
      <dgm:prSet presAssocID="{DC7C1541-8BEE-428F-A7B6-328BC9145F8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5841C54-2E1C-4731-AA2F-7712E21A66A0}" type="pres">
      <dgm:prSet presAssocID="{DC7C1541-8BEE-428F-A7B6-328BC9145F8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98C47FE-C850-4675-A292-7F60C9CC0D95}" type="pres">
      <dgm:prSet presAssocID="{2174B550-392D-4974-A9DC-B0CCE21B68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3" presStyleCnt="4" custScaleX="1209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514D1F-9138-4972-A1BA-54D1D0DB9C68}" srcId="{01E274A5-7B0B-46F4-B2EB-6F3305D597F6}" destId="{DFD427D9-E0EF-4769-AC98-81EE9A74CCC4}" srcOrd="0" destOrd="0" parTransId="{9F2A4FD6-1D86-4817-B4FF-B7600C98FBCF}" sibTransId="{61AE6D1F-B732-434F-94C3-883D96C5582D}"/>
    <dgm:cxn modelId="{2460316F-195B-462B-8C3F-2CDBB9D4226E}" type="presOf" srcId="{2174B550-392D-4974-A9DC-B0CCE21B6850}" destId="{298C47FE-C850-4675-A292-7F60C9CC0D95}" srcOrd="0" destOrd="0" presId="urn:microsoft.com/office/officeart/2005/8/layout/process1"/>
    <dgm:cxn modelId="{0D15073D-60BE-425C-999A-653C3B432058}" type="presOf" srcId="{DC7C1541-8BEE-428F-A7B6-328BC9145F83}" destId="{62440550-9D37-4FD7-B9E2-A2200E6EF8F7}" srcOrd="0" destOrd="0" presId="urn:microsoft.com/office/officeart/2005/8/layout/process1"/>
    <dgm:cxn modelId="{37FD15E1-9BA6-4046-85B3-6FE19597E77B}" type="presOf" srcId="{01E274A5-7B0B-46F4-B2EB-6F3305D597F6}" destId="{EE850D62-BD0E-4D9E-AB1A-DEEDE105383B}" srcOrd="0" destOrd="0" presId="urn:microsoft.com/office/officeart/2005/8/layout/process1"/>
    <dgm:cxn modelId="{B204E2E9-5EA3-4D46-8AAF-FD50BB72E377}" type="presOf" srcId="{31F2458C-54C3-4CA5-AB89-F3C63EFCCE52}" destId="{0055DB46-4BF7-4EA7-9F76-E586909D1871}" srcOrd="1" destOrd="0" presId="urn:microsoft.com/office/officeart/2005/8/layout/process1"/>
    <dgm:cxn modelId="{F624935E-8DFD-4B89-B515-828F014F0595}" type="presOf" srcId="{DC7C1541-8BEE-428F-A7B6-328BC9145F83}" destId="{55841C54-2E1C-4731-AA2F-7712E21A66A0}" srcOrd="1" destOrd="0" presId="urn:microsoft.com/office/officeart/2005/8/layout/process1"/>
    <dgm:cxn modelId="{B1649839-CD0A-4A9A-B3A8-13063E249E6A}" type="presOf" srcId="{61AE6D1F-B732-434F-94C3-883D96C5582D}" destId="{F27D3644-DBBD-4FBE-ABB0-03E6725DDD6F}" srcOrd="1" destOrd="0" presId="urn:microsoft.com/office/officeart/2005/8/layout/process1"/>
    <dgm:cxn modelId="{04482525-5A84-416C-A8FB-FAF672E13792}" srcId="{01E274A5-7B0B-46F4-B2EB-6F3305D597F6}" destId="{2174B550-392D-4974-A9DC-B0CCE21B6850}" srcOrd="2" destOrd="0" parTransId="{A45F05BF-ED2F-4BAC-8A91-5784E7710A3B}" sibTransId="{31F2458C-54C3-4CA5-AB89-F3C63EFCCE52}"/>
    <dgm:cxn modelId="{D9104D90-A6A4-4472-91B7-62D068B411E2}" type="presOf" srcId="{DFD427D9-E0EF-4769-AC98-81EE9A74CCC4}" destId="{E89A90B7-694A-489D-83FC-D24E21742772}" srcOrd="0" destOrd="0" presId="urn:microsoft.com/office/officeart/2005/8/layout/process1"/>
    <dgm:cxn modelId="{503A8FD4-0820-4B97-B863-F81A1F5CF681}" type="presOf" srcId="{31F2458C-54C3-4CA5-AB89-F3C63EFCCE52}" destId="{8C4E1A9A-BFE7-4A7F-9372-63A89CBD8B47}" srcOrd="0" destOrd="0" presId="urn:microsoft.com/office/officeart/2005/8/layout/process1"/>
    <dgm:cxn modelId="{0864B943-9479-4422-B591-2F4497127BF6}" srcId="{01E274A5-7B0B-46F4-B2EB-6F3305D597F6}" destId="{91F78BC7-5C1B-44DC-87F2-05AECF9A19C8}" srcOrd="1" destOrd="0" parTransId="{E996B2B6-9F3A-43CA-9F57-E8B6E495DA36}" sibTransId="{DC7C1541-8BEE-428F-A7B6-328BC9145F83}"/>
    <dgm:cxn modelId="{9559B9E4-8F72-41F7-814B-A3EC1571B546}" srcId="{01E274A5-7B0B-46F4-B2EB-6F3305D597F6}" destId="{A80A15F5-DEB9-4F2D-8DC1-AF143AD5C91D}" srcOrd="3" destOrd="0" parTransId="{F24213D1-F69F-4157-831A-3425D24D7B2D}" sibTransId="{4A781081-3A6E-4F51-B962-45ACAD94967A}"/>
    <dgm:cxn modelId="{F87DF9D8-F231-45E6-B3CA-87E0D7AC2A27}" type="presOf" srcId="{91F78BC7-5C1B-44DC-87F2-05AECF9A19C8}" destId="{D789C858-804E-471D-AB5B-1804ED7156F7}" srcOrd="0" destOrd="0" presId="urn:microsoft.com/office/officeart/2005/8/layout/process1"/>
    <dgm:cxn modelId="{BFFB59FB-B57D-4519-868F-6D50C59188D3}" type="presOf" srcId="{A80A15F5-DEB9-4F2D-8DC1-AF143AD5C91D}" destId="{D219AEE5-F9D8-45B5-A6DE-9B1440951F53}" srcOrd="0" destOrd="0" presId="urn:microsoft.com/office/officeart/2005/8/layout/process1"/>
    <dgm:cxn modelId="{D5173EE2-1C56-4622-A644-AF353BE4B2FF}" type="presOf" srcId="{61AE6D1F-B732-434F-94C3-883D96C5582D}" destId="{A105F4EF-C0AF-4CDE-A931-33693FB8C185}" srcOrd="0" destOrd="0" presId="urn:microsoft.com/office/officeart/2005/8/layout/process1"/>
    <dgm:cxn modelId="{214A35D5-5445-4DA1-BD16-52CEAC8775DA}" type="presParOf" srcId="{EE850D62-BD0E-4D9E-AB1A-DEEDE105383B}" destId="{E89A90B7-694A-489D-83FC-D24E21742772}" srcOrd="0" destOrd="0" presId="urn:microsoft.com/office/officeart/2005/8/layout/process1"/>
    <dgm:cxn modelId="{AFC37774-0AB2-47F7-9439-B9805E03ED7B}" type="presParOf" srcId="{EE850D62-BD0E-4D9E-AB1A-DEEDE105383B}" destId="{A105F4EF-C0AF-4CDE-A931-33693FB8C185}" srcOrd="1" destOrd="0" presId="urn:microsoft.com/office/officeart/2005/8/layout/process1"/>
    <dgm:cxn modelId="{0153A07C-5ED7-46E0-8CCF-7577A82A9BE0}" type="presParOf" srcId="{A105F4EF-C0AF-4CDE-A931-33693FB8C185}" destId="{F27D3644-DBBD-4FBE-ABB0-03E6725DDD6F}" srcOrd="0" destOrd="0" presId="urn:microsoft.com/office/officeart/2005/8/layout/process1"/>
    <dgm:cxn modelId="{9C053E7D-0D2E-4B71-B10D-9AACAA62F704}" type="presParOf" srcId="{EE850D62-BD0E-4D9E-AB1A-DEEDE105383B}" destId="{D789C858-804E-471D-AB5B-1804ED7156F7}" srcOrd="2" destOrd="0" presId="urn:microsoft.com/office/officeart/2005/8/layout/process1"/>
    <dgm:cxn modelId="{E5A52D7E-BE47-4CBF-9C00-8644FFD86FBC}" type="presParOf" srcId="{EE850D62-BD0E-4D9E-AB1A-DEEDE105383B}" destId="{62440550-9D37-4FD7-B9E2-A2200E6EF8F7}" srcOrd="3" destOrd="0" presId="urn:microsoft.com/office/officeart/2005/8/layout/process1"/>
    <dgm:cxn modelId="{C941EA9A-0351-4DCE-9572-A62C9A0CBA36}" type="presParOf" srcId="{62440550-9D37-4FD7-B9E2-A2200E6EF8F7}" destId="{55841C54-2E1C-4731-AA2F-7712E21A66A0}" srcOrd="0" destOrd="0" presId="urn:microsoft.com/office/officeart/2005/8/layout/process1"/>
    <dgm:cxn modelId="{C876943B-2466-47E1-9F88-2FC1DD8BD271}" type="presParOf" srcId="{EE850D62-BD0E-4D9E-AB1A-DEEDE105383B}" destId="{298C47FE-C850-4675-A292-7F60C9CC0D95}" srcOrd="4" destOrd="0" presId="urn:microsoft.com/office/officeart/2005/8/layout/process1"/>
    <dgm:cxn modelId="{AD3DF668-D965-4826-89B9-FF3A39D176A9}" type="presParOf" srcId="{EE850D62-BD0E-4D9E-AB1A-DEEDE105383B}" destId="{8C4E1A9A-BFE7-4A7F-9372-63A89CBD8B47}" srcOrd="5" destOrd="0" presId="urn:microsoft.com/office/officeart/2005/8/layout/process1"/>
    <dgm:cxn modelId="{7F6013CD-3E83-48F2-8225-A3591E80B380}" type="presParOf" srcId="{8C4E1A9A-BFE7-4A7F-9372-63A89CBD8B47}" destId="{0055DB46-4BF7-4EA7-9F76-E586909D1871}" srcOrd="0" destOrd="0" presId="urn:microsoft.com/office/officeart/2005/8/layout/process1"/>
    <dgm:cxn modelId="{609C18A5-74C5-45AE-8092-A99FB15DFB2B}" type="presParOf" srcId="{EE850D62-BD0E-4D9E-AB1A-DEEDE105383B}" destId="{D219AEE5-F9D8-45B5-A6DE-9B1440951F5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3E923D-BA24-44E9-8873-AB62132F422D}">
      <dsp:nvSpPr>
        <dsp:cNvPr id="0" name=""/>
        <dsp:cNvSpPr/>
      </dsp:nvSpPr>
      <dsp:spPr>
        <a:xfrm>
          <a:off x="2179" y="0"/>
          <a:ext cx="1339067" cy="83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All data</a:t>
          </a:r>
          <a:endParaRPr lang="zh-CN" altLang="en-US" sz="1600" b="1" kern="1200" dirty="0"/>
        </a:p>
      </dsp:txBody>
      <dsp:txXfrm>
        <a:off x="2179" y="0"/>
        <a:ext cx="1339067" cy="838200"/>
      </dsp:txXfrm>
    </dsp:sp>
    <dsp:sp modelId="{566FD41D-88AA-4D99-862F-A0C6BC1F4113}">
      <dsp:nvSpPr>
        <dsp:cNvPr id="0" name=""/>
        <dsp:cNvSpPr/>
      </dsp:nvSpPr>
      <dsp:spPr>
        <a:xfrm>
          <a:off x="1403180" y="139050"/>
          <a:ext cx="806621" cy="560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403180" y="139050"/>
        <a:ext cx="806621" cy="560099"/>
      </dsp:txXfrm>
    </dsp:sp>
    <dsp:sp modelId="{A2DD78CC-1074-4897-9E39-F5A630D29782}">
      <dsp:nvSpPr>
        <dsp:cNvPr id="0" name=""/>
        <dsp:cNvSpPr/>
      </dsp:nvSpPr>
      <dsp:spPr>
        <a:xfrm>
          <a:off x="2244634" y="0"/>
          <a:ext cx="1122006" cy="83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04807"/>
                <a:satOff val="-198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604807"/>
                <a:satOff val="-198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604807"/>
                <a:satOff val="-198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604807"/>
                <a:satOff val="-198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604807"/>
                <a:satOff val="-198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604807"/>
              <a:satOff val="-198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Factors</a:t>
          </a:r>
          <a:endParaRPr lang="zh-CN" altLang="en-US" sz="1600" b="1" kern="1200" dirty="0"/>
        </a:p>
      </dsp:txBody>
      <dsp:txXfrm>
        <a:off x="2244634" y="0"/>
        <a:ext cx="1122006" cy="838200"/>
      </dsp:txXfrm>
    </dsp:sp>
    <dsp:sp modelId="{D37CD360-0B35-4362-8E6D-F164DE4F24B7}">
      <dsp:nvSpPr>
        <dsp:cNvPr id="0" name=""/>
        <dsp:cNvSpPr/>
      </dsp:nvSpPr>
      <dsp:spPr>
        <a:xfrm>
          <a:off x="3450588" y="152402"/>
          <a:ext cx="740413" cy="560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07210"/>
                <a:satOff val="-297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907210"/>
                <a:satOff val="-297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907210"/>
                <a:satOff val="-297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907210"/>
                <a:satOff val="-297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907210"/>
                <a:satOff val="-297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907210"/>
              <a:satOff val="-297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50588" y="152402"/>
        <a:ext cx="740413" cy="560099"/>
      </dsp:txXfrm>
    </dsp:sp>
    <dsp:sp modelId="{8F6333B6-95FD-4785-B86D-B1D60A49C59E}">
      <dsp:nvSpPr>
        <dsp:cNvPr id="0" name=""/>
        <dsp:cNvSpPr/>
      </dsp:nvSpPr>
      <dsp:spPr>
        <a:xfrm>
          <a:off x="4270027" y="0"/>
          <a:ext cx="1169750" cy="83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09614"/>
                <a:satOff val="-396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1209614"/>
                <a:satOff val="-396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1209614"/>
                <a:satOff val="-396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1209614"/>
                <a:satOff val="-396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1209614"/>
                <a:satOff val="-396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1209614"/>
              <a:satOff val="-396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Short-term yield</a:t>
          </a:r>
          <a:endParaRPr lang="zh-CN" altLang="en-US" sz="1700" b="1" kern="1200" dirty="0"/>
        </a:p>
      </dsp:txBody>
      <dsp:txXfrm>
        <a:off x="4270027" y="0"/>
        <a:ext cx="1169750" cy="838200"/>
      </dsp:txXfrm>
    </dsp:sp>
    <dsp:sp modelId="{FF917320-A2CC-43A0-A023-2B7F31B3A023}">
      <dsp:nvSpPr>
        <dsp:cNvPr id="0" name=""/>
        <dsp:cNvSpPr/>
      </dsp:nvSpPr>
      <dsp:spPr>
        <a:xfrm>
          <a:off x="5561641" y="139050"/>
          <a:ext cx="686759" cy="5600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814420"/>
                <a:satOff val="-594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1814420"/>
                <a:satOff val="-594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1814420"/>
                <a:satOff val="-594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1814420"/>
                <a:satOff val="-594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1814420"/>
                <a:satOff val="-594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1814420"/>
              <a:satOff val="-594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561641" y="139050"/>
        <a:ext cx="686759" cy="560099"/>
      </dsp:txXfrm>
    </dsp:sp>
    <dsp:sp modelId="{8609E6B4-885A-4E05-98E2-265E782E33EC}">
      <dsp:nvSpPr>
        <dsp:cNvPr id="0" name=""/>
        <dsp:cNvSpPr/>
      </dsp:nvSpPr>
      <dsp:spPr>
        <a:xfrm>
          <a:off x="6343164" y="0"/>
          <a:ext cx="1274656" cy="83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14420"/>
                <a:satOff val="-594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1814420"/>
                <a:satOff val="-594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1814420"/>
                <a:satOff val="-594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1814420"/>
                <a:satOff val="-594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1814420"/>
                <a:satOff val="-594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1814420"/>
              <a:satOff val="-594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Long- term yield</a:t>
          </a:r>
          <a:endParaRPr lang="zh-CN" altLang="en-US" sz="1700" b="1" kern="1200" dirty="0"/>
        </a:p>
      </dsp:txBody>
      <dsp:txXfrm>
        <a:off x="6343164" y="0"/>
        <a:ext cx="1274656" cy="838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9A90B7-694A-489D-83FC-D24E21742772}">
      <dsp:nvSpPr>
        <dsp:cNvPr id="0" name=""/>
        <dsp:cNvSpPr/>
      </dsp:nvSpPr>
      <dsp:spPr>
        <a:xfrm>
          <a:off x="4741" y="605173"/>
          <a:ext cx="1519463" cy="1126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Predictive regression</a:t>
          </a:r>
          <a:endParaRPr lang="en-US" sz="2200" b="1" kern="1200" dirty="0"/>
        </a:p>
      </dsp:txBody>
      <dsp:txXfrm>
        <a:off x="4741" y="605173"/>
        <a:ext cx="1519463" cy="1126452"/>
      </dsp:txXfrm>
    </dsp:sp>
    <dsp:sp modelId="{A105F4EF-C0AF-4CDE-A931-33693FB8C185}">
      <dsp:nvSpPr>
        <dsp:cNvPr id="0" name=""/>
        <dsp:cNvSpPr/>
      </dsp:nvSpPr>
      <dsp:spPr>
        <a:xfrm>
          <a:off x="1676151" y="979986"/>
          <a:ext cx="322126" cy="3768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676151" y="979986"/>
        <a:ext cx="322126" cy="376827"/>
      </dsp:txXfrm>
    </dsp:sp>
    <dsp:sp modelId="{D789C858-804E-471D-AB5B-1804ED7156F7}">
      <dsp:nvSpPr>
        <dsp:cNvPr id="0" name=""/>
        <dsp:cNvSpPr/>
      </dsp:nvSpPr>
      <dsp:spPr>
        <a:xfrm>
          <a:off x="2131991" y="605173"/>
          <a:ext cx="1519463" cy="1126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04807"/>
                <a:satOff val="-198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604807"/>
                <a:satOff val="-198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604807"/>
                <a:satOff val="-198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604807"/>
                <a:satOff val="-198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604807"/>
                <a:satOff val="-198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9 return forecasts</a:t>
          </a:r>
          <a:endParaRPr lang="zh-CN" altLang="en-US" sz="2200" b="1" kern="1200" dirty="0"/>
        </a:p>
      </dsp:txBody>
      <dsp:txXfrm>
        <a:off x="2131991" y="605173"/>
        <a:ext cx="1519463" cy="1126452"/>
      </dsp:txXfrm>
    </dsp:sp>
    <dsp:sp modelId="{62440550-9D37-4FD7-B9E2-A2200E6EF8F7}">
      <dsp:nvSpPr>
        <dsp:cNvPr id="0" name=""/>
        <dsp:cNvSpPr/>
      </dsp:nvSpPr>
      <dsp:spPr>
        <a:xfrm>
          <a:off x="3803401" y="979986"/>
          <a:ext cx="322126" cy="3768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07210"/>
                <a:satOff val="-297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907210"/>
                <a:satOff val="-297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907210"/>
                <a:satOff val="-297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907210"/>
                <a:satOff val="-297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907210"/>
                <a:satOff val="-297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803401" y="979986"/>
        <a:ext cx="322126" cy="376827"/>
      </dsp:txXfrm>
    </dsp:sp>
    <dsp:sp modelId="{298C47FE-C850-4675-A292-7F60C9CC0D95}">
      <dsp:nvSpPr>
        <dsp:cNvPr id="0" name=""/>
        <dsp:cNvSpPr/>
      </dsp:nvSpPr>
      <dsp:spPr>
        <a:xfrm>
          <a:off x="4259240" y="605173"/>
          <a:ext cx="1519463" cy="1126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09614"/>
                <a:satOff val="-396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1209614"/>
                <a:satOff val="-396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1209614"/>
                <a:satOff val="-396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1209614"/>
                <a:satOff val="-396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1209614"/>
                <a:satOff val="-396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Mean-variance strategy</a:t>
          </a:r>
          <a:endParaRPr lang="zh-CN" altLang="en-US" sz="2200" b="1" kern="1200" dirty="0"/>
        </a:p>
      </dsp:txBody>
      <dsp:txXfrm>
        <a:off x="4259240" y="605173"/>
        <a:ext cx="1519463" cy="1126452"/>
      </dsp:txXfrm>
    </dsp:sp>
    <dsp:sp modelId="{8C4E1A9A-BFE7-4A7F-9372-63A89CBD8B47}">
      <dsp:nvSpPr>
        <dsp:cNvPr id="0" name=""/>
        <dsp:cNvSpPr/>
      </dsp:nvSpPr>
      <dsp:spPr>
        <a:xfrm>
          <a:off x="5930650" y="979986"/>
          <a:ext cx="322126" cy="3768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814420"/>
                <a:satOff val="-594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1814420"/>
                <a:satOff val="-594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1814420"/>
                <a:satOff val="-594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1814420"/>
                <a:satOff val="-594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1814420"/>
                <a:satOff val="-594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930650" y="979986"/>
        <a:ext cx="322126" cy="376827"/>
      </dsp:txXfrm>
    </dsp:sp>
    <dsp:sp modelId="{D219AEE5-F9D8-45B5-A6DE-9B1440951F53}">
      <dsp:nvSpPr>
        <dsp:cNvPr id="0" name=""/>
        <dsp:cNvSpPr/>
      </dsp:nvSpPr>
      <dsp:spPr>
        <a:xfrm>
          <a:off x="6386489" y="605173"/>
          <a:ext cx="1838368" cy="1126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14420"/>
                <a:satOff val="-594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1814420"/>
                <a:satOff val="-594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1814420"/>
                <a:satOff val="-594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1814420"/>
                <a:satOff val="-594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1814420"/>
                <a:satOff val="-594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 portfolio return</a:t>
          </a:r>
          <a:endParaRPr lang="zh-CN" altLang="en-US" sz="2400" b="1" kern="1200" dirty="0"/>
        </a:p>
      </dsp:txBody>
      <dsp:txXfrm>
        <a:off x="6386489" y="605173"/>
        <a:ext cx="1838368" cy="1126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209DC4D6-251A-4E32-9F58-5EF63A864BC7}" type="datetimeFigureOut">
              <a:rPr lang="en-US" altLang="zh-CN" smtClean="0"/>
              <a:pPr/>
              <a:t>5/18/2013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457CA08-D0DF-4B92-803D-2F678DDCE254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66486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FE1E7E57-1F10-4268-99D2-CEDBAC6DAB5A}" type="datetimeFigureOut">
              <a:rPr/>
              <a:pPr/>
              <a:t>9/11/2006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2386A3-2E31-4C9B-B0BE-45709ADB9841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72038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AC84B-BC35-4FEE-87A5-9E800B1A9C09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9981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32</a:t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070-1AE9-48A8-9847-CA12FC4BA0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30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2311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167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861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58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2046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4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/>
              <a:pPr/>
              <a:t>9/11/2006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318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020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30877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84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004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080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1923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694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058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151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/>
              <a:pPr/>
              <a:t>9/11/2006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46500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56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412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70898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3802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5163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48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597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4961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34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/>
              <a:pPr/>
              <a:t>9/11/2006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8658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514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8436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551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78267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770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2402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707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1274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21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/>
              <a:pPr/>
              <a:t>9/11/2006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2144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1818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8256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399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3354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7301324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4049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805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/>
              <a:pPr/>
              <a:t>9/11/2006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5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/>
              <a:pPr/>
              <a:t>9/11/2006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zh-CN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2754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42347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23916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3910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968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3294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4130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CEB966"/>
              </a:buClr>
              <a:buSzPct val="80000"/>
              <a:buFont typeface="Wingdings 2"/>
              <a:buNone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821758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34867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  <a:satMod val="200000"/>
                </a:srgb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18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/>
              <a:pPr algn="r"/>
              <a:t>9/11/2006</a:t>
            </a:fld>
            <a:endParaRPr lang="zh-CN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zh-CN" sz="2800">
                <a:solidFill>
                  <a:schemeClr val="tx2"/>
                </a:solidFill>
              </a:rPr>
              <a:pPr algn="ctr"/>
              <a:t>‹#›</a:t>
            </a:fld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7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96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2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1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33440A-D04E-4FB0-ACBB-D1FD42651063}" type="datetime1">
              <a:rPr lang="en-US" altLang="zh-CN">
                <a:solidFill>
                  <a:srgbClr val="C9C2D1">
                    <a:shade val="50000"/>
                    <a:satMod val="200000"/>
                  </a:srgbClr>
                </a:solidFill>
              </a:rPr>
              <a:pPr/>
              <a:t>5/18/2013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7EF4D-DD50-400C-9F04-EB20CB99416E}" type="slidenum">
              <a:rPr lang="en-US" altLang="zh-CN" sz="2800">
                <a:solidFill>
                  <a:srgbClr val="69676D"/>
                </a:solidFill>
              </a:rPr>
              <a:pPr/>
              <a:t>‹#›</a:t>
            </a:fld>
            <a:endParaRPr altLang="en-US">
              <a:solidFill>
                <a:srgbClr val="C9C2D1">
                  <a:shade val="50000"/>
                </a:srgbClr>
              </a:solidFill>
              <a:ea typeface="宋体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02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2743200" y="838200"/>
            <a:ext cx="6629400" cy="228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defRPr/>
            </a:pPr>
            <a:r>
              <a:rPr lang="en-US" altLang="zh-CN" sz="2600" b="1" i="1" dirty="0">
                <a:solidFill>
                  <a:srgbClr val="00206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Predicting Exchange Rates Out of Sample:</a:t>
            </a:r>
          </a:p>
          <a:p>
            <a:pPr lvl="0">
              <a:defRPr/>
            </a:pPr>
            <a:r>
              <a:rPr lang="en-US" altLang="zh-CN" sz="2600" b="1" i="1" dirty="0">
                <a:solidFill>
                  <a:srgbClr val="00206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Can Economic Fundamentals Beat the Random Walk</a:t>
            </a:r>
            <a:r>
              <a:rPr lang="en-US" altLang="zh-CN" sz="2600" b="1" i="1" dirty="0" smtClean="0">
                <a:solidFill>
                  <a:srgbClr val="00206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? </a:t>
            </a:r>
            <a:endParaRPr kumimoji="0" lang="zh-CN" sz="2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3048000" y="3657600"/>
            <a:ext cx="740664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3152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Jiahan Li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Assistant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 of Statistics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University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Notre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Dame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152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Joint work with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Wei Wang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Ilias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Tsiakas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3152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R/Finance 2013</a:t>
            </a:r>
            <a:endParaRPr lang="en-US" altLang="zh-CN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763000" cy="5029200"/>
          </a:xfrm>
        </p:spPr>
        <p:txBody>
          <a:bodyPr>
            <a:noAutofit/>
          </a:bodyPr>
          <a:lstStyle/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Random Walk (RW):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t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0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Uncovered Interest Parity (UIP): 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400" i="1" dirty="0" smtClean="0">
                <a:solidFill>
                  <a:srgbClr val="002060"/>
                </a:solidFill>
              </a:rPr>
              <a:t>	</a:t>
            </a:r>
            <a:r>
              <a:rPr lang="en-US" altLang="zh-CN" sz="24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1t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= </a:t>
            </a:r>
            <a:r>
              <a:rPr lang="el-GR" altLang="zh-CN" sz="24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(interest rate)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600" dirty="0" smtClean="0">
                <a:solidFill>
                  <a:srgbClr val="002060"/>
                </a:solidFill>
              </a:rPr>
              <a:t>The difference </a:t>
            </a:r>
            <a:r>
              <a:rPr lang="en-US" altLang="zh-CN" sz="2600" dirty="0">
                <a:solidFill>
                  <a:srgbClr val="002060"/>
                </a:solidFill>
              </a:rPr>
              <a:t>in interest rates between two countries is equal to the expected change in exchange rates between the countries' </a:t>
            </a:r>
            <a:r>
              <a:rPr lang="en-US" altLang="zh-CN" sz="2600" dirty="0" smtClean="0">
                <a:solidFill>
                  <a:srgbClr val="002060"/>
                </a:solidFill>
              </a:rPr>
              <a:t>currencies. </a:t>
            </a:r>
          </a:p>
          <a:p>
            <a:pPr lvl="1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600" dirty="0">
                <a:solidFill>
                  <a:srgbClr val="002060"/>
                </a:solidFill>
              </a:rPr>
              <a:t>	</a:t>
            </a:r>
            <a:r>
              <a:rPr lang="en-US" altLang="zh-CN" sz="2600" dirty="0" smtClean="0">
                <a:solidFill>
                  <a:srgbClr val="002060"/>
                </a:solidFill>
              </a:rPr>
              <a:t>Otherwise, arbitrage opportunity</a:t>
            </a:r>
            <a:r>
              <a:rPr lang="en-US" altLang="zh-CN" sz="2600" dirty="0">
                <a:solidFill>
                  <a:srgbClr val="002060"/>
                </a:solidFill>
              </a:rPr>
              <a:t> </a:t>
            </a:r>
            <a:r>
              <a:rPr lang="en-US" altLang="zh-CN" sz="2600" dirty="0" smtClean="0">
                <a:solidFill>
                  <a:srgbClr val="002060"/>
                </a:solidFill>
              </a:rPr>
              <a:t>exists.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2060"/>
                </a:solidFill>
              </a:rPr>
              <a:t>Most studies indicate the violation of </a:t>
            </a:r>
            <a:r>
              <a:rPr lang="en-US" altLang="zh-CN" sz="2600" dirty="0" smtClean="0">
                <a:solidFill>
                  <a:srgbClr val="002060"/>
                </a:solidFill>
              </a:rPr>
              <a:t>this condition.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600" dirty="0" smtClean="0">
                <a:solidFill>
                  <a:srgbClr val="002060"/>
                </a:solidFill>
              </a:rPr>
              <a:t>Carry trade strategy.</a:t>
            </a:r>
            <a:endParaRPr lang="en-US" altLang="zh-CN" sz="26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Economic fundamentals</a:t>
            </a:r>
            <a:endParaRPr lang="zh-C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763000" cy="5029200"/>
          </a:xfrm>
        </p:spPr>
        <p:txBody>
          <a:bodyPr>
            <a:noAutofit/>
          </a:bodyPr>
          <a:lstStyle/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Random Walk (RW):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t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0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Uncovered Interest Parity (UIP): 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400" i="1" dirty="0" smtClean="0">
                <a:solidFill>
                  <a:srgbClr val="002060"/>
                </a:solidFill>
              </a:rPr>
              <a:t>	</a:t>
            </a:r>
            <a:r>
              <a:rPr lang="en-US" altLang="zh-CN" sz="24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1t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= </a:t>
            </a:r>
            <a:r>
              <a:rPr lang="el-GR" altLang="zh-CN" sz="24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(interest rate)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Purchasing Power Parity (PPP): 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400" i="1" dirty="0" smtClean="0">
                <a:solidFill>
                  <a:srgbClr val="002060"/>
                </a:solidFill>
              </a:rPr>
              <a:t>	</a:t>
            </a:r>
            <a:r>
              <a:rPr lang="en-US" altLang="zh-CN" sz="24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x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2t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= </a:t>
            </a:r>
            <a:r>
              <a:rPr lang="el-GR" altLang="zh-CN" sz="24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(price level)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–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s</a:t>
            </a:r>
            <a:r>
              <a:rPr lang="en-US" altLang="zh-CN" sz="2400" b="1" i="1" baseline="-25000" dirty="0" err="1" smtClean="0">
                <a:solidFill>
                  <a:srgbClr val="C00000"/>
                </a:solidFill>
              </a:rPr>
              <a:t>t</a:t>
            </a:r>
            <a:endParaRPr lang="en-US" altLang="zh-CN" sz="2400" b="1" i="1" baseline="-25000" dirty="0" smtClean="0">
              <a:solidFill>
                <a:srgbClr val="C00000"/>
              </a:solidFill>
            </a:endParaRP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2060"/>
                </a:solidFill>
              </a:rPr>
              <a:t>law of one price.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identical </a:t>
            </a:r>
            <a:r>
              <a:rPr lang="en-US" altLang="zh-CN" dirty="0">
                <a:solidFill>
                  <a:srgbClr val="002060"/>
                </a:solidFill>
              </a:rPr>
              <a:t>goods will have the same price in different </a:t>
            </a:r>
            <a:r>
              <a:rPr lang="en-US" altLang="zh-CN" dirty="0" smtClean="0">
                <a:solidFill>
                  <a:srgbClr val="002060"/>
                </a:solidFill>
              </a:rPr>
              <a:t>markets.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800" dirty="0" smtClean="0">
                <a:solidFill>
                  <a:srgbClr val="002060"/>
                </a:solidFill>
              </a:rPr>
              <a:t>  </a:t>
            </a: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Economic fundamentals</a:t>
            </a:r>
            <a:endParaRPr lang="zh-C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7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My Album\2010 Vancouver Seattle\温馨午后Seattle\IMG_26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432629"/>
          </a:xfrm>
          <a:prstGeom prst="rect">
            <a:avLst/>
          </a:prstGeom>
          <a:noFill/>
        </p:spPr>
      </p:pic>
      <p:pic>
        <p:nvPicPr>
          <p:cNvPr id="2055" name="Picture 7" descr="http://sparksheet.com/wp-content/uploads/2012/05/china-starbu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505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763000" cy="5029200"/>
          </a:xfrm>
        </p:spPr>
        <p:txBody>
          <a:bodyPr>
            <a:noAutofit/>
          </a:bodyPr>
          <a:lstStyle/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Random Walk (RW):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t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0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Uncovered Interest Parity (UIP): 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400" i="1" dirty="0" smtClean="0">
                <a:solidFill>
                  <a:srgbClr val="002060"/>
                </a:solidFill>
              </a:rPr>
              <a:t>	</a:t>
            </a:r>
            <a:r>
              <a:rPr lang="en-US" altLang="zh-CN" sz="24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1t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= </a:t>
            </a:r>
            <a:r>
              <a:rPr lang="el-GR" altLang="zh-CN" sz="24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(interest rate)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Purchasing Power Parity (PPP): 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400" i="1" dirty="0" smtClean="0">
                <a:solidFill>
                  <a:srgbClr val="002060"/>
                </a:solidFill>
              </a:rPr>
              <a:t>	</a:t>
            </a:r>
            <a:r>
              <a:rPr lang="en-US" altLang="zh-CN" sz="24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4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4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=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x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2t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= </a:t>
            </a:r>
            <a:r>
              <a:rPr lang="el-GR" altLang="zh-CN" sz="24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(price level)</a:t>
            </a:r>
            <a:r>
              <a:rPr lang="en-US" altLang="zh-CN" sz="24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 –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s</a:t>
            </a:r>
            <a:r>
              <a:rPr lang="en-US" altLang="zh-CN" sz="2400" b="1" i="1" baseline="-25000" dirty="0" err="1" smtClean="0">
                <a:solidFill>
                  <a:srgbClr val="C00000"/>
                </a:solidFill>
              </a:rPr>
              <a:t>t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Monetary Fundamentals (MF): 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</a:pPr>
            <a:r>
              <a:rPr lang="en-US" altLang="zh-CN" sz="2800" b="1" i="1" dirty="0" smtClean="0">
                <a:solidFill>
                  <a:srgbClr val="002060"/>
                </a:solidFill>
              </a:rPr>
              <a:t>	</a:t>
            </a:r>
            <a:r>
              <a:rPr lang="en-US" altLang="zh-CN" sz="20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0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0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002060"/>
                </a:solidFill>
              </a:rPr>
              <a:t>=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x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3t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= </a:t>
            </a:r>
            <a:r>
              <a:rPr lang="el-GR" altLang="zh-CN" sz="20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(money supply)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– </a:t>
            </a:r>
            <a:r>
              <a:rPr lang="el-GR" altLang="zh-CN" sz="20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(national income)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– </a:t>
            </a:r>
            <a:r>
              <a:rPr lang="en-US" altLang="zh-CN" sz="2000" b="1" i="1" dirty="0" err="1" smtClean="0">
                <a:solidFill>
                  <a:srgbClr val="C00000"/>
                </a:solidFill>
              </a:rPr>
              <a:t>s</a:t>
            </a:r>
            <a:r>
              <a:rPr lang="en-US" altLang="zh-CN" sz="2000" b="1" i="1" baseline="-25000" dirty="0" err="1" smtClean="0">
                <a:solidFill>
                  <a:srgbClr val="C00000"/>
                </a:solidFill>
              </a:rPr>
              <a:t>t</a:t>
            </a:r>
            <a:endParaRPr lang="en-US" altLang="zh-CN" sz="2000" b="1" baseline="-25000" dirty="0" smtClean="0">
              <a:solidFill>
                <a:srgbClr val="C00000"/>
              </a:solidFill>
            </a:endParaRPr>
          </a:p>
          <a:p>
            <a:pPr marL="530352" indent="-457200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Taylor Rule (TR): </a:t>
            </a:r>
          </a:p>
          <a:p>
            <a:pPr>
              <a:spcBef>
                <a:spcPts val="0"/>
              </a:spcBef>
              <a:buClr>
                <a:srgbClr val="002060"/>
              </a:buClr>
            </a:pPr>
            <a:r>
              <a:rPr lang="en-US" altLang="zh-CN" sz="2800" i="1" dirty="0" smtClean="0">
                <a:solidFill>
                  <a:srgbClr val="002060"/>
                </a:solidFill>
              </a:rPr>
              <a:t>	</a:t>
            </a:r>
            <a:r>
              <a:rPr lang="en-US" altLang="zh-CN" sz="20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0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000" b="1" i="1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002060"/>
                </a:solidFill>
              </a:rPr>
              <a:t>=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x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4t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= 1.5 </a:t>
            </a:r>
            <a:r>
              <a:rPr lang="el-GR" altLang="zh-CN" sz="20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(inflation)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+0.1 </a:t>
            </a:r>
            <a:r>
              <a:rPr lang="el-GR" altLang="zh-CN" sz="2000" b="1" i="1" dirty="0" smtClean="0">
                <a:solidFill>
                  <a:srgbClr val="C00000"/>
                </a:solidFill>
              </a:rPr>
              <a:t>Δ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(output gap)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002060"/>
              </a:buClr>
            </a:pPr>
            <a:r>
              <a:rPr lang="en-US" altLang="zh-CN" sz="2000" b="1" i="1" dirty="0">
                <a:solidFill>
                  <a:srgbClr val="C00000"/>
                </a:solidFill>
              </a:rPr>
              <a:t>	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           – </a:t>
            </a:r>
            <a:r>
              <a:rPr lang="en-US" altLang="zh-CN" sz="2000" b="1" i="1" dirty="0">
                <a:solidFill>
                  <a:srgbClr val="C00000"/>
                </a:solidFill>
              </a:rPr>
              <a:t>0.1 </a:t>
            </a:r>
            <a:r>
              <a:rPr lang="el-GR" altLang="zh-CN" sz="2000" b="1" i="1" dirty="0">
                <a:solidFill>
                  <a:srgbClr val="C00000"/>
                </a:solidFill>
              </a:rPr>
              <a:t>Δ</a:t>
            </a:r>
            <a:r>
              <a:rPr lang="en-US" altLang="zh-CN" sz="2000" b="1" i="1" dirty="0">
                <a:solidFill>
                  <a:srgbClr val="C00000"/>
                </a:solidFill>
              </a:rPr>
              <a:t> (price level)</a:t>
            </a:r>
            <a:r>
              <a:rPr lang="en-US" altLang="zh-CN" sz="2000" b="1" i="1" baseline="-25000" dirty="0">
                <a:solidFill>
                  <a:srgbClr val="C00000"/>
                </a:solidFill>
              </a:rPr>
              <a:t>t</a:t>
            </a:r>
            <a:r>
              <a:rPr lang="en-US" altLang="zh-CN" sz="2000" b="1" i="1" dirty="0">
                <a:solidFill>
                  <a:srgbClr val="C00000"/>
                </a:solidFill>
              </a:rPr>
              <a:t> –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0.1s</a:t>
            </a:r>
            <a:r>
              <a:rPr lang="en-US" altLang="zh-CN" sz="2000" b="1" i="1" baseline="-25000" dirty="0" smtClean="0">
                <a:solidFill>
                  <a:srgbClr val="C00000"/>
                </a:solidFill>
              </a:rPr>
              <a:t>t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Economic fundamentals</a:t>
            </a:r>
            <a:endParaRPr lang="zh-C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0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91440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Model, Return and Econ Fundamentals 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5029200"/>
          </a:xfrm>
        </p:spPr>
        <p:txBody>
          <a:bodyPr>
            <a:norm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b="1" i="1" dirty="0" err="1" smtClean="0">
                <a:solidFill>
                  <a:srgbClr val="002060"/>
                </a:solidFill>
              </a:rPr>
              <a:t>P</a:t>
            </a:r>
            <a:r>
              <a:rPr lang="en-US" altLang="zh-CN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b="1" dirty="0" smtClean="0">
                <a:solidFill>
                  <a:srgbClr val="002060"/>
                </a:solidFill>
              </a:rPr>
              <a:t> : </a:t>
            </a:r>
            <a:r>
              <a:rPr lang="en-US" altLang="zh-CN" dirty="0" smtClean="0">
                <a:solidFill>
                  <a:srgbClr val="002060"/>
                </a:solidFill>
              </a:rPr>
              <a:t>nominal exchange rate (domestic price of 1 foreign currency unit)  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b="1" i="1" dirty="0" smtClean="0">
                <a:solidFill>
                  <a:srgbClr val="002060"/>
                </a:solidFill>
              </a:rPr>
              <a:t>r</a:t>
            </a:r>
            <a:r>
              <a:rPr lang="en-US" altLang="zh-CN" b="1" i="1" baseline="-25000" dirty="0" smtClean="0">
                <a:solidFill>
                  <a:srgbClr val="002060"/>
                </a:solidFill>
              </a:rPr>
              <a:t>t+1</a:t>
            </a:r>
            <a:r>
              <a:rPr lang="en-US" altLang="zh-CN" b="1" i="1" dirty="0" smtClean="0">
                <a:solidFill>
                  <a:srgbClr val="002060"/>
                </a:solidFill>
              </a:rPr>
              <a:t> </a:t>
            </a:r>
            <a:r>
              <a:rPr lang="en-US" altLang="zh-CN" i="1" dirty="0" smtClean="0">
                <a:solidFill>
                  <a:srgbClr val="002060"/>
                </a:solidFill>
              </a:rPr>
              <a:t>= </a:t>
            </a:r>
            <a:r>
              <a:rPr lang="en-US" altLang="zh-CN" dirty="0" smtClean="0">
                <a:solidFill>
                  <a:srgbClr val="002060"/>
                </a:solidFill>
              </a:rPr>
              <a:t>log(</a:t>
            </a:r>
            <a:r>
              <a:rPr lang="en-US" altLang="zh-CN" b="1" i="1" dirty="0" smtClean="0">
                <a:solidFill>
                  <a:srgbClr val="002060"/>
                </a:solidFill>
              </a:rPr>
              <a:t>P</a:t>
            </a:r>
            <a:r>
              <a:rPr lang="en-US" altLang="zh-CN" b="1" i="1" baseline="-25000" dirty="0" smtClean="0">
                <a:solidFill>
                  <a:srgbClr val="002060"/>
                </a:solidFill>
              </a:rPr>
              <a:t>t+1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  <a:r>
              <a:rPr lang="en-US" altLang="zh-CN" i="1" dirty="0" smtClean="0">
                <a:solidFill>
                  <a:srgbClr val="002060"/>
                </a:solidFill>
              </a:rPr>
              <a:t> - </a:t>
            </a:r>
            <a:r>
              <a:rPr lang="en-US" altLang="zh-CN" dirty="0">
                <a:solidFill>
                  <a:srgbClr val="002060"/>
                </a:solidFill>
              </a:rPr>
              <a:t>log(</a:t>
            </a:r>
            <a:r>
              <a:rPr lang="en-US" altLang="zh-CN" b="1" i="1" dirty="0" err="1">
                <a:solidFill>
                  <a:srgbClr val="002060"/>
                </a:solidFill>
              </a:rPr>
              <a:t>P</a:t>
            </a:r>
            <a:r>
              <a:rPr lang="en-US" altLang="zh-CN" b="1" i="1" baseline="-25000" dirty="0" err="1">
                <a:solidFill>
                  <a:srgbClr val="002060"/>
                </a:solidFill>
              </a:rPr>
              <a:t>t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en-US" altLang="zh-CN" i="1" baseline="-25000" dirty="0" smtClean="0">
                <a:solidFill>
                  <a:srgbClr val="002060"/>
                </a:solidFill>
              </a:rPr>
              <a:t>  </a:t>
            </a:r>
            <a:r>
              <a:rPr lang="en-US" altLang="zh-CN" dirty="0" smtClean="0">
                <a:solidFill>
                  <a:srgbClr val="002060"/>
                </a:solidFill>
              </a:rPr>
              <a:t>is the foreign exchange rate return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Different models have different predictor, </a:t>
            </a:r>
            <a:r>
              <a:rPr lang="en-US" altLang="zh-CN" i="1" dirty="0" err="1">
                <a:solidFill>
                  <a:srgbClr val="00206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t</a:t>
            </a:r>
            <a:r>
              <a:rPr lang="en-US" altLang="zh-CN" dirty="0" smtClean="0">
                <a:solidFill>
                  <a:srgbClr val="002060"/>
                </a:solidFill>
              </a:rPr>
              <a:t>, in the predictive regression</a:t>
            </a:r>
          </a:p>
          <a:p>
            <a:pPr marL="530352" indent="-457200" algn="ctr">
              <a:spcAft>
                <a:spcPts val="1200"/>
              </a:spcAft>
              <a:buClr>
                <a:srgbClr val="002060"/>
              </a:buClr>
            </a:pPr>
            <a:r>
              <a:rPr lang="en-US" altLang="zh-CN" b="1" i="1" dirty="0" smtClean="0">
                <a:solidFill>
                  <a:srgbClr val="002060"/>
                </a:solidFill>
              </a:rPr>
              <a:t>r</a:t>
            </a:r>
            <a:r>
              <a:rPr lang="en-US" altLang="zh-CN" b="1" i="1" baseline="-25000" dirty="0" smtClean="0">
                <a:solidFill>
                  <a:srgbClr val="002060"/>
                </a:solidFill>
              </a:rPr>
              <a:t>t+1</a:t>
            </a:r>
            <a:r>
              <a:rPr lang="en-US" altLang="zh-CN" b="1" i="1" dirty="0" smtClean="0">
                <a:solidFill>
                  <a:srgbClr val="002060"/>
                </a:solidFill>
              </a:rPr>
              <a:t> = </a:t>
            </a:r>
            <a:r>
              <a:rPr lang="el-GR" altLang="zh-CN" b="1" i="1" dirty="0" smtClean="0">
                <a:solidFill>
                  <a:srgbClr val="002060"/>
                </a:solidFill>
              </a:rPr>
              <a:t>α</a:t>
            </a:r>
            <a:r>
              <a:rPr lang="en-US" altLang="zh-CN" b="1" i="1" dirty="0" smtClean="0">
                <a:solidFill>
                  <a:srgbClr val="002060"/>
                </a:solidFill>
              </a:rPr>
              <a:t> + </a:t>
            </a:r>
            <a:r>
              <a:rPr lang="el-GR" altLang="zh-CN" b="1" i="1" dirty="0" smtClean="0">
                <a:solidFill>
                  <a:srgbClr val="002060"/>
                </a:solidFill>
              </a:rPr>
              <a:t>β</a:t>
            </a:r>
            <a:r>
              <a:rPr lang="en-US" altLang="zh-CN" b="1" i="1" dirty="0" smtClean="0">
                <a:solidFill>
                  <a:srgbClr val="00206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b="1" i="1" dirty="0" smtClean="0">
                <a:solidFill>
                  <a:srgbClr val="002060"/>
                </a:solidFill>
              </a:rPr>
              <a:t> + e</a:t>
            </a:r>
            <a:r>
              <a:rPr lang="en-US" altLang="zh-CN" b="1" i="1" baseline="-25000" dirty="0" smtClean="0">
                <a:solidFill>
                  <a:srgbClr val="002060"/>
                </a:solidFill>
              </a:rPr>
              <a:t>t+1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Economic fundamentals: </a:t>
            </a:r>
            <a:r>
              <a:rPr lang="en-US" altLang="zh-CN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b="1" i="1" baseline="-25000" dirty="0" err="1" smtClean="0">
                <a:solidFill>
                  <a:srgbClr val="002060"/>
                </a:solidFill>
              </a:rPr>
              <a:t>t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algn="ctr">
              <a:spcAft>
                <a:spcPts val="1200"/>
              </a:spcAft>
              <a:buClr>
                <a:srgbClr val="002060"/>
              </a:buClr>
            </a:pPr>
            <a:r>
              <a:rPr lang="en-US" altLang="zh-CN" i="1" baseline="-25000" dirty="0" smtClean="0">
                <a:solidFill>
                  <a:srgbClr val="002060"/>
                </a:solidFill>
              </a:rPr>
              <a:t/>
            </a:r>
            <a:br>
              <a:rPr lang="en-US" altLang="zh-CN" i="1" baseline="-25000" dirty="0" smtClean="0">
                <a:solidFill>
                  <a:srgbClr val="002060"/>
                </a:solidFill>
              </a:rPr>
            </a:br>
            <a:endParaRPr lang="en-US" altLang="zh-CN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4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Foreign exchange rates and </a:t>
            </a:r>
            <a:r>
              <a:rPr lang="en-US" altLang="zh-CN" sz="3600" dirty="0">
                <a:solidFill>
                  <a:srgbClr val="002060"/>
                </a:solidFill>
              </a:rPr>
              <a:t>Economic </a:t>
            </a:r>
            <a:r>
              <a:rPr lang="en-US" altLang="zh-CN" sz="3600" dirty="0" smtClean="0">
                <a:solidFill>
                  <a:srgbClr val="002060"/>
                </a:solidFill>
              </a:rPr>
              <a:t>Fundamentals - method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763000" cy="5029200"/>
          </a:xfrm>
        </p:spPr>
        <p:txBody>
          <a:bodyPr>
            <a:noAutofit/>
          </a:bodyPr>
          <a:lstStyle/>
          <a:p>
            <a:pPr marL="1028700" lvl="2" indent="-5143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2060"/>
                </a:solidFill>
              </a:rPr>
              <a:t>Individual models: 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r</a:t>
            </a:r>
            <a:r>
              <a:rPr lang="en-US" altLang="zh-CN" sz="2600" b="1" i="1" baseline="-25000" dirty="0" smtClean="0">
                <a:solidFill>
                  <a:srgbClr val="002060"/>
                </a:solidFill>
              </a:rPr>
              <a:t>t+1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 = </a:t>
            </a:r>
            <a:r>
              <a:rPr lang="el-GR" altLang="zh-CN" sz="2600" b="1" i="1" dirty="0" smtClean="0">
                <a:solidFill>
                  <a:srgbClr val="002060"/>
                </a:solidFill>
              </a:rPr>
              <a:t>α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 + </a:t>
            </a:r>
            <a:r>
              <a:rPr lang="el-GR" altLang="zh-CN" sz="2600" b="1" i="1" dirty="0" smtClean="0">
                <a:solidFill>
                  <a:srgbClr val="002060"/>
                </a:solidFill>
              </a:rPr>
              <a:t>β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 </a:t>
            </a:r>
            <a:r>
              <a:rPr lang="en-US" altLang="zh-CN" sz="2600" b="1" i="1" dirty="0" err="1" smtClean="0">
                <a:solidFill>
                  <a:srgbClr val="002060"/>
                </a:solidFill>
              </a:rPr>
              <a:t>x</a:t>
            </a:r>
            <a:r>
              <a:rPr lang="en-US" altLang="zh-CN" sz="2600" b="1" i="1" baseline="-25000" dirty="0" err="1" smtClean="0">
                <a:solidFill>
                  <a:srgbClr val="002060"/>
                </a:solidFill>
              </a:rPr>
              <a:t>t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 + e</a:t>
            </a:r>
            <a:r>
              <a:rPr lang="en-US" altLang="zh-CN" sz="2600" b="1" i="1" baseline="-25000" dirty="0" smtClean="0">
                <a:solidFill>
                  <a:srgbClr val="002060"/>
                </a:solidFill>
              </a:rPr>
              <a:t>t+1</a:t>
            </a:r>
            <a:endParaRPr lang="en-US" altLang="zh-CN" sz="2600" b="1" dirty="0" smtClean="0">
              <a:solidFill>
                <a:srgbClr val="002060"/>
              </a:solidFill>
            </a:endParaRPr>
          </a:p>
          <a:p>
            <a:pPr marL="1028700" lvl="2" indent="-5143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2060"/>
                </a:solidFill>
              </a:rPr>
              <a:t>“Kitchen </a:t>
            </a:r>
            <a:r>
              <a:rPr lang="en-US" altLang="zh-CN" sz="2600" dirty="0">
                <a:solidFill>
                  <a:srgbClr val="002060"/>
                </a:solidFill>
              </a:rPr>
              <a:t>sink” </a:t>
            </a:r>
            <a:r>
              <a:rPr lang="en-US" altLang="zh-CN" sz="2600" dirty="0" smtClean="0">
                <a:solidFill>
                  <a:srgbClr val="002060"/>
                </a:solidFill>
              </a:rPr>
              <a:t>regression: include </a:t>
            </a:r>
            <a:r>
              <a:rPr lang="en-US" altLang="zh-CN" sz="2600" b="1" i="1" dirty="0" smtClean="0">
                <a:solidFill>
                  <a:srgbClr val="C00000"/>
                </a:solidFill>
              </a:rPr>
              <a:t>x</a:t>
            </a:r>
            <a:r>
              <a:rPr lang="en-US" altLang="zh-CN" sz="2600" b="1" i="1" baseline="-25000" dirty="0" smtClean="0">
                <a:solidFill>
                  <a:srgbClr val="C00000"/>
                </a:solidFill>
              </a:rPr>
              <a:t>1t</a:t>
            </a:r>
            <a:r>
              <a:rPr lang="en-US" altLang="zh-CN" sz="2600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sz="2600" b="1" i="1" dirty="0">
                <a:solidFill>
                  <a:srgbClr val="C00000"/>
                </a:solidFill>
              </a:rPr>
              <a:t>, x</a:t>
            </a:r>
            <a:r>
              <a:rPr lang="en-US" altLang="zh-CN" sz="2600" b="1" i="1" baseline="-25000" dirty="0">
                <a:solidFill>
                  <a:srgbClr val="C00000"/>
                </a:solidFill>
              </a:rPr>
              <a:t>2t </a:t>
            </a:r>
            <a:r>
              <a:rPr lang="en-US" altLang="zh-CN" sz="2600" b="1" i="1" dirty="0">
                <a:solidFill>
                  <a:srgbClr val="C00000"/>
                </a:solidFill>
              </a:rPr>
              <a:t>, x</a:t>
            </a:r>
            <a:r>
              <a:rPr lang="en-US" altLang="zh-CN" sz="2600" b="1" i="1" baseline="-25000" dirty="0">
                <a:solidFill>
                  <a:srgbClr val="C00000"/>
                </a:solidFill>
              </a:rPr>
              <a:t>3t </a:t>
            </a:r>
            <a:r>
              <a:rPr lang="en-US" altLang="zh-CN" sz="2600" b="1" i="1" dirty="0">
                <a:solidFill>
                  <a:srgbClr val="C00000"/>
                </a:solidFill>
              </a:rPr>
              <a:t>, x</a:t>
            </a:r>
            <a:r>
              <a:rPr lang="en-US" altLang="zh-CN" sz="2600" b="1" i="1" baseline="-25000" dirty="0">
                <a:solidFill>
                  <a:srgbClr val="C00000"/>
                </a:solidFill>
              </a:rPr>
              <a:t>4t </a:t>
            </a:r>
            <a:r>
              <a:rPr lang="en-US" altLang="zh-CN" sz="2600" b="1" i="1" dirty="0">
                <a:solidFill>
                  <a:srgbClr val="C00000"/>
                </a:solidFill>
              </a:rPr>
              <a:t> </a:t>
            </a:r>
            <a:r>
              <a:rPr lang="en-US" altLang="zh-CN" sz="2600" dirty="0" smtClean="0">
                <a:solidFill>
                  <a:srgbClr val="002060"/>
                </a:solidFill>
              </a:rPr>
              <a:t>in </a:t>
            </a:r>
            <a:r>
              <a:rPr lang="en-US" altLang="zh-CN" sz="2600" dirty="0">
                <a:solidFill>
                  <a:srgbClr val="002060"/>
                </a:solidFill>
              </a:rPr>
              <a:t>a multiple regression</a:t>
            </a:r>
            <a:endParaRPr lang="en-US" altLang="zh-CN" sz="2600" dirty="0" smtClean="0">
              <a:solidFill>
                <a:srgbClr val="002060"/>
              </a:solidFill>
            </a:endParaRPr>
          </a:p>
          <a:p>
            <a:pPr marL="1028700" lvl="2" indent="-51435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2060"/>
                </a:solidFill>
              </a:rPr>
              <a:t>Combined forecasts: generate forecasts from individual models.</a:t>
            </a:r>
          </a:p>
          <a:p>
            <a:pPr marL="971550" lvl="3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2060"/>
                </a:solidFill>
              </a:rPr>
              <a:t>Simple combined forecasts: take the mean, median, or trimmed mean</a:t>
            </a:r>
          </a:p>
          <a:p>
            <a:pPr marL="971550" lvl="3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2060"/>
                </a:solidFill>
              </a:rPr>
              <a:t>Take their weighted average, </a:t>
            </a:r>
            <a:r>
              <a:rPr lang="en-US" altLang="zh-CN" sz="2200" dirty="0">
                <a:solidFill>
                  <a:srgbClr val="002060"/>
                </a:solidFill>
              </a:rPr>
              <a:t>with the </a:t>
            </a:r>
            <a:r>
              <a:rPr lang="en-US" altLang="zh-CN" sz="2200" dirty="0" smtClean="0">
                <a:solidFill>
                  <a:srgbClr val="002060"/>
                </a:solidFill>
              </a:rPr>
              <a:t>weights are determined by the </a:t>
            </a:r>
            <a:r>
              <a:rPr lang="en-US" altLang="zh-CN" sz="2200" dirty="0">
                <a:solidFill>
                  <a:srgbClr val="002060"/>
                </a:solidFill>
              </a:rPr>
              <a:t>past performance of individual </a:t>
            </a:r>
            <a:r>
              <a:rPr lang="en-US" altLang="zh-CN" sz="2200" dirty="0" smtClean="0">
                <a:solidFill>
                  <a:srgbClr val="002060"/>
                </a:solidFill>
              </a:rPr>
              <a:t>models (DMSE).</a:t>
            </a:r>
          </a:p>
        </p:txBody>
      </p:sp>
    </p:spTree>
    <p:extLst>
      <p:ext uri="{BB962C8B-B14F-4D97-AF65-F5344CB8AC3E}">
        <p14:creationId xmlns:p14="http://schemas.microsoft.com/office/powerpoint/2010/main" xmlns="" val="36478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Data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457200" y="1371600"/>
            <a:ext cx="89154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600" dirty="0" smtClean="0">
                <a:solidFill>
                  <a:srgbClr val="002060"/>
                </a:solidFill>
              </a:rPr>
              <a:t> Monthly FX data ranging from January 1976 to June 2012  (~ 35 years).</a:t>
            </a: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600" dirty="0" smtClean="0">
                <a:solidFill>
                  <a:srgbClr val="002060"/>
                </a:solidFill>
              </a:rPr>
              <a:t> The 10 most liquid (G10) currencies in the world:</a:t>
            </a: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endParaRPr lang="en-US" altLang="zh-CN" sz="2600" dirty="0" smtClean="0">
              <a:solidFill>
                <a:srgbClr val="002060"/>
              </a:solidFill>
            </a:endParaRP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endParaRPr lang="en-US" altLang="zh-CN" sz="2600" dirty="0" smtClean="0">
              <a:solidFill>
                <a:srgbClr val="002060"/>
              </a:solidFill>
            </a:endParaRP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endParaRPr lang="en-US" altLang="zh-CN" sz="2600" dirty="0" smtClean="0">
              <a:solidFill>
                <a:srgbClr val="002060"/>
              </a:solidFill>
            </a:endParaRP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endParaRPr lang="en-US" altLang="zh-CN" sz="2600" dirty="0" smtClean="0">
              <a:solidFill>
                <a:srgbClr val="002060"/>
              </a:solidFill>
            </a:endParaRP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endParaRPr lang="en-US" altLang="zh-CN" sz="2600" dirty="0" smtClean="0">
              <a:solidFill>
                <a:srgbClr val="002060"/>
              </a:solidFill>
            </a:endParaRP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600" dirty="0" smtClean="0">
                <a:solidFill>
                  <a:srgbClr val="002060"/>
                </a:solidFill>
              </a:rPr>
              <a:t>9 exchange rates.</a:t>
            </a: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990600" y="2819400"/>
            <a:ext cx="3352800" cy="304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Australian dollar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Canadian dollar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Swiss franc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Deutsche mark 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British pound</a:t>
            </a: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4587240" y="2743200"/>
            <a:ext cx="3581400" cy="304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Japanese yen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Norwegian kroner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New Zealand dollar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</a:rPr>
              <a:t>Swedish kronor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rgbClr val="C00000"/>
                </a:solidFill>
              </a:rPr>
              <a:t>US dollar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Out-of-sample forecasts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457200" y="4457700"/>
            <a:ext cx="8915400" cy="2019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600" dirty="0" smtClean="0"/>
              <a:t>The first FX return to be predicted is in January 1986     (using a 10 year estimation window)</a:t>
            </a:r>
          </a:p>
          <a:p>
            <a:pPr marL="539496" lvl="0" indent="-4572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600" dirty="0" smtClean="0"/>
              <a:t>Keep updating estimation window.</a:t>
            </a:r>
          </a:p>
          <a:p>
            <a:pPr marL="82296" lvl="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600" dirty="0" smtClean="0"/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800" y="27432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5800" y="1498600"/>
            <a:ext cx="2362200" cy="1219200"/>
          </a:xfrm>
          <a:prstGeom prst="rect">
            <a:avLst/>
          </a:prstGeom>
          <a:effectLst>
            <a:outerShdw blurRad="228600" dist="76200" dir="11700000" sx="106000" sy="106000" algn="r" rotWithShape="0">
              <a:prstClr val="black">
                <a:alpha val="22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124200" y="1981200"/>
            <a:ext cx="609600" cy="342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66747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Estimation window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0" y="28194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19440" y="283718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3048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Out-of-sample evaluation period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36576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Jan 1976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6576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Jan 1986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36576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Jun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808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Statistical evaluation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2"/>
              <p:cNvSpPr txBox="1">
                <a:spLocks/>
              </p:cNvSpPr>
              <p:nvPr/>
            </p:nvSpPr>
            <p:spPr>
              <a:xfrm>
                <a:off x="457200" y="1524000"/>
                <a:ext cx="8839200" cy="5334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539496" lvl="0" indent="-457200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 pitchFamily="2" charset="2"/>
                  <a:buChar char="§"/>
                </a:pPr>
                <a:r>
                  <a:rPr lang="en-US" altLang="zh-CN" sz="3200" dirty="0" smtClean="0">
                    <a:solidFill>
                      <a:srgbClr val="002060"/>
                    </a:solidFill>
                  </a:rPr>
                  <a:t>Out-of-sample R</a:t>
                </a:r>
                <a:r>
                  <a:rPr lang="en-US" altLang="zh-CN" sz="3200" baseline="30000" dirty="0" smtClean="0">
                    <a:solidFill>
                      <a:srgbClr val="002060"/>
                    </a:solidFill>
                  </a:rPr>
                  <a:t>2</a:t>
                </a: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 pitchFamily="2" charset="2"/>
                  <a:buChar char="u"/>
                </a:pPr>
                <a:endParaRPr lang="en-US" altLang="zh-CN" sz="3200" baseline="30000" dirty="0" smtClean="0">
                  <a:solidFill>
                    <a:srgbClr val="002060"/>
                  </a:solidFill>
                </a:endParaRP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 pitchFamily="2" charset="2"/>
                  <a:buChar char="u"/>
                </a:pPr>
                <a:endParaRPr lang="en-US" altLang="zh-CN" sz="3200" baseline="30000" dirty="0" smtClean="0">
                  <a:solidFill>
                    <a:srgbClr val="002060"/>
                  </a:solidFill>
                </a:endParaRP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</a:rPr>
                  <a:t> is the model’s forecast,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</a:rPr>
                  <a:t> is the benchmark’s forecast (historical average).</a:t>
                </a: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</a:pPr>
                <a:r>
                  <a:rPr lang="en-US" altLang="zh-CN" sz="3200" dirty="0">
                    <a:solidFill>
                      <a:srgbClr val="002060"/>
                    </a:solidFill>
                  </a:rPr>
                  <a:t>	</a:t>
                </a:r>
                <a:endParaRPr lang="en-US" altLang="zh-CN" sz="3200" dirty="0" smtClean="0">
                  <a:solidFill>
                    <a:srgbClr val="002060"/>
                  </a:solidFill>
                </a:endParaRPr>
              </a:p>
              <a:p>
                <a:pPr marL="539496" lvl="0" indent="-457200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 pitchFamily="2" charset="2"/>
                  <a:buChar char="§"/>
                </a:pPr>
                <a:r>
                  <a:rPr lang="en-US" altLang="zh-CN" sz="3200" dirty="0" smtClean="0">
                    <a:solidFill>
                      <a:srgbClr val="002060"/>
                    </a:solidFill>
                  </a:rPr>
                  <a:t>Positive out-of-sample </a:t>
                </a:r>
                <a:r>
                  <a:rPr lang="en-US" altLang="zh-CN" sz="3200" dirty="0">
                    <a:solidFill>
                      <a:srgbClr val="002060"/>
                    </a:solidFill>
                  </a:rPr>
                  <a:t>R</a:t>
                </a:r>
                <a:r>
                  <a:rPr lang="en-US" altLang="zh-CN" sz="3200" baseline="30000" dirty="0" smtClean="0">
                    <a:solidFill>
                      <a:srgbClr val="002060"/>
                    </a:solidFill>
                  </a:rPr>
                  <a:t>2</a:t>
                </a:r>
                <a:endParaRPr lang="en-US" altLang="zh-CN" sz="3200" dirty="0" smtClean="0">
                  <a:solidFill>
                    <a:srgbClr val="002060"/>
                  </a:solidFill>
                </a:endParaRP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/>
                  <a:buChar char="ó"/>
                </a:pPr>
                <a:r>
                  <a:rPr lang="en-US" altLang="zh-CN" sz="3200" dirty="0" smtClean="0">
                    <a:solidFill>
                      <a:srgbClr val="002060"/>
                    </a:solidFill>
                  </a:rPr>
                  <a:t>the lower alternative model’s error</a:t>
                </a: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/>
                  <a:buChar char="ó"/>
                </a:pPr>
                <a:r>
                  <a:rPr lang="en-US" altLang="zh-CN" sz="3200" dirty="0" smtClean="0">
                    <a:solidFill>
                      <a:srgbClr val="002060"/>
                    </a:solidFill>
                  </a:rPr>
                  <a:t>the better the alternative model</a:t>
                </a:r>
                <a:endParaRPr lang="en-US" altLang="zh-CN" sz="3200" baseline="30000" dirty="0" smtClean="0">
                  <a:solidFill>
                    <a:srgbClr val="002060"/>
                  </a:solidFill>
                </a:endParaRP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</a:pPr>
                <a:endParaRPr lang="en-US" altLang="zh-CN" sz="3200" dirty="0" smtClean="0">
                  <a:solidFill>
                    <a:srgbClr val="002060"/>
                  </a:solidFill>
                </a:endParaRPr>
              </a:p>
              <a:p>
                <a:pPr marL="365760" lvl="0" indent="-283464">
                  <a:lnSpc>
                    <a:spcPts val="3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2060"/>
                  </a:buClr>
                  <a:buSzPct val="80000"/>
                  <a:buFont typeface="Wingdings" pitchFamily="2" charset="2"/>
                  <a:buChar char="u"/>
                </a:pPr>
                <a:endParaRPr lang="en-US" altLang="zh-CN" sz="3200" noProof="0" dirty="0" smtClean="0"/>
              </a:p>
            </p:txBody>
          </p:sp>
        </mc:Choice>
        <mc:Fallback>
          <p:sp>
            <p:nvSpPr>
              <p:cNvPr id="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839200" cy="53340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8413" y="2065246"/>
            <a:ext cx="4471987" cy="1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15000" cy="36933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Out-of-sample R square (benchmark: random walk)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425353"/>
              </p:ext>
            </p:extLst>
          </p:nvPr>
        </p:nvGraphicFramePr>
        <p:xfrm>
          <a:off x="152400" y="381000"/>
          <a:ext cx="8839199" cy="5066030"/>
        </p:xfrm>
        <a:graphic>
          <a:graphicData uri="http://schemas.openxmlformats.org/drawingml/2006/table">
            <a:tbl>
              <a:tblPr/>
              <a:tblGrid>
                <a:gridCol w="2357119"/>
                <a:gridCol w="926840"/>
                <a:gridCol w="694405"/>
                <a:gridCol w="694405"/>
                <a:gridCol w="694405"/>
                <a:gridCol w="694405"/>
                <a:gridCol w="694405"/>
                <a:gridCol w="694405"/>
                <a:gridCol w="694405"/>
                <a:gridCol w="694405"/>
              </a:tblGrid>
              <a:tr h="41275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AUD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CHF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GBP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JPY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NOK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NZD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SEK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Combined - </a:t>
                      </a:r>
                      <a:r>
                        <a:rPr lang="en-US" sz="18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DMSE(0.9</a:t>
                      </a:r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-0.068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0.060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0.468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0.990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-0.392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Combined - </a:t>
                      </a:r>
                      <a:r>
                        <a:rPr lang="en-US" sz="18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DMSE(1.0</a:t>
                      </a:r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0.605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0.244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0.777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Combined - Mean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-0.382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-0.245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0.615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0.181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0.795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Combined - Median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0.071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-0.613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-0.370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0.563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0.702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Uncovered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interest rate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0.528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-3.337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-3.387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-2.736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-0.851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-6.376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Purchasing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power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-1.308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-1.380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0.490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-1.336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-1.550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Taylor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rule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-1.553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-2.385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-2.134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-2.959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-1.745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Monetary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fundamentals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-1.643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-1.487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-2.639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"Kitchen sink"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-11.226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-13.052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-15.918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-22.587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-9.579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-18.812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-14.267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-22.109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-16.433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610600" cy="84132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002060"/>
                </a:solidFill>
              </a:rPr>
              <a:t>Asset price </a:t>
            </a:r>
            <a:r>
              <a:rPr lang="en-US" altLang="zh-CN" sz="4000" dirty="0">
                <a:solidFill>
                  <a:srgbClr val="002060"/>
                </a:solidFill>
              </a:rPr>
              <a:t>and economic Fundamentals  </a:t>
            </a:r>
            <a:endParaRPr lang="zh-CN" sz="40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51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6712" y="914400"/>
            <a:ext cx="3589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1430"/>
                <a:solidFill>
                  <a:srgbClr val="92D05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Prices</a:t>
            </a:r>
            <a:endParaRPr lang="en-US" sz="5400" dirty="0">
              <a:ln w="11430"/>
              <a:solidFill>
                <a:srgbClr val="92D05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2316" y="5184161"/>
            <a:ext cx="5334000" cy="17543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11430"/>
                <a:solidFill>
                  <a:srgbClr val="70AC2E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 Fundamentals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83936"/>
            <a:ext cx="579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70AC2E"/>
                </a:solidFill>
              </a:rPr>
              <a:t>Photo: http://oneinabillionblog.com/tag/green-economy/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rgbClr val="002060"/>
                </a:solidFill>
              </a:rPr>
              <a:t>Economic evaluation</a:t>
            </a:r>
            <a:endParaRPr lang="zh-CN" altLang="en-US" sz="38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457200" y="1295400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196" lvl="0" indent="-342900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500" dirty="0" smtClean="0">
                <a:solidFill>
                  <a:srgbClr val="002060"/>
                </a:solidFill>
              </a:rPr>
              <a:t>   Mean-variance strategy</a:t>
            </a: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baseline="-250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baseline="-250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baseline="-25000" dirty="0" smtClean="0">
              <a:solidFill>
                <a:srgbClr val="002060"/>
              </a:solidFill>
            </a:endParaRPr>
          </a:p>
          <a:p>
            <a:pPr marL="425196" lvl="0" indent="-3429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500" dirty="0">
                <a:solidFill>
                  <a:srgbClr val="002060"/>
                </a:solidFill>
              </a:rPr>
              <a:t>   Mean-variance </a:t>
            </a:r>
            <a:r>
              <a:rPr lang="en-US" altLang="zh-CN" sz="2500" dirty="0" smtClean="0">
                <a:solidFill>
                  <a:srgbClr val="002060"/>
                </a:solidFill>
              </a:rPr>
              <a:t>strategy: target </a:t>
            </a:r>
            <a:r>
              <a:rPr lang="en-US" altLang="zh-CN" sz="2500" dirty="0">
                <a:solidFill>
                  <a:srgbClr val="002060"/>
                </a:solidFill>
              </a:rPr>
              <a:t>volatility (annualized) </a:t>
            </a:r>
            <a:r>
              <a:rPr lang="en-US" altLang="zh-CN" sz="2500" dirty="0" smtClean="0">
                <a:solidFill>
                  <a:srgbClr val="002060"/>
                </a:solidFill>
              </a:rPr>
              <a:t>= 10%</a:t>
            </a:r>
          </a:p>
          <a:p>
            <a:pPr marL="425196" lvl="0" indent="-3429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500" dirty="0" smtClean="0">
                <a:solidFill>
                  <a:srgbClr val="002060"/>
                </a:solidFill>
              </a:rPr>
              <a:t>   Covariance estimates: sample covariance</a:t>
            </a:r>
          </a:p>
          <a:p>
            <a:pPr marL="425196" lvl="0" indent="-3429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§"/>
            </a:pPr>
            <a:r>
              <a:rPr lang="en-US" altLang="zh-CN" sz="2500" dirty="0" smtClean="0">
                <a:solidFill>
                  <a:srgbClr val="002060"/>
                </a:solidFill>
              </a:rPr>
              <a:t>   We also implement 1/N strategy and momentum strategy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xmlns="" val="1387017193"/>
              </p:ext>
            </p:extLst>
          </p:nvPr>
        </p:nvGraphicFramePr>
        <p:xfrm>
          <a:off x="533400" y="1752600"/>
          <a:ext cx="8229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3681826"/>
              </p:ext>
            </p:extLst>
          </p:nvPr>
        </p:nvGraphicFramePr>
        <p:xfrm>
          <a:off x="228599" y="761998"/>
          <a:ext cx="8763001" cy="5097776"/>
        </p:xfrm>
        <a:graphic>
          <a:graphicData uri="http://schemas.openxmlformats.org/drawingml/2006/table">
            <a:tbl>
              <a:tblPr/>
              <a:tblGrid>
                <a:gridCol w="3497341"/>
                <a:gridCol w="1316415"/>
                <a:gridCol w="1316415"/>
                <a:gridCol w="1316415"/>
                <a:gridCol w="1316415"/>
              </a:tblGrid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Mean (%)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Volatility (%)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Sharpe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Performance Fee (bps)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Combined</a:t>
                      </a:r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</a:rPr>
                        <a:t> - DMSE(0.9)</a:t>
                      </a: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the best </a:t>
                      </a: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one)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11.083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12.761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0.498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C00000"/>
                          </a:solidFill>
                          <a:latin typeface="Times New Roman"/>
                        </a:rPr>
                        <a:t>71</a:t>
                      </a:r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Uncovered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interest rate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9.597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12.521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0.389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-134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Purchasing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power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8.886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12.500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0.333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-282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Taylor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rule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8.226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11.685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-196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Monetary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fundamentals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9.851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12.328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0.416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-102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"Kitchen sink"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8.553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11.537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0.332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-224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Random </a:t>
                      </a:r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walk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11.039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12.770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0.494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1/N strategy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6.653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7.111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0.271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-177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Momentum strategy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6.867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7.897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0.271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-177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Sharpe Ratio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/>
            </a:r>
            <a:br>
              <a:rPr lang="en-US" altLang="zh-CN" sz="3600" dirty="0" smtClean="0">
                <a:solidFill>
                  <a:srgbClr val="002060"/>
                </a:solidFill>
              </a:rPr>
            </a:br>
            <a:r>
              <a:rPr lang="en-US" altLang="zh-CN" sz="3600" dirty="0" smtClean="0">
                <a:solidFill>
                  <a:srgbClr val="002060"/>
                </a:solidFill>
              </a:rPr>
              <a:t>“Efficient kitchen-sink” model 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447800"/>
                <a:ext cx="8534400" cy="4779336"/>
              </a:xfrm>
            </p:spPr>
            <p:txBody>
              <a:bodyPr>
                <a:noAutofit/>
              </a:bodyPr>
              <a:lstStyle/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What 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is the problem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with “</a:t>
                </a: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kitchen-sink</a:t>
                </a:r>
                <a:r>
                  <a:rPr lang="en-US" altLang="zh-CN" sz="2800" dirty="0">
                    <a:solidFill>
                      <a:srgbClr val="002060"/>
                    </a:solidFill>
                  </a:rPr>
                  <a:t>” </a:t>
                </a: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model?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800" b="1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sz="2800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More information leads to bad forecasts ??</a:t>
                </a: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sz="2800" dirty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Let’s examine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</a:rPr>
                  <a:t> in the predictive regression of each currency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u"/>
                </a:pPr>
                <a:endParaRPr lang="en-US" altLang="zh-CN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447800"/>
                <a:ext cx="8534400" cy="4779336"/>
              </a:xfr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0"/>
            <a:ext cx="6934200" cy="69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032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/>
            </a:r>
            <a:br>
              <a:rPr lang="en-US" altLang="zh-CN" sz="3600" dirty="0" smtClean="0">
                <a:solidFill>
                  <a:srgbClr val="002060"/>
                </a:solidFill>
              </a:rPr>
            </a:br>
            <a:r>
              <a:rPr lang="en-US" altLang="zh-CN" sz="3600" dirty="0" smtClean="0">
                <a:solidFill>
                  <a:srgbClr val="002060"/>
                </a:solidFill>
              </a:rPr>
              <a:t>“Efficient kitchen-sink” model 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447800"/>
                <a:ext cx="8534400" cy="4779336"/>
              </a:xfrm>
            </p:spPr>
            <p:txBody>
              <a:bodyPr>
                <a:noAutofit/>
              </a:bodyPr>
              <a:lstStyle/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What 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is the problem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with “</a:t>
                </a: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kitchen-sink</a:t>
                </a:r>
                <a:r>
                  <a:rPr lang="en-US" altLang="zh-CN" sz="2800" dirty="0">
                    <a:solidFill>
                      <a:srgbClr val="002060"/>
                    </a:solidFill>
                  </a:rPr>
                  <a:t>” </a:t>
                </a: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model?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800" b="1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sz="2800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</a:rPr>
                  <a:t> are inflated.</a:t>
                </a: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This motivates shrinkage estimation.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u"/>
                </a:pPr>
                <a:endParaRPr lang="en-US" altLang="zh-CN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447800"/>
                <a:ext cx="8534400" cy="4779336"/>
              </a:xfr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505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828800"/>
                <a:ext cx="8534400" cy="4953000"/>
              </a:xfrm>
            </p:spPr>
            <p:txBody>
              <a:bodyPr>
                <a:noAutofit/>
              </a:bodyPr>
              <a:lstStyle/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 Constraint least squares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that minimizes</a:t>
                </a: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algn="ctr">
                  <a:spcAft>
                    <a:spcPts val="1200"/>
                  </a:spcAft>
                  <a:buClr>
                    <a:srgbClr val="00206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𝜶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solidFill>
                    <a:srgbClr val="002060"/>
                  </a:solidFill>
                </a:endParaRPr>
              </a:p>
              <a:p>
                <a:pPr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     subject to 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This is the elastic-net regression. </a:t>
                </a:r>
              </a:p>
              <a:p>
                <a:pPr marL="530352" indent="-457200"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Consequence: The estimated regression coefficients </a:t>
                </a:r>
                <a:r>
                  <a:rPr lang="en-US" altLang="zh-CN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002060"/>
                    </a:solidFill>
                  </a:rPr>
                  <a:t>)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 are shrunk towards </a:t>
                </a:r>
                <a:r>
                  <a:rPr lang="en-US" altLang="zh-CN" b="1" i="1" dirty="0" smtClean="0">
                    <a:solidFill>
                      <a:srgbClr val="002060"/>
                    </a:solidFill>
                  </a:rPr>
                  <a:t>0</a:t>
                </a:r>
                <a:r>
                  <a:rPr lang="en-US" altLang="zh-CN" i="1" dirty="0" smtClean="0">
                    <a:solidFill>
                      <a:srgbClr val="002060"/>
                    </a:solidFill>
                  </a:rPr>
                  <a:t>. </a:t>
                </a:r>
                <a:endParaRPr lang="en-US" altLang="zh-CN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828800"/>
                <a:ext cx="8534400" cy="4953000"/>
              </a:xfrm>
              <a:blipFill rotWithShape="1">
                <a:blip r:embed="rId4" cstate="print"/>
                <a:stretch>
                  <a:fillRect l="-2357" t="-9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/>
            </a:r>
            <a:br>
              <a:rPr lang="en-US" altLang="zh-CN" sz="3600" dirty="0" smtClean="0">
                <a:solidFill>
                  <a:srgbClr val="002060"/>
                </a:solidFill>
              </a:rPr>
            </a:br>
            <a:r>
              <a:rPr lang="en-US" altLang="zh-CN" sz="3600" dirty="0" smtClean="0">
                <a:solidFill>
                  <a:srgbClr val="002060"/>
                </a:solidFill>
              </a:rPr>
              <a:t>“Efficient kitchen-sink” model 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534400" cy="4114800"/>
          </a:xfrm>
        </p:spPr>
        <p:txBody>
          <a:bodyPr>
            <a:noAutofit/>
          </a:bodyPr>
          <a:lstStyle/>
          <a:p>
            <a:pPr marL="530225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More robust and stable compared to traditional ones</a:t>
            </a:r>
          </a:p>
          <a:p>
            <a:pPr marL="530225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530225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Forecasting error-oriented procedure</a:t>
            </a:r>
          </a:p>
          <a:p>
            <a:pPr marL="530225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530225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Linear model </a:t>
            </a:r>
            <a:r>
              <a:rPr lang="en-US" altLang="zh-CN" b="1" dirty="0" smtClean="0">
                <a:solidFill>
                  <a:srgbClr val="002060"/>
                </a:solidFill>
              </a:rPr>
              <a:t>–</a:t>
            </a:r>
            <a:r>
              <a:rPr lang="en-US" altLang="zh-CN" dirty="0" smtClean="0">
                <a:solidFill>
                  <a:srgbClr val="002060"/>
                </a:solidFill>
              </a:rPr>
              <a:t> consistent with many empirical models in economics and finance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457200" y="533400"/>
            <a:ext cx="7406640" cy="84132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3600" smtClean="0">
                <a:solidFill>
                  <a:srgbClr val="002060"/>
                </a:solidFill>
              </a:rPr>
              <a:t/>
            </a:r>
            <a:br>
              <a:rPr lang="en-US" altLang="zh-CN" sz="3600" smtClean="0">
                <a:solidFill>
                  <a:srgbClr val="002060"/>
                </a:solidFill>
              </a:rPr>
            </a:br>
            <a:r>
              <a:rPr lang="en-US" altLang="zh-CN" sz="3600" smtClean="0">
                <a:solidFill>
                  <a:srgbClr val="002060"/>
                </a:solidFill>
              </a:rPr>
              <a:t>“Efficient kitchen-sink” model 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0"/>
            <a:ext cx="6781800" cy="67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2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15000" cy="36933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Out-of-sample R square (benchmark: random walk)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5364116"/>
              </p:ext>
            </p:extLst>
          </p:nvPr>
        </p:nvGraphicFramePr>
        <p:xfrm>
          <a:off x="152400" y="381000"/>
          <a:ext cx="8839199" cy="5478780"/>
        </p:xfrm>
        <a:graphic>
          <a:graphicData uri="http://schemas.openxmlformats.org/drawingml/2006/table">
            <a:tbl>
              <a:tblPr/>
              <a:tblGrid>
                <a:gridCol w="2357119"/>
                <a:gridCol w="926840"/>
                <a:gridCol w="694405"/>
                <a:gridCol w="694405"/>
                <a:gridCol w="694405"/>
                <a:gridCol w="694405"/>
                <a:gridCol w="694405"/>
                <a:gridCol w="694405"/>
                <a:gridCol w="694405"/>
                <a:gridCol w="694405"/>
              </a:tblGrid>
              <a:tr h="41275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AUD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CHF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GBP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JPY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NOK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NZD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SEK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</a:rPr>
                        <a:t>Efficient "Kitchen sink"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1.502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1.409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1.028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1.441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0.056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1.503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1.336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1.829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Combined - </a:t>
                      </a:r>
                      <a:r>
                        <a:rPr lang="en-US" sz="18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DMSE(0.9</a:t>
                      </a:r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-0.068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0.060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0.468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0.990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-0.392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Combined - </a:t>
                      </a:r>
                      <a:r>
                        <a:rPr lang="en-US" sz="18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DMSE(1.0</a:t>
                      </a:r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0.605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0.244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0.777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Combined - Mean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-0.382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-0.245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0.615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0.181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0.795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Combined - Median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0.071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-0.613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-0.370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0.563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0.702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Uncovered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interest rate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0.528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-3.337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-3.387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-2.736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-0.851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-6.376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Purchasing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power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-1.308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-0.964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-1.380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0.490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-1.336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-1.550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Taylor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rule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-1.553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-2.385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-2.134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-2.959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-1.745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Monetary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fundamentals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-1.643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-0.513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-1.487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-2.639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-1.809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-0.496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"Kitchen sink"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-11.226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-13.052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-15.918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-22.587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-9.579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-18.812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-14.267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-22.109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-16.433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8035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260725"/>
              </p:ext>
            </p:extLst>
          </p:nvPr>
        </p:nvGraphicFramePr>
        <p:xfrm>
          <a:off x="228599" y="761998"/>
          <a:ext cx="8763001" cy="5449468"/>
        </p:xfrm>
        <a:graphic>
          <a:graphicData uri="http://schemas.openxmlformats.org/drawingml/2006/table">
            <a:tbl>
              <a:tblPr/>
              <a:tblGrid>
                <a:gridCol w="3497341"/>
                <a:gridCol w="1316415"/>
                <a:gridCol w="1316415"/>
                <a:gridCol w="1316415"/>
                <a:gridCol w="1316415"/>
              </a:tblGrid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Mean (%)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Volatility (%)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Sharpe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</a:rPr>
                        <a:t>Performance Fee (bps)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Efficient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</a:rPr>
                        <a:t>"Kitchen sink"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15.527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12.455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0.867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C00000"/>
                          </a:solidFill>
                          <a:latin typeface="Times New Roman"/>
                        </a:rPr>
                        <a:t>546</a:t>
                      </a:r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Combined</a:t>
                      </a:r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</a:rPr>
                        <a:t> - DMSE(0.9)</a:t>
                      </a: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(the best </a:t>
                      </a:r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one)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11.083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12.761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0.498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C00000"/>
                          </a:solidFill>
                          <a:latin typeface="Times New Roman"/>
                        </a:rPr>
                        <a:t>71</a:t>
                      </a:r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Uncovered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interest rate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9.597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12.521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0.389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-134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Purchasing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power parity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8.886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12.500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0.333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-282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Taylor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rule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8.226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11.685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-196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Monetary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 fundamentals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9.851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12.328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0.416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-102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"Kitchen sink"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8.553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11.537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0.332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-224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Random </a:t>
                      </a:r>
                      <a:r>
                        <a:rPr lang="en-US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walk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11.039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12.770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C00000"/>
                          </a:solidFill>
                          <a:latin typeface="Times New Roman"/>
                        </a:rPr>
                        <a:t>0.494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700" b="1" i="0" u="none" strike="noStrike" dirty="0">
                        <a:solidFill>
                          <a:srgbClr val="C0000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1/N strategy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6.653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7.111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0.271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-177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Momentum strategy</a:t>
                      </a:r>
                      <a:endParaRPr lang="en-US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6.867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7.897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>
                          <a:solidFill>
                            <a:srgbClr val="002060"/>
                          </a:solidFill>
                          <a:latin typeface="Times New Roman"/>
                        </a:rPr>
                        <a:t>0.271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1" i="0" u="none" strike="noStrike" dirty="0" smtClean="0">
                          <a:solidFill>
                            <a:srgbClr val="002060"/>
                          </a:solidFill>
                          <a:latin typeface="Times New Roman"/>
                        </a:rPr>
                        <a:t>-177</a:t>
                      </a:r>
                      <a:endParaRPr lang="en-US" altLang="zh-CN" sz="1700" b="1" i="0" u="none" strike="noStrike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Sharpe Ratio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724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</a:rPr>
              <a:t>Bond price and Economic Fundamentals 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5715000"/>
          </a:xfrm>
        </p:spPr>
        <p:txBody>
          <a:bodyPr>
            <a:norm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err="1" smtClean="0">
                <a:solidFill>
                  <a:srgbClr val="002060"/>
                </a:solidFill>
              </a:rPr>
              <a:t>Mönch</a:t>
            </a:r>
            <a:r>
              <a:rPr lang="en-US" altLang="zh-CN" dirty="0">
                <a:solidFill>
                  <a:srgbClr val="002060"/>
                </a:solidFill>
              </a:rPr>
              <a:t>, E. (2008). Forecasting the yield curve in a data-rich environment: A no-arbitrage factor-augmented VAR approach. </a:t>
            </a:r>
            <a:r>
              <a:rPr lang="en-US" altLang="zh-CN" i="1" dirty="0">
                <a:solidFill>
                  <a:srgbClr val="002060"/>
                </a:solidFill>
              </a:rPr>
              <a:t>Journal of Econometrics</a:t>
            </a:r>
            <a:r>
              <a:rPr lang="en-US" altLang="zh-CN" dirty="0">
                <a:solidFill>
                  <a:srgbClr val="002060"/>
                </a:solidFill>
              </a:rPr>
              <a:t>, 146(1), 26-43</a:t>
            </a:r>
            <a:r>
              <a:rPr lang="en-US" altLang="zh-CN" dirty="0" smtClean="0">
                <a:solidFill>
                  <a:srgbClr val="002060"/>
                </a:solidFill>
              </a:rPr>
              <a:t>.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Economic fundamentals can predict </a:t>
            </a:r>
            <a:r>
              <a:rPr lang="en-US" altLang="zh-CN" sz="2800" dirty="0" smtClean="0">
                <a:solidFill>
                  <a:srgbClr val="C00000"/>
                </a:solidFill>
              </a:rPr>
              <a:t>yield curve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2060"/>
                </a:solidFill>
              </a:rPr>
              <a:t>Economic </a:t>
            </a:r>
            <a:r>
              <a:rPr lang="en-US" altLang="zh-CN" sz="2800" dirty="0" smtClean="0">
                <a:solidFill>
                  <a:srgbClr val="002060"/>
                </a:solidFill>
              </a:rPr>
              <a:t>fundamentals: more than 100 economic indicators, including </a:t>
            </a:r>
            <a:r>
              <a:rPr lang="en-US" altLang="zh-CN" sz="2800" dirty="0" smtClean="0">
                <a:solidFill>
                  <a:srgbClr val="C00000"/>
                </a:solidFill>
              </a:rPr>
              <a:t>industrial production, CPI, money supply, employment rate, … 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Method: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endParaRPr lang="en-US" altLang="zh-CN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3000" y="57150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510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No-arbitrage restrictions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02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534400" cy="4114800"/>
          </a:xfrm>
        </p:spPr>
        <p:txBody>
          <a:bodyPr>
            <a:noAutofit/>
          </a:bodyPr>
          <a:lstStyle/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-30480" y="0"/>
            <a:ext cx="1859280" cy="2895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200" b="1" dirty="0" smtClean="0">
                <a:solidFill>
                  <a:srgbClr val="002060"/>
                </a:solidFill>
              </a:rPr>
              <a:t>Cumulative 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Wealth: </a:t>
            </a:r>
          </a:p>
          <a:p>
            <a:endParaRPr lang="en-US" altLang="zh-CN" sz="2200" b="1" i="1" dirty="0">
              <a:solidFill>
                <a:srgbClr val="002060"/>
              </a:solidFill>
            </a:endParaRPr>
          </a:p>
          <a:p>
            <a:r>
              <a:rPr lang="en-US" altLang="zh-CN" sz="2400" i="1" dirty="0" smtClean="0">
                <a:solidFill>
                  <a:srgbClr val="002060"/>
                </a:solidFill>
              </a:rPr>
              <a:t>what </a:t>
            </a:r>
            <a:r>
              <a:rPr lang="en-US" altLang="zh-CN" sz="2400" i="1" dirty="0">
                <a:solidFill>
                  <a:srgbClr val="002060"/>
                </a:solidFill>
              </a:rPr>
              <a:t>if you invested $1 in January 1976 ?</a:t>
            </a:r>
          </a:p>
          <a:p>
            <a:endParaRPr lang="en-US" altLang="zh-CN" sz="22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76200"/>
            <a:ext cx="6858000" cy="68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25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534400" cy="4114800"/>
          </a:xfrm>
        </p:spPr>
        <p:txBody>
          <a:bodyPr>
            <a:noAutofit/>
          </a:bodyPr>
          <a:lstStyle/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1744" y="85439"/>
            <a:ext cx="6848856" cy="6818281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-30480" y="0"/>
            <a:ext cx="1859280" cy="2895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200" b="1" dirty="0" smtClean="0">
                <a:solidFill>
                  <a:srgbClr val="002060"/>
                </a:solidFill>
              </a:rPr>
              <a:t>Cumulative 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Wealth: </a:t>
            </a:r>
          </a:p>
          <a:p>
            <a:endParaRPr lang="en-US" altLang="zh-CN" sz="2200" b="1" i="1" dirty="0">
              <a:solidFill>
                <a:srgbClr val="002060"/>
              </a:solidFill>
            </a:endParaRPr>
          </a:p>
          <a:p>
            <a:r>
              <a:rPr lang="en-US" altLang="zh-CN" sz="2400" i="1" dirty="0" smtClean="0">
                <a:solidFill>
                  <a:srgbClr val="002060"/>
                </a:solidFill>
              </a:rPr>
              <a:t>what </a:t>
            </a:r>
            <a:r>
              <a:rPr lang="en-US" altLang="zh-CN" sz="2400" i="1" dirty="0">
                <a:solidFill>
                  <a:srgbClr val="002060"/>
                </a:solidFill>
              </a:rPr>
              <a:t>if you invested $1 in January 1976 ?</a:t>
            </a:r>
          </a:p>
          <a:p>
            <a:endParaRPr lang="en-US" altLang="zh-CN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4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Take-home message..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4779336"/>
          </a:xfrm>
        </p:spPr>
        <p:txBody>
          <a:bodyPr>
            <a:norm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It’s all about how to process information. </a:t>
            </a:r>
            <a:endParaRPr lang="en-US" altLang="zh-CN" dirty="0">
              <a:solidFill>
                <a:srgbClr val="002060"/>
              </a:solidFill>
            </a:endParaRP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Traditional regression is in-sample explanatory power-oriented, not forecasting-oriented</a:t>
            </a:r>
            <a:r>
              <a:rPr lang="en-US" altLang="zh-CN" dirty="0" smtClean="0">
                <a:solidFill>
                  <a:srgbClr val="002060"/>
                </a:solidFill>
              </a:rPr>
              <a:t>.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Remedies: forecasts combinations; shrinkage estimation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b="1" dirty="0" smtClean="0">
                <a:solidFill>
                  <a:srgbClr val="C00000"/>
                </a:solidFill>
              </a:rPr>
              <a:t>R package: </a:t>
            </a:r>
            <a:r>
              <a:rPr lang="en-US" altLang="zh-CN" dirty="0" err="1" smtClean="0">
                <a:solidFill>
                  <a:srgbClr val="002060"/>
                </a:solidFill>
              </a:rPr>
              <a:t>lars</a:t>
            </a:r>
            <a:r>
              <a:rPr lang="en-US" altLang="zh-CN" dirty="0" smtClean="0">
                <a:solidFill>
                  <a:srgbClr val="002060"/>
                </a:solidFill>
              </a:rPr>
              <a:t>, </a:t>
            </a:r>
            <a:r>
              <a:rPr lang="en-US" altLang="zh-CN" dirty="0" err="1" smtClean="0">
                <a:solidFill>
                  <a:srgbClr val="002060"/>
                </a:solidFill>
              </a:rPr>
              <a:t>elasticnet</a:t>
            </a:r>
            <a:r>
              <a:rPr lang="en-US" altLang="zh-CN" dirty="0" smtClean="0">
                <a:solidFill>
                  <a:srgbClr val="002060"/>
                </a:solidFill>
              </a:rPr>
              <a:t>, </a:t>
            </a:r>
            <a:r>
              <a:rPr lang="en-US" altLang="zh-CN" dirty="0" err="1" smtClean="0">
                <a:solidFill>
                  <a:srgbClr val="002060"/>
                </a:solidFill>
              </a:rPr>
              <a:t>glmnet</a:t>
            </a:r>
            <a:r>
              <a:rPr lang="en-US" altLang="zh-CN" dirty="0" smtClean="0">
                <a:solidFill>
                  <a:srgbClr val="002060"/>
                </a:solidFill>
              </a:rPr>
              <a:t>, </a:t>
            </a:r>
            <a:r>
              <a:rPr lang="en-US" altLang="zh-CN" dirty="0" err="1" smtClean="0">
                <a:solidFill>
                  <a:srgbClr val="002060"/>
                </a:solidFill>
              </a:rPr>
              <a:t>grpreg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CEB966"/>
              </a:buClr>
              <a:buSzPct val="80000"/>
              <a:buFont typeface="Wingdings" pitchFamily="2" charset="2"/>
              <a:buChar char="Ø"/>
            </a:pPr>
            <a:endParaRPr lang="en-US" altLang="zh-CN" sz="2500" dirty="0" smtClean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495800" y="838200"/>
            <a:ext cx="3377260" cy="448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329925" y="5715000"/>
            <a:ext cx="481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 smtClean="0">
                <a:ln w="9000" cmpd="sng">
                  <a:solidFill>
                    <a:srgbClr val="70AC2E"/>
                  </a:solidFill>
                  <a:prstDash val="solid"/>
                </a:ln>
                <a:solidFill>
                  <a:srgbClr val="00823B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you! </a:t>
            </a:r>
            <a:endParaRPr lang="zh-CN" altLang="en-US" sz="5400" b="1" cap="all" dirty="0">
              <a:ln w="9000" cmpd="sng">
                <a:solidFill>
                  <a:srgbClr val="70AC2E"/>
                </a:solidFill>
                <a:prstDash val="solid"/>
              </a:ln>
              <a:solidFill>
                <a:srgbClr val="00823B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Stock price </a:t>
            </a:r>
            <a:r>
              <a:rPr lang="en-US" altLang="zh-CN" sz="3600" dirty="0">
                <a:solidFill>
                  <a:srgbClr val="002060"/>
                </a:solidFill>
              </a:rPr>
              <a:t>and Economic Fundamentals 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4419600"/>
          </a:xfrm>
        </p:spPr>
        <p:txBody>
          <a:bodyPr>
            <a:norm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err="1">
                <a:solidFill>
                  <a:srgbClr val="002060"/>
                </a:solidFill>
              </a:rPr>
              <a:t>Rapach</a:t>
            </a:r>
            <a:r>
              <a:rPr lang="en-US" altLang="zh-CN" dirty="0">
                <a:solidFill>
                  <a:srgbClr val="002060"/>
                </a:solidFill>
              </a:rPr>
              <a:t>, D. E., Strauss, J. K., &amp; Zhou, G. (2010). Out-of-sample equity premium prediction: Combination forecasts and links to the real economy. </a:t>
            </a:r>
            <a:r>
              <a:rPr lang="en-US" altLang="zh-CN" i="1" dirty="0">
                <a:solidFill>
                  <a:srgbClr val="002060"/>
                </a:solidFill>
              </a:rPr>
              <a:t>Review of Financial Studies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dirty="0" smtClean="0">
                <a:solidFill>
                  <a:srgbClr val="002060"/>
                </a:solidFill>
              </a:rPr>
              <a:t>23(2), 821-862.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Economic fundamentals can predict </a:t>
            </a:r>
            <a:r>
              <a:rPr lang="en-US" altLang="zh-CN" sz="2800" dirty="0" smtClean="0">
                <a:solidFill>
                  <a:srgbClr val="C00000"/>
                </a:solidFill>
              </a:rPr>
              <a:t>S&amp;P500</a:t>
            </a:r>
            <a:r>
              <a:rPr lang="en-US" altLang="zh-CN" sz="2800" dirty="0" smtClean="0">
                <a:solidFill>
                  <a:srgbClr val="002060"/>
                </a:solidFill>
              </a:rPr>
              <a:t>.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2060"/>
                </a:solidFill>
              </a:rPr>
              <a:t>Economic fundamentals: </a:t>
            </a:r>
            <a:r>
              <a:rPr lang="en-US" altLang="zh-CN" sz="2800" dirty="0" smtClean="0">
                <a:solidFill>
                  <a:srgbClr val="C00000"/>
                </a:solidFill>
              </a:rPr>
              <a:t>short-term yield, long-term yield, term spread, default spread, inflation, consumption/wealth, … 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Method: combined forecasts. 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endParaRPr lang="en-US" altLang="zh-CN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7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Combined forecasts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5105400"/>
          </a:xfrm>
        </p:spPr>
        <p:txBody>
          <a:bodyPr>
            <a:norm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i="1" dirty="0" smtClean="0">
                <a:solidFill>
                  <a:srgbClr val="002060"/>
                </a:solidFill>
              </a:rPr>
              <a:t>K</a:t>
            </a:r>
            <a:r>
              <a:rPr lang="en-US" altLang="zh-CN" dirty="0" smtClean="0">
                <a:solidFill>
                  <a:srgbClr val="002060"/>
                </a:solidFill>
              </a:rPr>
              <a:t> predictive models give </a:t>
            </a:r>
            <a:r>
              <a:rPr lang="en-US" altLang="zh-CN" i="1" dirty="0" smtClean="0">
                <a:solidFill>
                  <a:srgbClr val="002060"/>
                </a:solidFill>
              </a:rPr>
              <a:t>K forecasts.</a:t>
            </a:r>
          </a:p>
          <a:p>
            <a:pPr marL="514350" lvl="2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600" dirty="0" smtClean="0">
                <a:solidFill>
                  <a:srgbClr val="002060"/>
                </a:solidFill>
              </a:rPr>
              <a:t>Option 1 (simple combination): take the mean, median, or trimmed mean</a:t>
            </a:r>
          </a:p>
          <a:p>
            <a:pPr marL="514350" lvl="2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600" dirty="0" smtClean="0">
                <a:solidFill>
                  <a:srgbClr val="002060"/>
                </a:solidFill>
              </a:rPr>
              <a:t>Option 2: take their weighted average, with the weights being determined by the past performance of individual models, or </a:t>
            </a:r>
            <a:r>
              <a:rPr lang="en-US" altLang="zh-CN" sz="2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Discounted Mean Squared Error (DMSE)</a:t>
            </a:r>
            <a:r>
              <a:rPr lang="en-US" altLang="zh-CN" sz="2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2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endParaRPr lang="en-US" altLang="zh-CN" sz="28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" lvl="1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Arial" pitchFamily="34" charset="0"/>
              <a:buChar char="•"/>
            </a:pPr>
            <a:endParaRPr lang="en-US" altLang="zh-CN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" lvl="1" indent="400050" algn="l"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Benchmark: historical average (random model) by Campbell and Thompson, </a:t>
            </a:r>
            <a:r>
              <a:rPr lang="en-US" altLang="zh-CN" sz="2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RFS</a:t>
            </a:r>
            <a:r>
              <a:rPr lang="en-US" altLang="zh-C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2007.</a:t>
            </a:r>
            <a:endParaRPr lang="en-US" altLang="zh-CN" sz="2600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2819400" y="4457700"/>
                <a:ext cx="3924300" cy="87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𝒘𝒆𝒊𝒈𝒉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𝑫𝑴𝑺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𝑫𝑴𝑺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57700"/>
                <a:ext cx="3924300" cy="87658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057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altLang="zh-CN" sz="3600" dirty="0" err="1">
                <a:solidFill>
                  <a:srgbClr val="002060"/>
                </a:solidFill>
              </a:rPr>
              <a:t>Rapach</a:t>
            </a:r>
            <a:r>
              <a:rPr lang="en-US" altLang="zh-CN" sz="3600" dirty="0">
                <a:solidFill>
                  <a:srgbClr val="002060"/>
                </a:solidFill>
              </a:rPr>
              <a:t>, Strauss, and Zhou</a:t>
            </a:r>
            <a:r>
              <a:rPr lang="en-US" sz="3600" dirty="0">
                <a:solidFill>
                  <a:srgbClr val="002060"/>
                </a:solidFill>
              </a:rPr>
              <a:t>(2010</a:t>
            </a:r>
            <a:r>
              <a:rPr lang="en-US" sz="3600" dirty="0" smtClean="0">
                <a:solidFill>
                  <a:srgbClr val="002060"/>
                </a:solidFill>
              </a:rPr>
              <a:t>)</a:t>
            </a:r>
            <a:endParaRPr lang="en-US" sz="3600" dirty="0">
              <a:solidFill>
                <a:srgbClr val="00206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3827010"/>
              </p:ext>
            </p:extLst>
          </p:nvPr>
        </p:nvGraphicFramePr>
        <p:xfrm>
          <a:off x="448339" y="1295400"/>
          <a:ext cx="4047461" cy="5257804"/>
        </p:xfrm>
        <a:graphic>
          <a:graphicData uri="http://schemas.openxmlformats.org/drawingml/2006/table">
            <a:tbl>
              <a:tblPr/>
              <a:tblGrid>
                <a:gridCol w="2294861"/>
                <a:gridCol w="1752600"/>
              </a:tblGrid>
              <a:tr h="682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Out-of-sample R-squared (%)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Dividend/price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Dividend/lagged price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Earnings/price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Dividend/earnings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-1.42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Variance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(daily)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-12.97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Book/market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 equity issuance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-0.91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Short-term yield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-2.78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Long-term yield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-3.09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Long-term </a:t>
                      </a:r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bond return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 spread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-2.96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Default spread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-2.72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Default </a:t>
                      </a:r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spread of returns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Consumption/wealth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1.44 *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2329827"/>
              </p:ext>
            </p:extLst>
          </p:nvPr>
        </p:nvGraphicFramePr>
        <p:xfrm>
          <a:off x="4876800" y="876620"/>
          <a:ext cx="4038600" cy="2933380"/>
        </p:xfrm>
        <a:graphic>
          <a:graphicData uri="http://schemas.openxmlformats.org/drawingml/2006/table">
            <a:tbl>
              <a:tblPr/>
              <a:tblGrid>
                <a:gridCol w="2362200"/>
                <a:gridCol w="1676400"/>
              </a:tblGrid>
              <a:tr h="4184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Combined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forecasts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Out-of-sample R-squared (%)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3.58 **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3.04 **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Trimmed 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3.51 **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endParaRPr lang="el-GR" sz="1600" b="1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600" b="1" i="0" u="none" strike="noStrike" dirty="0">
                        <a:solidFill>
                          <a:srgbClr val="00823B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DMSE, </a:t>
                      </a:r>
                      <a:r>
                        <a:rPr lang="el-GR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θ=0.1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3.54 **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DMSE, </a:t>
                      </a:r>
                      <a:r>
                        <a:rPr lang="el-GR" sz="1600" b="1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θ=0.9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823B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3.49 **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5232" y="3875782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DMSE</a:t>
            </a: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This forecasts combination is based on individual models’ past performance, measured by </a:t>
            </a:r>
            <a:r>
              <a:rPr lang="en-US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Discounted </a:t>
            </a:r>
            <a:r>
              <a:rPr lang="en-US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ean Squared Error (DMSE)</a:t>
            </a: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l-GR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discounting factor.</a:t>
            </a:r>
            <a:endParaRPr lang="en-US" sz="1600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6260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Benchmark</a:t>
            </a:r>
            <a:r>
              <a:rPr lang="en-US" altLang="zh-CN" i="1" dirty="0" smtClean="0">
                <a:solidFill>
                  <a:srgbClr val="002060"/>
                </a:solidFill>
              </a:rPr>
              <a:t>: random walk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0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Whether economic fundamentals can predict other asset prices?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5943600"/>
            <a:ext cx="8763000" cy="762000"/>
          </a:xfrm>
        </p:spPr>
        <p:txBody>
          <a:bodyPr>
            <a:norm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002060"/>
                </a:solidFill>
              </a:rPr>
              <a:t>Look abroad</a:t>
            </a:r>
            <a:endParaRPr lang="en-US" altLang="zh-CN" sz="1800" i="1" dirty="0">
              <a:solidFill>
                <a:srgbClr val="002060"/>
              </a:solidFill>
            </a:endParaRP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endParaRPr lang="en-US" altLang="zh-CN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524000"/>
            <a:ext cx="5638800" cy="422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57150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rgbClr val="002060"/>
                </a:solidFill>
              </a:rPr>
              <a:t>(Photo: Guy Parsons)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288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Foreign exchange rates </a:t>
            </a:r>
            <a:br>
              <a:rPr lang="en-US" altLang="zh-CN" sz="3600" dirty="0" smtClean="0">
                <a:solidFill>
                  <a:srgbClr val="002060"/>
                </a:solidFill>
              </a:rPr>
            </a:br>
            <a:r>
              <a:rPr lang="en-US" altLang="zh-CN" sz="3600" dirty="0" smtClean="0">
                <a:solidFill>
                  <a:srgbClr val="002060"/>
                </a:solidFill>
              </a:rPr>
              <a:t>and </a:t>
            </a:r>
            <a:r>
              <a:rPr lang="en-US" altLang="zh-CN" sz="3600" dirty="0">
                <a:solidFill>
                  <a:srgbClr val="002060"/>
                </a:solidFill>
              </a:rPr>
              <a:t>Economic </a:t>
            </a:r>
            <a:r>
              <a:rPr lang="en-US" altLang="zh-CN" sz="3600" dirty="0" smtClean="0">
                <a:solidFill>
                  <a:srgbClr val="002060"/>
                </a:solidFill>
              </a:rPr>
              <a:t>Fundamentals - Outline </a:t>
            </a:r>
            <a:endParaRPr lang="zh-CN" sz="3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763000" cy="5029200"/>
          </a:xfrm>
        </p:spPr>
        <p:txBody>
          <a:bodyPr>
            <a:noAutofit/>
          </a:bodyPr>
          <a:lstStyle/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Economic fundamentals</a:t>
            </a:r>
          </a:p>
          <a:p>
            <a:pPr marL="530352" indent="-4572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Forecasting method</a:t>
            </a:r>
            <a:r>
              <a:rPr lang="en-US" altLang="zh-CN" sz="2800" dirty="0">
                <a:solidFill>
                  <a:srgbClr val="002060"/>
                </a:solidFill>
              </a:rPr>
              <a:t>: 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514350" lvl="2" indent="4000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Individual models</a:t>
            </a:r>
          </a:p>
          <a:p>
            <a:pPr marL="514350" lvl="2" indent="4000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“Kitchen-sink” model</a:t>
            </a:r>
          </a:p>
          <a:p>
            <a:pPr marL="514350" lvl="2" indent="4000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Combined forecasts</a:t>
            </a:r>
          </a:p>
          <a:p>
            <a:pPr marL="514350" lvl="2" indent="4000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Efficient “kitchen-sink” model</a:t>
            </a:r>
            <a:endParaRPr lang="en-US" altLang="zh-CN" dirty="0">
              <a:solidFill>
                <a:srgbClr val="C00000"/>
              </a:solidFill>
            </a:endParaRPr>
          </a:p>
          <a:p>
            <a:pPr marL="416052" indent="-3429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002060"/>
                </a:solidFill>
              </a:rPr>
              <a:t> Predictability evaluation: 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</a:rPr>
              <a:t>Statistical predictability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</a:rPr>
              <a:t>Portfolio returns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1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447800"/>
                <a:ext cx="8763000" cy="5029200"/>
              </a:xfrm>
            </p:spPr>
            <p:txBody>
              <a:bodyPr>
                <a:noAutofit/>
              </a:bodyPr>
              <a:lstStyle/>
              <a:p>
                <a:pPr marL="530352" indent="-457200">
                  <a:spcBef>
                    <a:spcPts val="0"/>
                  </a:spcBef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r>
                  <a:rPr lang="en-US" altLang="zh-CN" sz="2800" dirty="0" smtClean="0">
                    <a:solidFill>
                      <a:srgbClr val="002060"/>
                    </a:solidFill>
                  </a:rPr>
                  <a:t>  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Random Walk (RW): </a:t>
                </a:r>
                <a:r>
                  <a:rPr lang="en-US" altLang="zh-CN" sz="2400" b="1" i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altLang="zh-CN" sz="2400" b="1" i="1" baseline="-25000" dirty="0" smtClean="0">
                    <a:solidFill>
                      <a:srgbClr val="002060"/>
                    </a:solidFill>
                  </a:rPr>
                  <a:t>t </a:t>
                </a:r>
                <a:r>
                  <a:rPr lang="en-US" altLang="zh-CN" sz="2400" b="1" i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altLang="zh-CN" sz="2400" b="1" i="1" dirty="0" smtClean="0">
                    <a:solidFill>
                      <a:srgbClr val="C00000"/>
                    </a:solidFill>
                  </a:rPr>
                  <a:t> 0</a:t>
                </a:r>
              </a:p>
              <a:p>
                <a:pPr marL="530352" indent="-457200" algn="ctr">
                  <a:spcBef>
                    <a:spcPts val="0"/>
                  </a:spcBef>
                  <a:spcAft>
                    <a:spcPts val="1200"/>
                  </a:spcAft>
                  <a:buClr>
                    <a:srgbClr val="002060"/>
                  </a:buClr>
                </a:pPr>
                <a:r>
                  <a:rPr lang="en-US" altLang="zh-CN" sz="2400" b="1" i="1" dirty="0" smtClean="0">
                    <a:solidFill>
                      <a:srgbClr val="002060"/>
                    </a:solidFill>
                  </a:rPr>
                  <a:t>r</a:t>
                </a:r>
                <a:r>
                  <a:rPr lang="en-US" altLang="zh-CN" sz="2400" b="1" i="1" baseline="-25000" dirty="0" smtClean="0">
                    <a:solidFill>
                      <a:srgbClr val="002060"/>
                    </a:solidFill>
                  </a:rPr>
                  <a:t>t+1</a:t>
                </a:r>
                <a:r>
                  <a:rPr lang="en-US" altLang="zh-CN" sz="2400" b="1" i="1" dirty="0" smtClean="0">
                    <a:solidFill>
                      <a:srgbClr val="002060"/>
                    </a:solidFill>
                  </a:rPr>
                  <a:t> = </a:t>
                </a:r>
                <a:r>
                  <a:rPr lang="el-GR" altLang="zh-CN" sz="2400" b="1" i="1" dirty="0" smtClean="0">
                    <a:solidFill>
                      <a:srgbClr val="002060"/>
                    </a:solidFill>
                  </a:rPr>
                  <a:t>α</a:t>
                </a:r>
                <a:r>
                  <a:rPr lang="en-US" altLang="zh-CN" sz="2400" b="1" i="1" dirty="0" smtClean="0">
                    <a:solidFill>
                      <a:srgbClr val="002060"/>
                    </a:solidFill>
                  </a:rPr>
                  <a:t> + e</a:t>
                </a:r>
                <a:r>
                  <a:rPr lang="en-US" altLang="zh-CN" sz="2400" b="1" i="1" baseline="-25000" dirty="0" smtClean="0">
                    <a:solidFill>
                      <a:srgbClr val="002060"/>
                    </a:solidFill>
                  </a:rPr>
                  <a:t>t+1</a:t>
                </a:r>
              </a:p>
              <a:p>
                <a:pPr marL="530352" indent="-457200" algn="ctr">
                  <a:spcBef>
                    <a:spcPts val="0"/>
                  </a:spcBef>
                  <a:spcAft>
                    <a:spcPts val="1200"/>
                  </a:spcAft>
                  <a:buClr>
                    <a:srgbClr val="002060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400" b="1" i="1" baseline="-25000" dirty="0">
                    <a:solidFill>
                      <a:srgbClr val="002060"/>
                    </a:solidFill>
                  </a:rPr>
                  <a:t>t+1</a:t>
                </a:r>
                <a:r>
                  <a:rPr lang="en-US" altLang="zh-CN" sz="2400" b="1" i="1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4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l-GR" altLang="zh-CN" sz="24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r>
                  <a:rPr lang="en-US" altLang="zh-CN" sz="2400" b="1" i="1" dirty="0" smtClean="0">
                    <a:solidFill>
                      <a:srgbClr val="002060"/>
                    </a:solidFill>
                  </a:rPr>
                  <a:t> = historical average</a:t>
                </a:r>
                <a:endParaRPr lang="en-US" altLang="zh-CN" sz="2400" b="1" dirty="0">
                  <a:solidFill>
                    <a:srgbClr val="002060"/>
                  </a:solidFill>
                </a:endParaRPr>
              </a:p>
              <a:p>
                <a:pPr marL="530352" indent="-457200" algn="ctr">
                  <a:spcBef>
                    <a:spcPts val="0"/>
                  </a:spcBef>
                  <a:spcAft>
                    <a:spcPts val="1200"/>
                  </a:spcAft>
                  <a:buClr>
                    <a:srgbClr val="002060"/>
                  </a:buClr>
                </a:pPr>
                <a:endParaRPr lang="en-US" altLang="zh-CN" sz="2400" b="1" dirty="0" smtClean="0">
                  <a:solidFill>
                    <a:srgbClr val="002060"/>
                  </a:solidFill>
                </a:endParaRPr>
              </a:p>
              <a:p>
                <a:pPr marL="530352" indent="-457200">
                  <a:spcBef>
                    <a:spcPts val="0"/>
                  </a:spcBef>
                  <a:spcAft>
                    <a:spcPts val="1200"/>
                  </a:spcAft>
                  <a:buClr>
                    <a:srgbClr val="002060"/>
                  </a:buClr>
                  <a:buFont typeface="Wingdings" pitchFamily="2" charset="2"/>
                  <a:buChar char="§"/>
                </a:pPr>
                <a:endParaRPr lang="en-US" altLang="zh-CN" sz="24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447800"/>
                <a:ext cx="8763000" cy="5029200"/>
              </a:xfrm>
              <a:blipFill rotWithShape="1">
                <a:blip r:embed="rId4" cstate="print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839200" cy="84132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Economic fundamentals</a:t>
            </a:r>
            <a:endParaRPr lang="zh-C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AC94E0-821F-4154-927D-52C807353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1480</Words>
  <Application>Microsoft Office PowerPoint</Application>
  <PresentationFormat>全屏显示(4:3)</PresentationFormat>
  <Paragraphs>565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TS010167129</vt:lpstr>
      <vt:lpstr>1_TS010167129</vt:lpstr>
      <vt:lpstr>2_TS010167129</vt:lpstr>
      <vt:lpstr>3_TS010167129</vt:lpstr>
      <vt:lpstr>4_TS010167129</vt:lpstr>
      <vt:lpstr>5_TS010167129</vt:lpstr>
      <vt:lpstr>7_TS010167129</vt:lpstr>
      <vt:lpstr>6_TS010167129</vt:lpstr>
      <vt:lpstr>8_TS010167129</vt:lpstr>
      <vt:lpstr>幻灯片 1</vt:lpstr>
      <vt:lpstr>Asset price and economic Fundamentals  </vt:lpstr>
      <vt:lpstr>Bond price and Economic Fundamentals </vt:lpstr>
      <vt:lpstr>Stock price and Economic Fundamentals </vt:lpstr>
      <vt:lpstr>Combined forecasts</vt:lpstr>
      <vt:lpstr>Rapach, Strauss, and Zhou(2010)</vt:lpstr>
      <vt:lpstr>Whether economic fundamentals can predict other asset prices?</vt:lpstr>
      <vt:lpstr>Foreign exchange rates  and Economic Fundamentals - Outline </vt:lpstr>
      <vt:lpstr>Economic fundamentals</vt:lpstr>
      <vt:lpstr>Economic fundamentals</vt:lpstr>
      <vt:lpstr>Economic fundamentals</vt:lpstr>
      <vt:lpstr>幻灯片 12</vt:lpstr>
      <vt:lpstr>Economic fundamentals</vt:lpstr>
      <vt:lpstr>Model, Return and Econ Fundamentals </vt:lpstr>
      <vt:lpstr>Foreign exchange rates and Economic Fundamentals - method</vt:lpstr>
      <vt:lpstr>Data</vt:lpstr>
      <vt:lpstr>Out-of-sample forecasts</vt:lpstr>
      <vt:lpstr>Statistical evaluation</vt:lpstr>
      <vt:lpstr>幻灯片 19</vt:lpstr>
      <vt:lpstr>Economic evaluation</vt:lpstr>
      <vt:lpstr>幻灯片 21</vt:lpstr>
      <vt:lpstr> “Efficient kitchen-sink” model </vt:lpstr>
      <vt:lpstr>幻灯片 23</vt:lpstr>
      <vt:lpstr> “Efficient kitchen-sink” model </vt:lpstr>
      <vt:lpstr> “Efficient kitchen-sink” model </vt:lpstr>
      <vt:lpstr>幻灯片 26</vt:lpstr>
      <vt:lpstr>幻灯片 27</vt:lpstr>
      <vt:lpstr>幻灯片 28</vt:lpstr>
      <vt:lpstr>幻灯片 29</vt:lpstr>
      <vt:lpstr>幻灯片 30</vt:lpstr>
      <vt:lpstr>幻灯片 31</vt:lpstr>
      <vt:lpstr>Take-home message..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2011-11-12T21:01:06Z</dcterms:created>
  <dcterms:modified xsi:type="dcterms:W3CDTF">2013-05-18T15:08:49Z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